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16"/>
  </p:notesMasterIdLst>
  <p:sldIdLst>
    <p:sldId id="256" r:id="rId3"/>
    <p:sldId id="257" r:id="rId4"/>
    <p:sldId id="281" r:id="rId5"/>
    <p:sldId id="258" r:id="rId6"/>
    <p:sldId id="259" r:id="rId7"/>
    <p:sldId id="284" r:id="rId8"/>
    <p:sldId id="285" r:id="rId9"/>
    <p:sldId id="286" r:id="rId10"/>
    <p:sldId id="287" r:id="rId11"/>
    <p:sldId id="288" r:id="rId12"/>
    <p:sldId id="282" r:id="rId13"/>
    <p:sldId id="290" r:id="rId14"/>
    <p:sldId id="2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9" autoAdjust="0"/>
    <p:restoredTop sz="75978" autoAdjust="0"/>
  </p:normalViewPr>
  <p:slideViewPr>
    <p:cSldViewPr snapToGrid="0">
      <p:cViewPr varScale="1">
        <p:scale>
          <a:sx n="50" d="100"/>
          <a:sy n="50" d="100"/>
        </p:scale>
        <p:origin x="10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A91E10-E3E1-4764-B264-F5ACA29DCECC}" type="datetimeFigureOut">
              <a:rPr lang="en-GB" smtClean="0"/>
              <a:t>11/10/2021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E1EB6-8EA4-4FA3-84EB-4712C5E5BDBF}" type="slidenum">
              <a:rPr lang="en-GB" smtClean="0"/>
              <a:t>‹#›</a:t>
            </a:fld>
            <a:endParaRPr lang="en-GB"/>
          </a:p>
        </p:txBody>
      </p:sp>
    </p:spTree>
    <p:extLst>
      <p:ext uri="{BB962C8B-B14F-4D97-AF65-F5344CB8AC3E}">
        <p14:creationId xmlns:p14="http://schemas.microsoft.com/office/powerpoint/2010/main" val="2680383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UNICEF/Gelman</a:t>
            </a:r>
          </a:p>
          <a:p>
            <a:endParaRPr lang="en-GB" dirty="0"/>
          </a:p>
          <a:p>
            <a:r>
              <a:rPr lang="en-GB" b="0" i="0" dirty="0">
                <a:solidFill>
                  <a:srgbClr val="121212"/>
                </a:solidFill>
                <a:effectLst/>
                <a:latin typeface="Open Sans" panose="020B0606030504020204" pitchFamily="34" charset="0"/>
              </a:rPr>
              <a:t>Yasmeen, 13, sits in her bedroom in Paris. </a:t>
            </a:r>
            <a:endParaRPr lang="en-GB" dirty="0"/>
          </a:p>
        </p:txBody>
      </p:sp>
      <p:sp>
        <p:nvSpPr>
          <p:cNvPr id="4" name="Slide Number Placeholder 3"/>
          <p:cNvSpPr>
            <a:spLocks noGrp="1"/>
          </p:cNvSpPr>
          <p:nvPr>
            <p:ph type="sldNum" sz="quarter" idx="5"/>
          </p:nvPr>
        </p:nvSpPr>
        <p:spPr/>
        <p:txBody>
          <a:bodyPr/>
          <a:lstStyle/>
          <a:p>
            <a:fld id="{444E1EB6-8EA4-4FA3-84EB-4712C5E5BDBF}" type="slidenum">
              <a:rPr lang="en-GB" smtClean="0"/>
              <a:t>1</a:t>
            </a:fld>
            <a:endParaRPr lang="en-GB"/>
          </a:p>
        </p:txBody>
      </p:sp>
    </p:spTree>
    <p:extLst>
      <p:ext uri="{BB962C8B-B14F-4D97-AF65-F5344CB8AC3E}">
        <p14:creationId xmlns:p14="http://schemas.microsoft.com/office/powerpoint/2010/main" val="70857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endParaRPr lang="en-GB" dirty="0"/>
          </a:p>
          <a:p>
            <a:pPr marL="228600" indent="-228600">
              <a:buAutoNum type="arabicPeriod"/>
            </a:pPr>
            <a:r>
              <a:rPr lang="en-GB" b="0" i="0">
                <a:solidFill>
                  <a:srgbClr val="121212"/>
                </a:solidFill>
                <a:effectLst/>
                <a:latin typeface="Open Sans" panose="020B0606030504020204" pitchFamily="34" charset="0"/>
              </a:rPr>
              <a:t>Hasmik, </a:t>
            </a:r>
            <a:r>
              <a:rPr lang="en-GB" b="0" i="0" dirty="0">
                <a:solidFill>
                  <a:srgbClr val="121212"/>
                </a:solidFill>
                <a:effectLst/>
                <a:latin typeface="Open Sans" panose="020B0606030504020204" pitchFamily="34" charset="0"/>
              </a:rPr>
              <a:t>16, sits for a portrait in her bedroom in Yerevan, Armenia. UNICEF/Babajanyan</a:t>
            </a:r>
          </a:p>
          <a:p>
            <a:pPr marL="228600" indent="-228600">
              <a:buAutoNum type="arabicPeriod"/>
            </a:pPr>
            <a:r>
              <a:rPr lang="en-GB" b="0" i="0" dirty="0">
                <a:solidFill>
                  <a:srgbClr val="121212"/>
                </a:solidFill>
                <a:effectLst/>
                <a:latin typeface="Open Sans" panose="020B0606030504020204" pitchFamily="34" charset="0"/>
              </a:rPr>
              <a:t>SHOUT volunteer Majed </a:t>
            </a:r>
            <a:r>
              <a:rPr lang="en-GB" b="0" i="0" dirty="0" err="1">
                <a:solidFill>
                  <a:srgbClr val="121212"/>
                </a:solidFill>
                <a:effectLst/>
                <a:latin typeface="Open Sans" panose="020B0606030504020204" pitchFamily="34" charset="0"/>
              </a:rPr>
              <a:t>Safiyeh</a:t>
            </a:r>
            <a:r>
              <a:rPr lang="en-GB" b="0" i="0" dirty="0">
                <a:solidFill>
                  <a:srgbClr val="121212"/>
                </a:solidFill>
                <a:effectLst/>
                <a:latin typeface="Open Sans" panose="020B0606030504020204" pitchFamily="34" charset="0"/>
              </a:rPr>
              <a:t> reviews UNICEF health materials with </a:t>
            </a:r>
            <a:r>
              <a:rPr lang="en-GB" b="0" i="0" dirty="0" err="1">
                <a:solidFill>
                  <a:srgbClr val="121212"/>
                </a:solidFill>
                <a:effectLst/>
                <a:latin typeface="Open Sans" panose="020B0606030504020204" pitchFamily="34" charset="0"/>
              </a:rPr>
              <a:t>Amro</a:t>
            </a:r>
            <a:r>
              <a:rPr lang="en-GB" b="0" i="0" dirty="0">
                <a:solidFill>
                  <a:srgbClr val="121212"/>
                </a:solidFill>
                <a:effectLst/>
                <a:latin typeface="Open Sans" panose="020B0606030504020204" pitchFamily="34" charset="0"/>
              </a:rPr>
              <a:t> </a:t>
            </a:r>
            <a:r>
              <a:rPr lang="en-GB" b="0" i="0" dirty="0" err="1">
                <a:solidFill>
                  <a:srgbClr val="121212"/>
                </a:solidFill>
                <a:effectLst/>
                <a:latin typeface="Open Sans" panose="020B0606030504020204" pitchFamily="34" charset="0"/>
              </a:rPr>
              <a:t>Alsolabi</a:t>
            </a:r>
            <a:r>
              <a:rPr lang="en-GB" b="0" i="0" dirty="0">
                <a:solidFill>
                  <a:srgbClr val="121212"/>
                </a:solidFill>
                <a:effectLst/>
                <a:latin typeface="Open Sans" panose="020B0606030504020204" pitchFamily="34" charset="0"/>
              </a:rPr>
              <a:t> at a clinic in the port city of Latakia in the western Latakia Governorate. Mr. </a:t>
            </a:r>
            <a:r>
              <a:rPr lang="en-GB" b="0" i="0" dirty="0" err="1">
                <a:solidFill>
                  <a:srgbClr val="121212"/>
                </a:solidFill>
                <a:effectLst/>
                <a:latin typeface="Open Sans" panose="020B0606030504020204" pitchFamily="34" charset="0"/>
              </a:rPr>
              <a:t>Alsolabi</a:t>
            </a:r>
            <a:r>
              <a:rPr lang="en-GB" b="0" i="0" dirty="0">
                <a:solidFill>
                  <a:srgbClr val="121212"/>
                </a:solidFill>
                <a:effectLst/>
                <a:latin typeface="Open Sans" panose="020B0606030504020204" pitchFamily="34" charset="0"/>
              </a:rPr>
              <a:t> is receiving counselling before being tested for HIV. UNICEF/</a:t>
            </a:r>
            <a:r>
              <a:rPr lang="en-GB" b="0" i="0" dirty="0" err="1">
                <a:solidFill>
                  <a:srgbClr val="121212"/>
                </a:solidFill>
                <a:effectLst/>
                <a:latin typeface="Open Sans" panose="020B0606030504020204" pitchFamily="34" charset="0"/>
              </a:rPr>
              <a:t>Noorani</a:t>
            </a:r>
            <a:endParaRPr lang="en-GB" b="0" i="0" dirty="0">
              <a:solidFill>
                <a:srgbClr val="121212"/>
              </a:solidFill>
              <a:effectLst/>
              <a:latin typeface="Open Sans" panose="020B0606030504020204" pitchFamily="34" charset="0"/>
            </a:endParaRPr>
          </a:p>
          <a:p>
            <a:pPr marL="228600" indent="-228600">
              <a:buAutoNum type="arabicPeriod"/>
            </a:pPr>
            <a:r>
              <a:rPr lang="en-GB" b="0" i="0" dirty="0">
                <a:solidFill>
                  <a:srgbClr val="121212"/>
                </a:solidFill>
                <a:effectLst/>
                <a:latin typeface="Open Sans" panose="020B0606030504020204" pitchFamily="34" charset="0"/>
              </a:rPr>
              <a:t>New toilet facilities at </a:t>
            </a:r>
            <a:r>
              <a:rPr lang="en-GB" b="0" i="0" dirty="0" err="1">
                <a:solidFill>
                  <a:srgbClr val="121212"/>
                </a:solidFill>
                <a:effectLst/>
                <a:latin typeface="Open Sans" panose="020B0606030504020204" pitchFamily="34" charset="0"/>
              </a:rPr>
              <a:t>Mpondamwala</a:t>
            </a:r>
            <a:r>
              <a:rPr lang="en-GB" b="0" i="0" dirty="0">
                <a:solidFill>
                  <a:srgbClr val="121212"/>
                </a:solidFill>
                <a:effectLst/>
                <a:latin typeface="Open Sans" panose="020B0606030504020204" pitchFamily="34" charset="0"/>
              </a:rPr>
              <a:t> Primary School in rural Lilongwe. UNICEF/UN0512615</a:t>
            </a:r>
          </a:p>
          <a:p>
            <a:pPr marL="228600" indent="-228600">
              <a:buAutoNum type="arabicPeriod"/>
            </a:pPr>
            <a:endParaRPr lang="en-GB" b="0" i="0" dirty="0">
              <a:solidFill>
                <a:srgbClr val="121212"/>
              </a:solidFill>
              <a:effectLst/>
              <a:latin typeface="Open Sans" panose="020B0606030504020204" pitchFamily="34" charset="0"/>
            </a:endParaRP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444E1EB6-8EA4-4FA3-84EB-4712C5E5BDBF}" type="slidenum">
              <a:rPr lang="en-GB" smtClean="0"/>
              <a:t>3</a:t>
            </a:fld>
            <a:endParaRPr lang="en-GB"/>
          </a:p>
        </p:txBody>
      </p:sp>
    </p:spTree>
    <p:extLst>
      <p:ext uri="{BB962C8B-B14F-4D97-AF65-F5344CB8AC3E}">
        <p14:creationId xmlns:p14="http://schemas.microsoft.com/office/powerpoint/2010/main" val="3440669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5461D-26E9-4508-B7D9-FE6D62558C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2873BC-1ABC-44A7-A706-094876EB3A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856535-BC52-45F6-8CD5-716CDF42BE12}"/>
              </a:ext>
            </a:extLst>
          </p:cNvPr>
          <p:cNvSpPr>
            <a:spLocks noGrp="1"/>
          </p:cNvSpPr>
          <p:nvPr>
            <p:ph type="dt" sz="half" idx="10"/>
          </p:nvPr>
        </p:nvSpPr>
        <p:spPr/>
        <p:txBody>
          <a:bodyPr/>
          <a:lstStyle/>
          <a:p>
            <a:fld id="{0FDCFEB0-1536-40CC-BB6A-659C31A1054A}" type="datetimeFigureOut">
              <a:rPr lang="en-GB" smtClean="0"/>
              <a:t>11/10/2021</a:t>
            </a:fld>
            <a:endParaRPr lang="en-GB"/>
          </a:p>
        </p:txBody>
      </p:sp>
      <p:sp>
        <p:nvSpPr>
          <p:cNvPr id="5" name="Footer Placeholder 4">
            <a:extLst>
              <a:ext uri="{FF2B5EF4-FFF2-40B4-BE49-F238E27FC236}">
                <a16:creationId xmlns:a16="http://schemas.microsoft.com/office/drawing/2014/main" id="{F3DC547C-5A83-43FA-840B-7184C51D2B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0A7DE9-76A6-4DA7-B7F2-EDE48180D638}"/>
              </a:ext>
            </a:extLst>
          </p:cNvPr>
          <p:cNvSpPr>
            <a:spLocks noGrp="1"/>
          </p:cNvSpPr>
          <p:nvPr>
            <p:ph type="sldNum" sz="quarter" idx="12"/>
          </p:nvPr>
        </p:nvSpPr>
        <p:spPr/>
        <p:txBody>
          <a:bodyPr/>
          <a:lstStyle/>
          <a:p>
            <a:fld id="{097CB5CB-3755-4E1A-B4E7-35482680F4FC}" type="slidenum">
              <a:rPr lang="en-GB" smtClean="0"/>
              <a:t>‹#›</a:t>
            </a:fld>
            <a:endParaRPr lang="en-GB"/>
          </a:p>
        </p:txBody>
      </p:sp>
    </p:spTree>
    <p:extLst>
      <p:ext uri="{BB962C8B-B14F-4D97-AF65-F5344CB8AC3E}">
        <p14:creationId xmlns:p14="http://schemas.microsoft.com/office/powerpoint/2010/main" val="2221799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36734-7CB0-41DB-B090-8FACEBC871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CFF76C-9D7A-4CB7-B8D0-B9C307B98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458DCA-6724-4713-8CE5-7596EE87D440}"/>
              </a:ext>
            </a:extLst>
          </p:cNvPr>
          <p:cNvSpPr>
            <a:spLocks noGrp="1"/>
          </p:cNvSpPr>
          <p:nvPr>
            <p:ph type="dt" sz="half" idx="10"/>
          </p:nvPr>
        </p:nvSpPr>
        <p:spPr/>
        <p:txBody>
          <a:bodyPr/>
          <a:lstStyle/>
          <a:p>
            <a:fld id="{0FDCFEB0-1536-40CC-BB6A-659C31A1054A}" type="datetimeFigureOut">
              <a:rPr lang="en-GB" smtClean="0"/>
              <a:t>11/10/2021</a:t>
            </a:fld>
            <a:endParaRPr lang="en-GB"/>
          </a:p>
        </p:txBody>
      </p:sp>
      <p:sp>
        <p:nvSpPr>
          <p:cNvPr id="5" name="Footer Placeholder 4">
            <a:extLst>
              <a:ext uri="{FF2B5EF4-FFF2-40B4-BE49-F238E27FC236}">
                <a16:creationId xmlns:a16="http://schemas.microsoft.com/office/drawing/2014/main" id="{9688FB3F-D795-487E-ACC7-0F049BEEDF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03227-8E4B-49FA-9007-4CA1A06DAC04}"/>
              </a:ext>
            </a:extLst>
          </p:cNvPr>
          <p:cNvSpPr>
            <a:spLocks noGrp="1"/>
          </p:cNvSpPr>
          <p:nvPr>
            <p:ph type="sldNum" sz="quarter" idx="12"/>
          </p:nvPr>
        </p:nvSpPr>
        <p:spPr/>
        <p:txBody>
          <a:bodyPr/>
          <a:lstStyle/>
          <a:p>
            <a:fld id="{097CB5CB-3755-4E1A-B4E7-35482680F4FC}" type="slidenum">
              <a:rPr lang="en-GB" smtClean="0"/>
              <a:t>‹#›</a:t>
            </a:fld>
            <a:endParaRPr lang="en-GB"/>
          </a:p>
        </p:txBody>
      </p:sp>
    </p:spTree>
    <p:extLst>
      <p:ext uri="{BB962C8B-B14F-4D97-AF65-F5344CB8AC3E}">
        <p14:creationId xmlns:p14="http://schemas.microsoft.com/office/powerpoint/2010/main" val="3494615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53B3-6CCE-421D-A6CE-3039A5C579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3DC89-640C-45E6-BBD1-521920E12B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0C0054-45CD-47C0-92E1-9BBAC8EA93D2}"/>
              </a:ext>
            </a:extLst>
          </p:cNvPr>
          <p:cNvSpPr>
            <a:spLocks noGrp="1"/>
          </p:cNvSpPr>
          <p:nvPr>
            <p:ph type="dt" sz="half" idx="10"/>
          </p:nvPr>
        </p:nvSpPr>
        <p:spPr/>
        <p:txBody>
          <a:bodyPr/>
          <a:lstStyle/>
          <a:p>
            <a:fld id="{0FDCFEB0-1536-40CC-BB6A-659C31A1054A}" type="datetimeFigureOut">
              <a:rPr lang="en-GB" smtClean="0"/>
              <a:t>11/10/2021</a:t>
            </a:fld>
            <a:endParaRPr lang="en-GB"/>
          </a:p>
        </p:txBody>
      </p:sp>
      <p:sp>
        <p:nvSpPr>
          <p:cNvPr id="5" name="Footer Placeholder 4">
            <a:extLst>
              <a:ext uri="{FF2B5EF4-FFF2-40B4-BE49-F238E27FC236}">
                <a16:creationId xmlns:a16="http://schemas.microsoft.com/office/drawing/2014/main" id="{DAD052D2-0C79-42D1-A655-88B3D55866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C3CC79-DA03-41C8-A776-BEC14A80750E}"/>
              </a:ext>
            </a:extLst>
          </p:cNvPr>
          <p:cNvSpPr>
            <a:spLocks noGrp="1"/>
          </p:cNvSpPr>
          <p:nvPr>
            <p:ph type="sldNum" sz="quarter" idx="12"/>
          </p:nvPr>
        </p:nvSpPr>
        <p:spPr/>
        <p:txBody>
          <a:bodyPr/>
          <a:lstStyle/>
          <a:p>
            <a:fld id="{097CB5CB-3755-4E1A-B4E7-35482680F4FC}" type="slidenum">
              <a:rPr lang="en-GB" smtClean="0"/>
              <a:t>‹#›</a:t>
            </a:fld>
            <a:endParaRPr lang="en-GB"/>
          </a:p>
        </p:txBody>
      </p:sp>
    </p:spTree>
    <p:extLst>
      <p:ext uri="{BB962C8B-B14F-4D97-AF65-F5344CB8AC3E}">
        <p14:creationId xmlns:p14="http://schemas.microsoft.com/office/powerpoint/2010/main" val="4053308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5706B-C3DA-4F84-A5A9-A189924459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E61C47-60FC-4D8C-B730-C161B89EDB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3E52D8-AB35-44A1-BEED-9817A6CFE7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419968-0356-4C78-A0BB-0026745F4FE6}"/>
              </a:ext>
            </a:extLst>
          </p:cNvPr>
          <p:cNvSpPr>
            <a:spLocks noGrp="1"/>
          </p:cNvSpPr>
          <p:nvPr>
            <p:ph type="dt" sz="half" idx="10"/>
          </p:nvPr>
        </p:nvSpPr>
        <p:spPr/>
        <p:txBody>
          <a:bodyPr/>
          <a:lstStyle/>
          <a:p>
            <a:fld id="{0FDCFEB0-1536-40CC-BB6A-659C31A1054A}" type="datetimeFigureOut">
              <a:rPr lang="en-GB" smtClean="0"/>
              <a:t>11/10/2021</a:t>
            </a:fld>
            <a:endParaRPr lang="en-GB"/>
          </a:p>
        </p:txBody>
      </p:sp>
      <p:sp>
        <p:nvSpPr>
          <p:cNvPr id="6" name="Footer Placeholder 5">
            <a:extLst>
              <a:ext uri="{FF2B5EF4-FFF2-40B4-BE49-F238E27FC236}">
                <a16:creationId xmlns:a16="http://schemas.microsoft.com/office/drawing/2014/main" id="{2CAD3967-4EDD-48FB-9BD0-E4A783C2FE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3AFFF0-A696-4626-AD30-1441F2874F31}"/>
              </a:ext>
            </a:extLst>
          </p:cNvPr>
          <p:cNvSpPr>
            <a:spLocks noGrp="1"/>
          </p:cNvSpPr>
          <p:nvPr>
            <p:ph type="sldNum" sz="quarter" idx="12"/>
          </p:nvPr>
        </p:nvSpPr>
        <p:spPr/>
        <p:txBody>
          <a:bodyPr/>
          <a:lstStyle/>
          <a:p>
            <a:fld id="{097CB5CB-3755-4E1A-B4E7-35482680F4FC}" type="slidenum">
              <a:rPr lang="en-GB" smtClean="0"/>
              <a:t>‹#›</a:t>
            </a:fld>
            <a:endParaRPr lang="en-GB"/>
          </a:p>
        </p:txBody>
      </p:sp>
    </p:spTree>
    <p:extLst>
      <p:ext uri="{BB962C8B-B14F-4D97-AF65-F5344CB8AC3E}">
        <p14:creationId xmlns:p14="http://schemas.microsoft.com/office/powerpoint/2010/main" val="1568010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2E88-E6F5-4CE0-B4ED-B74E24809F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A2ACD4-76F7-49E8-A8C7-210DEB3C1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715FCE-5718-48CF-83AE-F23429EB6D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5FD5F44-6A98-4891-A039-628D8E6F8A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78A33-5260-4CCB-BFA1-8BB06C97E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C180F-52F4-4CC8-B363-250F235BC0B9}"/>
              </a:ext>
            </a:extLst>
          </p:cNvPr>
          <p:cNvSpPr>
            <a:spLocks noGrp="1"/>
          </p:cNvSpPr>
          <p:nvPr>
            <p:ph type="dt" sz="half" idx="10"/>
          </p:nvPr>
        </p:nvSpPr>
        <p:spPr/>
        <p:txBody>
          <a:bodyPr/>
          <a:lstStyle/>
          <a:p>
            <a:fld id="{0FDCFEB0-1536-40CC-BB6A-659C31A1054A}" type="datetimeFigureOut">
              <a:rPr lang="en-GB" smtClean="0"/>
              <a:t>11/10/2021</a:t>
            </a:fld>
            <a:endParaRPr lang="en-GB"/>
          </a:p>
        </p:txBody>
      </p:sp>
      <p:sp>
        <p:nvSpPr>
          <p:cNvPr id="8" name="Footer Placeholder 7">
            <a:extLst>
              <a:ext uri="{FF2B5EF4-FFF2-40B4-BE49-F238E27FC236}">
                <a16:creationId xmlns:a16="http://schemas.microsoft.com/office/drawing/2014/main" id="{ECA2E32A-DCE9-460E-B16E-AD4C72465C2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E7746D-CA43-4CE0-AC18-C4EC5C2D4537}"/>
              </a:ext>
            </a:extLst>
          </p:cNvPr>
          <p:cNvSpPr>
            <a:spLocks noGrp="1"/>
          </p:cNvSpPr>
          <p:nvPr>
            <p:ph type="sldNum" sz="quarter" idx="12"/>
          </p:nvPr>
        </p:nvSpPr>
        <p:spPr/>
        <p:txBody>
          <a:bodyPr/>
          <a:lstStyle/>
          <a:p>
            <a:fld id="{097CB5CB-3755-4E1A-B4E7-35482680F4FC}" type="slidenum">
              <a:rPr lang="en-GB" smtClean="0"/>
              <a:t>‹#›</a:t>
            </a:fld>
            <a:endParaRPr lang="en-GB"/>
          </a:p>
        </p:txBody>
      </p:sp>
    </p:spTree>
    <p:extLst>
      <p:ext uri="{BB962C8B-B14F-4D97-AF65-F5344CB8AC3E}">
        <p14:creationId xmlns:p14="http://schemas.microsoft.com/office/powerpoint/2010/main" val="418520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B4F9-91C0-438F-99A4-5CD22423AC5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B00C9C-C893-437F-AB2C-17B3BB70D4EE}"/>
              </a:ext>
            </a:extLst>
          </p:cNvPr>
          <p:cNvSpPr>
            <a:spLocks noGrp="1"/>
          </p:cNvSpPr>
          <p:nvPr>
            <p:ph type="dt" sz="half" idx="10"/>
          </p:nvPr>
        </p:nvSpPr>
        <p:spPr/>
        <p:txBody>
          <a:bodyPr/>
          <a:lstStyle/>
          <a:p>
            <a:fld id="{0FDCFEB0-1536-40CC-BB6A-659C31A1054A}" type="datetimeFigureOut">
              <a:rPr lang="en-GB" smtClean="0"/>
              <a:t>11/10/2021</a:t>
            </a:fld>
            <a:endParaRPr lang="en-GB"/>
          </a:p>
        </p:txBody>
      </p:sp>
      <p:sp>
        <p:nvSpPr>
          <p:cNvPr id="4" name="Footer Placeholder 3">
            <a:extLst>
              <a:ext uri="{FF2B5EF4-FFF2-40B4-BE49-F238E27FC236}">
                <a16:creationId xmlns:a16="http://schemas.microsoft.com/office/drawing/2014/main" id="{765D2C1C-CC5B-4147-8022-A91FEA4A68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4E8D6BF-F9AF-49AE-9D98-D6FB908106EB}"/>
              </a:ext>
            </a:extLst>
          </p:cNvPr>
          <p:cNvSpPr>
            <a:spLocks noGrp="1"/>
          </p:cNvSpPr>
          <p:nvPr>
            <p:ph type="sldNum" sz="quarter" idx="12"/>
          </p:nvPr>
        </p:nvSpPr>
        <p:spPr/>
        <p:txBody>
          <a:bodyPr/>
          <a:lstStyle/>
          <a:p>
            <a:fld id="{097CB5CB-3755-4E1A-B4E7-35482680F4FC}" type="slidenum">
              <a:rPr lang="en-GB" smtClean="0"/>
              <a:t>‹#›</a:t>
            </a:fld>
            <a:endParaRPr lang="en-GB"/>
          </a:p>
        </p:txBody>
      </p:sp>
    </p:spTree>
    <p:extLst>
      <p:ext uri="{BB962C8B-B14F-4D97-AF65-F5344CB8AC3E}">
        <p14:creationId xmlns:p14="http://schemas.microsoft.com/office/powerpoint/2010/main" val="3267325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C7609E-BF0C-4E68-96B8-5B6351B2E633}"/>
              </a:ext>
            </a:extLst>
          </p:cNvPr>
          <p:cNvSpPr>
            <a:spLocks noGrp="1"/>
          </p:cNvSpPr>
          <p:nvPr>
            <p:ph type="dt" sz="half" idx="10"/>
          </p:nvPr>
        </p:nvSpPr>
        <p:spPr/>
        <p:txBody>
          <a:bodyPr/>
          <a:lstStyle/>
          <a:p>
            <a:fld id="{0FDCFEB0-1536-40CC-BB6A-659C31A1054A}" type="datetimeFigureOut">
              <a:rPr lang="en-GB" smtClean="0"/>
              <a:t>11/10/2021</a:t>
            </a:fld>
            <a:endParaRPr lang="en-GB"/>
          </a:p>
        </p:txBody>
      </p:sp>
      <p:sp>
        <p:nvSpPr>
          <p:cNvPr id="3" name="Footer Placeholder 2">
            <a:extLst>
              <a:ext uri="{FF2B5EF4-FFF2-40B4-BE49-F238E27FC236}">
                <a16:creationId xmlns:a16="http://schemas.microsoft.com/office/drawing/2014/main" id="{EDC08F46-DDF2-449E-AA5E-E5F17255F5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86D8B4-FCA4-4617-85DB-092C2FC3301D}"/>
              </a:ext>
            </a:extLst>
          </p:cNvPr>
          <p:cNvSpPr>
            <a:spLocks noGrp="1"/>
          </p:cNvSpPr>
          <p:nvPr>
            <p:ph type="sldNum" sz="quarter" idx="12"/>
          </p:nvPr>
        </p:nvSpPr>
        <p:spPr/>
        <p:txBody>
          <a:bodyPr/>
          <a:lstStyle/>
          <a:p>
            <a:fld id="{097CB5CB-3755-4E1A-B4E7-35482680F4FC}" type="slidenum">
              <a:rPr lang="en-GB" smtClean="0"/>
              <a:t>‹#›</a:t>
            </a:fld>
            <a:endParaRPr lang="en-GB"/>
          </a:p>
        </p:txBody>
      </p:sp>
    </p:spTree>
    <p:extLst>
      <p:ext uri="{BB962C8B-B14F-4D97-AF65-F5344CB8AC3E}">
        <p14:creationId xmlns:p14="http://schemas.microsoft.com/office/powerpoint/2010/main" val="2889588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65AC-1037-41D1-A5AC-C9D0B832C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3AE9E6C-AD3F-4EB3-BC18-5717F678E6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F78F7F-E417-427B-8CA6-1CCA2D217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A4E2DA-1FE6-476C-872F-522DFC37E8ED}"/>
              </a:ext>
            </a:extLst>
          </p:cNvPr>
          <p:cNvSpPr>
            <a:spLocks noGrp="1"/>
          </p:cNvSpPr>
          <p:nvPr>
            <p:ph type="dt" sz="half" idx="10"/>
          </p:nvPr>
        </p:nvSpPr>
        <p:spPr/>
        <p:txBody>
          <a:bodyPr/>
          <a:lstStyle/>
          <a:p>
            <a:fld id="{0FDCFEB0-1536-40CC-BB6A-659C31A1054A}" type="datetimeFigureOut">
              <a:rPr lang="en-GB" smtClean="0"/>
              <a:t>11/10/2021</a:t>
            </a:fld>
            <a:endParaRPr lang="en-GB"/>
          </a:p>
        </p:txBody>
      </p:sp>
      <p:sp>
        <p:nvSpPr>
          <p:cNvPr id="6" name="Footer Placeholder 5">
            <a:extLst>
              <a:ext uri="{FF2B5EF4-FFF2-40B4-BE49-F238E27FC236}">
                <a16:creationId xmlns:a16="http://schemas.microsoft.com/office/drawing/2014/main" id="{C2CBAF1C-A6AE-4792-B160-B8786D0CA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5C4E84-E2A4-45C3-9AC5-48B083A539C0}"/>
              </a:ext>
            </a:extLst>
          </p:cNvPr>
          <p:cNvSpPr>
            <a:spLocks noGrp="1"/>
          </p:cNvSpPr>
          <p:nvPr>
            <p:ph type="sldNum" sz="quarter" idx="12"/>
          </p:nvPr>
        </p:nvSpPr>
        <p:spPr/>
        <p:txBody>
          <a:bodyPr/>
          <a:lstStyle/>
          <a:p>
            <a:fld id="{097CB5CB-3755-4E1A-B4E7-35482680F4FC}" type="slidenum">
              <a:rPr lang="en-GB" smtClean="0"/>
              <a:t>‹#›</a:t>
            </a:fld>
            <a:endParaRPr lang="en-GB"/>
          </a:p>
        </p:txBody>
      </p:sp>
    </p:spTree>
    <p:extLst>
      <p:ext uri="{BB962C8B-B14F-4D97-AF65-F5344CB8AC3E}">
        <p14:creationId xmlns:p14="http://schemas.microsoft.com/office/powerpoint/2010/main" val="1964559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4AF22-587B-4BC9-BE71-BDAE719AA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6AA793-DBFA-465D-AE11-214DF226B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62DA054-9379-45FD-BC17-B58591C97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0FC0C-D43C-46E3-9C7B-0C2028912811}"/>
              </a:ext>
            </a:extLst>
          </p:cNvPr>
          <p:cNvSpPr>
            <a:spLocks noGrp="1"/>
          </p:cNvSpPr>
          <p:nvPr>
            <p:ph type="dt" sz="half" idx="10"/>
          </p:nvPr>
        </p:nvSpPr>
        <p:spPr/>
        <p:txBody>
          <a:bodyPr/>
          <a:lstStyle/>
          <a:p>
            <a:fld id="{0FDCFEB0-1536-40CC-BB6A-659C31A1054A}" type="datetimeFigureOut">
              <a:rPr lang="en-GB" smtClean="0"/>
              <a:t>11/10/2021</a:t>
            </a:fld>
            <a:endParaRPr lang="en-GB"/>
          </a:p>
        </p:txBody>
      </p:sp>
      <p:sp>
        <p:nvSpPr>
          <p:cNvPr id="6" name="Footer Placeholder 5">
            <a:extLst>
              <a:ext uri="{FF2B5EF4-FFF2-40B4-BE49-F238E27FC236}">
                <a16:creationId xmlns:a16="http://schemas.microsoft.com/office/drawing/2014/main" id="{98F5ABE3-684D-4A11-9ADB-101A8DA3B6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56EB77-F9E8-4D04-8D58-602C877D6E4B}"/>
              </a:ext>
            </a:extLst>
          </p:cNvPr>
          <p:cNvSpPr>
            <a:spLocks noGrp="1"/>
          </p:cNvSpPr>
          <p:nvPr>
            <p:ph type="sldNum" sz="quarter" idx="12"/>
          </p:nvPr>
        </p:nvSpPr>
        <p:spPr/>
        <p:txBody>
          <a:bodyPr/>
          <a:lstStyle/>
          <a:p>
            <a:fld id="{097CB5CB-3755-4E1A-B4E7-35482680F4FC}" type="slidenum">
              <a:rPr lang="en-GB" smtClean="0"/>
              <a:t>‹#›</a:t>
            </a:fld>
            <a:endParaRPr lang="en-GB"/>
          </a:p>
        </p:txBody>
      </p:sp>
    </p:spTree>
    <p:extLst>
      <p:ext uri="{BB962C8B-B14F-4D97-AF65-F5344CB8AC3E}">
        <p14:creationId xmlns:p14="http://schemas.microsoft.com/office/powerpoint/2010/main" val="2077983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A person sitting on the floor&#10;&#10;Description automatically generated with medium confidence">
            <a:extLst>
              <a:ext uri="{FF2B5EF4-FFF2-40B4-BE49-F238E27FC236}">
                <a16:creationId xmlns:a16="http://schemas.microsoft.com/office/drawing/2014/main" id="{AE3DD7DB-C49B-4C41-BA12-F75D3FB83F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337" b="8610"/>
          <a:stretch/>
        </p:blipFill>
        <p:spPr>
          <a:xfrm>
            <a:off x="9525" y="-86497"/>
            <a:ext cx="12310652" cy="6944497"/>
          </a:xfrm>
          <a:prstGeom prst="rect">
            <a:avLst/>
          </a:prstGeom>
        </p:spPr>
      </p:pic>
      <p:sp>
        <p:nvSpPr>
          <p:cNvPr id="6" name="Title 1">
            <a:extLst>
              <a:ext uri="{FF2B5EF4-FFF2-40B4-BE49-F238E27FC236}">
                <a16:creationId xmlns:a16="http://schemas.microsoft.com/office/drawing/2014/main" id="{4FCC129F-805D-466A-845A-857D51775393}"/>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F9B10-97E0-4D8F-959D-E32FE7739F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CDE915-9B1C-4DE3-8C0A-FB763A152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C74DD3-1A4E-4603-91A1-4841E3AC37F8}"/>
              </a:ext>
            </a:extLst>
          </p:cNvPr>
          <p:cNvSpPr>
            <a:spLocks noGrp="1"/>
          </p:cNvSpPr>
          <p:nvPr>
            <p:ph type="dt" sz="half" idx="10"/>
          </p:nvPr>
        </p:nvSpPr>
        <p:spPr/>
        <p:txBody>
          <a:bodyPr/>
          <a:lstStyle/>
          <a:p>
            <a:fld id="{0FDCFEB0-1536-40CC-BB6A-659C31A1054A}" type="datetimeFigureOut">
              <a:rPr lang="en-GB" smtClean="0"/>
              <a:t>11/10/2021</a:t>
            </a:fld>
            <a:endParaRPr lang="en-GB"/>
          </a:p>
        </p:txBody>
      </p:sp>
      <p:sp>
        <p:nvSpPr>
          <p:cNvPr id="5" name="Footer Placeholder 4">
            <a:extLst>
              <a:ext uri="{FF2B5EF4-FFF2-40B4-BE49-F238E27FC236}">
                <a16:creationId xmlns:a16="http://schemas.microsoft.com/office/drawing/2014/main" id="{1BDB36CA-E4ED-4CAD-A0EB-08178F8CA6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A3EE52-9D79-469B-AF2F-BCC477C794FD}"/>
              </a:ext>
            </a:extLst>
          </p:cNvPr>
          <p:cNvSpPr>
            <a:spLocks noGrp="1"/>
          </p:cNvSpPr>
          <p:nvPr>
            <p:ph type="sldNum" sz="quarter" idx="12"/>
          </p:nvPr>
        </p:nvSpPr>
        <p:spPr/>
        <p:txBody>
          <a:bodyPr/>
          <a:lstStyle/>
          <a:p>
            <a:fld id="{097CB5CB-3755-4E1A-B4E7-35482680F4FC}" type="slidenum">
              <a:rPr lang="en-GB" smtClean="0"/>
              <a:t>‹#›</a:t>
            </a:fld>
            <a:endParaRPr lang="en-GB"/>
          </a:p>
        </p:txBody>
      </p:sp>
    </p:spTree>
    <p:extLst>
      <p:ext uri="{BB962C8B-B14F-4D97-AF65-F5344CB8AC3E}">
        <p14:creationId xmlns:p14="http://schemas.microsoft.com/office/powerpoint/2010/main" val="1565790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156844-3896-4293-AAD6-3758CC21E7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82E477-9A03-4271-85AC-89C4DDFFB1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BD011-F8B4-4AB7-9013-20EECFE9BE2D}"/>
              </a:ext>
            </a:extLst>
          </p:cNvPr>
          <p:cNvSpPr>
            <a:spLocks noGrp="1"/>
          </p:cNvSpPr>
          <p:nvPr>
            <p:ph type="dt" sz="half" idx="10"/>
          </p:nvPr>
        </p:nvSpPr>
        <p:spPr/>
        <p:txBody>
          <a:bodyPr/>
          <a:lstStyle/>
          <a:p>
            <a:fld id="{0FDCFEB0-1536-40CC-BB6A-659C31A1054A}" type="datetimeFigureOut">
              <a:rPr lang="en-GB" smtClean="0"/>
              <a:t>11/10/2021</a:t>
            </a:fld>
            <a:endParaRPr lang="en-GB"/>
          </a:p>
        </p:txBody>
      </p:sp>
      <p:sp>
        <p:nvSpPr>
          <p:cNvPr id="5" name="Footer Placeholder 4">
            <a:extLst>
              <a:ext uri="{FF2B5EF4-FFF2-40B4-BE49-F238E27FC236}">
                <a16:creationId xmlns:a16="http://schemas.microsoft.com/office/drawing/2014/main" id="{1221708F-48F3-48AC-A44B-15FC0FFAF9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16A630-6793-4C41-AAFA-1EF17CEB932A}"/>
              </a:ext>
            </a:extLst>
          </p:cNvPr>
          <p:cNvSpPr>
            <a:spLocks noGrp="1"/>
          </p:cNvSpPr>
          <p:nvPr>
            <p:ph type="sldNum" sz="quarter" idx="12"/>
          </p:nvPr>
        </p:nvSpPr>
        <p:spPr/>
        <p:txBody>
          <a:bodyPr/>
          <a:lstStyle/>
          <a:p>
            <a:fld id="{097CB5CB-3755-4E1A-B4E7-35482680F4FC}" type="slidenum">
              <a:rPr lang="en-GB" smtClean="0"/>
              <a:t>‹#›</a:t>
            </a:fld>
            <a:endParaRPr lang="en-GB"/>
          </a:p>
        </p:txBody>
      </p:sp>
    </p:spTree>
    <p:extLst>
      <p:ext uri="{BB962C8B-B14F-4D97-AF65-F5344CB8AC3E}">
        <p14:creationId xmlns:p14="http://schemas.microsoft.com/office/powerpoint/2010/main" val="1947931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11/10/2021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0F218-1823-4006-B02B-5AEA70615B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7349F3-21EE-4B4E-88AC-D1899956D3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2CF2CE-702F-4B57-A20E-111258535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CFEB0-1536-40CC-BB6A-659C31A1054A}" type="datetimeFigureOut">
              <a:rPr lang="en-GB" smtClean="0"/>
              <a:t>11/10/2021</a:t>
            </a:fld>
            <a:endParaRPr lang="en-GB"/>
          </a:p>
        </p:txBody>
      </p:sp>
      <p:sp>
        <p:nvSpPr>
          <p:cNvPr id="5" name="Footer Placeholder 4">
            <a:extLst>
              <a:ext uri="{FF2B5EF4-FFF2-40B4-BE49-F238E27FC236}">
                <a16:creationId xmlns:a16="http://schemas.microsoft.com/office/drawing/2014/main" id="{90771911-18DB-4AA3-9AF8-73FBCEFFFD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1925D5-1B32-45CA-AD58-C0B5E117B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CB5CB-3755-4E1A-B4E7-35482680F4FC}" type="slidenum">
              <a:rPr lang="en-GB" smtClean="0"/>
              <a:t>‹#›</a:t>
            </a:fld>
            <a:endParaRPr lang="en-GB"/>
          </a:p>
        </p:txBody>
      </p:sp>
    </p:spTree>
    <p:extLst>
      <p:ext uri="{BB962C8B-B14F-4D97-AF65-F5344CB8AC3E}">
        <p14:creationId xmlns:p14="http://schemas.microsoft.com/office/powerpoint/2010/main" val="355683726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guardian.com/technology/2021/sep/02/uk-childrens-digital-privacy-code-comes-into-effect" TargetMode="External"/><Relationship Id="rId2" Type="http://schemas.openxmlformats.org/officeDocument/2006/relationships/hyperlink" Target="https://www.bbc.co.uk/news/technology-58396004"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xml"/><Relationship Id="rId7" Type="http://schemas.openxmlformats.org/officeDocument/2006/relationships/image" Target="../media/image20.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hyperlink" Target="https://youtu.be/4BPUV5HutgY" TargetMode="Externa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livingwellwithautism.com/yahoo_site_admin/assets/docs/personal_space.222180413.pdf" TargetMode="External"/><Relationship Id="rId7" Type="http://schemas.openxmlformats.org/officeDocument/2006/relationships/image" Target="../media/image22.jpeg"/><Relationship Id="rId2" Type="http://schemas.openxmlformats.org/officeDocument/2006/relationships/slideLayout" Target="../slideLayouts/slideLayout13.xml"/><Relationship Id="rId1" Type="http://schemas.openxmlformats.org/officeDocument/2006/relationships/video" Target="https://www.youtube.com/embed/4YjJ1MreZqs?feature=oembed" TargetMode="External"/><Relationship Id="rId6" Type="http://schemas.openxmlformats.org/officeDocument/2006/relationships/hyperlink" Target="https://youtu.be/4YjJ1MreZqs" TargetMode="External"/><Relationship Id="rId5" Type="http://schemas.openxmlformats.org/officeDocument/2006/relationships/hyperlink" Target="https://www.bbc.co.uk/newsround/51203484" TargetMode="External"/><Relationship Id="rId4" Type="http://schemas.openxmlformats.org/officeDocument/2006/relationships/hyperlink" Target="https://youtu.be/JdtiGytwAyo"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youtu.be/yiKeLOKc1tw" TargetMode="External"/><Relationship Id="rId2" Type="http://schemas.openxmlformats.org/officeDocument/2006/relationships/slideLayout" Target="../slideLayouts/slideLayout14.xml"/><Relationship Id="rId1" Type="http://schemas.openxmlformats.org/officeDocument/2006/relationships/video" Target="https://www.youtube.com/embed/yiKeLOKc1tw?feature=oembed" TargetMode="External"/><Relationship Id="rId5" Type="http://schemas.openxmlformats.org/officeDocument/2006/relationships/image" Target="../media/image23.jpeg"/><Relationship Id="rId4" Type="http://schemas.openxmlformats.org/officeDocument/2006/relationships/hyperlink" Target="https://learning.nspcc.org.uk/research-resources/schools/pants-teachin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youtu.be/sMLVkBxke20" TargetMode="External"/><Relationship Id="rId2" Type="http://schemas.openxmlformats.org/officeDocument/2006/relationships/slideLayout" Target="../slideLayouts/slideLayout15.xml"/><Relationship Id="rId1" Type="http://schemas.openxmlformats.org/officeDocument/2006/relationships/video" Target="https://www.youtube.com/embed/sMLVkBxke20?feature=oembed" TargetMode="External"/><Relationship Id="rId6" Type="http://schemas.openxmlformats.org/officeDocument/2006/relationships/image" Target="../media/image24.jpeg"/><Relationship Id="rId5" Type="http://schemas.openxmlformats.org/officeDocument/2006/relationships/hyperlink" Target="https://twisted-toys.com/" TargetMode="External"/><Relationship Id="rId4" Type="http://schemas.openxmlformats.org/officeDocument/2006/relationships/hyperlink" Target="https://www.internetmatters.org/hub/esafety-news/revealed-7-10-teens-want-parents-set-filters-protect-onlin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93C82157-AD07-4FD9-B297-04B284DC039A}"/>
              </a:ext>
            </a:extLst>
          </p:cNvPr>
          <p:cNvSpPr txBox="1"/>
          <p:nvPr/>
        </p:nvSpPr>
        <p:spPr>
          <a:xfrm rot="16200000">
            <a:off x="9859789"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UNICEF/Gelman</a:t>
            </a: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5045724" y="1729648"/>
            <a:ext cx="6907577" cy="2308324"/>
          </a:xfrm>
          <a:prstGeom prst="rect">
            <a:avLst/>
          </a:prstGeom>
          <a:noFill/>
        </p:spPr>
        <p:txBody>
          <a:bodyPr wrap="square" rtlCol="0">
            <a:spAutoFit/>
          </a:bodyPr>
          <a:lstStyle/>
          <a:p>
            <a:pPr algn="ctr"/>
            <a:r>
              <a:rPr lang="en-GB" b="1" dirty="0">
                <a:solidFill>
                  <a:schemeClr val="bg1"/>
                </a:solidFill>
                <a:latin typeface="Arial" panose="020B0604020202020204" pitchFamily="34" charset="0"/>
                <a:cs typeface="Arial" panose="020B0604020202020204" pitchFamily="34" charset="0"/>
              </a:rPr>
              <a:t>One way that children are empowered to protect their privacy online is to be given the option to request that their personal data is deleted should they no longer wish to use a website, platform, product or service. Imagine you are an investigative journalist and find out if a company you use provides children with an option to close their accounts and delete all personal data when that account is closed. Share your findings with your class.</a:t>
            </a:r>
          </a:p>
        </p:txBody>
      </p:sp>
      <p:sp>
        <p:nvSpPr>
          <p:cNvPr id="3" name="TextBox 2">
            <a:extLst>
              <a:ext uri="{FF2B5EF4-FFF2-40B4-BE49-F238E27FC236}">
                <a16:creationId xmlns:a16="http://schemas.microsoft.com/office/drawing/2014/main" id="{EE80F493-6501-485D-A348-28E38E3CA272}"/>
              </a:ext>
            </a:extLst>
          </p:cNvPr>
          <p:cNvSpPr txBox="1"/>
          <p:nvPr/>
        </p:nvSpPr>
        <p:spPr>
          <a:xfrm>
            <a:off x="238699" y="2145145"/>
            <a:ext cx="4212115" cy="1200329"/>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Create a short presentation about how the right to privacy is respected in your school – this presentation could be shared in PSHE.</a:t>
            </a:r>
          </a:p>
        </p:txBody>
      </p:sp>
      <p:sp>
        <p:nvSpPr>
          <p:cNvPr id="4" name="TextBox 3">
            <a:extLst>
              <a:ext uri="{FF2B5EF4-FFF2-40B4-BE49-F238E27FC236}">
                <a16:creationId xmlns:a16="http://schemas.microsoft.com/office/drawing/2014/main" id="{691EC641-DA4F-4530-9151-5ABA16A69E50}"/>
              </a:ext>
            </a:extLst>
          </p:cNvPr>
          <p:cNvSpPr txBox="1"/>
          <p:nvPr/>
        </p:nvSpPr>
        <p:spPr>
          <a:xfrm>
            <a:off x="7741186" y="4933974"/>
            <a:ext cx="4212115" cy="1200329"/>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Discuss with your class if it’s OK </a:t>
            </a:r>
            <a:r>
              <a:rPr lang="en-GB" b="1" dirty="0">
                <a:highlight>
                  <a:srgbClr val="00ACE9"/>
                </a:highlight>
                <a:latin typeface="Arial" panose="020B0604020202020204" pitchFamily="34" charset="0"/>
                <a:cs typeface="Arial" panose="020B0604020202020204" pitchFamily="34" charset="0"/>
              </a:rPr>
              <a:t>if a celebrity includes her child in a ‘reality’ television show. </a:t>
            </a:r>
            <a:r>
              <a:rPr lang="en-GB" dirty="0">
                <a:latin typeface="Arial" panose="020B0604020202020204" pitchFamily="34" charset="0"/>
                <a:cs typeface="Arial" panose="020B0604020202020204" pitchFamily="34" charset="0"/>
              </a:rPr>
              <a:t>What impact might this have on the child?</a:t>
            </a:r>
          </a:p>
        </p:txBody>
      </p:sp>
      <p:sp>
        <p:nvSpPr>
          <p:cNvPr id="5" name="TextBox 4">
            <a:extLst>
              <a:ext uri="{FF2B5EF4-FFF2-40B4-BE49-F238E27FC236}">
                <a16:creationId xmlns:a16="http://schemas.microsoft.com/office/drawing/2014/main" id="{91EEA25C-1C99-4044-8B84-8FFE009DFEFA}"/>
              </a:ext>
            </a:extLst>
          </p:cNvPr>
          <p:cNvSpPr txBox="1"/>
          <p:nvPr/>
        </p:nvSpPr>
        <p:spPr>
          <a:xfrm>
            <a:off x="526738" y="4379977"/>
            <a:ext cx="6147734" cy="2308324"/>
          </a:xfrm>
          <a:prstGeom prst="rect">
            <a:avLst/>
          </a:prstGeom>
          <a:noFill/>
        </p:spPr>
        <p:txBody>
          <a:bodyPr wrap="square" rtlCol="0">
            <a:spAutoFit/>
          </a:bodyPr>
          <a:lstStyle/>
          <a:p>
            <a:pPr algn="ctr"/>
            <a:r>
              <a:rPr lang="en-GB" b="1" dirty="0">
                <a:solidFill>
                  <a:schemeClr val="bg1"/>
                </a:solidFill>
                <a:latin typeface="Arial" panose="020B0604020202020204" pitchFamily="34" charset="0"/>
                <a:cs typeface="Arial" panose="020B0604020202020204" pitchFamily="34" charset="0"/>
              </a:rPr>
              <a:t>A new law came into force in the UK on the 2nd September 2021. “The children’s internet code” requires companies that run social media platforms such as Instagram and Snapchat to improve their privacy settings for under 18s. Research this code on </a:t>
            </a:r>
            <a:r>
              <a:rPr lang="en-GB" b="1" dirty="0">
                <a:solidFill>
                  <a:schemeClr val="bg1"/>
                </a:solidFill>
                <a:latin typeface="Arial" panose="020B0604020202020204" pitchFamily="34" charset="0"/>
                <a:cs typeface="Arial" panose="020B0604020202020204" pitchFamily="34" charset="0"/>
                <a:hlinkClick r:id="rId2"/>
              </a:rPr>
              <a:t>BBC</a:t>
            </a:r>
            <a:r>
              <a:rPr lang="en-GB" b="1" dirty="0">
                <a:solidFill>
                  <a:schemeClr val="bg1"/>
                </a:solidFill>
                <a:latin typeface="Arial" panose="020B0604020202020204" pitchFamily="34" charset="0"/>
                <a:cs typeface="Arial" panose="020B0604020202020204" pitchFamily="34" charset="0"/>
              </a:rPr>
              <a:t> and </a:t>
            </a:r>
            <a:r>
              <a:rPr lang="en-GB" b="1" dirty="0">
                <a:solidFill>
                  <a:schemeClr val="bg1"/>
                </a:solidFill>
                <a:latin typeface="Arial" panose="020B0604020202020204" pitchFamily="34" charset="0"/>
                <a:cs typeface="Arial" panose="020B0604020202020204" pitchFamily="34" charset="0"/>
                <a:hlinkClick r:id="rId3"/>
              </a:rPr>
              <a:t>the Guardian</a:t>
            </a:r>
            <a:r>
              <a:rPr lang="en-GB" b="1" dirty="0">
                <a:solidFill>
                  <a:schemeClr val="bg1"/>
                </a:solidFill>
                <a:latin typeface="Arial" panose="020B0604020202020204" pitchFamily="34" charset="0"/>
                <a:cs typeface="Arial" panose="020B0604020202020204" pitchFamily="34" charset="0"/>
              </a:rPr>
              <a:t>.  What do you think of it? Does it go far enough or too far? Would it be easy for under 18s to get around it?</a:t>
            </a:r>
          </a:p>
        </p:txBody>
      </p:sp>
    </p:spTree>
    <p:extLst>
      <p:ext uri="{BB962C8B-B14F-4D97-AF65-F5344CB8AC3E}">
        <p14:creationId xmlns:p14="http://schemas.microsoft.com/office/powerpoint/2010/main" val="420418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8C7B30EE-8314-408D-AFA1-AF315CB53D79}"/>
              </a:ext>
            </a:extLst>
          </p:cNvPr>
          <p:cNvSpPr txBox="1"/>
          <p:nvPr/>
        </p:nvSpPr>
        <p:spPr>
          <a:xfrm>
            <a:off x="7631911" y="1025783"/>
            <a:ext cx="4303059" cy="3508653"/>
          </a:xfrm>
          <a:prstGeom prst="rect">
            <a:avLst/>
          </a:prstGeom>
          <a:noFill/>
        </p:spPr>
        <p:txBody>
          <a:bodyPr wrap="square" rtlCol="0">
            <a:spAutoFit/>
          </a:bodyPr>
          <a:lstStyle/>
          <a:p>
            <a:pPr marL="0" indent="0" algn="r">
              <a:buNone/>
            </a:pPr>
            <a:r>
              <a:rPr lang="en-GB" sz="2000" b="1" dirty="0">
                <a:solidFill>
                  <a:schemeClr val="bg1"/>
                </a:solidFill>
                <a:latin typeface="Arial" panose="020B0604020202020204" pitchFamily="34" charset="0"/>
                <a:cs typeface="Arial" panose="020B0604020202020204" pitchFamily="34" charset="0"/>
              </a:rPr>
              <a:t>Give yourself some time and space – a moment of privacy!</a:t>
            </a:r>
          </a:p>
          <a:p>
            <a:pPr marL="0" indent="0" algn="r">
              <a:buNone/>
            </a:pPr>
            <a:endParaRPr lang="en-GB" sz="2000" b="1" dirty="0">
              <a:solidFill>
                <a:schemeClr val="bg1"/>
              </a:solidFill>
              <a:latin typeface="Arial" panose="020B0604020202020204" pitchFamily="34" charset="0"/>
              <a:cs typeface="Arial" panose="020B0604020202020204" pitchFamily="34" charset="0"/>
            </a:endParaRPr>
          </a:p>
          <a:p>
            <a:pPr marL="0" indent="0">
              <a:buNone/>
            </a:pPr>
            <a:endParaRPr lang="en-GB" dirty="0">
              <a:solidFill>
                <a:schemeClr val="bg1"/>
              </a:solidFill>
              <a:latin typeface="Arial" panose="020B0604020202020204" pitchFamily="34" charset="0"/>
              <a:cs typeface="Arial" panose="020B0604020202020204" pitchFamily="34" charset="0"/>
            </a:endParaRPr>
          </a:p>
          <a:p>
            <a:pPr marL="0" indent="0">
              <a:buNone/>
            </a:pPr>
            <a:r>
              <a:rPr lang="en-GB" dirty="0">
                <a:solidFill>
                  <a:schemeClr val="bg1"/>
                </a:solidFill>
                <a:latin typeface="Arial" panose="020B0604020202020204" pitchFamily="34" charset="0"/>
                <a:cs typeface="Arial" panose="020B0604020202020204" pitchFamily="34" charset="0"/>
              </a:rPr>
              <a:t>Have a think about the following questions:</a:t>
            </a:r>
          </a:p>
          <a:p>
            <a:pPr marL="0" indent="0">
              <a:buNone/>
            </a:pPr>
            <a:endParaRPr lang="en-GB"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dirty="0">
                <a:solidFill>
                  <a:schemeClr val="bg1"/>
                </a:solidFill>
                <a:latin typeface="Arial" panose="020B0604020202020204" pitchFamily="34" charset="0"/>
                <a:cs typeface="Arial" panose="020B0604020202020204" pitchFamily="34" charset="0"/>
              </a:rPr>
              <a:t>Why is your privacy important to you?</a:t>
            </a:r>
          </a:p>
          <a:p>
            <a:pPr marL="285750" indent="-285750">
              <a:buFont typeface="Wingdings" panose="05000000000000000000" pitchFamily="2" charset="2"/>
              <a:buChar char="§"/>
            </a:pPr>
            <a:r>
              <a:rPr lang="en-GB" dirty="0">
                <a:solidFill>
                  <a:schemeClr val="bg1"/>
                </a:solidFill>
                <a:latin typeface="Arial" panose="020B0604020202020204" pitchFamily="34" charset="0"/>
                <a:cs typeface="Arial" panose="020B0604020202020204" pitchFamily="34" charset="0"/>
              </a:rPr>
              <a:t>What do you do to respect other people’s right to privacy?</a:t>
            </a:r>
          </a:p>
          <a:p>
            <a:pPr marL="285750" indent="-285750">
              <a:buFont typeface="Wingdings" panose="05000000000000000000" pitchFamily="2" charset="2"/>
              <a:buChar char="§"/>
            </a:pPr>
            <a:r>
              <a:rPr lang="en-GB" dirty="0">
                <a:solidFill>
                  <a:schemeClr val="bg1"/>
                </a:solidFill>
                <a:latin typeface="Arial" panose="020B0604020202020204" pitchFamily="34" charset="0"/>
                <a:cs typeface="Arial" panose="020B0604020202020204" pitchFamily="34" charset="0"/>
              </a:rPr>
              <a:t>What other rights are connected to the right to privacy?</a:t>
            </a: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a:xfrm>
            <a:off x="0" y="5230642"/>
            <a:ext cx="7392202" cy="1022569"/>
          </a:xfrm>
        </p:spPr>
        <p:txBody>
          <a:bodyPr/>
          <a:lstStyle/>
          <a:p>
            <a:r>
              <a:rPr lang="en-GB" dirty="0">
                <a:highlight>
                  <a:srgbClr val="00ACE9"/>
                </a:highlight>
              </a:rPr>
              <a:t>THANKYOU</a:t>
            </a:r>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870063" y="4585044"/>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 16</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Question around article 16</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a:t>
            </a:r>
            <a:r>
              <a:rPr lang="en-GB" sz="1800">
                <a:solidFill>
                  <a:schemeClr val="bg1"/>
                </a:solidFill>
                <a:latin typeface="Arial"/>
                <a:cs typeface="Arial"/>
              </a:rPr>
              <a:t>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20C8BA47-74D0-4A57-946B-FE2B2DADD4AC}"/>
              </a:ext>
            </a:extLst>
          </p:cNvPr>
          <p:cNvSpPr/>
          <p:nvPr/>
        </p:nvSpPr>
        <p:spPr>
          <a:xfrm>
            <a:off x="3937520" y="5042464"/>
            <a:ext cx="1038063"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err="1">
                <a:solidFill>
                  <a:srgbClr val="121212"/>
                </a:solidFill>
                <a:effectLst/>
                <a:latin typeface="Open Sans" panose="020B0606030504020204" pitchFamily="34" charset="0"/>
              </a:rPr>
              <a:t>Noorani</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7602244" y="5011576"/>
            <a:ext cx="1216417"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panose="020B0606030504020204" pitchFamily="34" charset="0"/>
              </a:rPr>
              <a:t>UN0512615</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272796" y="5034942"/>
            <a:ext cx="1216417" cy="3693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Unicef/Babajanyan</a:t>
            </a:r>
          </a:p>
          <a:p>
            <a:endParaRPr lang="en-GB" sz="900" dirty="0">
              <a:latin typeface="Arial" panose="020B0604020202020204" pitchFamily="34" charset="0"/>
              <a:cs typeface="Arial" panose="020B0604020202020204" pitchFamily="34" charset="0"/>
            </a:endParaRPr>
          </a:p>
        </p:txBody>
      </p:sp>
      <p:pic>
        <p:nvPicPr>
          <p:cNvPr id="5" name="Picture 4" descr="A person sitting on a bed&#10;&#10;Description automatically generated with medium confidence">
            <a:extLst>
              <a:ext uri="{FF2B5EF4-FFF2-40B4-BE49-F238E27FC236}">
                <a16:creationId xmlns:a16="http://schemas.microsoft.com/office/drawing/2014/main" id="{4CCA26BB-C31C-4645-92B8-CADF473B5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99" y="2601669"/>
            <a:ext cx="3434149" cy="2289433"/>
          </a:xfrm>
          <a:prstGeom prst="rect">
            <a:avLst/>
          </a:prstGeom>
        </p:spPr>
      </p:pic>
      <p:pic>
        <p:nvPicPr>
          <p:cNvPr id="7" name="Picture 6" descr="A picture containing text, person, person, indoor&#10;&#10;Description automatically generated">
            <a:extLst>
              <a:ext uri="{FF2B5EF4-FFF2-40B4-BE49-F238E27FC236}">
                <a16:creationId xmlns:a16="http://schemas.microsoft.com/office/drawing/2014/main" id="{A1C7FBA9-BF8E-4BF6-9D9D-807D2CC4D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2587" y="2624829"/>
            <a:ext cx="3434149" cy="2289433"/>
          </a:xfrm>
          <a:prstGeom prst="rect">
            <a:avLst/>
          </a:prstGeom>
        </p:spPr>
      </p:pic>
      <p:pic>
        <p:nvPicPr>
          <p:cNvPr id="9" name="Picture 8" descr="A picture containing wall, indoor, toilet, floor&#10;&#10;Description automatically generated">
            <a:extLst>
              <a:ext uri="{FF2B5EF4-FFF2-40B4-BE49-F238E27FC236}">
                <a16:creationId xmlns:a16="http://schemas.microsoft.com/office/drawing/2014/main" id="{C918F7E9-648B-4C8C-8498-D474AAC4E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5876" y="2624829"/>
            <a:ext cx="3434149" cy="2289433"/>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421240"/>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16</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761821" cy="369332"/>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Martin introduces Article 16</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5"/>
              </a:rPr>
              <a:t>here</a:t>
            </a:r>
            <a:r>
              <a:rPr lang="en-GB" sz="1400" dirty="0">
                <a:latin typeface="Arial" panose="020B0604020202020204" pitchFamily="34" charset="0"/>
                <a:cs typeface="Arial" panose="020B0604020202020204" pitchFamily="34" charset="0"/>
              </a:rPr>
              <a:t> to watch on YouTube</a:t>
            </a:r>
          </a:p>
        </p:txBody>
      </p:sp>
      <p:sp>
        <p:nvSpPr>
          <p:cNvPr id="10" name="TextBox 9">
            <a:extLst>
              <a:ext uri="{FF2B5EF4-FFF2-40B4-BE49-F238E27FC236}">
                <a16:creationId xmlns:a16="http://schemas.microsoft.com/office/drawing/2014/main" id="{055B0AF0-4180-416E-89EA-1B8F17A07FDB}"/>
              </a:ext>
            </a:extLst>
          </p:cNvPr>
          <p:cNvSpPr txBox="1"/>
          <p:nvPr/>
        </p:nvSpPr>
        <p:spPr>
          <a:xfrm>
            <a:off x="7001833" y="2309305"/>
            <a:ext cx="4941879" cy="461665"/>
          </a:xfrm>
          <a:prstGeom prst="rect">
            <a:avLst/>
          </a:prstGeom>
          <a:noFill/>
        </p:spPr>
        <p:txBody>
          <a:bodyPr wrap="square" rtlCol="0">
            <a:spAutoFit/>
          </a:bodyPr>
          <a:lstStyle/>
          <a:p>
            <a:pPr algn="l"/>
            <a:r>
              <a:rPr lang="en-GB" sz="2400" b="1" dirty="0">
                <a:solidFill>
                  <a:schemeClr val="bg1"/>
                </a:solidFill>
                <a:latin typeface="Arial" panose="020B0604020202020204" pitchFamily="34" charset="0"/>
                <a:cs typeface="Arial" panose="020B0604020202020204" pitchFamily="34" charset="0"/>
              </a:rPr>
              <a:t>Article 16 – The Right to Privacy </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304183" y="2770970"/>
            <a:ext cx="4583017" cy="1631216"/>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Every child has the right to privacy. The law should protect the child's private, family and home life, including protecting children from unlawful attacks that harm their reputation. </a:t>
            </a:r>
          </a:p>
        </p:txBody>
      </p:sp>
      <p:pic>
        <p:nvPicPr>
          <p:cNvPr id="12" name="Graphic 11">
            <a:extLst>
              <a:ext uri="{FF2B5EF4-FFF2-40B4-BE49-F238E27FC236}">
                <a16:creationId xmlns:a16="http://schemas.microsoft.com/office/drawing/2014/main" id="{0D47A159-F8E0-416E-9E19-447B603A001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4313" y="274471"/>
            <a:ext cx="1328362" cy="1771149"/>
          </a:xfrm>
          <a:prstGeom prst="rect">
            <a:avLst/>
          </a:prstGeom>
        </p:spPr>
      </p:pic>
      <p:pic>
        <p:nvPicPr>
          <p:cNvPr id="6" name="AoW - Article 16 video">
            <a:hlinkClick r:id="" action="ppaction://media"/>
            <a:extLst>
              <a:ext uri="{FF2B5EF4-FFF2-40B4-BE49-F238E27FC236}">
                <a16:creationId xmlns:a16="http://schemas.microsoft.com/office/drawing/2014/main" id="{377799DF-0D55-4AF0-9C26-D3335B3D480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7486" y="2365301"/>
            <a:ext cx="4816554" cy="2709311"/>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5017"/>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16 </a:t>
            </a:r>
          </a:p>
        </p:txBody>
      </p:sp>
      <p:sp>
        <p:nvSpPr>
          <p:cNvPr id="5" name="TextBox 4">
            <a:extLst>
              <a:ext uri="{FF2B5EF4-FFF2-40B4-BE49-F238E27FC236}">
                <a16:creationId xmlns:a16="http://schemas.microsoft.com/office/drawing/2014/main" id="{13227B2E-B5C9-407F-BBFD-D529411BB157}"/>
              </a:ext>
            </a:extLst>
          </p:cNvPr>
          <p:cNvSpPr txBox="1"/>
          <p:nvPr/>
        </p:nvSpPr>
        <p:spPr>
          <a:xfrm>
            <a:off x="7163996" y="1672756"/>
            <a:ext cx="4638101" cy="2062103"/>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a:p>
            <a:pPr algn="l"/>
            <a:endParaRPr lang="en-GB" sz="3600" dirty="0">
              <a:solidFill>
                <a:schemeClr val="bg1"/>
              </a:solidFill>
              <a:latin typeface="Univers Next Pro Condensed" panose="020B0906030202020203" pitchFamily="34" charset="0"/>
            </a:endParaRPr>
          </a:p>
          <a:p>
            <a:pPr algn="r"/>
            <a:r>
              <a:rPr lang="en-GB" sz="2800" b="1" dirty="0">
                <a:solidFill>
                  <a:schemeClr val="bg1"/>
                </a:solidFill>
                <a:latin typeface="Arial" panose="020B0604020202020204" pitchFamily="34" charset="0"/>
                <a:cs typeface="Arial" panose="020B0604020202020204" pitchFamily="34" charset="0"/>
              </a:rPr>
              <a:t>Why is </a:t>
            </a:r>
            <a:r>
              <a:rPr lang="en-GB" sz="2800" b="1" dirty="0">
                <a:solidFill>
                  <a:srgbClr val="FFFF00"/>
                </a:solidFill>
                <a:latin typeface="Arial" panose="020B0604020202020204" pitchFamily="34" charset="0"/>
                <a:cs typeface="Arial" panose="020B0604020202020204" pitchFamily="34" charset="0"/>
              </a:rPr>
              <a:t>privacy</a:t>
            </a:r>
            <a:r>
              <a:rPr lang="en-GB" sz="2800" b="1" dirty="0">
                <a:solidFill>
                  <a:schemeClr val="bg1"/>
                </a:solidFill>
                <a:latin typeface="Arial" panose="020B0604020202020204" pitchFamily="34" charset="0"/>
                <a:cs typeface="Arial" panose="020B0604020202020204" pitchFamily="34" charset="0"/>
              </a:rPr>
              <a:t> important to you?</a:t>
            </a: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0" y="1724211"/>
            <a:ext cx="11694177" cy="4748220"/>
          </a:xfrm>
        </p:spPr>
        <p:txBody>
          <a:bodyPr vert="horz" lIns="91440" tIns="180000" rIns="91440" bIns="45720" rtlCol="0" anchor="t">
            <a:normAutofit lnSpcReduction="10000"/>
          </a:bodyPr>
          <a:lstStyle/>
          <a:p>
            <a:pPr lvl="0">
              <a:lnSpc>
                <a:spcPct val="107000"/>
              </a:lnSpc>
            </a:pPr>
            <a:r>
              <a:rPr lang="en-GB" sz="1700" dirty="0">
                <a:effectLst/>
                <a:latin typeface="Arial" panose="020B0604020202020204" pitchFamily="34" charset="0"/>
                <a:ea typeface="Calibri" panose="020F0502020204030204" pitchFamily="34" charset="0"/>
                <a:cs typeface="Arial" panose="020B0604020202020204" pitchFamily="34" charset="0"/>
              </a:rPr>
              <a:t>It helps to keep you safe on-line and in the real world.</a:t>
            </a:r>
          </a:p>
          <a:p>
            <a:pPr lvl="0">
              <a:lnSpc>
                <a:spcPct val="107000"/>
              </a:lnSpc>
            </a:pPr>
            <a:r>
              <a:rPr lang="en-GB" sz="1700" dirty="0">
                <a:effectLst/>
                <a:latin typeface="Arial" panose="020B0604020202020204" pitchFamily="34" charset="0"/>
                <a:ea typeface="Calibri" panose="020F0502020204030204" pitchFamily="34" charset="0"/>
                <a:cs typeface="Arial" panose="020B0604020202020204" pitchFamily="34" charset="0"/>
              </a:rPr>
              <a:t>Children are at risk of being harmed if the wrong people know too much about them. </a:t>
            </a:r>
          </a:p>
          <a:p>
            <a:pPr lvl="0">
              <a:lnSpc>
                <a:spcPct val="107000"/>
              </a:lnSpc>
            </a:pPr>
            <a:r>
              <a:rPr lang="en-GB" sz="1700" dirty="0">
                <a:effectLst/>
                <a:latin typeface="Arial" panose="020B0604020202020204" pitchFamily="34" charset="0"/>
                <a:ea typeface="Calibri" panose="020F0502020204030204" pitchFamily="34" charset="0"/>
                <a:cs typeface="Arial" panose="020B0604020202020204" pitchFamily="34" charset="0"/>
              </a:rPr>
              <a:t>Things about identity, location, health and personal life, are personal to you.</a:t>
            </a:r>
          </a:p>
          <a:p>
            <a:pPr lvl="0">
              <a:lnSpc>
                <a:spcPct val="107000"/>
              </a:lnSpc>
            </a:pPr>
            <a:r>
              <a:rPr lang="en-GB" sz="1700" dirty="0">
                <a:effectLst/>
                <a:latin typeface="Arial" panose="020B0604020202020204" pitchFamily="34" charset="0"/>
                <a:ea typeface="Calibri" panose="020F0502020204030204" pitchFamily="34" charset="0"/>
                <a:cs typeface="Arial" panose="020B0604020202020204" pitchFamily="34" charset="0"/>
              </a:rPr>
              <a:t>Not everyone should know everything about me.</a:t>
            </a:r>
          </a:p>
          <a:p>
            <a:pPr lvl="0">
              <a:lnSpc>
                <a:spcPct val="107000"/>
              </a:lnSpc>
            </a:pPr>
            <a:r>
              <a:rPr lang="en-GB" sz="1700" dirty="0">
                <a:effectLst/>
                <a:latin typeface="Arial" panose="020B0604020202020204" pitchFamily="34" charset="0"/>
                <a:ea typeface="Calibri" panose="020F0502020204030204" pitchFamily="34" charset="0"/>
                <a:cs typeface="Arial" panose="020B0604020202020204" pitchFamily="34" charset="0"/>
              </a:rPr>
              <a:t>It helps us to have personal space.</a:t>
            </a:r>
          </a:p>
          <a:p>
            <a:pPr lvl="0">
              <a:lnSpc>
                <a:spcPct val="107000"/>
              </a:lnSpc>
            </a:pPr>
            <a:r>
              <a:rPr lang="en-GB" sz="1700" dirty="0">
                <a:effectLst/>
                <a:latin typeface="Arial" panose="020B0604020202020204" pitchFamily="34" charset="0"/>
                <a:ea typeface="Calibri" panose="020F0502020204030204" pitchFamily="34" charset="0"/>
                <a:cs typeface="Arial" panose="020B0604020202020204" pitchFamily="34" charset="0"/>
              </a:rPr>
              <a:t>People might judge you or make assumptions about you.</a:t>
            </a:r>
          </a:p>
          <a:p>
            <a:pPr lvl="0">
              <a:lnSpc>
                <a:spcPct val="107000"/>
              </a:lnSpc>
            </a:pPr>
            <a:r>
              <a:rPr lang="en-GB" sz="1700" dirty="0">
                <a:effectLst/>
                <a:latin typeface="Arial" panose="020B0604020202020204" pitchFamily="34" charset="0"/>
                <a:ea typeface="Calibri" panose="020F0502020204030204" pitchFamily="34" charset="0"/>
                <a:cs typeface="Arial" panose="020B0604020202020204" pitchFamily="34" charset="0"/>
              </a:rPr>
              <a:t>People might not understand me for who I am.</a:t>
            </a:r>
          </a:p>
          <a:p>
            <a:pPr lvl="0">
              <a:lnSpc>
                <a:spcPct val="107000"/>
              </a:lnSpc>
              <a:spcAft>
                <a:spcPts val="800"/>
              </a:spcAft>
            </a:pPr>
            <a:r>
              <a:rPr lang="en-GB" sz="1700" dirty="0">
                <a:effectLst/>
                <a:latin typeface="Arial" panose="020B0604020202020204" pitchFamily="34" charset="0"/>
                <a:ea typeface="Calibri" panose="020F0502020204030204" pitchFamily="34" charset="0"/>
                <a:cs typeface="Arial" panose="020B0604020202020204" pitchFamily="34" charset="0"/>
              </a:rPr>
              <a:t>I should be able to choose the right time to share and with whom. </a:t>
            </a:r>
          </a:p>
          <a:p>
            <a:pPr marL="0" indent="0">
              <a:buNone/>
            </a:pPr>
            <a:r>
              <a:rPr lang="en-GB" sz="1700" dirty="0">
                <a:latin typeface="Arial" panose="020B0604020202020204" pitchFamily="34" charset="0"/>
                <a:cs typeface="Arial" panose="020B0604020202020204" pitchFamily="34" charset="0"/>
              </a:rPr>
              <a:t>What others did you think of?</a:t>
            </a:r>
          </a:p>
          <a:p>
            <a:endParaRPr lang="en-GB"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5045724" y="1769831"/>
            <a:ext cx="6907577" cy="2246769"/>
          </a:xfrm>
          <a:prstGeom prst="rect">
            <a:avLst/>
          </a:prstGeom>
          <a:noFill/>
        </p:spPr>
        <p:txBody>
          <a:bodyPr wrap="square" rtlCol="0">
            <a:spAutoFit/>
          </a:bodyPr>
          <a:lstStyle/>
          <a:p>
            <a:pPr algn="ctr"/>
            <a:r>
              <a:rPr lang="en-GB" sz="2000" b="1" dirty="0">
                <a:latin typeface="Arial"/>
                <a:cs typeface="Arial"/>
              </a:rPr>
              <a:t>Talking about the right to privacy might make you think about ‘personal space’. Discuss with your teacher and class what personal space means and how we respect each other’s personal space. This </a:t>
            </a:r>
            <a:r>
              <a:rPr lang="en-GB" sz="2000" b="1" dirty="0">
                <a:latin typeface="Arial"/>
                <a:cs typeface="Arial"/>
                <a:hlinkClick r:id="rId3"/>
              </a:rPr>
              <a:t>‘social story’</a:t>
            </a:r>
            <a:r>
              <a:rPr lang="en-GB" sz="2000" b="1" dirty="0">
                <a:latin typeface="Arial"/>
                <a:cs typeface="Arial"/>
              </a:rPr>
              <a:t> in symbol format may help the discussion. Create a set of top tips or design a poster to remind everyone about personal space.</a:t>
            </a:r>
            <a:endParaRPr lang="en-GB" sz="2000" b="1" dirty="0">
              <a:latin typeface="Univers Next Pro Condensed" panose="020B0906030202020203"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38699" y="1856330"/>
            <a:ext cx="4212115" cy="1938992"/>
          </a:xfrm>
          <a:prstGeom prst="rect">
            <a:avLst/>
          </a:prstGeom>
          <a:noFill/>
        </p:spPr>
        <p:txBody>
          <a:bodyPr wrap="square" rtlCol="0">
            <a:spAutoFit/>
          </a:bodyPr>
          <a:lstStyle/>
          <a:p>
            <a:pPr algn="ctr"/>
            <a:r>
              <a:rPr lang="en-GB" sz="2000" b="1" dirty="0">
                <a:solidFill>
                  <a:schemeClr val="bg1"/>
                </a:solidFill>
                <a:latin typeface="Arial"/>
                <a:cs typeface="Arial"/>
              </a:rPr>
              <a:t>What do we do to keep things safe and private? Listen to this story </a:t>
            </a:r>
            <a:r>
              <a:rPr lang="en-GB" sz="2000" b="1" dirty="0">
                <a:solidFill>
                  <a:schemeClr val="bg1"/>
                </a:solidFill>
                <a:latin typeface="Arial"/>
                <a:cs typeface="Arial"/>
                <a:hlinkClick r:id="rId4"/>
              </a:rPr>
              <a:t>‘Password Please?’</a:t>
            </a:r>
            <a:r>
              <a:rPr lang="en-GB" sz="2000" b="1" dirty="0">
                <a:solidFill>
                  <a:schemeClr val="bg1"/>
                </a:solidFill>
                <a:latin typeface="Arial"/>
                <a:cs typeface="Arial"/>
              </a:rPr>
              <a:t> and then discuss with your class the lessons you have learnt from the story.</a:t>
            </a:r>
            <a:r>
              <a:rPr lang="en-GB" sz="2000" dirty="0">
                <a:solidFill>
                  <a:schemeClr val="bg1"/>
                </a:solidFill>
                <a:latin typeface="Arial"/>
                <a:cs typeface="Arial"/>
              </a:rPr>
              <a:t>  </a:t>
            </a:r>
          </a:p>
        </p:txBody>
      </p:sp>
      <p:sp>
        <p:nvSpPr>
          <p:cNvPr id="7" name="TextBox 6">
            <a:extLst>
              <a:ext uri="{FF2B5EF4-FFF2-40B4-BE49-F238E27FC236}">
                <a16:creationId xmlns:a16="http://schemas.microsoft.com/office/drawing/2014/main" id="{8EE7571C-46EF-478E-A8BA-084977281247}"/>
              </a:ext>
            </a:extLst>
          </p:cNvPr>
          <p:cNvSpPr txBox="1"/>
          <p:nvPr/>
        </p:nvSpPr>
        <p:spPr>
          <a:xfrm>
            <a:off x="7664346" y="4376084"/>
            <a:ext cx="4212115" cy="2246769"/>
          </a:xfrm>
          <a:prstGeom prst="rect">
            <a:avLst/>
          </a:prstGeom>
          <a:noFill/>
        </p:spPr>
        <p:txBody>
          <a:bodyPr wrap="square" rtlCol="0">
            <a:spAutoFit/>
          </a:bodyPr>
          <a:lstStyle/>
          <a:p>
            <a:pPr algn="ctr"/>
            <a:r>
              <a:rPr lang="en-GB" sz="2000" dirty="0">
                <a:latin typeface="Arial"/>
                <a:cs typeface="Arial"/>
              </a:rPr>
              <a:t>A few weeks ago, some new rules came into force to help with online privacy and safety. See </a:t>
            </a:r>
            <a:r>
              <a:rPr lang="en-GB" sz="2000" dirty="0">
                <a:latin typeface="Arial"/>
                <a:cs typeface="Arial"/>
                <a:hlinkClick r:id="rId5"/>
              </a:rPr>
              <a:t>the Newsround article</a:t>
            </a:r>
            <a:r>
              <a:rPr lang="en-GB" sz="2000" dirty="0">
                <a:latin typeface="Arial"/>
                <a:cs typeface="Arial"/>
              </a:rPr>
              <a:t> about </a:t>
            </a:r>
            <a:r>
              <a:rPr lang="en-GB" sz="2000" b="1" dirty="0">
                <a:highlight>
                  <a:srgbClr val="00ACE9"/>
                </a:highlight>
                <a:latin typeface="Arial"/>
                <a:cs typeface="Arial"/>
              </a:rPr>
              <a:t>internet safety </a:t>
            </a:r>
            <a:r>
              <a:rPr lang="en-GB" sz="2000" dirty="0">
                <a:latin typeface="Arial"/>
                <a:cs typeface="Arial"/>
              </a:rPr>
              <a:t>and then talk about the Children’s Code with your class and your teacher.</a:t>
            </a:r>
            <a:endParaRPr lang="en-GB" sz="2000" dirty="0">
              <a:latin typeface="Univers Next Pro Condensed" panose="020B0906030202020203"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4087258" y="4437961"/>
            <a:ext cx="3064523" cy="2062103"/>
          </a:xfrm>
          <a:prstGeom prst="rect">
            <a:avLst/>
          </a:prstGeom>
          <a:noFill/>
        </p:spPr>
        <p:txBody>
          <a:bodyPr wrap="square" rtlCol="0">
            <a:spAutoFit/>
          </a:bodyPr>
          <a:lstStyle/>
          <a:p>
            <a:pPr algn="ctr"/>
            <a:r>
              <a:rPr lang="en-GB" sz="1600" dirty="0">
                <a:latin typeface="Arial"/>
                <a:cs typeface="Arial"/>
              </a:rPr>
              <a:t>Watch this telling of the book </a:t>
            </a:r>
            <a:r>
              <a:rPr lang="en-GB" sz="1600" dirty="0">
                <a:latin typeface="Arial"/>
                <a:cs typeface="Arial"/>
                <a:hlinkClick r:id="rId6">
                  <a:extLst>
                    <a:ext uri="{A12FA001-AC4F-418D-AE19-62706E023703}">
                      <ahyp:hlinkClr xmlns:ahyp="http://schemas.microsoft.com/office/drawing/2018/hyperlinkcolor" val="tx"/>
                    </a:ext>
                  </a:extLst>
                </a:hlinkClick>
              </a:rPr>
              <a:t>'Some Secrets Should Never be Kept' </a:t>
            </a:r>
            <a:r>
              <a:rPr lang="en-GB" sz="1600" dirty="0">
                <a:latin typeface="Arial"/>
                <a:cs typeface="Arial"/>
              </a:rPr>
              <a:t>by </a:t>
            </a:r>
            <a:r>
              <a:rPr lang="en-GB" sz="1600" dirty="0" err="1">
                <a:latin typeface="Arial"/>
                <a:cs typeface="Arial"/>
              </a:rPr>
              <a:t>Jayneen</a:t>
            </a:r>
            <a:r>
              <a:rPr lang="en-GB" sz="1600" dirty="0">
                <a:latin typeface="Arial"/>
                <a:cs typeface="Arial"/>
              </a:rPr>
              <a:t> Sanders and use as class discussion. </a:t>
            </a:r>
            <a:r>
              <a:rPr lang="en-GB" sz="1600" i="1" dirty="0">
                <a:latin typeface="Arial"/>
                <a:cs typeface="Arial"/>
              </a:rPr>
              <a:t>*Teachers - this story contains sensitive subjects so please watch it first before sharing with the class. </a:t>
            </a:r>
            <a:r>
              <a:rPr lang="en-GB" sz="1400" i="1" dirty="0">
                <a:solidFill>
                  <a:srgbClr val="00AEEF"/>
                </a:solidFill>
                <a:latin typeface="Arial"/>
                <a:cs typeface="Arial"/>
              </a:rPr>
              <a:t> </a:t>
            </a:r>
          </a:p>
        </p:txBody>
      </p:sp>
      <p:pic>
        <p:nvPicPr>
          <p:cNvPr id="9" name="Online Media 17" title="Some Secrets Should Never Be Kept read by Debra Byrne">
            <a:hlinkClick r:id="" action="ppaction://media"/>
            <a:extLst>
              <a:ext uri="{FF2B5EF4-FFF2-40B4-BE49-F238E27FC236}">
                <a16:creationId xmlns:a16="http://schemas.microsoft.com/office/drawing/2014/main" id="{15A814CB-B70C-4C13-8FAD-CFBFB1BE8573}"/>
              </a:ext>
            </a:extLst>
          </p:cNvPr>
          <p:cNvPicPr>
            <a:picLocks noRot="1" noChangeAspect="1"/>
          </p:cNvPicPr>
          <p:nvPr>
            <a:videoFile r:link="rId1"/>
          </p:nvPr>
        </p:nvPicPr>
        <p:blipFill>
          <a:blip r:embed="rId7"/>
          <a:stretch>
            <a:fillRect/>
          </a:stretch>
        </p:blipFill>
        <p:spPr>
          <a:xfrm>
            <a:off x="315539" y="4485409"/>
            <a:ext cx="3581609" cy="2014655"/>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F00CA-566C-4B6A-9027-E9696A1B5DF5}"/>
              </a:ext>
            </a:extLst>
          </p:cNvPr>
          <p:cNvSpPr txBox="1"/>
          <p:nvPr/>
        </p:nvSpPr>
        <p:spPr>
          <a:xfrm>
            <a:off x="5068299" y="1989818"/>
            <a:ext cx="2672887" cy="1631216"/>
          </a:xfrm>
          <a:prstGeom prst="rect">
            <a:avLst/>
          </a:prstGeom>
          <a:noFill/>
        </p:spPr>
        <p:txBody>
          <a:bodyPr wrap="square" rtlCol="0">
            <a:spAutoFit/>
          </a:bodyPr>
          <a:lstStyle/>
          <a:p>
            <a:pPr algn="ctr"/>
            <a:r>
              <a:rPr lang="en-GB" sz="2000" b="1" dirty="0">
                <a:latin typeface="Arial"/>
                <a:cs typeface="Arial"/>
              </a:rPr>
              <a:t>Watch </a:t>
            </a:r>
            <a:r>
              <a:rPr lang="en-GB" sz="2000" b="1" dirty="0">
                <a:latin typeface="Arial"/>
                <a:cs typeface="Arial"/>
                <a:hlinkClick r:id="rId3">
                  <a:extLst>
                    <a:ext uri="{A12FA001-AC4F-418D-AE19-62706E023703}">
                      <ahyp:hlinkClr xmlns:ahyp="http://schemas.microsoft.com/office/drawing/2018/hyperlinkcolor" val="tx"/>
                    </a:ext>
                  </a:extLst>
                </a:hlinkClick>
              </a:rPr>
              <a:t>this video </a:t>
            </a:r>
            <a:r>
              <a:rPr lang="en-GB" sz="2000" b="1" dirty="0">
                <a:latin typeface="Arial"/>
                <a:cs typeface="Arial"/>
              </a:rPr>
              <a:t>about privacy online. Use this as a starting point for class discussion.</a:t>
            </a:r>
          </a:p>
        </p:txBody>
      </p:sp>
      <p:sp>
        <p:nvSpPr>
          <p:cNvPr id="3" name="TextBox 2">
            <a:extLst>
              <a:ext uri="{FF2B5EF4-FFF2-40B4-BE49-F238E27FC236}">
                <a16:creationId xmlns:a16="http://schemas.microsoft.com/office/drawing/2014/main" id="{A0F3DC9E-4291-4D02-BAA0-FF510C4DF329}"/>
              </a:ext>
            </a:extLst>
          </p:cNvPr>
          <p:cNvSpPr txBox="1"/>
          <p:nvPr/>
        </p:nvSpPr>
        <p:spPr>
          <a:xfrm>
            <a:off x="243016" y="2044339"/>
            <a:ext cx="4212115" cy="1477328"/>
          </a:xfrm>
          <a:prstGeom prst="rect">
            <a:avLst/>
          </a:prstGeom>
          <a:noFill/>
        </p:spPr>
        <p:txBody>
          <a:bodyPr wrap="square" rtlCol="0">
            <a:spAutoFit/>
          </a:bodyPr>
          <a:lstStyle/>
          <a:p>
            <a:pPr algn="ctr"/>
            <a:r>
              <a:rPr lang="en-GB" b="1" dirty="0">
                <a:latin typeface="Arial"/>
                <a:cs typeface="Arial"/>
              </a:rPr>
              <a:t>Think about why privacy is important to you. Have a go at showing your reasons in a way that works for you. It could be a list, a piece of creative writing or a picture.</a:t>
            </a:r>
          </a:p>
        </p:txBody>
      </p:sp>
      <p:sp>
        <p:nvSpPr>
          <p:cNvPr id="4" name="TextBox 3">
            <a:extLst>
              <a:ext uri="{FF2B5EF4-FFF2-40B4-BE49-F238E27FC236}">
                <a16:creationId xmlns:a16="http://schemas.microsoft.com/office/drawing/2014/main" id="{5879EF30-A081-44CA-8569-E2D12E34BCE9}"/>
              </a:ext>
            </a:extLst>
          </p:cNvPr>
          <p:cNvSpPr txBox="1"/>
          <p:nvPr/>
        </p:nvSpPr>
        <p:spPr>
          <a:xfrm>
            <a:off x="8363121" y="4464560"/>
            <a:ext cx="3173992" cy="2308324"/>
          </a:xfrm>
          <a:prstGeom prst="rect">
            <a:avLst/>
          </a:prstGeom>
          <a:noFill/>
        </p:spPr>
        <p:txBody>
          <a:bodyPr wrap="square" rtlCol="0">
            <a:spAutoFit/>
          </a:bodyPr>
          <a:lstStyle/>
          <a:p>
            <a:pPr algn="ctr"/>
            <a:r>
              <a:rPr lang="en-GB" sz="2000" b="1" dirty="0">
                <a:latin typeface="Arial"/>
                <a:cs typeface="Arial"/>
              </a:rPr>
              <a:t>Look at the </a:t>
            </a:r>
            <a:r>
              <a:rPr lang="en-GB" sz="2000" b="1" dirty="0">
                <a:highlight>
                  <a:srgbClr val="00ACE9"/>
                </a:highlight>
                <a:latin typeface="Arial"/>
                <a:cs typeface="Arial"/>
                <a:hlinkClick r:id="rId4">
                  <a:extLst>
                    <a:ext uri="{A12FA001-AC4F-418D-AE19-62706E023703}">
                      <ahyp:hlinkClr xmlns:ahyp="http://schemas.microsoft.com/office/drawing/2018/hyperlinkcolor" val="tx"/>
                    </a:ext>
                  </a:extLst>
                </a:hlinkClick>
              </a:rPr>
              <a:t>PANTS</a:t>
            </a:r>
            <a:r>
              <a:rPr lang="en-GB" sz="2000" b="1" dirty="0">
                <a:latin typeface="Arial"/>
                <a:cs typeface="Arial"/>
              </a:rPr>
              <a:t> lessons from the NSPCC. </a:t>
            </a:r>
            <a:r>
              <a:rPr lang="en-GB" sz="2000" b="1" dirty="0">
                <a:effectLst/>
                <a:latin typeface="Arial" panose="020B0604020202020204" pitchFamily="34" charset="0"/>
                <a:ea typeface="Calibri" panose="020F0502020204030204" pitchFamily="34" charset="0"/>
                <a:cs typeface="Arial" panose="020B0604020202020204" pitchFamily="34" charset="0"/>
              </a:rPr>
              <a:t>What can you remember about this? Discuss how these link to your right to privacy?</a:t>
            </a:r>
          </a:p>
          <a:p>
            <a:pPr algn="ctr"/>
            <a:endParaRPr lang="en-GB" sz="2400" b="1" dirty="0">
              <a:latin typeface="Arial"/>
              <a:cs typeface="Arial"/>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4087258" y="4437961"/>
            <a:ext cx="3064523" cy="2192357"/>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p:txBody>
      </p:sp>
      <p:sp>
        <p:nvSpPr>
          <p:cNvPr id="8" name="TextBox 7">
            <a:extLst>
              <a:ext uri="{FF2B5EF4-FFF2-40B4-BE49-F238E27FC236}">
                <a16:creationId xmlns:a16="http://schemas.microsoft.com/office/drawing/2014/main" id="{1BE4825D-2DD5-4A85-9FF0-57CCC89EA8D7}"/>
              </a:ext>
            </a:extLst>
          </p:cNvPr>
          <p:cNvSpPr txBox="1"/>
          <p:nvPr/>
        </p:nvSpPr>
        <p:spPr>
          <a:xfrm>
            <a:off x="364205" y="4933974"/>
            <a:ext cx="6913082" cy="1200329"/>
          </a:xfrm>
          <a:prstGeom prst="rect">
            <a:avLst/>
          </a:prstGeom>
          <a:noFill/>
        </p:spPr>
        <p:txBody>
          <a:bodyPr wrap="square">
            <a:spAutoFit/>
          </a:bodyPr>
          <a:lstStyle/>
          <a:p>
            <a:pPr algn="ctr"/>
            <a:r>
              <a:rPr lang="en-GB" sz="1800" b="1" dirty="0">
                <a:solidFill>
                  <a:schemeClr val="bg1"/>
                </a:solidFill>
                <a:latin typeface="Arial"/>
                <a:cs typeface="Arial"/>
              </a:rPr>
              <a:t>You have the right to privacy. Think about a 2-year-old, a 10-year-old and a 16-year-old. What are the similarities and differences in the types of privacy that should be respected at these ages? </a:t>
            </a:r>
          </a:p>
        </p:txBody>
      </p:sp>
      <p:pic>
        <p:nvPicPr>
          <p:cNvPr id="7" name="Online Media 6" title="Online Privacy for Kids - Internet Safety and Security for Kids">
            <a:hlinkClick r:id="" action="ppaction://media"/>
            <a:extLst>
              <a:ext uri="{FF2B5EF4-FFF2-40B4-BE49-F238E27FC236}">
                <a16:creationId xmlns:a16="http://schemas.microsoft.com/office/drawing/2014/main" id="{60AF5117-D76A-45E1-803D-E4353C49BC69}"/>
              </a:ext>
            </a:extLst>
          </p:cNvPr>
          <p:cNvPicPr>
            <a:picLocks noRot="1" noChangeAspect="1"/>
          </p:cNvPicPr>
          <p:nvPr>
            <a:videoFile r:link="rId1"/>
          </p:nvPr>
        </p:nvPicPr>
        <p:blipFill>
          <a:blip r:embed="rId5"/>
          <a:stretch>
            <a:fillRect/>
          </a:stretch>
        </p:blipFill>
        <p:spPr>
          <a:xfrm>
            <a:off x="7951251" y="1773458"/>
            <a:ext cx="3997733" cy="2258719"/>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4997025" y="1601382"/>
            <a:ext cx="4678315" cy="2677656"/>
          </a:xfrm>
          <a:prstGeom prst="rect">
            <a:avLst/>
          </a:prstGeom>
          <a:noFill/>
        </p:spPr>
        <p:txBody>
          <a:bodyPr wrap="square" rtlCol="0">
            <a:spAutoFit/>
          </a:bodyPr>
          <a:lstStyle/>
          <a:p>
            <a:r>
              <a:rPr lang="en-GB" sz="1400" dirty="0">
                <a:latin typeface="Arial"/>
                <a:cs typeface="Arial"/>
                <a:hlinkClick r:id="rId3"/>
              </a:rPr>
              <a:t>Watch this film </a:t>
            </a:r>
            <a:r>
              <a:rPr lang="en-GB" sz="1400" dirty="0">
                <a:latin typeface="Arial"/>
                <a:cs typeface="Arial"/>
              </a:rPr>
              <a:t>about how information shared on social media is used. What kind of information do you share on social media? Your location? ‘Liked’ posts? Photos of yourself? Items you have bought?            </a:t>
            </a:r>
          </a:p>
          <a:p>
            <a:endParaRPr lang="en-GB" sz="1400" dirty="0">
              <a:latin typeface="Arial"/>
              <a:cs typeface="Arial"/>
            </a:endParaRPr>
          </a:p>
          <a:p>
            <a:r>
              <a:rPr lang="en-GB" sz="1400" dirty="0">
                <a:latin typeface="Arial"/>
                <a:cs typeface="Arial"/>
              </a:rPr>
              <a:t>Discuss the risks of sharing this information in relation to a) your Right to Privacy b) Your Right to be Protected from Harm and c) Your future life. </a:t>
            </a:r>
          </a:p>
          <a:p>
            <a:endParaRPr lang="en-GB" sz="1400" dirty="0">
              <a:latin typeface="Arial"/>
              <a:cs typeface="Arial"/>
            </a:endParaRPr>
          </a:p>
          <a:p>
            <a:r>
              <a:rPr lang="en-GB" sz="1400" dirty="0">
                <a:latin typeface="Arial"/>
                <a:cs typeface="Arial"/>
              </a:rPr>
              <a:t>Think of </a:t>
            </a:r>
            <a:r>
              <a:rPr lang="en-GB" sz="1400" b="1" dirty="0">
                <a:latin typeface="Arial"/>
                <a:cs typeface="Arial"/>
              </a:rPr>
              <a:t>three top tips </a:t>
            </a:r>
            <a:r>
              <a:rPr lang="en-GB" sz="1400" dirty="0">
                <a:latin typeface="Arial"/>
                <a:cs typeface="Arial"/>
              </a:rPr>
              <a:t>you would give to someone new to social media to protect them from harm, now and in the future.</a:t>
            </a:r>
          </a:p>
        </p:txBody>
      </p:sp>
      <p:sp>
        <p:nvSpPr>
          <p:cNvPr id="3" name="TextBox 2">
            <a:extLst>
              <a:ext uri="{FF2B5EF4-FFF2-40B4-BE49-F238E27FC236}">
                <a16:creationId xmlns:a16="http://schemas.microsoft.com/office/drawing/2014/main" id="{A48B92E7-3C95-4628-917E-762990BA365E}"/>
              </a:ext>
            </a:extLst>
          </p:cNvPr>
          <p:cNvSpPr txBox="1"/>
          <p:nvPr/>
        </p:nvSpPr>
        <p:spPr>
          <a:xfrm>
            <a:off x="226343" y="1862166"/>
            <a:ext cx="4212115" cy="2031325"/>
          </a:xfrm>
          <a:prstGeom prst="rect">
            <a:avLst/>
          </a:prstGeom>
          <a:noFill/>
        </p:spPr>
        <p:txBody>
          <a:bodyPr wrap="square" rtlCol="0">
            <a:spAutoFit/>
          </a:bodyPr>
          <a:lstStyle/>
          <a:p>
            <a:pPr algn="ctr"/>
            <a:r>
              <a:rPr lang="en-GB" b="1" dirty="0">
                <a:solidFill>
                  <a:schemeClr val="bg1"/>
                </a:solidFill>
                <a:latin typeface="Arial"/>
                <a:cs typeface="Arial"/>
              </a:rPr>
              <a:t>Have you ever discussed privacy settings at home? Read this 2018 </a:t>
            </a:r>
            <a:r>
              <a:rPr lang="en-GB" b="1" dirty="0">
                <a:solidFill>
                  <a:schemeClr val="bg1"/>
                </a:solidFill>
                <a:latin typeface="Arial"/>
                <a:cs typeface="Arial"/>
                <a:hlinkClick r:id="rId4"/>
              </a:rPr>
              <a:t>article</a:t>
            </a:r>
            <a:r>
              <a:rPr lang="en-GB" b="1" dirty="0">
                <a:solidFill>
                  <a:schemeClr val="bg1"/>
                </a:solidFill>
                <a:latin typeface="Arial"/>
                <a:cs typeface="Arial"/>
              </a:rPr>
              <a:t> from the e-safety organisation Internet Matters. Have a discussion in class (and at home too) about the value of safe settings and parental controls. </a:t>
            </a:r>
          </a:p>
        </p:txBody>
      </p:sp>
      <p:sp>
        <p:nvSpPr>
          <p:cNvPr id="4" name="TextBox 3">
            <a:extLst>
              <a:ext uri="{FF2B5EF4-FFF2-40B4-BE49-F238E27FC236}">
                <a16:creationId xmlns:a16="http://schemas.microsoft.com/office/drawing/2014/main" id="{1232ECBE-FC1D-43E0-AF25-319A44147B7E}"/>
              </a:ext>
            </a:extLst>
          </p:cNvPr>
          <p:cNvSpPr txBox="1"/>
          <p:nvPr/>
        </p:nvSpPr>
        <p:spPr>
          <a:xfrm>
            <a:off x="500127" y="4410339"/>
            <a:ext cx="6423049" cy="2308324"/>
          </a:xfrm>
          <a:prstGeom prst="rect">
            <a:avLst/>
          </a:prstGeom>
          <a:noFill/>
        </p:spPr>
        <p:txBody>
          <a:bodyPr wrap="square" rtlCol="0">
            <a:spAutoFit/>
          </a:bodyPr>
          <a:lstStyle/>
          <a:p>
            <a:pPr algn="ctr"/>
            <a:r>
              <a:rPr lang="en-GB" b="1" dirty="0">
                <a:latin typeface="Arial"/>
                <a:cs typeface="Arial"/>
              </a:rPr>
              <a:t>Children and young people have a right to privacy and yet it’s important that parents and carers monitor their use of the internet to help keep them safe and protected. Write a page for a parenting guide about how to respect a child’s right to privacy as that child grows into an a teenager, ensure that this is balanced with an adult’s responsibility for keeping them safe. Try and find time to have this conversation with the adults in your family. </a:t>
            </a:r>
            <a:endParaRPr lang="en-GB" i="1" dirty="0">
              <a:latin typeface="Arial"/>
              <a:cs typeface="Arial"/>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8069205" y="4273002"/>
            <a:ext cx="3433483" cy="2031325"/>
          </a:xfrm>
          <a:prstGeom prst="rect">
            <a:avLst/>
          </a:prstGeom>
          <a:noFill/>
        </p:spPr>
        <p:txBody>
          <a:bodyPr wrap="square">
            <a:spAutoFit/>
          </a:bodyPr>
          <a:lstStyle/>
          <a:p>
            <a:pPr algn="ctr"/>
            <a:r>
              <a:rPr lang="en-GB" sz="1800" dirty="0">
                <a:latin typeface="Arial"/>
                <a:cs typeface="Arial"/>
              </a:rPr>
              <a:t>Watch the </a:t>
            </a:r>
            <a:r>
              <a:rPr lang="en-GB" sz="1800" dirty="0">
                <a:latin typeface="Arial"/>
                <a:cs typeface="Arial"/>
                <a:hlinkClick r:id="rId5"/>
              </a:rPr>
              <a:t>Twisted Toys commercials from 5Rights </a:t>
            </a:r>
            <a:r>
              <a:rPr lang="en-GB" sz="1800" dirty="0">
                <a:latin typeface="Arial"/>
                <a:cs typeface="Arial"/>
              </a:rPr>
              <a:t>Discuss as a class </a:t>
            </a:r>
            <a:r>
              <a:rPr lang="en-GB" sz="1800" b="1" dirty="0">
                <a:highlight>
                  <a:srgbClr val="00ACE9"/>
                </a:highlight>
                <a:latin typeface="Arial"/>
                <a:cs typeface="Arial"/>
              </a:rPr>
              <a:t>how online games impact on your right to privacy</a:t>
            </a:r>
            <a:r>
              <a:rPr lang="en-GB" sz="1800" dirty="0">
                <a:latin typeface="Arial"/>
                <a:cs typeface="Arial"/>
              </a:rPr>
              <a:t> using some of the information in the safety warnings.</a:t>
            </a:r>
            <a:endParaRPr lang="en-GB" sz="1800" dirty="0">
              <a:latin typeface="Arial" panose="020B0604020202020204" pitchFamily="34" charset="0"/>
              <a:cs typeface="Arial" panose="020B0604020202020204" pitchFamily="34" charset="0"/>
            </a:endParaRPr>
          </a:p>
        </p:txBody>
      </p:sp>
      <p:pic>
        <p:nvPicPr>
          <p:cNvPr id="5" name="Online Media 4" title="Privacy and Social Media">
            <a:hlinkClick r:id="" action="ppaction://media"/>
            <a:extLst>
              <a:ext uri="{FF2B5EF4-FFF2-40B4-BE49-F238E27FC236}">
                <a16:creationId xmlns:a16="http://schemas.microsoft.com/office/drawing/2014/main" id="{938787BB-53EA-47A1-9F48-0ED6D30D2D22}"/>
              </a:ext>
            </a:extLst>
          </p:cNvPr>
          <p:cNvPicPr>
            <a:picLocks noRot="1" noChangeAspect="1"/>
          </p:cNvPicPr>
          <p:nvPr>
            <a:videoFile r:link="rId1"/>
          </p:nvPr>
        </p:nvPicPr>
        <p:blipFill>
          <a:blip r:embed="rId6"/>
          <a:stretch>
            <a:fillRect/>
          </a:stretch>
        </p:blipFill>
        <p:spPr>
          <a:xfrm>
            <a:off x="9675340" y="1661869"/>
            <a:ext cx="2150076" cy="1214793"/>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1219</Words>
  <Application>Microsoft Office PowerPoint</Application>
  <PresentationFormat>Widescreen</PresentationFormat>
  <Paragraphs>80</Paragraphs>
  <Slides>13</Slides>
  <Notes>2</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Open Sans</vt:lpstr>
      <vt:lpstr>Univers Next Pro</vt:lpstr>
      <vt:lpstr>Univers Next Pro Condensed</vt:lpstr>
      <vt:lpstr>Wingdings</vt:lpstr>
      <vt:lpstr>Office Theme</vt:lpstr>
      <vt:lpstr>Custom Design</vt:lpstr>
      <vt:lpstr>PowerPoint Presentation</vt:lpstr>
      <vt:lpstr>PowerPoint Presentation</vt:lpstr>
      <vt:lpstr>Guess the Article</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Samantha Bradey</cp:lastModifiedBy>
  <cp:revision>44</cp:revision>
  <dcterms:created xsi:type="dcterms:W3CDTF">2021-02-11T16:57:41Z</dcterms:created>
  <dcterms:modified xsi:type="dcterms:W3CDTF">2021-10-11T14:58:05Z</dcterms:modified>
</cp:coreProperties>
</file>