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1" r:id="rId3"/>
    <p:sldId id="257" r:id="rId4"/>
    <p:sldId id="281" r:id="rId5"/>
    <p:sldId id="258" r:id="rId6"/>
    <p:sldId id="259" r:id="rId7"/>
    <p:sldId id="284" r:id="rId8"/>
    <p:sldId id="285" r:id="rId9"/>
    <p:sldId id="286" r:id="rId10"/>
    <p:sldId id="287" r:id="rId11"/>
    <p:sldId id="288" r:id="rId12"/>
    <p:sldId id="282"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FA346-D367-4597-83AD-3D53E8E98A3E}" v="16" dt="2021-10-22T11:58:09.641"/>
    <p1510:client id="{9AA9BE5B-8E68-4A26-B226-2E446FCCD01D}" v="4" dt="2021-10-21T16:39:11.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4618" autoAdjust="0"/>
  </p:normalViewPr>
  <p:slideViewPr>
    <p:cSldViewPr snapToGrid="0">
      <p:cViewPr varScale="1">
        <p:scale>
          <a:sx n="85" d="100"/>
          <a:sy n="85" d="100"/>
        </p:scale>
        <p:origin x="12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Bestley" userId="b96yWGPE/ZuIqUo2x4NKrB11wUYp/4VbujG+fdxUq2k=" providerId="None" clId="Web-{725FA346-D367-4597-83AD-3D53E8E98A3E}"/>
    <pc:docChg chg="modSld">
      <pc:chgData name="Frances Bestley" userId="b96yWGPE/ZuIqUo2x4NKrB11wUYp/4VbujG+fdxUq2k=" providerId="None" clId="Web-{725FA346-D367-4597-83AD-3D53E8E98A3E}" dt="2021-10-22T11:58:09.641" v="7" actId="20577"/>
      <pc:docMkLst>
        <pc:docMk/>
      </pc:docMkLst>
      <pc:sldChg chg="modSp">
        <pc:chgData name="Frances Bestley" userId="b96yWGPE/ZuIqUo2x4NKrB11wUYp/4VbujG+fdxUq2k=" providerId="None" clId="Web-{725FA346-D367-4597-83AD-3D53E8E98A3E}" dt="2021-10-22T11:58:09.641" v="7" actId="20577"/>
        <pc:sldMkLst>
          <pc:docMk/>
          <pc:sldMk cId="175122666" sldId="291"/>
        </pc:sldMkLst>
        <pc:spChg chg="mod">
          <ac:chgData name="Frances Bestley" userId="b96yWGPE/ZuIqUo2x4NKrB11wUYp/4VbujG+fdxUq2k=" providerId="None" clId="Web-{725FA346-D367-4597-83AD-3D53E8E98A3E}" dt="2021-10-22T11:58:09.641" v="7" actId="20577"/>
          <ac:spMkLst>
            <pc:docMk/>
            <pc:sldMk cId="175122666" sldId="291"/>
            <ac:spMk id="4" creationId="{28AAB065-553A-45C7-9E2E-75E49E587972}"/>
          </ac:spMkLst>
        </pc:spChg>
      </pc:sldChg>
    </pc:docChg>
  </pc:docChgLst>
  <pc:docChgLst>
    <pc:chgData name="Stuart Whiffin" userId="AoE9dP9km+fKFDi+GAIP0QmtH/eX3C08mMuRq9sONFM=" providerId="None" clId="Web-{9AA9BE5B-8E68-4A26-B226-2E446FCCD01D}"/>
    <pc:docChg chg="modSld">
      <pc:chgData name="Stuart Whiffin" userId="AoE9dP9km+fKFDi+GAIP0QmtH/eX3C08mMuRq9sONFM=" providerId="None" clId="Web-{9AA9BE5B-8E68-4A26-B226-2E446FCCD01D}" dt="2021-10-21T16:39:11.668" v="1" actId="20577"/>
      <pc:docMkLst>
        <pc:docMk/>
      </pc:docMkLst>
      <pc:sldChg chg="modSp">
        <pc:chgData name="Stuart Whiffin" userId="AoE9dP9km+fKFDi+GAIP0QmtH/eX3C08mMuRq9sONFM=" providerId="None" clId="Web-{9AA9BE5B-8E68-4A26-B226-2E446FCCD01D}" dt="2021-10-21T16:39:11.668" v="1" actId="20577"/>
        <pc:sldMkLst>
          <pc:docMk/>
          <pc:sldMk cId="2423244893" sldId="287"/>
        </pc:sldMkLst>
        <pc:spChg chg="mod">
          <ac:chgData name="Stuart Whiffin" userId="AoE9dP9km+fKFDi+GAIP0QmtH/eX3C08mMuRq9sONFM=" providerId="None" clId="Web-{9AA9BE5B-8E68-4A26-B226-2E446FCCD01D}" dt="2021-10-21T16:39:11.668" v="1" actId="20577"/>
          <ac:spMkLst>
            <pc:docMk/>
            <pc:sldMk cId="2423244893" sldId="287"/>
            <ac:spMk id="2" creationId="{3116858E-FDDF-4222-B340-4FB3C88778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22/10/2021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5</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group of people posing for a photo&#10;&#10;Description automatically generated with medium confidence">
            <a:extLst>
              <a:ext uri="{FF2B5EF4-FFF2-40B4-BE49-F238E27FC236}">
                <a16:creationId xmlns:a16="http://schemas.microsoft.com/office/drawing/2014/main" id="{60676BDE-1D65-4C8D-8A3D-EEE7D72D11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43" r="-78" b="6888"/>
          <a:stretch/>
        </p:blipFill>
        <p:spPr>
          <a:xfrm>
            <a:off x="-9526" y="-1"/>
            <a:ext cx="12201525" cy="6858001"/>
          </a:xfrm>
          <a:prstGeom prst="rect">
            <a:avLst/>
          </a:prstGeom>
        </p:spPr>
      </p:pic>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22/10/2021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icef-irc.org/article/1087-luisas-story-an-11-year-old-girl-living-in-poverty.html" TargetMode="External"/><Relationship Id="rId2" Type="http://schemas.openxmlformats.org/officeDocument/2006/relationships/slideLayout" Target="../slideLayouts/slideLayout15.xml"/><Relationship Id="rId1" Type="http://schemas.openxmlformats.org/officeDocument/2006/relationships/video" Target="https://www.youtube.com/embed/0LO8G0ywoHU?feature=oembed" TargetMode="External"/><Relationship Id="rId6" Type="http://schemas.openxmlformats.org/officeDocument/2006/relationships/image" Target="../media/image24.jpeg"/><Relationship Id="rId5" Type="http://schemas.openxmlformats.org/officeDocument/2006/relationships/hyperlink" Target="https://mss.carto.com/viz/b5cd6e7e-a36d-11e6-9889-0e05a8b3e3d7/embed_map" TargetMode="External"/><Relationship Id="rId4" Type="http://schemas.openxmlformats.org/officeDocument/2006/relationships/hyperlink" Target="https://www.childrenssociety.org.uk/what-we-do/our-work/ending-child-poverty"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8.xml"/><Relationship Id="rId7" Type="http://schemas.openxmlformats.org/officeDocument/2006/relationships/hyperlink" Target="https://natwest.mymoneysense.com/students/students-12-16/the-budget-game/" TargetMode="External"/><Relationship Id="rId2" Type="http://schemas.openxmlformats.org/officeDocument/2006/relationships/slideLayout" Target="../slideLayouts/slideLayout16.xml"/><Relationship Id="rId1" Type="http://schemas.openxmlformats.org/officeDocument/2006/relationships/video" Target="https://www.youtube.com/embed/1CEvpcozSwo?feature=oembed" TargetMode="External"/><Relationship Id="rId6" Type="http://schemas.openxmlformats.org/officeDocument/2006/relationships/hyperlink" Target="https://young.scot/get-informed/national/young-carers-package" TargetMode="External"/><Relationship Id="rId5" Type="http://schemas.openxmlformats.org/officeDocument/2006/relationships/hyperlink" Target="https://www.livingwage.org.uk/what-real-living-wage" TargetMode="External"/><Relationship Id="rId4" Type="http://schemas.openxmlformats.org/officeDocument/2006/relationships/hyperlink" Target="https://cpag.org.uk/cost-of-the-school-da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video" Target="https://www.youtube.com/embed/qdJNUSzIMpg?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pexels.com/@pabda?utm_content=attributionCopyText&amp;utm_medium=referral&amp;utm_source=pexels" TargetMode="External"/><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hyperlink" Target="https://www.pexels.com/photo/silver-and-gold-coins-on-white-printer-paper-5277965/?utm_content=attributionCopyText&amp;utm_medium=referral&amp;utm_source=pexel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xVQwVovq0IA" TargetMode="External"/><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3.xml"/><Relationship Id="rId7" Type="http://schemas.openxmlformats.org/officeDocument/2006/relationships/image" Target="../media/image20.jpeg"/><Relationship Id="rId2" Type="http://schemas.openxmlformats.org/officeDocument/2006/relationships/video" Target="https://www.youtube.com/embed/a5gvcc7TV2g?feature=oembed" TargetMode="External"/><Relationship Id="rId1" Type="http://schemas.openxmlformats.org/officeDocument/2006/relationships/video" Target="https://www.youtube.com/embed/N8SY6UMbro0?feature=oembed" TargetMode="External"/><Relationship Id="rId6" Type="http://schemas.openxmlformats.org/officeDocument/2006/relationships/hyperlink" Target="https://www.youtube.com/watch?v=a5gvcc7TV2g" TargetMode="External"/><Relationship Id="rId5" Type="http://schemas.openxmlformats.org/officeDocument/2006/relationships/hyperlink" Target="https://www.youtube.com/watch?v=N8SY6UMbro0" TargetMode="Externa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3.jpeg"/><Relationship Id="rId2" Type="http://schemas.openxmlformats.org/officeDocument/2006/relationships/video" Target="https://www.youtube.com/embed/T1JPskAZ_IY?feature=oembed" TargetMode="External"/><Relationship Id="rId1" Type="http://schemas.openxmlformats.org/officeDocument/2006/relationships/video" Target="https://www.youtube.com/embed/fisrqgSLRYk?feature=oembed" TargetMode="External"/><Relationship Id="rId6" Type="http://schemas.openxmlformats.org/officeDocument/2006/relationships/image" Target="../media/image22.jpeg"/><Relationship Id="rId5" Type="http://schemas.openxmlformats.org/officeDocument/2006/relationships/hyperlink" Target="https://www.cardiffnewsroom.co.uk/releases/c25/23094.html"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47300"/>
            <a:ext cx="479056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UNICEF/UN0382147</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029441" y="1755772"/>
            <a:ext cx="6816662" cy="2062103"/>
          </a:xfrm>
          <a:prstGeom prst="rect">
            <a:avLst/>
          </a:prstGeom>
          <a:noFill/>
        </p:spPr>
        <p:txBody>
          <a:bodyPr wrap="square" lIns="91440" tIns="45720" rIns="91440" bIns="45720" rtlCol="0" anchor="t">
            <a:spAutoFit/>
          </a:bodyPr>
          <a:lstStyle/>
          <a:p>
            <a:pPr algn="ctr"/>
            <a:r>
              <a:rPr lang="en-GB" sz="1600" b="1" dirty="0">
                <a:latin typeface="Arial"/>
                <a:cs typeface="Arial"/>
              </a:rPr>
              <a:t>Luisa is 11 year old and lives in the popular tourist town of Malaga in Spain.  Hear her story </a:t>
            </a:r>
            <a:r>
              <a:rPr lang="en-GB" sz="1600" b="1" dirty="0">
                <a:latin typeface="Arial"/>
                <a:cs typeface="Arial"/>
                <a:hlinkClick r:id="rId3"/>
              </a:rPr>
              <a:t>here</a:t>
            </a:r>
            <a:r>
              <a:rPr lang="en-GB" sz="1600" b="1" dirty="0">
                <a:latin typeface="Arial"/>
                <a:cs typeface="Arial"/>
              </a:rPr>
              <a:t> </a:t>
            </a:r>
          </a:p>
          <a:p>
            <a:pPr algn="ctr"/>
            <a:endParaRPr lang="en-GB" sz="1600" b="1" dirty="0">
              <a:latin typeface="Arial"/>
              <a:cs typeface="Arial"/>
            </a:endParaRPr>
          </a:p>
          <a:p>
            <a:pPr algn="ctr"/>
            <a:r>
              <a:rPr lang="en-GB" sz="1600" b="1" dirty="0">
                <a:latin typeface="Arial"/>
                <a:cs typeface="Arial"/>
              </a:rPr>
              <a:t>Many children in the UK live in similar situations.  </a:t>
            </a:r>
          </a:p>
          <a:p>
            <a:pPr algn="ctr"/>
            <a:endParaRPr lang="en-GB" sz="1600" b="1" dirty="0">
              <a:latin typeface="Arial"/>
              <a:cs typeface="Arial"/>
            </a:endParaRPr>
          </a:p>
          <a:p>
            <a:pPr algn="ctr"/>
            <a:r>
              <a:rPr lang="en-GB" sz="1600" b="1" dirty="0">
                <a:latin typeface="Arial"/>
                <a:cs typeface="Arial"/>
              </a:rPr>
              <a:t>Write an article or create a poster to highlight the issues. Mention how poverty can affect access to lots of other rights. How could you raise awareness of poverty in your community?</a:t>
            </a:r>
            <a:endParaRPr lang="en-GB" sz="1600" b="1" i="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01787" y="1678827"/>
            <a:ext cx="4347635" cy="2215991"/>
          </a:xfrm>
          <a:prstGeom prst="rect">
            <a:avLst/>
          </a:prstGeom>
          <a:noFill/>
        </p:spPr>
        <p:txBody>
          <a:bodyPr wrap="square" rtlCol="0">
            <a:spAutoFit/>
          </a:bodyPr>
          <a:lstStyle/>
          <a:p>
            <a:pPr algn="ctr"/>
            <a:r>
              <a:rPr lang="en-GB" dirty="0">
                <a:solidFill>
                  <a:schemeClr val="bg1"/>
                </a:solidFill>
                <a:latin typeface="Arial"/>
                <a:cs typeface="Arial"/>
              </a:rPr>
              <a:t>Read </a:t>
            </a:r>
            <a:r>
              <a:rPr lang="en-GB" dirty="0">
                <a:solidFill>
                  <a:schemeClr val="bg1"/>
                </a:solidFill>
                <a:latin typeface="Arial"/>
                <a:cs typeface="Arial"/>
                <a:hlinkClick r:id="rId4"/>
              </a:rPr>
              <a:t>this article </a:t>
            </a:r>
            <a:r>
              <a:rPr lang="en-GB" dirty="0">
                <a:solidFill>
                  <a:schemeClr val="bg1"/>
                </a:solidFill>
                <a:latin typeface="Arial"/>
                <a:cs typeface="Arial"/>
              </a:rPr>
              <a:t>about child poverty in the UK from the Children’s Society and take a look at </a:t>
            </a:r>
            <a:r>
              <a:rPr lang="en-GB" dirty="0">
                <a:solidFill>
                  <a:schemeClr val="bg1"/>
                </a:solidFill>
                <a:latin typeface="Arial"/>
                <a:cs typeface="Arial"/>
                <a:hlinkClick r:id="rId5"/>
              </a:rPr>
              <a:t>this map </a:t>
            </a:r>
            <a:r>
              <a:rPr lang="en-GB" dirty="0">
                <a:solidFill>
                  <a:schemeClr val="bg1"/>
                </a:solidFill>
                <a:latin typeface="Arial"/>
                <a:cs typeface="Arial"/>
              </a:rPr>
              <a:t>to find out about the levels of child poverty where you live. </a:t>
            </a:r>
          </a:p>
          <a:p>
            <a:pPr algn="ctr"/>
            <a:endParaRPr lang="en-GB" b="1" dirty="0">
              <a:solidFill>
                <a:schemeClr val="bg1"/>
              </a:solidFill>
              <a:latin typeface="Arial"/>
              <a:cs typeface="Arial"/>
            </a:endParaRPr>
          </a:p>
          <a:p>
            <a:pPr algn="ctr"/>
            <a:r>
              <a:rPr lang="en-GB" sz="1600" b="1" dirty="0">
                <a:solidFill>
                  <a:schemeClr val="bg1"/>
                </a:solidFill>
                <a:latin typeface="Arial"/>
                <a:cs typeface="Arial"/>
              </a:rPr>
              <a:t>Using these resources as a starting point, research and present the facts about child poverty in the UK to your class.</a:t>
            </a:r>
          </a:p>
        </p:txBody>
      </p:sp>
      <p:sp>
        <p:nvSpPr>
          <p:cNvPr id="4" name="TextBox 3">
            <a:extLst>
              <a:ext uri="{FF2B5EF4-FFF2-40B4-BE49-F238E27FC236}">
                <a16:creationId xmlns:a16="http://schemas.microsoft.com/office/drawing/2014/main" id="{1232ECBE-FC1D-43E0-AF25-319A44147B7E}"/>
              </a:ext>
            </a:extLst>
          </p:cNvPr>
          <p:cNvSpPr txBox="1"/>
          <p:nvPr/>
        </p:nvSpPr>
        <p:spPr>
          <a:xfrm>
            <a:off x="122765" y="4429903"/>
            <a:ext cx="3963813" cy="2031325"/>
          </a:xfrm>
          <a:prstGeom prst="rect">
            <a:avLst/>
          </a:prstGeom>
          <a:noFill/>
        </p:spPr>
        <p:txBody>
          <a:bodyPr wrap="square" rtlCol="0">
            <a:spAutoFit/>
          </a:bodyPr>
          <a:lstStyle/>
          <a:p>
            <a:pPr algn="ctr"/>
            <a:r>
              <a:rPr lang="en-GB" b="1" dirty="0">
                <a:latin typeface="Arial"/>
                <a:cs typeface="Arial"/>
              </a:rPr>
              <a:t>Free School Meals campaigner (and footballer) Marcus Rashford makes a healthy, cheap meal back at his old primary school.  Discuss why his campaign was effective. Find out what else he has campaigned about since then. </a:t>
            </a:r>
            <a:endParaRPr lang="en-GB" i="1" dirty="0">
              <a:latin typeface="Arial"/>
              <a:cs typeface="Arial"/>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689198" y="4429903"/>
            <a:ext cx="4156905" cy="2154436"/>
          </a:xfrm>
          <a:prstGeom prst="rect">
            <a:avLst/>
          </a:prstGeom>
          <a:noFill/>
        </p:spPr>
        <p:txBody>
          <a:bodyPr wrap="square">
            <a:spAutoFit/>
          </a:bodyPr>
          <a:lstStyle/>
          <a:p>
            <a:pPr algn="ctr"/>
            <a:r>
              <a:rPr lang="en-GB" sz="1800" b="1" dirty="0">
                <a:latin typeface="Arial"/>
                <a:cs typeface="Arial"/>
              </a:rPr>
              <a:t>Thinking of a recent book you read at school, consider whether the main character(s) had an </a:t>
            </a:r>
            <a:r>
              <a:rPr lang="en-GB" sz="1800" b="1" dirty="0">
                <a:highlight>
                  <a:srgbClr val="00ACE9"/>
                </a:highlight>
                <a:latin typeface="Arial"/>
                <a:cs typeface="Arial"/>
              </a:rPr>
              <a:t>adequate standard of living.</a:t>
            </a:r>
            <a:r>
              <a:rPr lang="en-GB" sz="1800" b="1" dirty="0">
                <a:latin typeface="Arial"/>
                <a:cs typeface="Arial"/>
              </a:rPr>
              <a:t>  </a:t>
            </a:r>
          </a:p>
          <a:p>
            <a:pPr algn="ctr"/>
            <a:endParaRPr lang="en-GB" sz="800" b="1" dirty="0">
              <a:latin typeface="Arial"/>
              <a:cs typeface="Arial"/>
            </a:endParaRPr>
          </a:p>
          <a:p>
            <a:pPr algn="ctr"/>
            <a:r>
              <a:rPr lang="en-GB" sz="1800" b="1" dirty="0">
                <a:latin typeface="Arial"/>
                <a:cs typeface="Arial"/>
              </a:rPr>
              <a:t>What helped or hindered? Did they/their family receive any Government assistance? </a:t>
            </a:r>
            <a:endParaRPr lang="en-GB" sz="1800" dirty="0">
              <a:latin typeface="Arial" panose="020B0604020202020204" pitchFamily="34" charset="0"/>
              <a:cs typeface="Arial" panose="020B0604020202020204" pitchFamily="34" charset="0"/>
            </a:endParaRPr>
          </a:p>
        </p:txBody>
      </p:sp>
      <p:pic>
        <p:nvPicPr>
          <p:cNvPr id="5" name="Online Media 4" title="Marcus Rashford makes school dinners with Jack Monroe | GQ Men Of The Year 2020">
            <a:hlinkClick r:id="" action="ppaction://media"/>
            <a:extLst>
              <a:ext uri="{FF2B5EF4-FFF2-40B4-BE49-F238E27FC236}">
                <a16:creationId xmlns:a16="http://schemas.microsoft.com/office/drawing/2014/main" id="{7FF3F63C-4475-4696-833B-C39E980A3C0E}"/>
              </a:ext>
            </a:extLst>
          </p:cNvPr>
          <p:cNvPicPr>
            <a:picLocks noRot="1" noChangeAspect="1"/>
          </p:cNvPicPr>
          <p:nvPr>
            <a:videoFile r:link="rId1"/>
          </p:nvPr>
        </p:nvPicPr>
        <p:blipFill>
          <a:blip r:embed="rId6"/>
          <a:stretch>
            <a:fillRect/>
          </a:stretch>
        </p:blipFill>
        <p:spPr>
          <a:xfrm>
            <a:off x="4165600" y="4635575"/>
            <a:ext cx="3004101" cy="1697317"/>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8042239" y="1650626"/>
            <a:ext cx="4005923" cy="2308324"/>
          </a:xfrm>
          <a:prstGeom prst="rect">
            <a:avLst/>
          </a:prstGeom>
          <a:noFill/>
        </p:spPr>
        <p:txBody>
          <a:bodyPr wrap="square" rtlCol="0">
            <a:spAutoFit/>
          </a:bodyPr>
          <a:lstStyle/>
          <a:p>
            <a:pPr algn="ctr"/>
            <a:r>
              <a:rPr lang="en-GB" sz="1600" b="1" dirty="0">
                <a:solidFill>
                  <a:schemeClr val="bg1"/>
                </a:solidFill>
                <a:latin typeface="Arial" panose="020B0604020202020204" pitchFamily="34" charset="0"/>
                <a:cs typeface="Arial" panose="020B0604020202020204" pitchFamily="34" charset="0"/>
              </a:rPr>
              <a:t>The Child Poverty Action Group encourages schools to think about the real </a:t>
            </a:r>
            <a:r>
              <a:rPr lang="en-GB" sz="1600" b="1" dirty="0">
                <a:solidFill>
                  <a:schemeClr val="bg1"/>
                </a:solidFill>
                <a:latin typeface="Arial" panose="020B0604020202020204" pitchFamily="34" charset="0"/>
                <a:cs typeface="Arial" panose="020B0604020202020204" pitchFamily="34" charset="0"/>
                <a:hlinkClick r:id="rId4"/>
              </a:rPr>
              <a:t>‘Cost of the School Day’. </a:t>
            </a:r>
            <a:r>
              <a:rPr lang="en-GB" sz="1600" b="1" dirty="0">
                <a:solidFill>
                  <a:schemeClr val="bg1"/>
                </a:solidFill>
                <a:latin typeface="Arial" panose="020B0604020202020204" pitchFamily="34" charset="0"/>
                <a:cs typeface="Arial" panose="020B0604020202020204" pitchFamily="34" charset="0"/>
              </a:rPr>
              <a:t>This video explains one school’s work on uniform. As a class, discuss the pros and cons of uniform. What more could your school do to help families who struggle to afford uniform? Make some suggestions to your School Council. </a:t>
            </a:r>
          </a:p>
        </p:txBody>
      </p:sp>
      <p:sp>
        <p:nvSpPr>
          <p:cNvPr id="3" name="TextBox 2">
            <a:extLst>
              <a:ext uri="{FF2B5EF4-FFF2-40B4-BE49-F238E27FC236}">
                <a16:creationId xmlns:a16="http://schemas.microsoft.com/office/drawing/2014/main" id="{EE80F493-6501-485D-A348-28E38E3CA272}"/>
              </a:ext>
            </a:extLst>
          </p:cNvPr>
          <p:cNvSpPr txBox="1"/>
          <p:nvPr/>
        </p:nvSpPr>
        <p:spPr>
          <a:xfrm>
            <a:off x="341440" y="1729648"/>
            <a:ext cx="4212115" cy="2062103"/>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Have you heard of the National Minimum Wage? The Living Wage? The ‘real’ Living Wage?  </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Do a bit of research on the difference between them </a:t>
            </a:r>
            <a:r>
              <a:rPr lang="en-GB" sz="1600" b="1" dirty="0">
                <a:latin typeface="Arial" panose="020B0604020202020204" pitchFamily="34" charset="0"/>
                <a:cs typeface="Arial" panose="020B0604020202020204" pitchFamily="34" charset="0"/>
                <a:hlinkClick r:id="rId5"/>
              </a:rPr>
              <a:t>(this page might help) </a:t>
            </a:r>
            <a:r>
              <a:rPr lang="en-GB" sz="1600" b="1" dirty="0">
                <a:latin typeface="Arial" panose="020B0604020202020204" pitchFamily="34" charset="0"/>
                <a:cs typeface="Arial" panose="020B0604020202020204" pitchFamily="34" charset="0"/>
              </a:rPr>
              <a:t>and prepare a presentation for your class or year group. </a:t>
            </a:r>
          </a:p>
        </p:txBody>
      </p:sp>
      <p:sp>
        <p:nvSpPr>
          <p:cNvPr id="4" name="TextBox 3">
            <a:extLst>
              <a:ext uri="{FF2B5EF4-FFF2-40B4-BE49-F238E27FC236}">
                <a16:creationId xmlns:a16="http://schemas.microsoft.com/office/drawing/2014/main" id="{691EC641-DA4F-4530-9151-5ABA16A69E50}"/>
              </a:ext>
            </a:extLst>
          </p:cNvPr>
          <p:cNvSpPr txBox="1"/>
          <p:nvPr/>
        </p:nvSpPr>
        <p:spPr>
          <a:xfrm>
            <a:off x="7597348" y="4402443"/>
            <a:ext cx="4450814" cy="2031325"/>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In Scotland, young carers aged 11-18 are able to access a </a:t>
            </a:r>
            <a:r>
              <a:rPr lang="en-GB" b="1" dirty="0">
                <a:latin typeface="Arial" panose="020B0604020202020204" pitchFamily="34" charset="0"/>
                <a:cs typeface="Arial" panose="020B0604020202020204" pitchFamily="34" charset="0"/>
                <a:hlinkClick r:id="rId6"/>
              </a:rPr>
              <a:t>special package of treats,</a:t>
            </a:r>
            <a:r>
              <a:rPr lang="en-GB" b="1" dirty="0">
                <a:latin typeface="Arial" panose="020B0604020202020204" pitchFamily="34" charset="0"/>
                <a:cs typeface="Arial" panose="020B0604020202020204" pitchFamily="34" charset="0"/>
              </a:rPr>
              <a:t> funded by the Scottish Government.  </a:t>
            </a:r>
          </a:p>
          <a:p>
            <a:pPr algn="ctr"/>
            <a:endParaRPr lang="en-GB" b="1" dirty="0">
              <a:highlight>
                <a:srgbClr val="00ACE9"/>
              </a:highlight>
              <a:latin typeface="Arial" panose="020B0604020202020204" pitchFamily="34" charset="0"/>
              <a:cs typeface="Arial" panose="020B0604020202020204" pitchFamily="34" charset="0"/>
            </a:endParaRPr>
          </a:p>
          <a:p>
            <a:pPr algn="ctr"/>
            <a:r>
              <a:rPr lang="en-GB" b="1" dirty="0">
                <a:highlight>
                  <a:srgbClr val="00ACE9"/>
                </a:highlight>
                <a:latin typeface="Arial" panose="020B0604020202020204" pitchFamily="34" charset="0"/>
                <a:cs typeface="Arial" panose="020B0604020202020204" pitchFamily="34" charset="0"/>
              </a:rPr>
              <a:t>What do you think it would important to include? </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41440" y="4379977"/>
            <a:ext cx="6897511" cy="2277547"/>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Have a go at this </a:t>
            </a:r>
            <a:r>
              <a:rPr lang="en-GB" b="1" dirty="0">
                <a:solidFill>
                  <a:schemeClr val="bg1"/>
                </a:solidFill>
                <a:latin typeface="Arial" panose="020B0604020202020204" pitchFamily="34" charset="0"/>
                <a:cs typeface="Arial" panose="020B0604020202020204" pitchFamily="34" charset="0"/>
                <a:hlinkClick r:id="rId7"/>
              </a:rPr>
              <a:t>budgeting game.  </a:t>
            </a:r>
            <a:endParaRPr lang="en-GB" b="1" dirty="0">
              <a:solidFill>
                <a:schemeClr val="bg1"/>
              </a:solidFill>
              <a:latin typeface="Arial" panose="020B0604020202020204" pitchFamily="34" charset="0"/>
              <a:cs typeface="Arial" panose="020B0604020202020204" pitchFamily="34" charset="0"/>
            </a:endParaRPr>
          </a:p>
          <a:p>
            <a:pPr algn="ctr"/>
            <a:endParaRPr lang="en-GB" sz="800" b="1" dirty="0">
              <a:solidFill>
                <a:schemeClr val="bg1"/>
              </a:solidFill>
              <a:latin typeface="Arial" panose="020B0604020202020204" pitchFamily="34" charset="0"/>
              <a:cs typeface="Arial" panose="020B0604020202020204" pitchFamily="34" charset="0"/>
            </a:endParaRPr>
          </a:p>
          <a:p>
            <a:pPr algn="ctr"/>
            <a:r>
              <a:rPr lang="en-GB" b="1" dirty="0">
                <a:solidFill>
                  <a:schemeClr val="bg1"/>
                </a:solidFill>
                <a:latin typeface="Arial" panose="020B0604020202020204" pitchFamily="34" charset="0"/>
                <a:cs typeface="Arial" panose="020B0604020202020204" pitchFamily="34" charset="0"/>
              </a:rPr>
              <a:t>Did you manage to make your money stretch? For some families it isn’t a fun game, it’s something they have to work hard at every single day and sometimes it’s pretty much impossible.  </a:t>
            </a:r>
          </a:p>
          <a:p>
            <a:pPr algn="ctr"/>
            <a:endParaRPr lang="en-GB" sz="800" b="1" dirty="0">
              <a:solidFill>
                <a:schemeClr val="bg1"/>
              </a:solidFill>
              <a:latin typeface="Arial" panose="020B0604020202020204" pitchFamily="34" charset="0"/>
              <a:cs typeface="Arial" panose="020B0604020202020204" pitchFamily="34" charset="0"/>
            </a:endParaRPr>
          </a:p>
          <a:p>
            <a:pPr algn="ctr"/>
            <a:r>
              <a:rPr lang="en-GB" b="1" dirty="0">
                <a:solidFill>
                  <a:schemeClr val="bg1"/>
                </a:solidFill>
                <a:latin typeface="Arial" panose="020B0604020202020204" pitchFamily="34" charset="0"/>
                <a:cs typeface="Arial" panose="020B0604020202020204" pitchFamily="34" charset="0"/>
              </a:rPr>
              <a:t>Do you think that’s fair? Can your class take action to raise awareness? </a:t>
            </a:r>
          </a:p>
        </p:txBody>
      </p:sp>
      <p:pic>
        <p:nvPicPr>
          <p:cNvPr id="6" name="Online Media 5" title="Cost of the School Day at Port Glasgow High School, Inverclyde. Schools taking action on Uniforms">
            <a:hlinkClick r:id="" action="ppaction://media"/>
            <a:extLst>
              <a:ext uri="{FF2B5EF4-FFF2-40B4-BE49-F238E27FC236}">
                <a16:creationId xmlns:a16="http://schemas.microsoft.com/office/drawing/2014/main" id="{C39F692D-CCE9-44DA-B632-B07498A3061D}"/>
              </a:ext>
            </a:extLst>
          </p:cNvPr>
          <p:cNvPicPr>
            <a:picLocks noRot="1" noChangeAspect="1"/>
          </p:cNvPicPr>
          <p:nvPr>
            <a:videoFile r:link="rId1"/>
          </p:nvPr>
        </p:nvPicPr>
        <p:blipFill>
          <a:blip r:embed="rId8"/>
          <a:stretch>
            <a:fillRect/>
          </a:stretch>
        </p:blipFill>
        <p:spPr>
          <a:xfrm>
            <a:off x="5002855" y="2025184"/>
            <a:ext cx="3039384" cy="1717252"/>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8C7B30EE-8314-408D-AFA1-AF315CB53D79}"/>
              </a:ext>
            </a:extLst>
          </p:cNvPr>
          <p:cNvSpPr txBox="1"/>
          <p:nvPr/>
        </p:nvSpPr>
        <p:spPr>
          <a:xfrm>
            <a:off x="7464237" y="1278706"/>
            <a:ext cx="4506065" cy="3539430"/>
          </a:xfrm>
          <a:prstGeom prst="rect">
            <a:avLst/>
          </a:prstGeom>
          <a:noFill/>
        </p:spPr>
        <p:txBody>
          <a:bodyPr wrap="square" rtlCol="0">
            <a:spAutoFit/>
          </a:bodyPr>
          <a:lstStyle/>
          <a:p>
            <a:pPr marL="0" indent="0" algn="r">
              <a:buNone/>
            </a:pPr>
            <a:r>
              <a:rPr lang="en-GB" sz="2400" b="1" dirty="0">
                <a:solidFill>
                  <a:srgbClr val="FFFF00"/>
                </a:solidFill>
                <a:latin typeface="Arial" panose="020B0604020202020204" pitchFamily="34" charset="0"/>
                <a:cs typeface="Arial" panose="020B0604020202020204" pitchFamily="34" charset="0"/>
              </a:rPr>
              <a:t>Watch this video and then think about these questions: </a:t>
            </a:r>
          </a:p>
          <a:p>
            <a:pPr marL="0" indent="0" algn="r">
              <a:buNone/>
            </a:pPr>
            <a:endParaRPr lang="en-GB" sz="1600" b="1" dirty="0">
              <a:solidFill>
                <a:schemeClr val="bg1"/>
              </a:solidFill>
              <a:latin typeface="Arial" panose="020B0604020202020204" pitchFamily="34" charset="0"/>
              <a:cs typeface="Arial" panose="020B0604020202020204" pitchFamily="34" charset="0"/>
            </a:endParaRPr>
          </a:p>
          <a:p>
            <a:pPr marL="0" indent="0" algn="r">
              <a:buNone/>
            </a:pPr>
            <a:r>
              <a:rPr lang="en-GB" sz="1600" b="1" dirty="0">
                <a:solidFill>
                  <a:schemeClr val="bg1"/>
                </a:solidFill>
                <a:latin typeface="Arial" panose="020B0604020202020204" pitchFamily="34" charset="0"/>
                <a:cs typeface="Arial" panose="020B0604020202020204" pitchFamily="34" charset="0"/>
              </a:rPr>
              <a:t>How might a lack of money affect children’s rights, their dignity and self esteem? </a:t>
            </a:r>
          </a:p>
          <a:p>
            <a:pPr marL="0" indent="0" algn="r">
              <a:buNone/>
            </a:pPr>
            <a:endParaRPr lang="en-GB" sz="1600" b="1" dirty="0">
              <a:solidFill>
                <a:schemeClr val="bg1"/>
              </a:solidFill>
              <a:latin typeface="Arial" panose="020B0604020202020204" pitchFamily="34" charset="0"/>
              <a:cs typeface="Arial" panose="020B0604020202020204" pitchFamily="34" charset="0"/>
            </a:endParaRPr>
          </a:p>
          <a:p>
            <a:pPr marL="0" indent="0" algn="r">
              <a:buNone/>
            </a:pPr>
            <a:r>
              <a:rPr lang="en-GB" sz="1600" b="1" dirty="0">
                <a:solidFill>
                  <a:schemeClr val="bg1"/>
                </a:solidFill>
                <a:latin typeface="Arial" panose="020B0604020202020204" pitchFamily="34" charset="0"/>
                <a:cs typeface="Arial" panose="020B0604020202020204" pitchFamily="34" charset="0"/>
              </a:rPr>
              <a:t>How does your school make sure all children are included no matter what their circumstances? </a:t>
            </a:r>
          </a:p>
          <a:p>
            <a:pPr marL="0" indent="0" algn="r">
              <a:buNone/>
            </a:pPr>
            <a:endParaRPr lang="en-GB" sz="1600" b="1" dirty="0">
              <a:solidFill>
                <a:schemeClr val="bg1"/>
              </a:solidFill>
              <a:latin typeface="Arial" panose="020B0604020202020204" pitchFamily="34" charset="0"/>
              <a:cs typeface="Arial" panose="020B0604020202020204" pitchFamily="34" charset="0"/>
            </a:endParaRPr>
          </a:p>
          <a:p>
            <a:pPr marL="0" indent="0" algn="r">
              <a:buNone/>
            </a:pPr>
            <a:r>
              <a:rPr lang="en-GB" sz="1600" b="1" dirty="0">
                <a:solidFill>
                  <a:schemeClr val="bg1"/>
                </a:solidFill>
                <a:latin typeface="Arial" panose="020B0604020202020204" pitchFamily="34" charset="0"/>
                <a:cs typeface="Arial" panose="020B0604020202020204" pitchFamily="34" charset="0"/>
              </a:rPr>
              <a:t>If you know of somebody whose family is struggling because of poverty how can your words and attitudes show them support? </a:t>
            </a:r>
            <a:endParaRPr lang="en-GB" dirty="0"/>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pic>
        <p:nvPicPr>
          <p:cNvPr id="5" name="Online Media 4" title="Talking about Costs and Money at School">
            <a:hlinkClick r:id="" action="ppaction://media"/>
            <a:extLst>
              <a:ext uri="{FF2B5EF4-FFF2-40B4-BE49-F238E27FC236}">
                <a16:creationId xmlns:a16="http://schemas.microsoft.com/office/drawing/2014/main" id="{2617C380-8C0A-4062-B62F-2ADA46449F2C}"/>
              </a:ext>
            </a:extLst>
          </p:cNvPr>
          <p:cNvPicPr>
            <a:picLocks noRot="1" noChangeAspect="1"/>
          </p:cNvPicPr>
          <p:nvPr>
            <a:videoFile r:link="rId1"/>
          </p:nvPr>
        </p:nvPicPr>
        <p:blipFill>
          <a:blip r:embed="rId3"/>
          <a:stretch>
            <a:fillRect/>
          </a:stretch>
        </p:blipFill>
        <p:spPr>
          <a:xfrm>
            <a:off x="755934" y="2415822"/>
            <a:ext cx="4881446" cy="2758017"/>
          </a:xfrm>
          <a:prstGeom prst="rect">
            <a:avLst/>
          </a:prstGeom>
        </p:spPr>
      </p:pic>
    </p:spTree>
    <p:extLst>
      <p:ext uri="{BB962C8B-B14F-4D97-AF65-F5344CB8AC3E}">
        <p14:creationId xmlns:p14="http://schemas.microsoft.com/office/powerpoint/2010/main" val="130157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A0AC-2A62-4B56-B4C4-174EF205B7EC}"/>
              </a:ext>
            </a:extLst>
          </p:cNvPr>
          <p:cNvSpPr>
            <a:spLocks noGrp="1"/>
          </p:cNvSpPr>
          <p:nvPr>
            <p:ph type="ctrTitle"/>
          </p:nvPr>
        </p:nvSpPr>
        <p:spPr/>
        <p:txBody>
          <a:bodyPr>
            <a:normAutofit/>
          </a:bodyPr>
          <a:lstStyle/>
          <a:p>
            <a:r>
              <a:rPr lang="en-GB" sz="3200" dirty="0"/>
              <a:t>TEACHERS INTRODUCTION TO THIS WEEK’S PACK</a:t>
            </a:r>
          </a:p>
        </p:txBody>
      </p:sp>
      <p:sp>
        <p:nvSpPr>
          <p:cNvPr id="4" name="TextBox 3">
            <a:extLst>
              <a:ext uri="{FF2B5EF4-FFF2-40B4-BE49-F238E27FC236}">
                <a16:creationId xmlns:a16="http://schemas.microsoft.com/office/drawing/2014/main" id="{28AAB065-553A-45C7-9E2E-75E49E587972}"/>
              </a:ext>
            </a:extLst>
          </p:cNvPr>
          <p:cNvSpPr txBox="1"/>
          <p:nvPr/>
        </p:nvSpPr>
        <p:spPr>
          <a:xfrm>
            <a:off x="-124178" y="1267895"/>
            <a:ext cx="12045245" cy="6740307"/>
          </a:xfrm>
          <a:prstGeom prst="rect">
            <a:avLst/>
          </a:prstGeom>
          <a:noFill/>
        </p:spPr>
        <p:txBody>
          <a:bodyPr wrap="square" lIns="91440" tIns="45720" rIns="91440" bIns="45720" anchor="t">
            <a:spAutoFit/>
          </a:bodyPr>
          <a:lstStyle/>
          <a:p>
            <a:pPr marL="457200"/>
            <a:r>
              <a:rPr lang="en-GB" sz="1800" dirty="0">
                <a:solidFill>
                  <a:schemeClr val="bg1"/>
                </a:solidFill>
                <a:effectLst/>
                <a:latin typeface="Arial" panose="020B0604020202020204" pitchFamily="34" charset="0"/>
                <a:ea typeface="Calibri" panose="020F0502020204030204" pitchFamily="34" charset="0"/>
              </a:rPr>
              <a:t>This Article of the Week pack combines Article 26 – social security, and 27 – Adequate standard of living. We chose to combine these articles to help facilitate discussion and activities around poverty.</a:t>
            </a:r>
            <a:endParaRPr lang="en-GB" sz="1800" dirty="0">
              <a:solidFill>
                <a:schemeClr val="bg1"/>
              </a:solidFill>
              <a:effectLst/>
              <a:latin typeface="Calibri" panose="020F0502020204030204" pitchFamily="34" charset="0"/>
              <a:ea typeface="Calibri" panose="020F0502020204030204" pitchFamily="34" charset="0"/>
            </a:endParaRPr>
          </a:p>
          <a:p>
            <a:pPr marL="457200"/>
            <a:endParaRPr lang="en-GB" sz="1800" dirty="0">
              <a:solidFill>
                <a:schemeClr val="bg1"/>
              </a:solidFill>
              <a:effectLst/>
              <a:latin typeface="Calibri" panose="020F0502020204030204" pitchFamily="34" charset="0"/>
              <a:ea typeface="Calibri" panose="020F0502020204030204" pitchFamily="34" charset="0"/>
            </a:endParaRPr>
          </a:p>
          <a:p>
            <a:pPr marL="457200"/>
            <a:r>
              <a:rPr lang="en-GB" sz="1800" dirty="0">
                <a:solidFill>
                  <a:schemeClr val="bg1"/>
                </a:solidFill>
                <a:effectLst/>
                <a:latin typeface="Arial" panose="020B0604020202020204" pitchFamily="34" charset="0"/>
                <a:ea typeface="Calibri" panose="020F0502020204030204" pitchFamily="34" charset="0"/>
              </a:rPr>
              <a:t>As part of your work as a Rights Respecting School you will understand that all the rights in the UNCRC are there for every child and that rights are indivisible from one another. It is important not to ignore some of the articles that may be more challenging to explore in the context of learning.</a:t>
            </a:r>
            <a:endParaRPr lang="en-GB" sz="1800" dirty="0">
              <a:solidFill>
                <a:schemeClr val="bg1"/>
              </a:solidFill>
              <a:effectLst/>
              <a:latin typeface="Calibri" panose="020F0502020204030204" pitchFamily="34" charset="0"/>
              <a:ea typeface="Calibri" panose="020F0502020204030204" pitchFamily="34" charset="0"/>
            </a:endParaRPr>
          </a:p>
          <a:p>
            <a:pPr marL="457200"/>
            <a:endParaRPr lang="en-GB" sz="1800" dirty="0">
              <a:solidFill>
                <a:schemeClr val="bg1"/>
              </a:solidFill>
              <a:effectLst/>
              <a:latin typeface="Calibri" panose="020F0502020204030204" pitchFamily="34" charset="0"/>
              <a:ea typeface="Calibri" panose="020F0502020204030204" pitchFamily="34" charset="0"/>
            </a:endParaRPr>
          </a:p>
          <a:p>
            <a:pPr marL="457200"/>
            <a:r>
              <a:rPr lang="en-GB" sz="1800" dirty="0">
                <a:solidFill>
                  <a:schemeClr val="bg1"/>
                </a:solidFill>
                <a:effectLst/>
                <a:latin typeface="Arial" panose="020B0604020202020204" pitchFamily="34" charset="0"/>
                <a:ea typeface="Calibri" panose="020F0502020204030204" pitchFamily="34" charset="0"/>
              </a:rPr>
              <a:t>Please use your professional judgement about the choice of activities from this pack, based on your knowledge of your pupils and their context. In all schools children are likely to be impacted by poverty. We hope your school will help students navigate this conversation and that language based on children’s rights will provide a useful framework for discussion. </a:t>
            </a:r>
            <a:endParaRPr lang="en-GB" sz="1800" dirty="0">
              <a:solidFill>
                <a:schemeClr val="bg1"/>
              </a:solidFill>
              <a:effectLst/>
              <a:latin typeface="Calibri" panose="020F0502020204030204" pitchFamily="34" charset="0"/>
              <a:ea typeface="Calibri" panose="020F0502020204030204" pitchFamily="34" charset="0"/>
            </a:endParaRPr>
          </a:p>
          <a:p>
            <a:pPr marL="457200"/>
            <a:endParaRPr lang="en-GB" sz="1800" dirty="0">
              <a:solidFill>
                <a:schemeClr val="bg1"/>
              </a:solidFill>
              <a:effectLst/>
              <a:latin typeface="Calibri" panose="020F0502020204030204" pitchFamily="34" charset="0"/>
              <a:ea typeface="Calibri" panose="020F0502020204030204" pitchFamily="34" charset="0"/>
            </a:endParaRPr>
          </a:p>
          <a:p>
            <a:pPr marL="457200"/>
            <a:r>
              <a:rPr lang="en-GB" sz="1800" dirty="0">
                <a:solidFill>
                  <a:schemeClr val="bg1"/>
                </a:solidFill>
                <a:effectLst/>
                <a:latin typeface="Arial" panose="020B0604020202020204" pitchFamily="34" charset="0"/>
                <a:ea typeface="Calibri" panose="020F0502020204030204" pitchFamily="34" charset="0"/>
              </a:rPr>
              <a:t>In the context of these articles, we would encourage you to review, with pupils, the breadth and accessibility of information and signposting about how your pupils and families can access the support services or help they need, both in and out of school, with regards to all aspects of their safety and wellbeing.</a:t>
            </a:r>
            <a:endParaRPr lang="en-GB" sz="1800" dirty="0">
              <a:solidFill>
                <a:schemeClr val="bg1"/>
              </a:solidFill>
              <a:effectLst/>
              <a:latin typeface="Calibri" panose="020F0502020204030204" pitchFamily="34" charset="0"/>
              <a:ea typeface="Calibri" panose="020F0502020204030204" pitchFamily="34" charset="0"/>
            </a:endParaRPr>
          </a:p>
          <a:p>
            <a:pPr marL="457200"/>
            <a:endParaRPr lang="en-GB" sz="1800" dirty="0">
              <a:solidFill>
                <a:schemeClr val="bg1"/>
              </a:solidFill>
              <a:effectLst/>
              <a:latin typeface="Arial" panose="020B0604020202020204" pitchFamily="34" charset="0"/>
              <a:ea typeface="Calibri" panose="020F0502020204030204" pitchFamily="34" charset="0"/>
            </a:endParaRPr>
          </a:p>
          <a:p>
            <a:pPr marL="457200"/>
            <a:r>
              <a:rPr lang="en-GB" sz="1800" dirty="0">
                <a:solidFill>
                  <a:schemeClr val="bg1"/>
                </a:solidFill>
                <a:effectLst/>
                <a:latin typeface="Arial" panose="020B0604020202020204" pitchFamily="34" charset="0"/>
                <a:ea typeface="Calibri" panose="020F0502020204030204" pitchFamily="34" charset="0"/>
              </a:rPr>
              <a:t>Best wishes, </a:t>
            </a:r>
            <a:endParaRPr lang="en-GB" sz="1800" dirty="0">
              <a:solidFill>
                <a:schemeClr val="bg1"/>
              </a:solidFill>
              <a:effectLst/>
              <a:latin typeface="Calibri" panose="020F0502020204030204" pitchFamily="34" charset="0"/>
              <a:ea typeface="Calibri" panose="020F0502020204030204" pitchFamily="34" charset="0"/>
            </a:endParaRPr>
          </a:p>
          <a:p>
            <a:pPr marL="457200"/>
            <a:r>
              <a:rPr lang="en-GB" sz="1800" dirty="0">
                <a:solidFill>
                  <a:schemeClr val="bg1"/>
                </a:solidFill>
                <a:effectLst/>
                <a:latin typeface="Arial" panose="020B0604020202020204" pitchFamily="34" charset="0"/>
                <a:ea typeface="Calibri" panose="020F0502020204030204" pitchFamily="34" charset="0"/>
              </a:rPr>
              <a:t>The Rights Respecting Team</a:t>
            </a:r>
          </a:p>
          <a:p>
            <a:pPr marL="457200"/>
            <a:r>
              <a:rPr lang="en-GB" sz="1800">
                <a:solidFill>
                  <a:schemeClr val="bg1"/>
                </a:solidFill>
                <a:effectLst/>
                <a:latin typeface="Arial"/>
                <a:ea typeface="Calibri" panose="020F0502020204030204" pitchFamily="34" charset="0"/>
                <a:cs typeface="Arial"/>
              </a:rPr>
              <a:t>UK Committee for UNICEF</a:t>
            </a:r>
            <a:r>
              <a:rPr lang="en-GB">
                <a:solidFill>
                  <a:schemeClr val="bg1"/>
                </a:solidFill>
                <a:latin typeface="Arial"/>
                <a:ea typeface="Calibri" panose="020F0502020204030204" pitchFamily="34" charset="0"/>
                <a:cs typeface="Arial"/>
              </a:rPr>
              <a:t> (UNICEF UK)</a:t>
            </a:r>
            <a:endParaRPr lang="en-GB" sz="1800" dirty="0">
              <a:solidFill>
                <a:schemeClr val="bg1"/>
              </a:solidFill>
              <a:effectLst/>
              <a:latin typeface="Calibri" panose="020F0502020204030204" pitchFamily="34" charset="0"/>
              <a:ea typeface="Calibri" panose="020F0502020204030204" pitchFamily="34" charset="0"/>
            </a:endParaRP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75122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articles 26 &amp; 27</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articles 26 &amp; 27</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8289659" y="5074613"/>
            <a:ext cx="2677568" cy="230832"/>
          </a:xfrm>
          <a:prstGeom prst="rect">
            <a:avLst/>
          </a:prstGeom>
        </p:spPr>
        <p:txBody>
          <a:bodyPr wrap="square">
            <a:spAutoFit/>
          </a:bodyPr>
          <a:lstStyle/>
          <a:p>
            <a:r>
              <a:rPr lang="en-GB" sz="900" b="0" i="0" dirty="0">
                <a:solidFill>
                  <a:srgbClr val="474747"/>
                </a:solidFill>
                <a:effectLst/>
                <a:latin typeface="Montserrat" panose="020B0604020202020204" pitchFamily="2" charset="0"/>
              </a:rPr>
              <a:t>@Unicef/Fabeha Monir</a:t>
            </a:r>
            <a:endParaRPr lang="en-GB" sz="9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294129" y="5174037"/>
            <a:ext cx="1895014" cy="230832"/>
          </a:xfrm>
          <a:prstGeom prst="rect">
            <a:avLst/>
          </a:prstGeom>
        </p:spPr>
        <p:txBody>
          <a:bodyPr wrap="square">
            <a:spAutoFit/>
          </a:bodyPr>
          <a:lstStyle/>
          <a:p>
            <a:r>
              <a:rPr lang="en-GB" sz="900" b="0" i="0" dirty="0">
                <a:solidFill>
                  <a:srgbClr val="1A1A1A"/>
                </a:solidFill>
                <a:effectLst/>
                <a:latin typeface="-apple-system"/>
              </a:rPr>
              <a:t>Photo by </a:t>
            </a:r>
            <a:r>
              <a:rPr lang="en-GB" sz="900" b="1" i="0" u="none" strike="noStrike" dirty="0" err="1">
                <a:solidFill>
                  <a:srgbClr val="1A1A1A"/>
                </a:solidFill>
                <a:effectLst/>
                <a:latin typeface="-apple-system"/>
                <a:hlinkClick r:id="rId3"/>
              </a:rPr>
              <a:t>Alaur</a:t>
            </a:r>
            <a:r>
              <a:rPr lang="en-GB" sz="900" b="1" i="0" u="none" strike="noStrike" dirty="0">
                <a:solidFill>
                  <a:srgbClr val="1A1A1A"/>
                </a:solidFill>
                <a:effectLst/>
                <a:latin typeface="-apple-system"/>
                <a:hlinkClick r:id="rId3"/>
              </a:rPr>
              <a:t> Rahman</a:t>
            </a:r>
            <a:r>
              <a:rPr lang="en-GB" sz="900" b="0" i="0" dirty="0">
                <a:solidFill>
                  <a:srgbClr val="1A1A1A"/>
                </a:solidFill>
                <a:effectLst/>
                <a:latin typeface="-apple-system"/>
              </a:rPr>
              <a:t> from </a:t>
            </a:r>
            <a:r>
              <a:rPr lang="en-GB" sz="900" b="1" i="0" u="none" strike="noStrike" dirty="0" err="1">
                <a:solidFill>
                  <a:srgbClr val="1A1A1A"/>
                </a:solidFill>
                <a:effectLst/>
                <a:latin typeface="-apple-system"/>
                <a:hlinkClick r:id="rId4"/>
              </a:rPr>
              <a:t>Pexels</a:t>
            </a:r>
            <a:endParaRPr lang="en-GB" sz="900" dirty="0">
              <a:latin typeface="Arial" panose="020B0604020202020204" pitchFamily="34" charset="0"/>
              <a:cs typeface="Arial" panose="020B0604020202020204" pitchFamily="34" charset="0"/>
            </a:endParaRPr>
          </a:p>
        </p:txBody>
      </p:sp>
      <p:sp>
        <p:nvSpPr>
          <p:cNvPr id="10" name="TextBox 4">
            <a:extLst>
              <a:ext uri="{FF2B5EF4-FFF2-40B4-BE49-F238E27FC236}">
                <a16:creationId xmlns:a16="http://schemas.microsoft.com/office/drawing/2014/main" id="{E2F8037A-2936-49AD-A6AC-D02A40C75AC3}"/>
              </a:ext>
            </a:extLst>
          </p:cNvPr>
          <p:cNvSpPr txBox="1"/>
          <p:nvPr/>
        </p:nvSpPr>
        <p:spPr>
          <a:xfrm rot="16200000">
            <a:off x="9859789"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UK/Zahn</a:t>
            </a:r>
          </a:p>
        </p:txBody>
      </p:sp>
      <p:sp>
        <p:nvSpPr>
          <p:cNvPr id="13" name="TextBox 12">
            <a:extLst>
              <a:ext uri="{FF2B5EF4-FFF2-40B4-BE49-F238E27FC236}">
                <a16:creationId xmlns:a16="http://schemas.microsoft.com/office/drawing/2014/main" id="{8504294B-F81D-4424-A3D2-E85D93D79961}"/>
              </a:ext>
            </a:extLst>
          </p:cNvPr>
          <p:cNvSpPr txBox="1"/>
          <p:nvPr/>
        </p:nvSpPr>
        <p:spPr>
          <a:xfrm>
            <a:off x="4293855" y="5190029"/>
            <a:ext cx="3285067" cy="261610"/>
          </a:xfrm>
          <a:prstGeom prst="rect">
            <a:avLst/>
          </a:prstGeom>
          <a:noFill/>
        </p:spPr>
        <p:txBody>
          <a:bodyPr wrap="square">
            <a:spAutoFit/>
          </a:bodyPr>
          <a:lstStyle/>
          <a:p>
            <a:r>
              <a:rPr lang="en-GB" sz="1100" b="0" i="0" dirty="0">
                <a:solidFill>
                  <a:srgbClr val="474747"/>
                </a:solidFill>
                <a:effectLst/>
                <a:latin typeface="Montserrat" panose="020B0604020202020204" pitchFamily="2" charset="0"/>
              </a:rPr>
              <a:t>@Unicef</a:t>
            </a:r>
            <a:endParaRPr lang="en-GB" sz="1100" dirty="0"/>
          </a:p>
        </p:txBody>
      </p:sp>
      <p:pic>
        <p:nvPicPr>
          <p:cNvPr id="19" name="Picture 18" descr="A picture containing text&#10;&#10;Description automatically generated">
            <a:extLst>
              <a:ext uri="{FF2B5EF4-FFF2-40B4-BE49-F238E27FC236}">
                <a16:creationId xmlns:a16="http://schemas.microsoft.com/office/drawing/2014/main" id="{273C5467-1991-4BF6-8DE1-D847F5FD3D62}"/>
              </a:ext>
            </a:extLst>
          </p:cNvPr>
          <p:cNvPicPr>
            <a:picLocks noChangeAspect="1"/>
          </p:cNvPicPr>
          <p:nvPr/>
        </p:nvPicPr>
        <p:blipFill rotWithShape="1">
          <a:blip r:embed="rId5">
            <a:extLst>
              <a:ext uri="{28A0092B-C50C-407E-A947-70E740481C1C}">
                <a14:useLocalDpi xmlns:a14="http://schemas.microsoft.com/office/drawing/2010/main" val="0"/>
              </a:ext>
            </a:extLst>
          </a:blip>
          <a:srcRect r="24661"/>
          <a:stretch/>
        </p:blipFill>
        <p:spPr>
          <a:xfrm>
            <a:off x="419326" y="2774900"/>
            <a:ext cx="3114166" cy="2325129"/>
          </a:xfrm>
          <a:prstGeom prst="rect">
            <a:avLst/>
          </a:prstGeom>
        </p:spPr>
      </p:pic>
      <p:pic>
        <p:nvPicPr>
          <p:cNvPr id="5" name="Picture 4" descr="A child standing in a doorway&#10;&#10;Description automatically generated with medium confidence">
            <a:extLst>
              <a:ext uri="{FF2B5EF4-FFF2-40B4-BE49-F238E27FC236}">
                <a16:creationId xmlns:a16="http://schemas.microsoft.com/office/drawing/2014/main" id="{9FD86D58-0B82-4C3F-88D2-B037C5A5C1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5038" y="2774901"/>
            <a:ext cx="3377636" cy="2251757"/>
          </a:xfrm>
          <a:prstGeom prst="rect">
            <a:avLst/>
          </a:prstGeom>
        </p:spPr>
      </p:pic>
      <p:pic>
        <p:nvPicPr>
          <p:cNvPr id="7" name="Picture 6" descr="A picture containing table, person, indoor, meal&#10;&#10;Description automatically generated">
            <a:extLst>
              <a:ext uri="{FF2B5EF4-FFF2-40B4-BE49-F238E27FC236}">
                <a16:creationId xmlns:a16="http://schemas.microsoft.com/office/drawing/2014/main" id="{4D7209B0-F6A5-49D9-B2ED-9A099F6B1C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0927" y="2775536"/>
            <a:ext cx="3207995" cy="2398501"/>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26 &amp; 27</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369332"/>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Kathy introduces Article 26 &amp; 27</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7110573" y="1672662"/>
            <a:ext cx="4941879" cy="461665"/>
          </a:xfrm>
          <a:prstGeom prst="rect">
            <a:avLst/>
          </a:prstGeom>
          <a:noFill/>
        </p:spPr>
        <p:txBody>
          <a:bodyPr wrap="square" rtlCol="0">
            <a:spAutoFit/>
          </a:bodyPr>
          <a:lstStyle/>
          <a:p>
            <a:pPr algn="r"/>
            <a:r>
              <a:rPr lang="en-GB" sz="2400" b="1" dirty="0">
                <a:solidFill>
                  <a:schemeClr val="bg1"/>
                </a:solidFill>
                <a:latin typeface="Arial" panose="020B0604020202020204" pitchFamily="34" charset="0"/>
                <a:cs typeface="Arial" panose="020B0604020202020204" pitchFamily="34" charset="0"/>
              </a:rPr>
              <a:t>Article 26– Social Security</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021689" y="2085830"/>
            <a:ext cx="5030763" cy="1077218"/>
          </a:xfrm>
          <a:prstGeom prst="rect">
            <a:avLst/>
          </a:prstGeom>
          <a:noFill/>
        </p:spPr>
        <p:txBody>
          <a:bodyPr wrap="square" rtlCol="0">
            <a:spAutoFit/>
          </a:bodyPr>
          <a:lstStyle/>
          <a:p>
            <a:pPr algn="r"/>
            <a:r>
              <a:rPr lang="en-GB" sz="1600" dirty="0">
                <a:solidFill>
                  <a:schemeClr val="bg1"/>
                </a:solidFill>
                <a:latin typeface="Arial" panose="020B0604020202020204" pitchFamily="34" charset="0"/>
                <a:cs typeface="Arial" panose="020B0604020202020204" pitchFamily="34" charset="0"/>
              </a:rPr>
              <a:t>Every child has the right to benefit from social security. Governments must provide social security, including financial support and other benefits, to families in need of assistance</a:t>
            </a:r>
          </a:p>
        </p:txBody>
      </p:sp>
      <p:sp>
        <p:nvSpPr>
          <p:cNvPr id="17" name="TextBox 16">
            <a:extLst>
              <a:ext uri="{FF2B5EF4-FFF2-40B4-BE49-F238E27FC236}">
                <a16:creationId xmlns:a16="http://schemas.microsoft.com/office/drawing/2014/main" id="{E89EA417-C746-4C18-A929-1DE921654D99}"/>
              </a:ext>
            </a:extLst>
          </p:cNvPr>
          <p:cNvSpPr txBox="1"/>
          <p:nvPr/>
        </p:nvSpPr>
        <p:spPr>
          <a:xfrm>
            <a:off x="7066130" y="3160717"/>
            <a:ext cx="4941879" cy="830997"/>
          </a:xfrm>
          <a:prstGeom prst="rect">
            <a:avLst/>
          </a:prstGeom>
          <a:noFill/>
        </p:spPr>
        <p:txBody>
          <a:bodyPr wrap="square" rtlCol="0">
            <a:spAutoFit/>
          </a:bodyPr>
          <a:lstStyle/>
          <a:p>
            <a:pPr algn="r"/>
            <a:r>
              <a:rPr lang="en-GB" sz="2400" b="1" dirty="0">
                <a:solidFill>
                  <a:schemeClr val="bg1"/>
                </a:solidFill>
                <a:latin typeface="Arial" panose="020B0604020202020204" pitchFamily="34" charset="0"/>
                <a:cs typeface="Arial" panose="020B0604020202020204" pitchFamily="34" charset="0"/>
              </a:rPr>
              <a:t>Article 27 – Adequate standard of living  </a:t>
            </a:r>
          </a:p>
        </p:txBody>
      </p:sp>
      <p:sp>
        <p:nvSpPr>
          <p:cNvPr id="18" name="TextBox 17">
            <a:extLst>
              <a:ext uri="{FF2B5EF4-FFF2-40B4-BE49-F238E27FC236}">
                <a16:creationId xmlns:a16="http://schemas.microsoft.com/office/drawing/2014/main" id="{0832961E-EE16-4098-A643-48B99E98B36C}"/>
              </a:ext>
            </a:extLst>
          </p:cNvPr>
          <p:cNvSpPr txBox="1"/>
          <p:nvPr/>
        </p:nvSpPr>
        <p:spPr>
          <a:xfrm>
            <a:off x="7450585" y="3895734"/>
            <a:ext cx="4601865" cy="1323439"/>
          </a:xfrm>
          <a:prstGeom prst="rect">
            <a:avLst/>
          </a:prstGeom>
          <a:noFill/>
        </p:spPr>
        <p:txBody>
          <a:bodyPr wrap="square" rtlCol="0">
            <a:spAutoFit/>
          </a:bodyPr>
          <a:lstStyle/>
          <a:p>
            <a:pPr algn="r"/>
            <a:r>
              <a:rPr lang="en-GB" sz="1600" dirty="0">
                <a:solidFill>
                  <a:schemeClr val="bg1"/>
                </a:solidFill>
                <a:latin typeface="Arial" panose="020B0604020202020204" pitchFamily="34" charset="0"/>
                <a:cs typeface="Arial" panose="020B0604020202020204" pitchFamily="34" charset="0"/>
              </a:rPr>
              <a:t>Every child has the right to a standard of living that is good enough to meet their physical and social needs and support their development. Governments must help families who cannot afford to provide this.</a:t>
            </a:r>
          </a:p>
        </p:txBody>
      </p:sp>
      <p:pic>
        <p:nvPicPr>
          <p:cNvPr id="12" name="Article of the week 26 and 27 final">
            <a:hlinkClick r:id="" action="ppaction://media"/>
            <a:extLst>
              <a:ext uri="{FF2B5EF4-FFF2-40B4-BE49-F238E27FC236}">
                <a16:creationId xmlns:a16="http://schemas.microsoft.com/office/drawing/2014/main" id="{ADF35238-6B9D-4206-B99D-AA4D255C8A7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9288" y="2303076"/>
            <a:ext cx="4934107" cy="2775435"/>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26 &amp; 27 </a:t>
            </a:r>
          </a:p>
        </p:txBody>
      </p:sp>
      <p:sp>
        <p:nvSpPr>
          <p:cNvPr id="5" name="TextBox 4">
            <a:extLst>
              <a:ext uri="{FF2B5EF4-FFF2-40B4-BE49-F238E27FC236}">
                <a16:creationId xmlns:a16="http://schemas.microsoft.com/office/drawing/2014/main" id="{13227B2E-B5C9-407F-BBFD-D529411BB157}"/>
              </a:ext>
            </a:extLst>
          </p:cNvPr>
          <p:cNvSpPr txBox="1"/>
          <p:nvPr/>
        </p:nvSpPr>
        <p:spPr>
          <a:xfrm>
            <a:off x="7314050" y="995652"/>
            <a:ext cx="4638101" cy="3970318"/>
          </a:xfrm>
          <a:prstGeom prst="rect">
            <a:avLst/>
          </a:prstGeom>
          <a:noFill/>
        </p:spPr>
        <p:txBody>
          <a:bodyPr wrap="square" rtlCol="0">
            <a:spAutoFit/>
          </a:bodyPr>
          <a:lstStyle/>
          <a:p>
            <a:pPr algn="r"/>
            <a:r>
              <a:rPr lang="en-GB" sz="2800" b="1" dirty="0">
                <a:solidFill>
                  <a:schemeClr val="bg1"/>
                </a:solidFill>
                <a:latin typeface="Arial" panose="020B0604020202020204" pitchFamily="34" charset="0"/>
                <a:cs typeface="Arial" panose="020B0604020202020204" pitchFamily="34" charset="0"/>
              </a:rPr>
              <a:t>Article 26 and 27 are about your right to an </a:t>
            </a:r>
            <a:r>
              <a:rPr lang="en-GB" sz="2800" b="1" dirty="0">
                <a:solidFill>
                  <a:srgbClr val="FFFF00"/>
                </a:solidFill>
                <a:latin typeface="Arial" panose="020B0604020202020204" pitchFamily="34" charset="0"/>
                <a:cs typeface="Arial" panose="020B0604020202020204" pitchFamily="34" charset="0"/>
              </a:rPr>
              <a:t>adequate standard of living.  </a:t>
            </a:r>
          </a:p>
          <a:p>
            <a:pPr algn="r"/>
            <a:endParaRPr lang="en-GB" sz="2800" b="1" dirty="0">
              <a:solidFill>
                <a:schemeClr val="bg1"/>
              </a:solidFill>
              <a:latin typeface="Arial" panose="020B0604020202020204" pitchFamily="34" charset="0"/>
              <a:cs typeface="Arial" panose="020B0604020202020204" pitchFamily="34" charset="0"/>
            </a:endParaRPr>
          </a:p>
          <a:p>
            <a:pPr algn="r"/>
            <a:r>
              <a:rPr lang="en-GB" sz="2800" b="1" dirty="0">
                <a:solidFill>
                  <a:schemeClr val="bg1"/>
                </a:solidFill>
                <a:latin typeface="Arial" panose="020B0604020202020204" pitchFamily="34" charset="0"/>
                <a:cs typeface="Arial" panose="020B0604020202020204" pitchFamily="34" charset="0"/>
              </a:rPr>
              <a:t>What do you think are the most important things you need to grow up </a:t>
            </a:r>
            <a:r>
              <a:rPr lang="en-GB" sz="2800" b="1" dirty="0">
                <a:solidFill>
                  <a:srgbClr val="FFFF00"/>
                </a:solidFill>
                <a:latin typeface="Arial" panose="020B0604020202020204" pitchFamily="34" charset="0"/>
                <a:cs typeface="Arial" panose="020B0604020202020204" pitchFamily="34" charset="0"/>
              </a:rPr>
              <a:t>healthy</a:t>
            </a:r>
            <a:r>
              <a:rPr lang="en-GB" sz="2800" b="1" dirty="0">
                <a:solidFill>
                  <a:schemeClr val="bg1"/>
                </a:solidFill>
                <a:latin typeface="Arial" panose="020B0604020202020204" pitchFamily="34" charset="0"/>
                <a:cs typeface="Arial" panose="020B0604020202020204" pitchFamily="34" charset="0"/>
              </a:rPr>
              <a:t> and </a:t>
            </a:r>
            <a:r>
              <a:rPr lang="en-GB" sz="2800" b="1" dirty="0">
                <a:solidFill>
                  <a:srgbClr val="FFFF00"/>
                </a:solidFill>
                <a:latin typeface="Arial" panose="020B0604020202020204" pitchFamily="34" charset="0"/>
                <a:cs typeface="Arial" panose="020B0604020202020204" pitchFamily="34" charset="0"/>
              </a:rPr>
              <a:t>happy</a:t>
            </a:r>
            <a:r>
              <a:rPr lang="en-GB" sz="28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8644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87146" y="1554277"/>
            <a:ext cx="6071622" cy="4748220"/>
          </a:xfrm>
        </p:spPr>
        <p:txBody>
          <a:bodyPr vert="horz" lIns="91440" tIns="180000" rIns="91440" bIns="45720" rtlCol="0" anchor="t">
            <a:normAutofit/>
          </a:bodyPr>
          <a:lstStyle/>
          <a:p>
            <a:r>
              <a:rPr lang="en-GB" sz="2400" b="0" i="0" dirty="0">
                <a:effectLst/>
                <a:latin typeface="Arial" panose="020B0604020202020204" pitchFamily="34" charset="0"/>
              </a:rPr>
              <a:t>Healthy food </a:t>
            </a:r>
          </a:p>
          <a:p>
            <a:r>
              <a:rPr lang="en-GB" sz="2400" b="0" i="0" dirty="0">
                <a:effectLst/>
                <a:latin typeface="Arial" panose="020B0604020202020204" pitchFamily="34" charset="0"/>
              </a:rPr>
              <a:t>Healthcare and medical treatment</a:t>
            </a:r>
          </a:p>
          <a:p>
            <a:r>
              <a:rPr lang="en-GB" sz="2400" b="0" i="0" dirty="0">
                <a:effectLst/>
                <a:latin typeface="Arial" panose="020B0604020202020204" pitchFamily="34" charset="0"/>
              </a:rPr>
              <a:t>Clothes</a:t>
            </a:r>
          </a:p>
          <a:p>
            <a:r>
              <a:rPr lang="en-GB" sz="2400" b="0" i="0" dirty="0">
                <a:effectLst/>
                <a:latin typeface="Arial" panose="020B0604020202020204" pitchFamily="34" charset="0"/>
              </a:rPr>
              <a:t>A chance to have friends </a:t>
            </a:r>
          </a:p>
          <a:p>
            <a:r>
              <a:rPr lang="en-GB" sz="2400" b="0" i="0" dirty="0">
                <a:effectLst/>
                <a:latin typeface="Arial" panose="020B0604020202020204" pitchFamily="34" charset="0"/>
              </a:rPr>
              <a:t>A safe home </a:t>
            </a:r>
          </a:p>
          <a:p>
            <a:r>
              <a:rPr lang="en-GB" sz="2400" b="0" i="0" dirty="0">
                <a:effectLst/>
                <a:latin typeface="Arial" panose="020B0604020202020204" pitchFamily="34" charset="0"/>
              </a:rPr>
              <a:t>Education</a:t>
            </a:r>
          </a:p>
          <a:p>
            <a:r>
              <a:rPr lang="en-GB" sz="2400" b="0" i="0" dirty="0">
                <a:effectLst/>
                <a:latin typeface="Arial" panose="020B0604020202020204" pitchFamily="34" charset="0"/>
              </a:rPr>
              <a:t>People to look after us/ a family</a:t>
            </a:r>
            <a:endParaRPr lang="en-GB" sz="2400"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226140" y="1554277"/>
            <a:ext cx="6071622"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latin typeface="Arial" panose="020B0604020202020204" pitchFamily="34" charset="0"/>
                <a:cs typeface="Arial" panose="020B0604020202020204" pitchFamily="34" charset="0"/>
              </a:rPr>
              <a:t>Enough money for the essential things in life</a:t>
            </a:r>
          </a:p>
          <a:p>
            <a:r>
              <a:rPr lang="en-GB" sz="2600" dirty="0">
                <a:latin typeface="Arial" panose="020B0604020202020204" pitchFamily="34" charset="0"/>
                <a:cs typeface="Arial" panose="020B0604020202020204" pitchFamily="34" charset="0"/>
              </a:rPr>
              <a:t>Relaxation time</a:t>
            </a:r>
          </a:p>
          <a:p>
            <a:r>
              <a:rPr lang="en-GB" sz="2600" dirty="0">
                <a:latin typeface="Arial" panose="020B0604020202020204" pitchFamily="34" charset="0"/>
                <a:cs typeface="Arial" panose="020B0604020202020204" pitchFamily="34" charset="0"/>
              </a:rPr>
              <a:t>Somewhere safe to play</a:t>
            </a:r>
          </a:p>
          <a:p>
            <a:r>
              <a:rPr lang="en-GB" sz="2600" dirty="0">
                <a:latin typeface="Arial" panose="020B0604020202020204" pitchFamily="34" charset="0"/>
                <a:cs typeface="Arial" panose="020B0604020202020204" pitchFamily="34" charset="0"/>
              </a:rPr>
              <a:t>All our rights</a:t>
            </a:r>
          </a:p>
          <a:p>
            <a:r>
              <a:rPr lang="en-GB" sz="2600" dirty="0">
                <a:latin typeface="Arial" panose="020B0604020202020204" pitchFamily="34" charset="0"/>
                <a:cs typeface="Arial" panose="020B0604020202020204" pitchFamily="34" charset="0"/>
              </a:rPr>
              <a:t>Financial support from the government if the family needs it</a:t>
            </a:r>
          </a:p>
          <a:p>
            <a:endParaRPr lang="en-GB" dirty="0">
              <a:cs typeface="Calibri" panose="020F0502020204030204"/>
            </a:endParaRPr>
          </a:p>
        </p:txBody>
      </p:sp>
      <p:sp>
        <p:nvSpPr>
          <p:cNvPr id="5" name="TextBox 4">
            <a:extLst>
              <a:ext uri="{FF2B5EF4-FFF2-40B4-BE49-F238E27FC236}">
                <a16:creationId xmlns:a16="http://schemas.microsoft.com/office/drawing/2014/main" id="{ED831199-8A67-401D-8AA2-2EE2632740A6}"/>
              </a:ext>
            </a:extLst>
          </p:cNvPr>
          <p:cNvSpPr txBox="1"/>
          <p:nvPr/>
        </p:nvSpPr>
        <p:spPr>
          <a:xfrm>
            <a:off x="469972" y="5887603"/>
            <a:ext cx="6187556" cy="584775"/>
          </a:xfrm>
          <a:prstGeom prst="rect">
            <a:avLst/>
          </a:prstGeom>
          <a:noFill/>
        </p:spPr>
        <p:txBody>
          <a:bodyPr wrap="square" rtlCol="0">
            <a:spAutoFit/>
          </a:bodyPr>
          <a:lstStyle/>
          <a:p>
            <a:pPr marL="0" indent="0">
              <a:buNone/>
            </a:pPr>
            <a:r>
              <a:rPr lang="en-GB" sz="3200" b="1" dirty="0">
                <a:solidFill>
                  <a:srgbClr val="00ACE9"/>
                </a:solidFill>
                <a:latin typeface="Arial"/>
                <a:cs typeface="Arial"/>
              </a:rPr>
              <a:t>What others did you think of?</a:t>
            </a:r>
          </a:p>
        </p:txBody>
      </p:sp>
    </p:spTree>
    <p:extLst>
      <p:ext uri="{BB962C8B-B14F-4D97-AF65-F5344CB8AC3E}">
        <p14:creationId xmlns:p14="http://schemas.microsoft.com/office/powerpoint/2010/main" val="160682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4716950" y="1715985"/>
            <a:ext cx="3800326" cy="2308324"/>
          </a:xfrm>
          <a:prstGeom prst="rect">
            <a:avLst/>
          </a:prstGeom>
          <a:noFill/>
        </p:spPr>
        <p:txBody>
          <a:bodyPr wrap="square" rtlCol="0">
            <a:spAutoFit/>
          </a:bodyPr>
          <a:lstStyle/>
          <a:p>
            <a:pPr algn="r"/>
            <a:r>
              <a:rPr lang="en-GB" sz="1800" b="1" i="0" dirty="0">
                <a:solidFill>
                  <a:srgbClr val="000000"/>
                </a:solidFill>
                <a:effectLst/>
                <a:latin typeface="Arial" panose="020B0604020202020204" pitchFamily="34" charset="0"/>
              </a:rPr>
              <a:t>Around the world, people live in all sorts of different homes. </a:t>
            </a:r>
          </a:p>
          <a:p>
            <a:pPr algn="r"/>
            <a:r>
              <a:rPr lang="en-GB" sz="1800" b="1" i="0" dirty="0">
                <a:solidFill>
                  <a:srgbClr val="000000"/>
                </a:solidFill>
                <a:effectLst/>
                <a:latin typeface="Arial" panose="020B0604020202020204" pitchFamily="34" charset="0"/>
              </a:rPr>
              <a:t>Research different types of homes and discuss or watch this </a:t>
            </a:r>
            <a:r>
              <a:rPr lang="en-GB" sz="1800" b="1" i="0" u="sng" strike="noStrike" dirty="0">
                <a:solidFill>
                  <a:srgbClr val="0563C1"/>
                </a:solidFill>
                <a:effectLst/>
                <a:latin typeface="Arial" panose="020B0604020202020204" pitchFamily="34" charset="0"/>
                <a:hlinkClick r:id="rId5"/>
              </a:rPr>
              <a:t>video</a:t>
            </a:r>
            <a:r>
              <a:rPr lang="en-GB" sz="1800" b="1" i="0" dirty="0">
                <a:solidFill>
                  <a:srgbClr val="000000"/>
                </a:solidFill>
                <a:effectLst/>
                <a:latin typeface="Arial" panose="020B0604020202020204" pitchFamily="34" charset="0"/>
              </a:rPr>
              <a:t>. What would your ideal home look like? </a:t>
            </a:r>
          </a:p>
          <a:p>
            <a:pPr algn="r"/>
            <a:r>
              <a:rPr lang="en-GB" sz="1800" b="1" i="0" dirty="0">
                <a:solidFill>
                  <a:srgbClr val="000000"/>
                </a:solidFill>
                <a:effectLst/>
                <a:latin typeface="Arial" panose="020B0604020202020204" pitchFamily="34" charset="0"/>
              </a:rPr>
              <a:t>Draw a picture and label the important elements.</a:t>
            </a:r>
            <a:endParaRPr lang="en-GB" b="1" dirty="0">
              <a:latin typeface="Univers Next Pro Condensed" panose="020B0906030202020203"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699" y="1715985"/>
            <a:ext cx="4212115" cy="2308324"/>
          </a:xfrm>
          <a:prstGeom prst="rect">
            <a:avLst/>
          </a:prstGeom>
          <a:noFill/>
        </p:spPr>
        <p:txBody>
          <a:bodyPr wrap="square" rtlCol="0">
            <a:spAutoFit/>
          </a:bodyPr>
          <a:lstStyle/>
          <a:p>
            <a:pPr algn="ctr"/>
            <a:r>
              <a:rPr lang="en-GB" sz="1600" b="1" dirty="0">
                <a:solidFill>
                  <a:schemeClr val="bg1"/>
                </a:solidFill>
                <a:latin typeface="Arial"/>
                <a:cs typeface="Arial"/>
              </a:rPr>
              <a:t>What do we all need to have a good enough life (article 27)?  </a:t>
            </a:r>
          </a:p>
          <a:p>
            <a:pPr algn="ctr"/>
            <a:endParaRPr lang="en-GB" sz="1600" b="1" dirty="0">
              <a:solidFill>
                <a:schemeClr val="bg1"/>
              </a:solidFill>
              <a:latin typeface="Arial"/>
              <a:cs typeface="Arial"/>
            </a:endParaRPr>
          </a:p>
          <a:p>
            <a:pPr algn="ctr"/>
            <a:r>
              <a:rPr lang="en-GB" sz="1600" b="1" dirty="0">
                <a:solidFill>
                  <a:schemeClr val="bg1"/>
                </a:solidFill>
                <a:latin typeface="Arial"/>
                <a:cs typeface="Arial"/>
              </a:rPr>
              <a:t>Choose a teddy or character and talk about what it needs to enjoy a good enough standard of living. Perhaps discuss ‘Wants’ and ‘Needs’. Draw pictures of all the things your character needs in life. </a:t>
            </a:r>
            <a:endParaRPr lang="en-GB" sz="1600" dirty="0">
              <a:solidFill>
                <a:schemeClr val="bg1"/>
              </a:solidFill>
              <a:latin typeface="Arial"/>
              <a:cs typeface="Arial"/>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41186" y="4412294"/>
            <a:ext cx="4212115" cy="2031325"/>
          </a:xfrm>
          <a:prstGeom prst="rect">
            <a:avLst/>
          </a:prstGeom>
          <a:noFill/>
        </p:spPr>
        <p:txBody>
          <a:bodyPr wrap="square" rtlCol="0">
            <a:spAutoFit/>
          </a:bodyPr>
          <a:lstStyle/>
          <a:p>
            <a:pPr algn="ctr"/>
            <a:r>
              <a:rPr lang="en-GB" b="1" dirty="0">
                <a:latin typeface="Arial"/>
                <a:cs typeface="Arial"/>
              </a:rPr>
              <a:t>Explore </a:t>
            </a:r>
            <a:r>
              <a:rPr lang="en-GB" b="1" dirty="0">
                <a:highlight>
                  <a:srgbClr val="00ACE9"/>
                </a:highlight>
                <a:latin typeface="Arial"/>
                <a:cs typeface="Arial"/>
              </a:rPr>
              <a:t>different food </a:t>
            </a:r>
            <a:r>
              <a:rPr lang="en-GB" b="1" dirty="0">
                <a:latin typeface="Arial"/>
                <a:cs typeface="Arial"/>
              </a:rPr>
              <a:t>from around the world and research </a:t>
            </a:r>
            <a:r>
              <a:rPr lang="en-GB" b="1" dirty="0">
                <a:highlight>
                  <a:srgbClr val="00ACE9"/>
                </a:highlight>
                <a:latin typeface="Arial"/>
                <a:cs typeface="Arial"/>
              </a:rPr>
              <a:t>where your favourite food comes from.  </a:t>
            </a:r>
            <a:r>
              <a:rPr lang="en-GB" b="1" dirty="0">
                <a:latin typeface="Arial"/>
                <a:cs typeface="Arial"/>
              </a:rPr>
              <a:t>Share with your class. </a:t>
            </a:r>
          </a:p>
          <a:p>
            <a:pPr algn="ctr"/>
            <a:endParaRPr lang="en-GB" b="1" dirty="0">
              <a:latin typeface="Arial"/>
              <a:cs typeface="Arial"/>
            </a:endParaRPr>
          </a:p>
          <a:p>
            <a:pPr algn="ctr"/>
            <a:r>
              <a:rPr lang="en-GB" b="1" dirty="0">
                <a:latin typeface="Arial"/>
                <a:cs typeface="Arial"/>
              </a:rPr>
              <a:t>Choose a recipe to make yourself (with help from an adult). </a:t>
            </a:r>
            <a:endParaRPr lang="en-GB" dirty="0">
              <a:latin typeface="Univers Next Pro Condensed" panose="020B0906030202020203"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38699" y="4755960"/>
            <a:ext cx="3524670" cy="1754326"/>
          </a:xfrm>
          <a:prstGeom prst="rect">
            <a:avLst/>
          </a:prstGeom>
          <a:noFill/>
        </p:spPr>
        <p:txBody>
          <a:bodyPr wrap="square" rtlCol="0">
            <a:spAutoFit/>
          </a:bodyPr>
          <a:lstStyle/>
          <a:p>
            <a:pPr algn="ctr"/>
            <a:r>
              <a:rPr lang="en-GB" sz="1800" b="1" i="0" dirty="0">
                <a:solidFill>
                  <a:srgbClr val="000000"/>
                </a:solidFill>
                <a:effectLst/>
                <a:latin typeface="Arial" panose="020B0604020202020204" pitchFamily="34" charset="0"/>
              </a:rPr>
              <a:t>Watch this reading of the story </a:t>
            </a:r>
            <a:r>
              <a:rPr lang="en-GB" sz="1800" b="1" i="0" u="sng" strike="noStrike" dirty="0">
                <a:solidFill>
                  <a:srgbClr val="0563C1"/>
                </a:solidFill>
                <a:effectLst/>
                <a:latin typeface="Arial" panose="020B0604020202020204" pitchFamily="34" charset="0"/>
                <a:hlinkClick r:id="rId6"/>
              </a:rPr>
              <a:t>Still a Family</a:t>
            </a:r>
            <a:r>
              <a:rPr lang="en-GB" sz="1800" b="1" i="0" dirty="0">
                <a:solidFill>
                  <a:srgbClr val="000000"/>
                </a:solidFill>
                <a:effectLst/>
                <a:latin typeface="Arial" panose="020B0604020202020204" pitchFamily="34" charset="0"/>
              </a:rPr>
              <a:t>. Discuss in class reasons why some people may lose their homes. What makes your home and family special to you? </a:t>
            </a:r>
            <a:endParaRPr lang="en-GB" sz="1400" b="1" i="1" dirty="0">
              <a:solidFill>
                <a:srgbClr val="00AEEF"/>
              </a:solidFill>
              <a:latin typeface="Arial"/>
              <a:cs typeface="Arial"/>
            </a:endParaRPr>
          </a:p>
        </p:txBody>
      </p:sp>
      <p:pic>
        <p:nvPicPr>
          <p:cNvPr id="3" name="Online Media 2" title="Homes Around the World">
            <a:hlinkClick r:id="" action="ppaction://media"/>
            <a:extLst>
              <a:ext uri="{FF2B5EF4-FFF2-40B4-BE49-F238E27FC236}">
                <a16:creationId xmlns:a16="http://schemas.microsoft.com/office/drawing/2014/main" id="{B09E52A2-EDB0-4C12-B3FD-7C78557AC73F}"/>
              </a:ext>
            </a:extLst>
          </p:cNvPr>
          <p:cNvPicPr>
            <a:picLocks noRot="1" noChangeAspect="1"/>
          </p:cNvPicPr>
          <p:nvPr>
            <a:videoFile r:link="rId1"/>
          </p:nvPr>
        </p:nvPicPr>
        <p:blipFill>
          <a:blip r:embed="rId7"/>
          <a:stretch>
            <a:fillRect/>
          </a:stretch>
        </p:blipFill>
        <p:spPr>
          <a:xfrm>
            <a:off x="8644976" y="1943806"/>
            <a:ext cx="3213087" cy="1815394"/>
          </a:xfrm>
          <a:prstGeom prst="rect">
            <a:avLst/>
          </a:prstGeom>
        </p:spPr>
      </p:pic>
      <p:pic>
        <p:nvPicPr>
          <p:cNvPr id="4" name="Online Media 3" title="Still a Family  #homelessness  #Bedtimestory #shelter #homelessness #readaloud #kidsstory #kidsbook">
            <a:hlinkClick r:id="" action="ppaction://media"/>
            <a:extLst>
              <a:ext uri="{FF2B5EF4-FFF2-40B4-BE49-F238E27FC236}">
                <a16:creationId xmlns:a16="http://schemas.microsoft.com/office/drawing/2014/main" id="{105F026F-9591-42FC-83F8-B50648730108}"/>
              </a:ext>
            </a:extLst>
          </p:cNvPr>
          <p:cNvPicPr>
            <a:picLocks noRot="1" noChangeAspect="1"/>
          </p:cNvPicPr>
          <p:nvPr>
            <a:videoFile r:link="rId2"/>
          </p:nvPr>
        </p:nvPicPr>
        <p:blipFill>
          <a:blip r:embed="rId8"/>
          <a:stretch>
            <a:fillRect/>
          </a:stretch>
        </p:blipFill>
        <p:spPr>
          <a:xfrm>
            <a:off x="3763369" y="4561072"/>
            <a:ext cx="3449936" cy="1949214"/>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330338" y="1628097"/>
            <a:ext cx="4212115" cy="2308324"/>
          </a:xfrm>
          <a:prstGeom prst="rect">
            <a:avLst/>
          </a:prstGeom>
          <a:noFill/>
        </p:spPr>
        <p:txBody>
          <a:bodyPr wrap="square" rtlCol="0">
            <a:spAutoFit/>
          </a:bodyPr>
          <a:lstStyle/>
          <a:p>
            <a:pPr algn="ctr"/>
            <a:r>
              <a:rPr lang="en-GB" sz="1600" b="1" i="0" dirty="0">
                <a:solidFill>
                  <a:srgbClr val="000000"/>
                </a:solidFill>
                <a:effectLst/>
                <a:latin typeface="Arial" panose="020B0604020202020204" pitchFamily="34" charset="0"/>
              </a:rPr>
              <a:t>Explore Article 26 &amp; 27 in your class.  </a:t>
            </a:r>
          </a:p>
          <a:p>
            <a:pPr algn="ctr"/>
            <a:r>
              <a:rPr lang="en-GB" sz="1600" b="1" i="0" dirty="0">
                <a:solidFill>
                  <a:srgbClr val="000000"/>
                </a:solidFill>
                <a:effectLst/>
                <a:latin typeface="Arial" panose="020B0604020202020204" pitchFamily="34" charset="0"/>
              </a:rPr>
              <a:t>Take the opportunity to discuss free school meals and benefits that help some families. </a:t>
            </a:r>
          </a:p>
          <a:p>
            <a:pPr algn="ctr"/>
            <a:endParaRPr lang="en-GB" sz="1600" b="1" dirty="0">
              <a:solidFill>
                <a:srgbClr val="000000"/>
              </a:solidFill>
              <a:latin typeface="Arial" panose="020B0604020202020204" pitchFamily="34" charset="0"/>
            </a:endParaRPr>
          </a:p>
          <a:p>
            <a:pPr algn="ctr"/>
            <a:r>
              <a:rPr lang="en-GB" sz="1600" b="1" i="0" dirty="0">
                <a:solidFill>
                  <a:srgbClr val="000000"/>
                </a:solidFill>
                <a:effectLst/>
                <a:latin typeface="Arial" panose="020B0604020202020204" pitchFamily="34" charset="0"/>
              </a:rPr>
              <a:t>Draw images or find items that represent Article 26 and Article 27 or write a poem or story about why everyone should have a good enough standard of living.</a:t>
            </a:r>
            <a:endParaRPr lang="en-GB" sz="1600" b="1" dirty="0">
              <a:latin typeface="Arial"/>
              <a:cs typeface="Arial"/>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831197" y="4252148"/>
            <a:ext cx="4101158" cy="2585323"/>
          </a:xfrm>
          <a:prstGeom prst="rect">
            <a:avLst/>
          </a:prstGeom>
          <a:noFill/>
        </p:spPr>
        <p:txBody>
          <a:bodyPr wrap="square" rtlCol="0">
            <a:spAutoFit/>
          </a:bodyPr>
          <a:lstStyle/>
          <a:p>
            <a:pPr algn="ctr"/>
            <a:r>
              <a:rPr lang="en-GB" b="1" dirty="0">
                <a:latin typeface="Arial"/>
                <a:cs typeface="Arial"/>
              </a:rPr>
              <a:t>Read about these Rights Respecting Schools who have set up a </a:t>
            </a:r>
            <a:r>
              <a:rPr lang="en-GB" b="1" dirty="0">
                <a:highlight>
                  <a:srgbClr val="00ACE9"/>
                </a:highlight>
                <a:latin typeface="Arial"/>
                <a:cs typeface="Arial"/>
              </a:rPr>
              <a:t>swop shop </a:t>
            </a:r>
            <a:r>
              <a:rPr lang="en-GB" b="1" dirty="0">
                <a:latin typeface="Arial"/>
                <a:cs typeface="Arial"/>
              </a:rPr>
              <a:t>to support families:</a:t>
            </a:r>
          </a:p>
          <a:p>
            <a:pPr algn="ctr"/>
            <a:r>
              <a:rPr lang="en-GB" b="1" dirty="0">
                <a:latin typeface="Arial"/>
                <a:cs typeface="Arial"/>
              </a:rPr>
              <a:t> </a:t>
            </a:r>
            <a:r>
              <a:rPr lang="en-GB" b="1" dirty="0">
                <a:latin typeface="Arial"/>
                <a:cs typeface="Arial"/>
                <a:hlinkClick r:id="rId5"/>
              </a:rPr>
              <a:t>https://www.cardiffnewsroom.co.uk/releases/c25/23094.html</a:t>
            </a:r>
            <a:r>
              <a:rPr lang="en-GB" b="1" dirty="0">
                <a:latin typeface="Arial"/>
                <a:cs typeface="Arial"/>
              </a:rPr>
              <a:t>    </a:t>
            </a:r>
          </a:p>
          <a:p>
            <a:pPr algn="ctr"/>
            <a:endParaRPr lang="en-GB" b="1" dirty="0">
              <a:latin typeface="Arial"/>
              <a:cs typeface="Arial"/>
            </a:endParaRPr>
          </a:p>
          <a:p>
            <a:pPr algn="ctr"/>
            <a:r>
              <a:rPr lang="en-GB" b="1" dirty="0">
                <a:latin typeface="Arial"/>
                <a:cs typeface="Arial"/>
              </a:rPr>
              <a:t>Could </a:t>
            </a:r>
            <a:r>
              <a:rPr lang="en-GB" b="1" dirty="0">
                <a:highlight>
                  <a:srgbClr val="00ACE9"/>
                </a:highlight>
                <a:latin typeface="Arial"/>
                <a:cs typeface="Arial"/>
              </a:rPr>
              <a:t>your school </a:t>
            </a:r>
            <a:r>
              <a:rPr lang="en-GB" b="1" dirty="0">
                <a:latin typeface="Arial"/>
                <a:cs typeface="Arial"/>
              </a:rPr>
              <a:t>do something similar? </a:t>
            </a:r>
            <a:endParaRPr lang="en-GB" dirty="0">
              <a:latin typeface="Arial"/>
              <a:cs typeface="Arial"/>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98308" y="4252148"/>
            <a:ext cx="3905956" cy="2431435"/>
          </a:xfrm>
          <a:prstGeom prst="rect">
            <a:avLst/>
          </a:prstGeom>
          <a:noFill/>
        </p:spPr>
        <p:txBody>
          <a:bodyPr wrap="square">
            <a:spAutoFit/>
          </a:bodyPr>
          <a:lstStyle/>
          <a:p>
            <a:pPr algn="ctr"/>
            <a:r>
              <a:rPr lang="en-GB" sz="1600" b="1" dirty="0">
                <a:solidFill>
                  <a:schemeClr val="bg1"/>
                </a:solidFill>
                <a:latin typeface="Arial"/>
                <a:cs typeface="Arial"/>
              </a:rPr>
              <a:t>In recent years foodbanks have seen a huge demand for their services and are supporting children and families across the UK who are struggling to afford enough food.  </a:t>
            </a:r>
          </a:p>
          <a:p>
            <a:pPr algn="ctr"/>
            <a:endParaRPr lang="en-GB" sz="800" b="1" dirty="0">
              <a:solidFill>
                <a:schemeClr val="bg1"/>
              </a:solidFill>
              <a:latin typeface="Arial"/>
              <a:cs typeface="Arial"/>
            </a:endParaRPr>
          </a:p>
          <a:p>
            <a:pPr algn="ctr"/>
            <a:r>
              <a:rPr lang="en-GB" sz="1600" b="1" dirty="0">
                <a:solidFill>
                  <a:schemeClr val="bg1"/>
                </a:solidFill>
                <a:latin typeface="Arial"/>
                <a:cs typeface="Arial"/>
              </a:rPr>
              <a:t>Read or listen to the book ‘It’s a no money day’ by Kate Milner.  How can you help families in your community that need support? </a:t>
            </a:r>
          </a:p>
        </p:txBody>
      </p:sp>
      <p:sp>
        <p:nvSpPr>
          <p:cNvPr id="10" name="TextBox 9">
            <a:extLst>
              <a:ext uri="{FF2B5EF4-FFF2-40B4-BE49-F238E27FC236}">
                <a16:creationId xmlns:a16="http://schemas.microsoft.com/office/drawing/2014/main" id="{35D850FA-48C7-4BC8-ABA0-C51BB944CC6A}"/>
              </a:ext>
            </a:extLst>
          </p:cNvPr>
          <p:cNvSpPr txBox="1"/>
          <p:nvPr/>
        </p:nvSpPr>
        <p:spPr>
          <a:xfrm>
            <a:off x="8511822" y="2043595"/>
            <a:ext cx="3588040" cy="1477328"/>
          </a:xfrm>
          <a:prstGeom prst="rect">
            <a:avLst/>
          </a:prstGeom>
          <a:noFill/>
        </p:spPr>
        <p:txBody>
          <a:bodyPr wrap="square" rtlCol="0">
            <a:spAutoFit/>
          </a:bodyPr>
          <a:lstStyle/>
          <a:p>
            <a:pPr algn="ctr"/>
            <a:r>
              <a:rPr lang="en-GB" sz="1800" b="1" i="0" dirty="0">
                <a:solidFill>
                  <a:srgbClr val="000000"/>
                </a:solidFill>
                <a:effectLst/>
                <a:latin typeface="Arial" panose="020B0604020202020204" pitchFamily="34" charset="0"/>
              </a:rPr>
              <a:t>Listen to or read Maddi’s fridge. </a:t>
            </a:r>
            <a:r>
              <a:rPr lang="en-GB" sz="1800" b="1" i="0" u="none" strike="noStrike" dirty="0">
                <a:effectLst/>
                <a:latin typeface="Arial" panose="020B0604020202020204" pitchFamily="34" charset="0"/>
              </a:rPr>
              <a:t>As a class, discuss the dilemma Sophia had. </a:t>
            </a:r>
          </a:p>
          <a:p>
            <a:pPr algn="ctr"/>
            <a:endParaRPr lang="en-GB" b="1" dirty="0">
              <a:latin typeface="Arial" panose="020B0604020202020204" pitchFamily="34" charset="0"/>
            </a:endParaRPr>
          </a:p>
          <a:p>
            <a:pPr algn="ctr"/>
            <a:r>
              <a:rPr lang="en-GB" sz="1800" b="1" i="0" u="none" strike="noStrike" dirty="0">
                <a:effectLst/>
                <a:latin typeface="Arial" panose="020B0604020202020204" pitchFamily="34" charset="0"/>
              </a:rPr>
              <a:t>Did she do the right thing? </a:t>
            </a:r>
            <a:r>
              <a:rPr lang="en-GB" sz="1800" b="0" i="0" dirty="0">
                <a:effectLst/>
                <a:latin typeface="Arial" panose="020B0604020202020204" pitchFamily="34" charset="0"/>
              </a:rPr>
              <a:t> </a:t>
            </a:r>
            <a:endParaRPr lang="en-GB" sz="1600" i="1" dirty="0">
              <a:latin typeface="Arial"/>
              <a:cs typeface="Arial"/>
            </a:endParaRPr>
          </a:p>
        </p:txBody>
      </p:sp>
      <p:pic>
        <p:nvPicPr>
          <p:cNvPr id="2" name="Online Media 1" title="Maddi’s Fridge">
            <a:hlinkClick r:id="" action="ppaction://media"/>
            <a:extLst>
              <a:ext uri="{FF2B5EF4-FFF2-40B4-BE49-F238E27FC236}">
                <a16:creationId xmlns:a16="http://schemas.microsoft.com/office/drawing/2014/main" id="{1BBE01DF-E60B-48A9-AC48-7602C0722606}"/>
              </a:ext>
            </a:extLst>
          </p:cNvPr>
          <p:cNvPicPr>
            <a:picLocks noRot="1" noChangeAspect="1"/>
          </p:cNvPicPr>
          <p:nvPr>
            <a:videoFile r:link="rId1"/>
          </p:nvPr>
        </p:nvPicPr>
        <p:blipFill>
          <a:blip r:embed="rId6"/>
          <a:stretch>
            <a:fillRect/>
          </a:stretch>
        </p:blipFill>
        <p:spPr>
          <a:xfrm>
            <a:off x="4961467" y="1925925"/>
            <a:ext cx="3422881" cy="1933928"/>
          </a:xfrm>
          <a:prstGeom prst="rect">
            <a:avLst/>
          </a:prstGeom>
        </p:spPr>
      </p:pic>
      <p:pic>
        <p:nvPicPr>
          <p:cNvPr id="6" name="Online Media 5" title="It's A No-Money Day by Kate Milner ┃An Interactive Read Aloud Story">
            <a:hlinkClick r:id="" action="ppaction://media"/>
            <a:extLst>
              <a:ext uri="{FF2B5EF4-FFF2-40B4-BE49-F238E27FC236}">
                <a16:creationId xmlns:a16="http://schemas.microsoft.com/office/drawing/2014/main" id="{2EBAD482-DCAA-41F1-B175-788B8C38AA67}"/>
              </a:ext>
            </a:extLst>
          </p:cNvPr>
          <p:cNvPicPr>
            <a:picLocks noRot="1" noChangeAspect="1"/>
          </p:cNvPicPr>
          <p:nvPr>
            <a:videoFile r:link="rId2"/>
          </p:nvPr>
        </p:nvPicPr>
        <p:blipFill>
          <a:blip r:embed="rId7"/>
          <a:stretch>
            <a:fillRect/>
          </a:stretch>
        </p:blipFill>
        <p:spPr>
          <a:xfrm>
            <a:off x="4004264" y="4568798"/>
            <a:ext cx="3182542" cy="1798136"/>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1389</Words>
  <Application>Microsoft Office PowerPoint</Application>
  <PresentationFormat>Widescreen</PresentationFormat>
  <Paragraphs>126</Paragraphs>
  <Slides>13</Slides>
  <Notes>8</Notes>
  <HiddenSlides>0</HiddenSlides>
  <MMClips>8</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TEACHERS INTRODUCTION TO THIS WEEK’S PACK</vt:lpstr>
      <vt:lpstr>PowerPoint Presentation</vt:lpstr>
      <vt:lpstr>Guess the Article</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Stuart Whiffin</cp:lastModifiedBy>
  <cp:revision>53</cp:revision>
  <dcterms:created xsi:type="dcterms:W3CDTF">2021-02-11T16:57:41Z</dcterms:created>
  <dcterms:modified xsi:type="dcterms:W3CDTF">2021-10-22T11:58:09Z</dcterms:modified>
</cp:coreProperties>
</file>