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81" r:id="rId4"/>
    <p:sldId id="258" r:id="rId5"/>
    <p:sldId id="259" r:id="rId6"/>
    <p:sldId id="284" r:id="rId7"/>
    <p:sldId id="285" r:id="rId8"/>
    <p:sldId id="286" r:id="rId9"/>
    <p:sldId id="287" r:id="rId10"/>
    <p:sldId id="288" r:id="rId11"/>
    <p:sldId id="282" r:id="rId12"/>
    <p:sldId id="290" r:id="rId13"/>
    <p:sldId id="28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22064E-1025-4C0B-9D93-39796EEC7514}" v="10" dt="2021-12-01T15:23:01.710"/>
    <p1510:client id="{725FA346-D367-4597-83AD-3D53E8E98A3E}" v="16" dt="2021-10-22T11:58:09.641"/>
    <p1510:client id="{9AA9BE5B-8E68-4A26-B226-2E446FCCD01D}" v="4" dt="2021-10-21T16:39:11.668"/>
    <p1510:client id="{B6EC8F51-C6EA-4AE6-8B9F-4CC2162D85FA}" v="75" dt="2021-12-01T11:04:49.6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69" autoAdjust="0"/>
    <p:restoredTop sz="74618" autoAdjust="0"/>
  </p:normalViewPr>
  <p:slideViewPr>
    <p:cSldViewPr snapToGrid="0">
      <p:cViewPr varScale="1">
        <p:scale>
          <a:sx n="50" d="100"/>
          <a:sy n="50" d="100"/>
        </p:scale>
        <p:origin x="1028"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 Bestley" userId="b96yWGPE/ZuIqUo2x4NKrB11wUYp/4VbujG+fdxUq2k=" providerId="None" clId="Web-{725FA346-D367-4597-83AD-3D53E8E98A3E}"/>
    <pc:docChg chg="modSld">
      <pc:chgData name="Frances Bestley" userId="b96yWGPE/ZuIqUo2x4NKrB11wUYp/4VbujG+fdxUq2k=" providerId="None" clId="Web-{725FA346-D367-4597-83AD-3D53E8E98A3E}" dt="2021-10-22T11:58:09.641" v="7" actId="20577"/>
      <pc:docMkLst>
        <pc:docMk/>
      </pc:docMkLst>
      <pc:sldChg chg="modSp">
        <pc:chgData name="Frances Bestley" userId="b96yWGPE/ZuIqUo2x4NKrB11wUYp/4VbujG+fdxUq2k=" providerId="None" clId="Web-{725FA346-D367-4597-83AD-3D53E8E98A3E}" dt="2021-10-22T11:58:09.641" v="7" actId="20577"/>
        <pc:sldMkLst>
          <pc:docMk/>
          <pc:sldMk cId="175122666" sldId="291"/>
        </pc:sldMkLst>
        <pc:spChg chg="mod">
          <ac:chgData name="Frances Bestley" userId="b96yWGPE/ZuIqUo2x4NKrB11wUYp/4VbujG+fdxUq2k=" providerId="None" clId="Web-{725FA346-D367-4597-83AD-3D53E8E98A3E}" dt="2021-10-22T11:58:09.641" v="7" actId="20577"/>
          <ac:spMkLst>
            <pc:docMk/>
            <pc:sldMk cId="175122666" sldId="291"/>
            <ac:spMk id="4" creationId="{28AAB065-553A-45C7-9E2E-75E49E587972}"/>
          </ac:spMkLst>
        </pc:spChg>
      </pc:sldChg>
    </pc:docChg>
  </pc:docChgLst>
  <pc:docChgLst>
    <pc:chgData name="Stuart Whiffin" userId="AoE9dP9km+fKFDi+GAIP0QmtH/eX3C08mMuRq9sONFM=" providerId="None" clId="Web-{9AA9BE5B-8E68-4A26-B226-2E446FCCD01D}"/>
    <pc:docChg chg="modSld">
      <pc:chgData name="Stuart Whiffin" userId="AoE9dP9km+fKFDi+GAIP0QmtH/eX3C08mMuRq9sONFM=" providerId="None" clId="Web-{9AA9BE5B-8E68-4A26-B226-2E446FCCD01D}" dt="2021-10-21T16:39:11.668" v="1" actId="20577"/>
      <pc:docMkLst>
        <pc:docMk/>
      </pc:docMkLst>
      <pc:sldChg chg="modSp">
        <pc:chgData name="Stuart Whiffin" userId="AoE9dP9km+fKFDi+GAIP0QmtH/eX3C08mMuRq9sONFM=" providerId="None" clId="Web-{9AA9BE5B-8E68-4A26-B226-2E446FCCD01D}" dt="2021-10-21T16:39:11.668" v="1" actId="20577"/>
        <pc:sldMkLst>
          <pc:docMk/>
          <pc:sldMk cId="2423244893" sldId="287"/>
        </pc:sldMkLst>
        <pc:spChg chg="mod">
          <ac:chgData name="Stuart Whiffin" userId="AoE9dP9km+fKFDi+GAIP0QmtH/eX3C08mMuRq9sONFM=" providerId="None" clId="Web-{9AA9BE5B-8E68-4A26-B226-2E446FCCD01D}" dt="2021-10-21T16:39:11.668" v="1" actId="20577"/>
          <ac:spMkLst>
            <pc:docMk/>
            <pc:sldMk cId="2423244893" sldId="287"/>
            <ac:spMk id="2" creationId="{3116858E-FDDF-4222-B340-4FB3C88778BB}"/>
          </ac:spMkLst>
        </pc:spChg>
      </pc:sldChg>
    </pc:docChg>
  </pc:docChgLst>
  <pc:docChgLst>
    <pc:chgData name="Romana Juhasova" userId="pug63gakqHhUKCblM6dKftwFImXt0SaHY6Q/zF0jifQ=" providerId="None" clId="Web-{7022064E-1025-4C0B-9D93-39796EEC7514}"/>
    <pc:docChg chg="modSld">
      <pc:chgData name="Romana Juhasova" userId="pug63gakqHhUKCblM6dKftwFImXt0SaHY6Q/zF0jifQ=" providerId="None" clId="Web-{7022064E-1025-4C0B-9D93-39796EEC7514}" dt="2021-12-01T15:23:01.710" v="5" actId="1076"/>
      <pc:docMkLst>
        <pc:docMk/>
      </pc:docMkLst>
      <pc:sldChg chg="modSp">
        <pc:chgData name="Romana Juhasova" userId="pug63gakqHhUKCblM6dKftwFImXt0SaHY6Q/zF0jifQ=" providerId="None" clId="Web-{7022064E-1025-4C0B-9D93-39796EEC7514}" dt="2021-12-01T15:23:01.710" v="5" actId="1076"/>
        <pc:sldMkLst>
          <pc:docMk/>
          <pc:sldMk cId="430025987" sldId="285"/>
        </pc:sldMkLst>
        <pc:spChg chg="mod">
          <ac:chgData name="Romana Juhasova" userId="pug63gakqHhUKCblM6dKftwFImXt0SaHY6Q/zF0jifQ=" providerId="None" clId="Web-{7022064E-1025-4C0B-9D93-39796EEC7514}" dt="2021-12-01T15:23:01.710" v="5" actId="1076"/>
          <ac:spMkLst>
            <pc:docMk/>
            <pc:sldMk cId="430025987" sldId="285"/>
            <ac:spMk id="5" creationId="{1BB7B9C6-9863-41EF-9798-72096D5A70D1}"/>
          </ac:spMkLst>
        </pc:spChg>
      </pc:sldChg>
    </pc:docChg>
  </pc:docChgLst>
  <pc:docChgLst>
    <pc:chgData name="Romana Juhasova" userId="pug63gakqHhUKCblM6dKftwFImXt0SaHY6Q/zF0jifQ=" providerId="None" clId="Web-{B6EC8F51-C6EA-4AE6-8B9F-4CC2162D85FA}"/>
    <pc:docChg chg="modSld">
      <pc:chgData name="Romana Juhasova" userId="pug63gakqHhUKCblM6dKftwFImXt0SaHY6Q/zF0jifQ=" providerId="None" clId="Web-{B6EC8F51-C6EA-4AE6-8B9F-4CC2162D85FA}" dt="2021-12-01T11:04:49.636" v="55"/>
      <pc:docMkLst>
        <pc:docMk/>
      </pc:docMkLst>
      <pc:sldChg chg="delSp delAnim">
        <pc:chgData name="Romana Juhasova" userId="pug63gakqHhUKCblM6dKftwFImXt0SaHY6Q/zF0jifQ=" providerId="None" clId="Web-{B6EC8F51-C6EA-4AE6-8B9F-4CC2162D85FA}" dt="2021-12-01T11:04:49.636" v="55"/>
        <pc:sldMkLst>
          <pc:docMk/>
          <pc:sldMk cId="250076512" sldId="258"/>
        </pc:sldMkLst>
        <pc:picChg chg="del">
          <ac:chgData name="Romana Juhasova" userId="pug63gakqHhUKCblM6dKftwFImXt0SaHY6Q/zF0jifQ=" providerId="None" clId="Web-{B6EC8F51-C6EA-4AE6-8B9F-4CC2162D85FA}" dt="2021-12-01T11:04:49.636" v="55"/>
          <ac:picMkLst>
            <pc:docMk/>
            <pc:sldMk cId="250076512" sldId="258"/>
            <ac:picMk id="12" creationId="{ADF35238-6B9D-4206-B99D-AA4D255C8A74}"/>
          </ac:picMkLst>
        </pc:picChg>
      </pc:sldChg>
      <pc:sldChg chg="addSp delSp modSp">
        <pc:chgData name="Romana Juhasova" userId="pug63gakqHhUKCblM6dKftwFImXt0SaHY6Q/zF0jifQ=" providerId="None" clId="Web-{B6EC8F51-C6EA-4AE6-8B9F-4CC2162D85FA}" dt="2021-12-01T10:07:55.755" v="54" actId="1076"/>
        <pc:sldMkLst>
          <pc:docMk/>
          <pc:sldMk cId="4111859181" sldId="281"/>
        </pc:sldMkLst>
        <pc:spChg chg="mod">
          <ac:chgData name="Romana Juhasova" userId="pug63gakqHhUKCblM6dKftwFImXt0SaHY6Q/zF0jifQ=" providerId="None" clId="Web-{B6EC8F51-C6EA-4AE6-8B9F-4CC2162D85FA}" dt="2021-12-01T10:07:34.958" v="50" actId="20577"/>
          <ac:spMkLst>
            <pc:docMk/>
            <pc:sldMk cId="4111859181" sldId="281"/>
            <ac:spMk id="13" creationId="{8504294B-F81D-4424-A3D2-E85D93D79961}"/>
          </ac:spMkLst>
        </pc:spChg>
        <pc:picChg chg="add mod">
          <ac:chgData name="Romana Juhasova" userId="pug63gakqHhUKCblM6dKftwFImXt0SaHY6Q/zF0jifQ=" providerId="None" clId="Web-{B6EC8F51-C6EA-4AE6-8B9F-4CC2162D85FA}" dt="2021-12-01T10:07:55.755" v="54" actId="1076"/>
          <ac:picMkLst>
            <pc:docMk/>
            <pc:sldMk cId="4111859181" sldId="281"/>
            <ac:picMk id="2" creationId="{9F90DDED-30D2-470E-857B-3242FE829263}"/>
          </ac:picMkLst>
        </pc:picChg>
        <pc:picChg chg="del">
          <ac:chgData name="Romana Juhasova" userId="pug63gakqHhUKCblM6dKftwFImXt0SaHY6Q/zF0jifQ=" providerId="None" clId="Web-{B6EC8F51-C6EA-4AE6-8B9F-4CC2162D85FA}" dt="2021-12-01T10:07:24.114" v="42"/>
          <ac:picMkLst>
            <pc:docMk/>
            <pc:sldMk cId="4111859181" sldId="281"/>
            <ac:picMk id="9" creationId="{076912A5-3791-4E5E-AE2A-671E15B92563}"/>
          </ac:picMkLst>
        </pc:picChg>
      </pc:sldChg>
      <pc:sldChg chg="addSp delSp modSp delAnim">
        <pc:chgData name="Romana Juhasova" userId="pug63gakqHhUKCblM6dKftwFImXt0SaHY6Q/zF0jifQ=" providerId="None" clId="Web-{B6EC8F51-C6EA-4AE6-8B9F-4CC2162D85FA}" dt="2021-12-01T09:56:11.879" v="41" actId="1076"/>
        <pc:sldMkLst>
          <pc:docMk/>
          <pc:sldMk cId="1301578224" sldId="282"/>
        </pc:sldMkLst>
        <pc:spChg chg="mod">
          <ac:chgData name="Romana Juhasova" userId="pug63gakqHhUKCblM6dKftwFImXt0SaHY6Q/zF0jifQ=" providerId="None" clId="Web-{B6EC8F51-C6EA-4AE6-8B9F-4CC2162D85FA}" dt="2021-12-01T09:55:32.097" v="36" actId="1076"/>
          <ac:spMkLst>
            <pc:docMk/>
            <pc:sldMk cId="1301578224" sldId="282"/>
            <ac:spMk id="3" creationId="{8C7B30EE-8314-408D-AFA1-AF315CB53D79}"/>
          </ac:spMkLst>
        </pc:spChg>
        <pc:spChg chg="add mod">
          <ac:chgData name="Romana Juhasova" userId="pug63gakqHhUKCblM6dKftwFImXt0SaHY6Q/zF0jifQ=" providerId="None" clId="Web-{B6EC8F51-C6EA-4AE6-8B9F-4CC2162D85FA}" dt="2021-12-01T09:56:11.879" v="41" actId="1076"/>
          <ac:spMkLst>
            <pc:docMk/>
            <pc:sldMk cId="1301578224" sldId="282"/>
            <ac:spMk id="6" creationId="{F0D9717F-28C0-4288-A05E-446D39712DF5}"/>
          </ac:spMkLst>
        </pc:spChg>
        <pc:picChg chg="del">
          <ac:chgData name="Romana Juhasova" userId="pug63gakqHhUKCblM6dKftwFImXt0SaHY6Q/zF0jifQ=" providerId="None" clId="Web-{B6EC8F51-C6EA-4AE6-8B9F-4CC2162D85FA}" dt="2021-12-01T09:53:22.094" v="0"/>
          <ac:picMkLst>
            <pc:docMk/>
            <pc:sldMk cId="1301578224" sldId="282"/>
            <ac:picMk id="5" creationId="{2617C380-8C0A-4062-B62F-2ADA46449F2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3FA8B-F5D3-48AA-A011-79311221A7E0}" type="datetimeFigureOut">
              <a:rPr lang="en-GB" smtClean="0"/>
              <a:t>10/12/2021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368D0-998C-4032-83B2-2279821C941C}" type="slidenum">
              <a:rPr lang="en-GB" smtClean="0"/>
              <a:t>‹#›</a:t>
            </a:fld>
            <a:endParaRPr lang="en-GB"/>
          </a:p>
        </p:txBody>
      </p:sp>
    </p:spTree>
    <p:extLst>
      <p:ext uri="{BB962C8B-B14F-4D97-AF65-F5344CB8AC3E}">
        <p14:creationId xmlns:p14="http://schemas.microsoft.com/office/powerpoint/2010/main" val="627445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121212"/>
              </a:solidFill>
              <a:effectLst/>
              <a:latin typeface="Open Sans"/>
            </a:endParaRPr>
          </a:p>
          <a:p>
            <a:endParaRPr lang="en-GB" b="0" i="0" dirty="0">
              <a:solidFill>
                <a:srgbClr val="121212"/>
              </a:solidFill>
              <a:effectLst/>
              <a:latin typeface="Open Sans"/>
            </a:endParaRPr>
          </a:p>
        </p:txBody>
      </p:sp>
      <p:sp>
        <p:nvSpPr>
          <p:cNvPr id="4" name="Slide Number Placeholder 3"/>
          <p:cNvSpPr>
            <a:spLocks noGrp="1"/>
          </p:cNvSpPr>
          <p:nvPr>
            <p:ph type="sldNum" sz="quarter" idx="5"/>
          </p:nvPr>
        </p:nvSpPr>
        <p:spPr/>
        <p:txBody>
          <a:bodyPr/>
          <a:lstStyle/>
          <a:p>
            <a:fld id="{A60368D0-998C-4032-83B2-2279821C941C}" type="slidenum">
              <a:rPr lang="en-GB" smtClean="0"/>
              <a:t>1</a:t>
            </a:fld>
            <a:endParaRPr lang="en-GB"/>
          </a:p>
        </p:txBody>
      </p:sp>
    </p:spTree>
    <p:extLst>
      <p:ext uri="{BB962C8B-B14F-4D97-AF65-F5344CB8AC3E}">
        <p14:creationId xmlns:p14="http://schemas.microsoft.com/office/powerpoint/2010/main" val="3798116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 UK/Dawe</a:t>
            </a:r>
          </a:p>
        </p:txBody>
      </p:sp>
      <p:sp>
        <p:nvSpPr>
          <p:cNvPr id="4" name="Slide Number Placeholder 3"/>
          <p:cNvSpPr>
            <a:spLocks noGrp="1"/>
          </p:cNvSpPr>
          <p:nvPr>
            <p:ph type="sldNum" sz="quarter" idx="5"/>
          </p:nvPr>
        </p:nvSpPr>
        <p:spPr/>
        <p:txBody>
          <a:bodyPr/>
          <a:lstStyle/>
          <a:p>
            <a:fld id="{60FFAD9A-D0F1-4AD6-A7C9-3D519A760F4B}" type="slidenum">
              <a:rPr lang="en-GB" smtClean="0"/>
              <a:t>13</a:t>
            </a:fld>
            <a:endParaRPr lang="en-GB"/>
          </a:p>
        </p:txBody>
      </p:sp>
    </p:spTree>
    <p:extLst>
      <p:ext uri="{BB962C8B-B14F-4D97-AF65-F5344CB8AC3E}">
        <p14:creationId xmlns:p14="http://schemas.microsoft.com/office/powerpoint/2010/main" val="567608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2</a:t>
            </a:fld>
            <a:endParaRPr lang="en-GB"/>
          </a:p>
        </p:txBody>
      </p:sp>
    </p:spTree>
    <p:extLst>
      <p:ext uri="{BB962C8B-B14F-4D97-AF65-F5344CB8AC3E}">
        <p14:creationId xmlns:p14="http://schemas.microsoft.com/office/powerpoint/2010/main" val="4015882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fld id="{A60368D0-998C-4032-83B2-2279821C941C}" type="slidenum">
              <a:rPr lang="en-GB" smtClean="0"/>
              <a:t>3</a:t>
            </a:fld>
            <a:endParaRPr lang="en-GB"/>
          </a:p>
        </p:txBody>
      </p:sp>
    </p:spTree>
    <p:extLst>
      <p:ext uri="{BB962C8B-B14F-4D97-AF65-F5344CB8AC3E}">
        <p14:creationId xmlns:p14="http://schemas.microsoft.com/office/powerpoint/2010/main" val="453335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4</a:t>
            </a:fld>
            <a:endParaRPr lang="en-GB"/>
          </a:p>
        </p:txBody>
      </p:sp>
    </p:spTree>
    <p:extLst>
      <p:ext uri="{BB962C8B-B14F-4D97-AF65-F5344CB8AC3E}">
        <p14:creationId xmlns:p14="http://schemas.microsoft.com/office/powerpoint/2010/main" val="3571126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6</a:t>
            </a:fld>
            <a:endParaRPr lang="en-GB"/>
          </a:p>
        </p:txBody>
      </p:sp>
    </p:spTree>
    <p:extLst>
      <p:ext uri="{BB962C8B-B14F-4D97-AF65-F5344CB8AC3E}">
        <p14:creationId xmlns:p14="http://schemas.microsoft.com/office/powerpoint/2010/main" val="3380190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7</a:t>
            </a:fld>
            <a:endParaRPr lang="en-GB"/>
          </a:p>
        </p:txBody>
      </p:sp>
    </p:spTree>
    <p:extLst>
      <p:ext uri="{BB962C8B-B14F-4D97-AF65-F5344CB8AC3E}">
        <p14:creationId xmlns:p14="http://schemas.microsoft.com/office/powerpoint/2010/main" val="4102548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8</a:t>
            </a:fld>
            <a:endParaRPr lang="en-GB"/>
          </a:p>
        </p:txBody>
      </p:sp>
    </p:spTree>
    <p:extLst>
      <p:ext uri="{BB962C8B-B14F-4D97-AF65-F5344CB8AC3E}">
        <p14:creationId xmlns:p14="http://schemas.microsoft.com/office/powerpoint/2010/main" val="4161070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9</a:t>
            </a:fld>
            <a:endParaRPr lang="en-GB"/>
          </a:p>
        </p:txBody>
      </p:sp>
    </p:spTree>
    <p:extLst>
      <p:ext uri="{BB962C8B-B14F-4D97-AF65-F5344CB8AC3E}">
        <p14:creationId xmlns:p14="http://schemas.microsoft.com/office/powerpoint/2010/main" val="4094950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10</a:t>
            </a:fld>
            <a:endParaRPr lang="en-GB"/>
          </a:p>
        </p:txBody>
      </p:sp>
    </p:spTree>
    <p:extLst>
      <p:ext uri="{BB962C8B-B14F-4D97-AF65-F5344CB8AC3E}">
        <p14:creationId xmlns:p14="http://schemas.microsoft.com/office/powerpoint/2010/main" val="2830350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8366"/>
            <a:ext cx="12315821" cy="6925108"/>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773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3547384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and object 2">
    <p:bg>
      <p:bgPr>
        <a:solidFill>
          <a:srgbClr val="00ACE9"/>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34600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98FE80-BE6B-4AD6-9CAE-75882CA82C9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10783"/>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21192" y="350308"/>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02142" y="1037167"/>
            <a:ext cx="6163733" cy="3893374"/>
          </a:xfrm>
          <a:prstGeom prst="rect">
            <a:avLst/>
          </a:prstGeom>
          <a:noFill/>
        </p:spPr>
        <p:txBody>
          <a:bodyPr wrap="square" rtlCol="0">
            <a:spAutoFit/>
          </a:bodyPr>
          <a:lstStyle/>
          <a:p>
            <a:pPr algn="l"/>
            <a:r>
              <a:rPr lang="en-GB" sz="19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Please </a:t>
            </a:r>
            <a:r>
              <a:rPr lang="en-GB" sz="1900" b="1" dirty="0">
                <a:solidFill>
                  <a:srgbClr val="FFFF00"/>
                </a:solidFill>
                <a:latin typeface="Arial" panose="020B0604020202020204" pitchFamily="34" charset="0"/>
                <a:cs typeface="Arial" panose="020B0604020202020204" pitchFamily="34" charset="0"/>
              </a:rPr>
              <a:t>edit out non-relevant slides or tasks </a:t>
            </a:r>
            <a:r>
              <a:rPr lang="en-GB" sz="19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p:txBody>
      </p:sp>
    </p:spTree>
    <p:extLst>
      <p:ext uri="{BB962C8B-B14F-4D97-AF65-F5344CB8AC3E}">
        <p14:creationId xmlns:p14="http://schemas.microsoft.com/office/powerpoint/2010/main" val="399752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2067"/>
            <a:ext cx="12251267" cy="6888809"/>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9267"/>
            <a:ext cx="12299639" cy="6916009"/>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3133"/>
            <a:ext cx="12380610" cy="6961538"/>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366"/>
            <a:ext cx="12313582" cy="6923849"/>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10/12/2021</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9" r:id="rId4"/>
    <p:sldLayoutId id="2147483653" r:id="rId5"/>
    <p:sldLayoutId id="2147483654" r:id="rId6"/>
    <p:sldLayoutId id="2147483655" r:id="rId7"/>
    <p:sldLayoutId id="2147483658" r:id="rId8"/>
    <p:sldLayoutId id="2147483666" r:id="rId9"/>
    <p:sldLayoutId id="2147483659" r:id="rId10"/>
    <p:sldLayoutId id="2147483667" r:id="rId11"/>
    <p:sldLayoutId id="2147483668" r:id="rId12"/>
    <p:sldLayoutId id="2147483662" r:id="rId13"/>
    <p:sldLayoutId id="2147483663" r:id="rId14"/>
    <p:sldLayoutId id="2147483665" r:id="rId15"/>
    <p:sldLayoutId id="2147483664" r:id="rId16"/>
    <p:sldLayoutId id="2147483656" r:id="rId17"/>
    <p:sldLayoutId id="2147483657" r:id="rId18"/>
    <p:sldLayoutId id="2147483660" r:id="rId19"/>
    <p:sldLayoutId id="214748366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unicef.org.uk/rights-respecting-schools/"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7.jpe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Sw_DHVfy03Q" TargetMode="External"/><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video" Target="https://www.youtube.com/embed/JM6bcurMozQ?feature=oembed" TargetMode="External"/><Relationship Id="rId6" Type="http://schemas.openxmlformats.org/officeDocument/2006/relationships/image" Target="../media/image20.jpeg"/><Relationship Id="rId5" Type="http://schemas.openxmlformats.org/officeDocument/2006/relationships/hyperlink" Target="http://www.supercoloring.com/coloring-pages/arts-culture/mandala" TargetMode="External"/><Relationship Id="rId4" Type="http://schemas.openxmlformats.org/officeDocument/2006/relationships/hyperlink" Target="https://www.youtube.com/watch?v=JM6bcurMozQ"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14.xml"/><Relationship Id="rId7" Type="http://schemas.openxmlformats.org/officeDocument/2006/relationships/image" Target="../media/image21.jpeg"/><Relationship Id="rId2" Type="http://schemas.openxmlformats.org/officeDocument/2006/relationships/video" Target="https://www.youtube.com/embed/p1dlQo3cVBI?feature=oembed" TargetMode="External"/><Relationship Id="rId1" Type="http://schemas.openxmlformats.org/officeDocument/2006/relationships/video" Target="https://www.youtube.com/embed/I3gSqWiGqrY?feature=oembed" TargetMode="External"/><Relationship Id="rId6" Type="http://schemas.openxmlformats.org/officeDocument/2006/relationships/hyperlink" Target="https://www.youtube.com/watch?v=I3gSqWiGqrY" TargetMode="External"/><Relationship Id="rId5" Type="http://schemas.openxmlformats.org/officeDocument/2006/relationships/hyperlink" Target="https://www.youtube.com/watch?v=p1dlQo3cVBI" TargetMode="Externa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video" Target="https://www.youtube.com/embed/aLjlFo0TJlY?feature=oembed" TargetMode="External"/><Relationship Id="rId5" Type="http://schemas.openxmlformats.org/officeDocument/2006/relationships/image" Target="../media/image23.jpeg"/><Relationship Id="rId4" Type="http://schemas.openxmlformats.org/officeDocument/2006/relationships/hyperlink" Target="https://www.youtube.com/watch?v=aLjlFo0TJl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A74F53-4D6D-415D-8E2B-DE22FE6A7BE4}"/>
              </a:ext>
            </a:extLst>
          </p:cNvPr>
          <p:cNvSpPr/>
          <p:nvPr/>
        </p:nvSpPr>
        <p:spPr>
          <a:xfrm rot="16200000">
            <a:off x="9637186" y="4347300"/>
            <a:ext cx="4790567"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b="1" i="0" dirty="0">
                <a:solidFill>
                  <a:schemeClr val="bg1"/>
                </a:solidFill>
                <a:effectLst/>
                <a:latin typeface="Arial" panose="020B0604020202020204" pitchFamily="34" charset="0"/>
                <a:cs typeface="Arial" panose="020B0604020202020204" pitchFamily="34" charset="0"/>
              </a:rPr>
              <a:t>UNI134430</a:t>
            </a:r>
          </a:p>
        </p:txBody>
      </p:sp>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8A03A1-88A0-44B1-97D2-61800F3A42CD}"/>
              </a:ext>
            </a:extLst>
          </p:cNvPr>
          <p:cNvSpPr txBox="1"/>
          <p:nvPr/>
        </p:nvSpPr>
        <p:spPr>
          <a:xfrm>
            <a:off x="4961416" y="2006647"/>
            <a:ext cx="7057062" cy="1754326"/>
          </a:xfrm>
          <a:prstGeom prst="rect">
            <a:avLst/>
          </a:prstGeom>
          <a:noFill/>
        </p:spPr>
        <p:txBody>
          <a:bodyPr wrap="square" rtlCol="0">
            <a:spAutoFit/>
          </a:bodyPr>
          <a:lstStyle/>
          <a:p>
            <a:pPr algn="ctr"/>
            <a:r>
              <a:rPr lang="en-GB" sz="1800" b="0" i="0" dirty="0">
                <a:effectLst/>
                <a:latin typeface="Arial" panose="020B0604020202020204" pitchFamily="34" charset="0"/>
              </a:rPr>
              <a:t>Every child has the right to think and believe what they choose as long as they are not stopping other people from enjoying their rights. </a:t>
            </a:r>
            <a:r>
              <a:rPr lang="en-GB" sz="1800" b="1" i="0" dirty="0">
                <a:effectLst/>
                <a:latin typeface="Arial" panose="020B0604020202020204" pitchFamily="34" charset="0"/>
              </a:rPr>
              <a:t>Have you ever heard of views, beliefs and opinions which go against other people’s rights? </a:t>
            </a:r>
            <a:r>
              <a:rPr lang="en-GB" sz="1800" b="0" i="0" dirty="0">
                <a:effectLst/>
                <a:latin typeface="Arial" panose="020B0604020202020204" pitchFamily="34" charset="0"/>
              </a:rPr>
              <a:t>What role does social media have in this? Take some time to discuss these questions in class.  </a:t>
            </a:r>
            <a:endParaRPr lang="en-GB" sz="16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E80F493-6501-485D-A348-28E38E3CA272}"/>
              </a:ext>
            </a:extLst>
          </p:cNvPr>
          <p:cNvSpPr txBox="1"/>
          <p:nvPr/>
        </p:nvSpPr>
        <p:spPr>
          <a:xfrm>
            <a:off x="341440" y="1729648"/>
            <a:ext cx="4212115" cy="2308324"/>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For some non-religious people, </a:t>
            </a:r>
            <a:r>
              <a:rPr lang="en-GB" sz="1800" b="1" i="0" dirty="0">
                <a:solidFill>
                  <a:srgbClr val="000000"/>
                </a:solidFill>
                <a:effectLst/>
                <a:latin typeface="Arial" panose="020B0604020202020204" pitchFamily="34" charset="0"/>
              </a:rPr>
              <a:t>humanism</a:t>
            </a:r>
            <a:r>
              <a:rPr lang="en-GB" sz="1800" b="0" i="0" dirty="0">
                <a:solidFill>
                  <a:srgbClr val="000000"/>
                </a:solidFill>
                <a:effectLst/>
                <a:latin typeface="Arial" panose="020B0604020202020204" pitchFamily="34" charset="0"/>
              </a:rPr>
              <a:t> is a belief and provides answers to questions about the way to live your life in the same way that religion does for others. Explore what it means to be a humanist and create an information leaflet to show what you have found out. </a:t>
            </a:r>
            <a:endParaRPr lang="en-GB" sz="1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1EC641-DA4F-4530-9151-5ABA16A69E50}"/>
              </a:ext>
            </a:extLst>
          </p:cNvPr>
          <p:cNvSpPr txBox="1"/>
          <p:nvPr/>
        </p:nvSpPr>
        <p:spPr>
          <a:xfrm>
            <a:off x="7531100" y="4408908"/>
            <a:ext cx="4487378" cy="2308324"/>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rPr>
              <a:t>How do you respond when someone expresses a view different to your own?</a:t>
            </a:r>
            <a:r>
              <a:rPr lang="en-GB" sz="1600" b="1" i="0" dirty="0">
                <a:solidFill>
                  <a:srgbClr val="000000"/>
                </a:solidFill>
                <a:effectLst/>
                <a:latin typeface="Arial" panose="020B0604020202020204" pitchFamily="34" charset="0"/>
              </a:rPr>
              <a:t> ‘Respectfully disagreeing’</a:t>
            </a:r>
            <a:r>
              <a:rPr lang="en-GB" sz="1600" b="0" i="0" dirty="0">
                <a:solidFill>
                  <a:srgbClr val="000000"/>
                </a:solidFill>
                <a:effectLst/>
                <a:latin typeface="Arial" panose="020B0604020202020204" pitchFamily="34" charset="0"/>
              </a:rPr>
              <a:t> with someone’s thoughts or beliefs is an important skill. </a:t>
            </a:r>
            <a:r>
              <a:rPr lang="en-GB" sz="1600" b="0" i="0" dirty="0">
                <a:solidFill>
                  <a:srgbClr val="000000"/>
                </a:solidFill>
                <a:effectLst/>
                <a:highlight>
                  <a:srgbClr val="00ACE9"/>
                </a:highlight>
                <a:latin typeface="Arial" panose="020B0604020202020204" pitchFamily="34" charset="0"/>
              </a:rPr>
              <a:t>Work with a partner to write some guidelines</a:t>
            </a:r>
            <a:r>
              <a:rPr lang="en-GB" sz="1600" b="0" i="0" dirty="0">
                <a:solidFill>
                  <a:srgbClr val="000000"/>
                </a:solidFill>
                <a:effectLst/>
                <a:latin typeface="Arial" panose="020B0604020202020204" pitchFamily="34" charset="0"/>
              </a:rPr>
              <a:t> about the language to use and attitudes to take when having a discussion with someone with different views. Use these guidelines to host a debate on an issue important to you. </a:t>
            </a:r>
            <a:endParaRPr lang="en-GB" sz="16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1EEA25C-1C99-4044-8B84-8FFE009DFEFA}"/>
              </a:ext>
            </a:extLst>
          </p:cNvPr>
          <p:cNvSpPr txBox="1"/>
          <p:nvPr/>
        </p:nvSpPr>
        <p:spPr>
          <a:xfrm>
            <a:off x="341440" y="4685908"/>
            <a:ext cx="4487377" cy="1754326"/>
          </a:xfrm>
          <a:prstGeom prst="rect">
            <a:avLst/>
          </a:prstGeom>
          <a:noFill/>
        </p:spPr>
        <p:txBody>
          <a:bodyPr wrap="square" rtlCol="0">
            <a:spAutoFit/>
          </a:bodyPr>
          <a:lstStyle/>
          <a:p>
            <a:pPr algn="ctr"/>
            <a:r>
              <a:rPr lang="en-GB" sz="1800" b="1" i="0" dirty="0">
                <a:solidFill>
                  <a:schemeClr val="bg1"/>
                </a:solidFill>
                <a:effectLst/>
                <a:latin typeface="Arial" panose="020B0604020202020204" pitchFamily="34" charset="0"/>
              </a:rPr>
              <a:t>Pacifism</a:t>
            </a:r>
            <a:r>
              <a:rPr lang="en-GB" sz="1800" b="0" i="0" dirty="0">
                <a:solidFill>
                  <a:schemeClr val="bg1"/>
                </a:solidFill>
                <a:effectLst/>
                <a:latin typeface="Arial" panose="020B0604020202020204" pitchFamily="34" charset="0"/>
              </a:rPr>
              <a:t> is the principled opposition to war and violence as means of settling disputes or conflict. </a:t>
            </a:r>
            <a:r>
              <a:rPr lang="en-GB" sz="1800" i="0" dirty="0">
                <a:solidFill>
                  <a:schemeClr val="bg1"/>
                </a:solidFill>
                <a:effectLst/>
                <a:latin typeface="Arial" panose="020B0604020202020204" pitchFamily="34" charset="0"/>
              </a:rPr>
              <a:t>Mahatma Gandhi </a:t>
            </a:r>
            <a:r>
              <a:rPr lang="en-GB" sz="1800" b="0" i="0" dirty="0">
                <a:solidFill>
                  <a:schemeClr val="bg1"/>
                </a:solidFill>
                <a:effectLst/>
                <a:latin typeface="Arial" panose="020B0604020202020204" pitchFamily="34" charset="0"/>
              </a:rPr>
              <a:t>was a famous pacifist. Research his life and beliefs and choose any way you like to present what you have learnt. </a:t>
            </a:r>
            <a:endParaRPr lang="en-GB" b="1" dirty="0">
              <a:solidFill>
                <a:schemeClr val="bg1"/>
              </a:solidFill>
              <a:latin typeface="Arial" panose="020B0604020202020204" pitchFamily="34" charset="0"/>
              <a:cs typeface="Arial" panose="020B0604020202020204" pitchFamily="34" charset="0"/>
            </a:endParaRPr>
          </a:p>
        </p:txBody>
      </p:sp>
      <p:pic>
        <p:nvPicPr>
          <p:cNvPr id="8" name="Picture 7" descr="A person wearing a robe&#10;&#10;Description automatically generated with low confidence">
            <a:extLst>
              <a:ext uri="{FF2B5EF4-FFF2-40B4-BE49-F238E27FC236}">
                <a16:creationId xmlns:a16="http://schemas.microsoft.com/office/drawing/2014/main" id="{EAD0E072-885E-420C-B2E5-CFEC1F04A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253" y="4458825"/>
            <a:ext cx="1769494" cy="2208491"/>
          </a:xfrm>
          <a:prstGeom prst="rect">
            <a:avLst/>
          </a:prstGeom>
        </p:spPr>
      </p:pic>
    </p:spTree>
    <p:extLst>
      <p:ext uri="{BB962C8B-B14F-4D97-AF65-F5344CB8AC3E}">
        <p14:creationId xmlns:p14="http://schemas.microsoft.com/office/powerpoint/2010/main" val="4204183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CD66AC-46D6-4F8A-810F-F3415CD421FE}"/>
              </a:ext>
            </a:extLst>
          </p:cNvPr>
          <p:cNvSpPr txBox="1"/>
          <p:nvPr/>
        </p:nvSpPr>
        <p:spPr>
          <a:xfrm>
            <a:off x="165253" y="310787"/>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sp>
        <p:nvSpPr>
          <p:cNvPr id="3" name="TextBox 2">
            <a:extLst>
              <a:ext uri="{FF2B5EF4-FFF2-40B4-BE49-F238E27FC236}">
                <a16:creationId xmlns:a16="http://schemas.microsoft.com/office/drawing/2014/main" id="{8C7B30EE-8314-408D-AFA1-AF315CB53D79}"/>
              </a:ext>
            </a:extLst>
          </p:cNvPr>
          <p:cNvSpPr txBox="1"/>
          <p:nvPr/>
        </p:nvSpPr>
        <p:spPr>
          <a:xfrm>
            <a:off x="7097745" y="1627796"/>
            <a:ext cx="4889258" cy="3354765"/>
          </a:xfrm>
          <a:prstGeom prst="rect">
            <a:avLst/>
          </a:prstGeom>
          <a:noFill/>
        </p:spPr>
        <p:txBody>
          <a:bodyPr wrap="square" lIns="91440" tIns="45720" rIns="91440" bIns="45720" rtlCol="0" anchor="t">
            <a:spAutoFit/>
          </a:bodyPr>
          <a:lstStyle/>
          <a:p>
            <a:pPr algn="r"/>
            <a:r>
              <a:rPr lang="en-GB" sz="2000" dirty="0">
                <a:solidFill>
                  <a:schemeClr val="bg1"/>
                </a:solidFill>
                <a:latin typeface="Arial"/>
                <a:ea typeface="+mn-lt"/>
                <a:cs typeface="+mn-lt"/>
              </a:rPr>
              <a:t>Article 14 is all about your beliefs and how they are shaped. Sometimes it’s nice to stop and take a moment, to be quiet and still and allow yourself to think of bigger questions than what cereal to have or what t-shirt to wear. </a:t>
            </a:r>
            <a:endParaRPr lang="en-US" sz="2000" dirty="0">
              <a:solidFill>
                <a:schemeClr val="bg1"/>
              </a:solidFill>
              <a:latin typeface="Arial"/>
              <a:ea typeface="+mn-lt"/>
              <a:cs typeface="+mn-lt"/>
            </a:endParaRPr>
          </a:p>
          <a:p>
            <a:pPr algn="r"/>
            <a:endParaRPr lang="en-GB" sz="2000" dirty="0">
              <a:solidFill>
                <a:schemeClr val="bg1"/>
              </a:solidFill>
              <a:latin typeface="Arial"/>
              <a:ea typeface="+mn-lt"/>
              <a:cs typeface="+mn-lt"/>
            </a:endParaRPr>
          </a:p>
          <a:p>
            <a:pPr algn="r"/>
            <a:r>
              <a:rPr lang="en-GB" sz="2400" b="1" dirty="0">
                <a:solidFill>
                  <a:srgbClr val="FFFF00"/>
                </a:solidFill>
                <a:latin typeface="Arial"/>
                <a:ea typeface="+mn-lt"/>
                <a:cs typeface="+mn-lt"/>
              </a:rPr>
              <a:t>Try giving a moment to one or more of these philosophical questions.</a:t>
            </a:r>
            <a:endParaRPr lang="en-US" sz="2400" b="1" dirty="0">
              <a:solidFill>
                <a:srgbClr val="FFFF00"/>
              </a:solidFill>
              <a:latin typeface="Arial"/>
              <a:cs typeface="Calibri"/>
            </a:endParaRPr>
          </a:p>
        </p:txBody>
      </p:sp>
      <p:sp>
        <p:nvSpPr>
          <p:cNvPr id="4" name="TextBox 4">
            <a:extLst>
              <a:ext uri="{FF2B5EF4-FFF2-40B4-BE49-F238E27FC236}">
                <a16:creationId xmlns:a16="http://schemas.microsoft.com/office/drawing/2014/main" id="{93C82157-AD07-4FD9-B297-04B284DC039A}"/>
              </a:ext>
            </a:extLst>
          </p:cNvPr>
          <p:cNvSpPr txBox="1"/>
          <p:nvPr/>
        </p:nvSpPr>
        <p:spPr>
          <a:xfrm rot="16200000">
            <a:off x="-1794355" y="4585045"/>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
        <p:nvSpPr>
          <p:cNvPr id="6" name="TextBox 5">
            <a:extLst>
              <a:ext uri="{FF2B5EF4-FFF2-40B4-BE49-F238E27FC236}">
                <a16:creationId xmlns:a16="http://schemas.microsoft.com/office/drawing/2014/main" id="{F0D9717F-28C0-4288-A05E-446D39712DF5}"/>
              </a:ext>
            </a:extLst>
          </p:cNvPr>
          <p:cNvSpPr txBox="1"/>
          <p:nvPr/>
        </p:nvSpPr>
        <p:spPr>
          <a:xfrm>
            <a:off x="118530" y="1874728"/>
            <a:ext cx="6375344" cy="3108543"/>
          </a:xfrm>
          <a:prstGeom prst="rect">
            <a:avLst/>
          </a:prstGeom>
          <a:noFill/>
        </p:spPr>
        <p:txBody>
          <a:bodyPr wrap="square" lIns="91440" tIns="45720" rIns="91440" bIns="45720" rtlCol="0" anchor="t">
            <a:spAutoFit/>
          </a:bodyPr>
          <a:lstStyle/>
          <a:p>
            <a:pPr marL="342900" indent="-342900">
              <a:lnSpc>
                <a:spcPct val="150000"/>
              </a:lnSpc>
              <a:buFont typeface="Courier New" panose="02070309020205020404" pitchFamily="49" charset="0"/>
              <a:buChar char="o"/>
            </a:pPr>
            <a:r>
              <a:rPr lang="en-GB" sz="2400" dirty="0">
                <a:latin typeface="Arial"/>
                <a:ea typeface="+mn-lt"/>
                <a:cs typeface="+mn-lt"/>
              </a:rPr>
              <a:t>What does it mean to live a good life? </a:t>
            </a:r>
            <a:endParaRPr lang="en-US" dirty="0"/>
          </a:p>
          <a:p>
            <a:pPr marL="342900" indent="-342900">
              <a:lnSpc>
                <a:spcPct val="150000"/>
              </a:lnSpc>
              <a:buFont typeface="Courier New" panose="02070309020205020404" pitchFamily="49" charset="0"/>
              <a:buChar char="o"/>
            </a:pPr>
            <a:r>
              <a:rPr lang="en-GB" sz="2400" dirty="0">
                <a:latin typeface="Arial"/>
                <a:ea typeface="+mn-lt"/>
                <a:cs typeface="+mn-lt"/>
              </a:rPr>
              <a:t>Should you forgive others?</a:t>
            </a:r>
          </a:p>
          <a:p>
            <a:pPr marL="342900" indent="-342900">
              <a:lnSpc>
                <a:spcPct val="150000"/>
              </a:lnSpc>
              <a:buFont typeface="Courier New" panose="02070309020205020404" pitchFamily="49" charset="0"/>
              <a:buChar char="o"/>
            </a:pPr>
            <a:r>
              <a:rPr lang="en-GB" sz="2400" dirty="0">
                <a:latin typeface="Arial"/>
                <a:ea typeface="+mn-lt"/>
                <a:cs typeface="+mn-lt"/>
              </a:rPr>
              <a:t>Is it better to do what you think is right or to follow the rules?</a:t>
            </a:r>
          </a:p>
          <a:p>
            <a:pPr marL="342900" indent="-342900">
              <a:lnSpc>
                <a:spcPct val="150000"/>
              </a:lnSpc>
              <a:buFont typeface="Courier New" panose="02070309020205020404" pitchFamily="49" charset="0"/>
              <a:buChar char="o"/>
            </a:pPr>
            <a:r>
              <a:rPr lang="en-GB" sz="2400" dirty="0">
                <a:latin typeface="Arial"/>
                <a:ea typeface="+mn-lt"/>
                <a:cs typeface="+mn-lt"/>
              </a:rPr>
              <a:t>Is a human life more valuable than a rat’s?</a:t>
            </a:r>
          </a:p>
          <a:p>
            <a:pPr algn="r"/>
            <a:endParaRPr lang="en-GB" sz="1600" b="1" dirty="0">
              <a:solidFill>
                <a:schemeClr val="bg1"/>
              </a:solidFill>
              <a:latin typeface="Arial"/>
              <a:cs typeface="Arial"/>
            </a:endParaRPr>
          </a:p>
        </p:txBody>
      </p:sp>
    </p:spTree>
    <p:extLst>
      <p:ext uri="{BB962C8B-B14F-4D97-AF65-F5344CB8AC3E}">
        <p14:creationId xmlns:p14="http://schemas.microsoft.com/office/powerpoint/2010/main" val="1301578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4019A7-CDA6-401B-9D1D-A4A7DCC14E18}"/>
              </a:ext>
            </a:extLst>
          </p:cNvPr>
          <p:cNvSpPr txBox="1"/>
          <p:nvPr/>
        </p:nvSpPr>
        <p:spPr>
          <a:xfrm>
            <a:off x="215153" y="367553"/>
            <a:ext cx="6203576" cy="645459"/>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MORE INFO…</a:t>
            </a:r>
          </a:p>
        </p:txBody>
      </p:sp>
      <p:sp>
        <p:nvSpPr>
          <p:cNvPr id="3" name="TextBox 2">
            <a:extLst>
              <a:ext uri="{FF2B5EF4-FFF2-40B4-BE49-F238E27FC236}">
                <a16:creationId xmlns:a16="http://schemas.microsoft.com/office/drawing/2014/main" id="{7AB4E711-0EF7-4F28-A2D7-DB27D505B288}"/>
              </a:ext>
            </a:extLst>
          </p:cNvPr>
          <p:cNvSpPr txBox="1"/>
          <p:nvPr/>
        </p:nvSpPr>
        <p:spPr>
          <a:xfrm>
            <a:off x="7413811" y="2105561"/>
            <a:ext cx="4607859"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For more information or to download previous Article of the Week packs please visit the RRSA website by clicking the link below</a:t>
            </a:r>
          </a:p>
        </p:txBody>
      </p:sp>
      <p:sp>
        <p:nvSpPr>
          <p:cNvPr id="4" name="TextBox 3">
            <a:extLst>
              <a:ext uri="{FF2B5EF4-FFF2-40B4-BE49-F238E27FC236}">
                <a16:creationId xmlns:a16="http://schemas.microsoft.com/office/drawing/2014/main" id="{725BFA64-22F0-4E3F-B825-9A837392DD3E}"/>
              </a:ext>
            </a:extLst>
          </p:cNvPr>
          <p:cNvSpPr txBox="1"/>
          <p:nvPr/>
        </p:nvSpPr>
        <p:spPr>
          <a:xfrm>
            <a:off x="5818094" y="1460102"/>
            <a:ext cx="6203576" cy="645459"/>
          </a:xfrm>
          <a:prstGeom prst="rect">
            <a:avLst/>
          </a:prstGeom>
          <a:noFill/>
        </p:spPr>
        <p:txBody>
          <a:bodyPr wrap="square" rtlCol="0">
            <a:spAutoFit/>
          </a:bodyPr>
          <a:lstStyle/>
          <a:p>
            <a:pPr algn="r"/>
            <a:r>
              <a:rPr lang="en-GB" sz="3600" dirty="0">
                <a:solidFill>
                  <a:schemeClr val="bg1"/>
                </a:solidFill>
                <a:latin typeface="Univers Next Pro Condensed" panose="020B0906030202020203" pitchFamily="34" charset="0"/>
              </a:rPr>
              <a:t>RRSA WEBSITE</a:t>
            </a:r>
          </a:p>
        </p:txBody>
      </p:sp>
      <p:sp>
        <p:nvSpPr>
          <p:cNvPr id="5" name="Rectangle 4">
            <a:hlinkClick r:id="rId2"/>
            <a:extLst>
              <a:ext uri="{FF2B5EF4-FFF2-40B4-BE49-F238E27FC236}">
                <a16:creationId xmlns:a16="http://schemas.microsoft.com/office/drawing/2014/main" id="{E369713D-0727-4389-B219-77724AD179AD}"/>
              </a:ext>
            </a:extLst>
          </p:cNvPr>
          <p:cNvSpPr/>
          <p:nvPr/>
        </p:nvSpPr>
        <p:spPr>
          <a:xfrm>
            <a:off x="10076329" y="3801035"/>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CLICK HERE</a:t>
            </a:r>
          </a:p>
        </p:txBody>
      </p:sp>
      <p:pic>
        <p:nvPicPr>
          <p:cNvPr id="7" name="Picture 6" descr="Graphical user interface, website&#10;&#10;Description automatically generated">
            <a:extLst>
              <a:ext uri="{FF2B5EF4-FFF2-40B4-BE49-F238E27FC236}">
                <a16:creationId xmlns:a16="http://schemas.microsoft.com/office/drawing/2014/main" id="{EC618DB0-2A07-437D-AD49-FC9CDB25B9EE}"/>
              </a:ext>
            </a:extLst>
          </p:cNvPr>
          <p:cNvPicPr>
            <a:picLocks noChangeAspect="1"/>
          </p:cNvPicPr>
          <p:nvPr/>
        </p:nvPicPr>
        <p:blipFill rotWithShape="1">
          <a:blip r:embed="rId3">
            <a:extLst>
              <a:ext uri="{28A0092B-C50C-407E-A947-70E740481C1C}">
                <a14:useLocalDpi xmlns:a14="http://schemas.microsoft.com/office/drawing/2010/main" val="0"/>
              </a:ext>
            </a:extLst>
          </a:blip>
          <a:srcRect l="20163" t="22610" r="17133" b="24126"/>
          <a:stretch/>
        </p:blipFill>
        <p:spPr>
          <a:xfrm>
            <a:off x="770964" y="1826509"/>
            <a:ext cx="4823012" cy="4096871"/>
          </a:xfrm>
          <a:prstGeom prst="rect">
            <a:avLst/>
          </a:prstGeom>
        </p:spPr>
      </p:pic>
    </p:spTree>
    <p:extLst>
      <p:ext uri="{BB962C8B-B14F-4D97-AF65-F5344CB8AC3E}">
        <p14:creationId xmlns:p14="http://schemas.microsoft.com/office/powerpoint/2010/main" val="1930004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AEA0-5D6E-4002-BBDE-BFE9573DDB07}"/>
              </a:ext>
            </a:extLst>
          </p:cNvPr>
          <p:cNvSpPr>
            <a:spLocks noGrp="1"/>
          </p:cNvSpPr>
          <p:nvPr>
            <p:ph type="ctrTitle"/>
          </p:nvPr>
        </p:nvSpPr>
        <p:spPr/>
        <p:txBody>
          <a:bodyPr/>
          <a:lstStyle/>
          <a:p>
            <a:r>
              <a:rPr lang="en-GB" dirty="0">
                <a:latin typeface="Univers Next Pro Condensed"/>
              </a:rPr>
              <a:t>Thank you</a:t>
            </a:r>
            <a:endParaRPr lang="en-US" dirty="0"/>
          </a:p>
        </p:txBody>
      </p:sp>
      <p:sp>
        <p:nvSpPr>
          <p:cNvPr id="3" name="TextBox 4">
            <a:extLst>
              <a:ext uri="{FF2B5EF4-FFF2-40B4-BE49-F238E27FC236}">
                <a16:creationId xmlns:a16="http://schemas.microsoft.com/office/drawing/2014/main" id="{93C82157-AD07-4FD9-B297-04B284DC039A}"/>
              </a:ext>
            </a:extLst>
          </p:cNvPr>
          <p:cNvSpPr txBox="1"/>
          <p:nvPr/>
        </p:nvSpPr>
        <p:spPr>
          <a:xfrm rot="16200000">
            <a:off x="9911160" y="4668116"/>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Tree>
    <p:extLst>
      <p:ext uri="{BB962C8B-B14F-4D97-AF65-F5344CB8AC3E}">
        <p14:creationId xmlns:p14="http://schemas.microsoft.com/office/powerpoint/2010/main" val="1310055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303441-596D-48BC-B878-1D331D489258}"/>
              </a:ext>
            </a:extLst>
          </p:cNvPr>
          <p:cNvSpPr txBox="1"/>
          <p:nvPr/>
        </p:nvSpPr>
        <p:spPr>
          <a:xfrm>
            <a:off x="7135905" y="864312"/>
            <a:ext cx="4527177"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3 – Guess the article</a:t>
            </a:r>
          </a:p>
        </p:txBody>
      </p:sp>
      <p:sp>
        <p:nvSpPr>
          <p:cNvPr id="3" name="TextBox 2">
            <a:extLst>
              <a:ext uri="{FF2B5EF4-FFF2-40B4-BE49-F238E27FC236}">
                <a16:creationId xmlns:a16="http://schemas.microsoft.com/office/drawing/2014/main" id="{3348E752-500E-466A-9523-8028B68848A8}"/>
              </a:ext>
            </a:extLst>
          </p:cNvPr>
          <p:cNvSpPr txBox="1"/>
          <p:nvPr/>
        </p:nvSpPr>
        <p:spPr>
          <a:xfrm>
            <a:off x="7575177" y="1622611"/>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4 – Introducing article 14</a:t>
            </a:r>
          </a:p>
        </p:txBody>
      </p:sp>
      <p:sp>
        <p:nvSpPr>
          <p:cNvPr id="4" name="TextBox 3">
            <a:extLst>
              <a:ext uri="{FF2B5EF4-FFF2-40B4-BE49-F238E27FC236}">
                <a16:creationId xmlns:a16="http://schemas.microsoft.com/office/drawing/2014/main" id="{EE9520FF-8DF7-4B84-907C-B4BEF0B9B76F}"/>
              </a:ext>
            </a:extLst>
          </p:cNvPr>
          <p:cNvSpPr txBox="1"/>
          <p:nvPr/>
        </p:nvSpPr>
        <p:spPr>
          <a:xfrm>
            <a:off x="7844118" y="2447364"/>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5 – Exploring article 14</a:t>
            </a:r>
          </a:p>
        </p:txBody>
      </p:sp>
      <p:sp>
        <p:nvSpPr>
          <p:cNvPr id="5" name="TextBox 4">
            <a:extLst>
              <a:ext uri="{FF2B5EF4-FFF2-40B4-BE49-F238E27FC236}">
                <a16:creationId xmlns:a16="http://schemas.microsoft.com/office/drawing/2014/main" id="{C6311DBE-1260-4CC3-8756-A8D0A2D7E3B2}"/>
              </a:ext>
            </a:extLst>
          </p:cNvPr>
          <p:cNvSpPr txBox="1"/>
          <p:nvPr/>
        </p:nvSpPr>
        <p:spPr>
          <a:xfrm>
            <a:off x="7960659" y="3295056"/>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6 – Some possible answers</a:t>
            </a:r>
          </a:p>
        </p:txBody>
      </p:sp>
      <p:sp>
        <p:nvSpPr>
          <p:cNvPr id="6" name="TextBox 5">
            <a:extLst>
              <a:ext uri="{FF2B5EF4-FFF2-40B4-BE49-F238E27FC236}">
                <a16:creationId xmlns:a16="http://schemas.microsoft.com/office/drawing/2014/main" id="{77AC655D-0998-4E4E-AC0B-9D4385EBE607}"/>
              </a:ext>
            </a:extLst>
          </p:cNvPr>
          <p:cNvSpPr txBox="1"/>
          <p:nvPr/>
        </p:nvSpPr>
        <p:spPr>
          <a:xfrm>
            <a:off x="7844118" y="4142748"/>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7&amp;8 – Primary Activities</a:t>
            </a:r>
          </a:p>
        </p:txBody>
      </p:sp>
      <p:sp>
        <p:nvSpPr>
          <p:cNvPr id="7" name="TextBox 6">
            <a:extLst>
              <a:ext uri="{FF2B5EF4-FFF2-40B4-BE49-F238E27FC236}">
                <a16:creationId xmlns:a16="http://schemas.microsoft.com/office/drawing/2014/main" id="{1FE86C00-5D8C-4E86-BF47-5C2BAA46013B}"/>
              </a:ext>
            </a:extLst>
          </p:cNvPr>
          <p:cNvSpPr txBox="1"/>
          <p:nvPr/>
        </p:nvSpPr>
        <p:spPr>
          <a:xfrm>
            <a:off x="7575176" y="4940608"/>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9&amp;10 – Secondary Activities</a:t>
            </a:r>
          </a:p>
        </p:txBody>
      </p:sp>
      <p:sp>
        <p:nvSpPr>
          <p:cNvPr id="8" name="TextBox 7">
            <a:extLst>
              <a:ext uri="{FF2B5EF4-FFF2-40B4-BE49-F238E27FC236}">
                <a16:creationId xmlns:a16="http://schemas.microsoft.com/office/drawing/2014/main" id="{CE9365D3-AF72-42B0-BC23-BD0019988A53}"/>
              </a:ext>
            </a:extLst>
          </p:cNvPr>
          <p:cNvSpPr txBox="1"/>
          <p:nvPr/>
        </p:nvSpPr>
        <p:spPr>
          <a:xfrm>
            <a:off x="7135904" y="5761659"/>
            <a:ext cx="4831979"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11 – Reflection </a:t>
            </a:r>
          </a:p>
        </p:txBody>
      </p:sp>
    </p:spTree>
    <p:extLst>
      <p:ext uri="{BB962C8B-B14F-4D97-AF65-F5344CB8AC3E}">
        <p14:creationId xmlns:p14="http://schemas.microsoft.com/office/powerpoint/2010/main" val="3210265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62DAE-A92D-4216-A7E9-7CD23CC786DF}"/>
              </a:ext>
            </a:extLst>
          </p:cNvPr>
          <p:cNvSpPr>
            <a:spLocks noGrp="1"/>
          </p:cNvSpPr>
          <p:nvPr>
            <p:ph type="ctrTitle"/>
          </p:nvPr>
        </p:nvSpPr>
        <p:spPr/>
        <p:txBody>
          <a:bodyPr/>
          <a:lstStyle/>
          <a:p>
            <a:r>
              <a:rPr lang="en-GB" dirty="0"/>
              <a:t>Guess the Article</a:t>
            </a:r>
          </a:p>
        </p:txBody>
      </p:sp>
      <p:sp>
        <p:nvSpPr>
          <p:cNvPr id="4" name="Subtitle 3">
            <a:extLst>
              <a:ext uri="{FF2B5EF4-FFF2-40B4-BE49-F238E27FC236}">
                <a16:creationId xmlns:a16="http://schemas.microsoft.com/office/drawing/2014/main" id="{71201E13-C0BC-46A3-8E76-A9DCF33947E1}"/>
              </a:ext>
            </a:extLst>
          </p:cNvPr>
          <p:cNvSpPr>
            <a:spLocks noGrp="1"/>
          </p:cNvSpPr>
          <p:nvPr>
            <p:ph type="subTitle" idx="4294967295"/>
          </p:nvPr>
        </p:nvSpPr>
        <p:spPr>
          <a:xfrm>
            <a:off x="272796" y="1294912"/>
            <a:ext cx="10867229" cy="536431"/>
          </a:xfrm>
        </p:spPr>
        <p:txBody>
          <a:bodyPr vert="horz" lIns="91440" tIns="45720" rIns="91440" bIns="45720" rtlCol="0" anchor="t">
            <a:noAutofit/>
          </a:bodyPr>
          <a:lstStyle/>
          <a:p>
            <a:pPr marL="0" indent="0">
              <a:buNone/>
            </a:pPr>
            <a:r>
              <a:rPr lang="en-GB" sz="1800" dirty="0">
                <a:solidFill>
                  <a:schemeClr val="bg1"/>
                </a:solidFill>
                <a:latin typeface="Arial"/>
                <a:cs typeface="Arial"/>
              </a:rPr>
              <a:t>These pictures provide a clue to this week’s article. </a:t>
            </a:r>
            <a:endParaRPr lang="en-GB" sz="1800" dirty="0">
              <a:solidFill>
                <a:schemeClr val="bg1"/>
              </a:solidFill>
              <a:latin typeface="Arial" panose="020B0604020202020204" pitchFamily="34" charset="0"/>
              <a:cs typeface="Arial" panose="020B0604020202020204" pitchFamily="34" charset="0"/>
            </a:endParaRPr>
          </a:p>
          <a:p>
            <a:pPr marL="0" indent="0">
              <a:buNone/>
            </a:pPr>
            <a:r>
              <a:rPr lang="en-GB" sz="1800" dirty="0">
                <a:solidFill>
                  <a:schemeClr val="bg1"/>
                </a:solidFill>
                <a:latin typeface="Arial"/>
                <a:cs typeface="Arial"/>
              </a:rPr>
              <a:t>How do these pictures help you? Can you guess how they are linked together?</a:t>
            </a:r>
          </a:p>
          <a:p>
            <a:pPr marL="0" indent="0">
              <a:buNone/>
            </a:pPr>
            <a:r>
              <a:rPr lang="en-GB" sz="1800" dirty="0">
                <a:solidFill>
                  <a:schemeClr val="bg1"/>
                </a:solidFill>
                <a:latin typeface="Arial"/>
                <a:cs typeface="Arial"/>
              </a:rPr>
              <a:t>Write down your thoughts or discuss with someone in your class. </a:t>
            </a:r>
            <a:endParaRPr lang="en-GB" sz="1800" dirty="0">
              <a:solidFill>
                <a:schemeClr val="bg1"/>
              </a:solidFill>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07DFE037-9285-441F-9F0E-D276D5EE5CC9}"/>
              </a:ext>
            </a:extLst>
          </p:cNvPr>
          <p:cNvSpPr/>
          <p:nvPr/>
        </p:nvSpPr>
        <p:spPr>
          <a:xfrm>
            <a:off x="8283839" y="5190029"/>
            <a:ext cx="2677568" cy="230832"/>
          </a:xfrm>
          <a:prstGeom prst="rect">
            <a:avLst/>
          </a:prstGeom>
        </p:spPr>
        <p:txBody>
          <a:bodyPr wrap="square">
            <a:spAutoFit/>
          </a:bodyPr>
          <a:lstStyle/>
          <a:p>
            <a:pPr algn="l"/>
            <a:r>
              <a:rPr lang="en-GB" sz="900" dirty="0">
                <a:solidFill>
                  <a:schemeClr val="bg2">
                    <a:lumMod val="25000"/>
                  </a:schemeClr>
                </a:solidFill>
                <a:latin typeface="Arial" panose="020B0604020202020204" pitchFamily="34" charset="0"/>
                <a:cs typeface="Arial" panose="020B0604020202020204" pitchFamily="34" charset="0"/>
              </a:rPr>
              <a:t>Photo by </a:t>
            </a:r>
            <a:r>
              <a:rPr lang="en-GB" sz="900" i="0" dirty="0">
                <a:solidFill>
                  <a:schemeClr val="bg2">
                    <a:lumMod val="25000"/>
                  </a:schemeClr>
                </a:solidFill>
                <a:effectLst/>
                <a:latin typeface="Arial" panose="020B0604020202020204" pitchFamily="34" charset="0"/>
                <a:cs typeface="Arial" panose="020B0604020202020204" pitchFamily="34" charset="0"/>
              </a:rPr>
              <a:t>RODNAE Productions, </a:t>
            </a:r>
            <a:r>
              <a:rPr lang="en-GB" sz="900" i="0" dirty="0" err="1">
                <a:solidFill>
                  <a:schemeClr val="bg2">
                    <a:lumMod val="25000"/>
                  </a:schemeClr>
                </a:solidFill>
                <a:effectLst/>
                <a:latin typeface="Arial" panose="020B0604020202020204" pitchFamily="34" charset="0"/>
                <a:cs typeface="Arial" panose="020B0604020202020204" pitchFamily="34" charset="0"/>
              </a:rPr>
              <a:t>Pexels</a:t>
            </a:r>
            <a:endParaRPr lang="en-GB" sz="900" i="0" dirty="0">
              <a:solidFill>
                <a:schemeClr val="bg2">
                  <a:lumMod val="25000"/>
                </a:schemeClr>
              </a:solidFill>
              <a:effectLst/>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3C8CAE4-15FD-40C8-B30C-8C985C017D42}"/>
              </a:ext>
            </a:extLst>
          </p:cNvPr>
          <p:cNvSpPr/>
          <p:nvPr/>
        </p:nvSpPr>
        <p:spPr>
          <a:xfrm>
            <a:off x="294129" y="5174037"/>
            <a:ext cx="1895014" cy="230832"/>
          </a:xfrm>
          <a:prstGeom prst="rect">
            <a:avLst/>
          </a:prstGeom>
        </p:spPr>
        <p:txBody>
          <a:bodyPr wrap="square">
            <a:spAutoFit/>
          </a:bodyPr>
          <a:lstStyle/>
          <a:p>
            <a:r>
              <a:rPr lang="en-GB" sz="900" dirty="0">
                <a:solidFill>
                  <a:schemeClr val="bg2">
                    <a:lumMod val="25000"/>
                  </a:schemeClr>
                </a:solidFill>
                <a:latin typeface="Arial" panose="020B0604020202020204" pitchFamily="34" charset="0"/>
                <a:cs typeface="Arial" panose="020B0604020202020204" pitchFamily="34" charset="0"/>
              </a:rPr>
              <a:t>@UNICEF/</a:t>
            </a:r>
            <a:r>
              <a:rPr lang="en-GB" sz="900" b="0" dirty="0">
                <a:solidFill>
                  <a:schemeClr val="bg2">
                    <a:lumMod val="25000"/>
                  </a:schemeClr>
                </a:solidFill>
                <a:effectLst/>
                <a:latin typeface="Open Sans" panose="020B0606030504020204" pitchFamily="34" charset="0"/>
              </a:rPr>
              <a:t>Dhiraj Singh</a:t>
            </a:r>
            <a:endParaRPr lang="en-GB" sz="900" dirty="0">
              <a:solidFill>
                <a:schemeClr val="bg2">
                  <a:lumMod val="25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504294B-F81D-4424-A3D2-E85D93D79961}"/>
              </a:ext>
            </a:extLst>
          </p:cNvPr>
          <p:cNvSpPr txBox="1"/>
          <p:nvPr/>
        </p:nvSpPr>
        <p:spPr>
          <a:xfrm>
            <a:off x="4293855" y="5190029"/>
            <a:ext cx="3285067" cy="230832"/>
          </a:xfrm>
          <a:prstGeom prst="rect">
            <a:avLst/>
          </a:prstGeom>
          <a:noFill/>
        </p:spPr>
        <p:txBody>
          <a:bodyPr wrap="square" lIns="91440" tIns="45720" rIns="91440" bIns="45720" anchor="t">
            <a:spAutoFit/>
          </a:bodyPr>
          <a:lstStyle/>
          <a:p>
            <a:r>
              <a:rPr lang="en-GB" sz="900" i="0" dirty="0">
                <a:solidFill>
                  <a:schemeClr val="bg2">
                    <a:lumMod val="25000"/>
                  </a:schemeClr>
                </a:solidFill>
                <a:effectLst/>
                <a:latin typeface="Arial"/>
                <a:cs typeface="Arial"/>
              </a:rPr>
              <a:t>Photo </a:t>
            </a:r>
            <a:r>
              <a:rPr lang="en-GB" sz="900" dirty="0">
                <a:solidFill>
                  <a:schemeClr val="bg2">
                    <a:lumMod val="25000"/>
                  </a:schemeClr>
                </a:solidFill>
                <a:latin typeface="Arial"/>
                <a:cs typeface="Arial"/>
              </a:rPr>
              <a:t>by Monstera, </a:t>
            </a:r>
            <a:r>
              <a:rPr lang="en-GB" sz="900" i="0" dirty="0" err="1">
                <a:solidFill>
                  <a:schemeClr val="bg2">
                    <a:lumMod val="25000"/>
                  </a:schemeClr>
                </a:solidFill>
                <a:effectLst/>
                <a:latin typeface="Arial"/>
                <a:cs typeface="Arial"/>
              </a:rPr>
              <a:t>Pexels</a:t>
            </a:r>
            <a:endParaRPr lang="en-GB" sz="900" dirty="0">
              <a:solidFill>
                <a:schemeClr val="bg2">
                  <a:lumMod val="25000"/>
                </a:schemeClr>
              </a:solidFill>
              <a:latin typeface="Arial"/>
              <a:cs typeface="Arial"/>
            </a:endParaRPr>
          </a:p>
        </p:txBody>
      </p:sp>
      <p:pic>
        <p:nvPicPr>
          <p:cNvPr id="6" name="Picture 5" descr="A picture containing person, little&#10;&#10;Description automatically generated">
            <a:extLst>
              <a:ext uri="{FF2B5EF4-FFF2-40B4-BE49-F238E27FC236}">
                <a16:creationId xmlns:a16="http://schemas.microsoft.com/office/drawing/2014/main" id="{C05BCFDA-D5B0-4A81-A0CD-C8A518751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042" y="2792859"/>
            <a:ext cx="3595755" cy="2397170"/>
          </a:xfrm>
          <a:prstGeom prst="rect">
            <a:avLst/>
          </a:prstGeom>
        </p:spPr>
      </p:pic>
      <p:pic>
        <p:nvPicPr>
          <p:cNvPr id="12" name="Picture 11" descr="Two people playing a board game&#10;&#10;Description automatically generated with medium confidence">
            <a:extLst>
              <a:ext uri="{FF2B5EF4-FFF2-40B4-BE49-F238E27FC236}">
                <a16:creationId xmlns:a16="http://schemas.microsoft.com/office/drawing/2014/main" id="{891544CF-A204-4899-9E98-8E99234EAD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1694" y="2792859"/>
            <a:ext cx="3590980" cy="2393987"/>
          </a:xfrm>
          <a:prstGeom prst="rect">
            <a:avLst/>
          </a:prstGeom>
        </p:spPr>
      </p:pic>
      <p:pic>
        <p:nvPicPr>
          <p:cNvPr id="2" name="Picture 4">
            <a:extLst>
              <a:ext uri="{FF2B5EF4-FFF2-40B4-BE49-F238E27FC236}">
                <a16:creationId xmlns:a16="http://schemas.microsoft.com/office/drawing/2014/main" id="{9F90DDED-30D2-470E-857B-3242FE829263}"/>
              </a:ext>
            </a:extLst>
          </p:cNvPr>
          <p:cNvPicPr>
            <a:picLocks noChangeAspect="1"/>
          </p:cNvPicPr>
          <p:nvPr/>
        </p:nvPicPr>
        <p:blipFill>
          <a:blip r:embed="rId5"/>
          <a:stretch>
            <a:fillRect/>
          </a:stretch>
        </p:blipFill>
        <p:spPr>
          <a:xfrm>
            <a:off x="4295776" y="2800351"/>
            <a:ext cx="3600449" cy="2388393"/>
          </a:xfrm>
          <a:prstGeom prst="rect">
            <a:avLst/>
          </a:prstGeom>
        </p:spPr>
      </p:pic>
    </p:spTree>
    <p:extLst>
      <p:ext uri="{BB962C8B-B14F-4D97-AF65-F5344CB8AC3E}">
        <p14:creationId xmlns:p14="http://schemas.microsoft.com/office/powerpoint/2010/main" val="4111859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71919" y="328773"/>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INTRODUCING ARTICLE 14</a:t>
            </a:r>
          </a:p>
        </p:txBody>
      </p:sp>
      <p:sp>
        <p:nvSpPr>
          <p:cNvPr id="4" name="TextBox 3">
            <a:extLst>
              <a:ext uri="{FF2B5EF4-FFF2-40B4-BE49-F238E27FC236}">
                <a16:creationId xmlns:a16="http://schemas.microsoft.com/office/drawing/2014/main" id="{912E3953-F276-4DEC-93F8-DD02F352CBC3}"/>
              </a:ext>
            </a:extLst>
          </p:cNvPr>
          <p:cNvSpPr txBox="1"/>
          <p:nvPr/>
        </p:nvSpPr>
        <p:spPr>
          <a:xfrm>
            <a:off x="528810" y="1410158"/>
            <a:ext cx="5948190" cy="646331"/>
          </a:xfrm>
          <a:prstGeom prst="rect">
            <a:avLst/>
          </a:prstGeom>
          <a:noFill/>
        </p:spPr>
        <p:txBody>
          <a:bodyPr wrap="square" rtlCol="0">
            <a:spAutoFit/>
          </a:bodyPr>
          <a:lstStyle/>
          <a:p>
            <a:pPr algn="l"/>
            <a:r>
              <a:rPr lang="en-GB" dirty="0">
                <a:latin typeface="Arial" panose="020B0604020202020204" pitchFamily="34" charset="0"/>
                <a:cs typeface="Arial" panose="020B0604020202020204" pitchFamily="34" charset="0"/>
              </a:rPr>
              <a:t>Jilly Hillier, Professional Adviser at UNICEF UK, introduces Article 14</a:t>
            </a:r>
          </a:p>
        </p:txBody>
      </p:sp>
      <p:pic>
        <p:nvPicPr>
          <p:cNvPr id="8" name="Picture 7" descr="A red and white logo&#10;&#10;Description automatically generated with low confidence">
            <a:extLst>
              <a:ext uri="{FF2B5EF4-FFF2-40B4-BE49-F238E27FC236}">
                <a16:creationId xmlns:a16="http://schemas.microsoft.com/office/drawing/2014/main" id="{A49F9065-60B4-4746-9CF1-6F055F79BE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1957" y="5730535"/>
            <a:ext cx="1575470" cy="351579"/>
          </a:xfrm>
          <a:prstGeom prst="rect">
            <a:avLst/>
          </a:prstGeom>
        </p:spPr>
      </p:pic>
      <p:sp>
        <p:nvSpPr>
          <p:cNvPr id="9" name="TextBox 8">
            <a:extLst>
              <a:ext uri="{FF2B5EF4-FFF2-40B4-BE49-F238E27FC236}">
                <a16:creationId xmlns:a16="http://schemas.microsoft.com/office/drawing/2014/main" id="{8BEE89B7-C84A-4093-BFB0-C1D9D6D178B8}"/>
              </a:ext>
            </a:extLst>
          </p:cNvPr>
          <p:cNvSpPr txBox="1"/>
          <p:nvPr/>
        </p:nvSpPr>
        <p:spPr>
          <a:xfrm>
            <a:off x="2113403" y="6082114"/>
            <a:ext cx="5761821" cy="307777"/>
          </a:xfrm>
          <a:prstGeom prst="rect">
            <a:avLst/>
          </a:prstGeom>
          <a:noFill/>
        </p:spPr>
        <p:txBody>
          <a:bodyPr wrap="square" rtlCol="0">
            <a:spAutoFit/>
          </a:bodyPr>
          <a:lstStyle/>
          <a:p>
            <a:pPr algn="l"/>
            <a:r>
              <a:rPr lang="en-GB" sz="1400" dirty="0">
                <a:latin typeface="Arial" panose="020B0604020202020204" pitchFamily="34" charset="0"/>
                <a:cs typeface="Arial" panose="020B0604020202020204" pitchFamily="34" charset="0"/>
              </a:rPr>
              <a:t>Click </a:t>
            </a:r>
            <a:r>
              <a:rPr lang="en-GB" sz="1400" dirty="0">
                <a:latin typeface="Arial" panose="020B0604020202020204" pitchFamily="34" charset="0"/>
                <a:cs typeface="Arial" panose="020B0604020202020204" pitchFamily="34" charset="0"/>
                <a:hlinkClick r:id="rId6"/>
              </a:rPr>
              <a:t>here</a:t>
            </a:r>
            <a:r>
              <a:rPr lang="en-GB" sz="1400" dirty="0">
                <a:latin typeface="Arial" panose="020B0604020202020204" pitchFamily="34" charset="0"/>
                <a:cs typeface="Arial" panose="020B0604020202020204" pitchFamily="34" charset="0"/>
              </a:rPr>
              <a:t> to watch on YouTube</a:t>
            </a:r>
          </a:p>
        </p:txBody>
      </p:sp>
      <p:sp>
        <p:nvSpPr>
          <p:cNvPr id="10" name="TextBox 9">
            <a:extLst>
              <a:ext uri="{FF2B5EF4-FFF2-40B4-BE49-F238E27FC236}">
                <a16:creationId xmlns:a16="http://schemas.microsoft.com/office/drawing/2014/main" id="{055B0AF0-4180-416E-89EA-1B8F17A07FDB}"/>
              </a:ext>
            </a:extLst>
          </p:cNvPr>
          <p:cNvSpPr txBox="1"/>
          <p:nvPr/>
        </p:nvSpPr>
        <p:spPr>
          <a:xfrm>
            <a:off x="7110573" y="1672662"/>
            <a:ext cx="4941879" cy="707886"/>
          </a:xfrm>
          <a:prstGeom prst="rect">
            <a:avLst/>
          </a:prstGeom>
          <a:noFill/>
        </p:spPr>
        <p:txBody>
          <a:bodyPr wrap="square" rtlCol="0">
            <a:spAutoFit/>
          </a:bodyPr>
          <a:lstStyle/>
          <a:p>
            <a:pPr algn="r"/>
            <a:r>
              <a:rPr lang="en-GB" sz="2000" b="1" dirty="0">
                <a:solidFill>
                  <a:schemeClr val="bg1"/>
                </a:solidFill>
                <a:latin typeface="Arial" panose="020B0604020202020204" pitchFamily="34" charset="0"/>
                <a:cs typeface="Arial" panose="020B0604020202020204" pitchFamily="34" charset="0"/>
              </a:rPr>
              <a:t>Article 14 – Freedom of thought, belief and religion</a:t>
            </a:r>
          </a:p>
        </p:txBody>
      </p:sp>
      <p:sp>
        <p:nvSpPr>
          <p:cNvPr id="13" name="TextBox 12">
            <a:extLst>
              <a:ext uri="{FF2B5EF4-FFF2-40B4-BE49-F238E27FC236}">
                <a16:creationId xmlns:a16="http://schemas.microsoft.com/office/drawing/2014/main" id="{8AC9EF96-D35D-4BA1-997A-F63BC93C2D43}"/>
              </a:ext>
            </a:extLst>
          </p:cNvPr>
          <p:cNvSpPr txBox="1"/>
          <p:nvPr/>
        </p:nvSpPr>
        <p:spPr>
          <a:xfrm>
            <a:off x="6957391" y="2613575"/>
            <a:ext cx="5030763" cy="2308324"/>
          </a:xfrm>
          <a:prstGeom prst="rect">
            <a:avLst/>
          </a:prstGeom>
          <a:noFill/>
        </p:spPr>
        <p:txBody>
          <a:bodyPr wrap="square" rtlCol="0">
            <a:spAutoFit/>
          </a:bodyPr>
          <a:lstStyle/>
          <a:p>
            <a:pPr algn="r"/>
            <a:r>
              <a:rPr lang="en-GB" sz="1800" b="0" i="0" dirty="0">
                <a:solidFill>
                  <a:schemeClr val="bg1"/>
                </a:solidFill>
                <a:effectLst/>
                <a:latin typeface="Arial" panose="020B0604020202020204" pitchFamily="34" charset="0"/>
              </a:rPr>
              <a:t>Every child has the right to think and believe what they choose and also to practise their religion, as long as they are not stopping other people from enjoying their rights. </a:t>
            </a:r>
          </a:p>
          <a:p>
            <a:pPr algn="r"/>
            <a:endParaRPr lang="en-GB" dirty="0">
              <a:solidFill>
                <a:schemeClr val="bg1"/>
              </a:solidFill>
              <a:latin typeface="Arial" panose="020B0604020202020204" pitchFamily="34" charset="0"/>
            </a:endParaRPr>
          </a:p>
          <a:p>
            <a:pPr algn="r"/>
            <a:r>
              <a:rPr lang="en-GB" sz="1800" b="0" i="0" dirty="0">
                <a:solidFill>
                  <a:schemeClr val="bg1"/>
                </a:solidFill>
                <a:effectLst/>
                <a:latin typeface="Arial" panose="020B0604020202020204" pitchFamily="34" charset="0"/>
              </a:rPr>
              <a:t>Governments must respect the rights and responsibilities of parents to guide their children as they grow up. </a:t>
            </a:r>
            <a:endParaRPr lang="en-GB" sz="1600" dirty="0">
              <a:solidFill>
                <a:schemeClr val="bg1"/>
              </a:solidFill>
              <a:latin typeface="Arial" panose="020B0604020202020204" pitchFamily="34" charset="0"/>
              <a:cs typeface="Arial" panose="020B0604020202020204" pitchFamily="34" charset="0"/>
            </a:endParaRPr>
          </a:p>
        </p:txBody>
      </p:sp>
      <p:pic>
        <p:nvPicPr>
          <p:cNvPr id="5" name="Article 14 video">
            <a:hlinkClick r:id="" action="ppaction://media"/>
            <a:extLst>
              <a:ext uri="{FF2B5EF4-FFF2-40B4-BE49-F238E27FC236}">
                <a16:creationId xmlns:a16="http://schemas.microsoft.com/office/drawing/2014/main" id="{9DC884BC-158A-4360-9F29-742814604C3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28596" y="2408068"/>
            <a:ext cx="4362192" cy="2453733"/>
          </a:xfrm>
          <a:prstGeom prst="rect">
            <a:avLst/>
          </a:prstGeom>
        </p:spPr>
      </p:pic>
    </p:spTree>
    <p:extLst>
      <p:ext uri="{BB962C8B-B14F-4D97-AF65-F5344CB8AC3E}">
        <p14:creationId xmlns:p14="http://schemas.microsoft.com/office/powerpoint/2010/main" val="2500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82192" y="349321"/>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EXPLORING ARTICLE 14</a:t>
            </a:r>
          </a:p>
        </p:txBody>
      </p:sp>
      <p:sp>
        <p:nvSpPr>
          <p:cNvPr id="5" name="TextBox 4">
            <a:extLst>
              <a:ext uri="{FF2B5EF4-FFF2-40B4-BE49-F238E27FC236}">
                <a16:creationId xmlns:a16="http://schemas.microsoft.com/office/drawing/2014/main" id="{13227B2E-B5C9-407F-BBFD-D529411BB157}"/>
              </a:ext>
            </a:extLst>
          </p:cNvPr>
          <p:cNvSpPr txBox="1"/>
          <p:nvPr/>
        </p:nvSpPr>
        <p:spPr>
          <a:xfrm>
            <a:off x="7553899" y="1905506"/>
            <a:ext cx="4638101" cy="3046988"/>
          </a:xfrm>
          <a:prstGeom prst="rect">
            <a:avLst/>
          </a:prstGeom>
          <a:noFill/>
        </p:spPr>
        <p:txBody>
          <a:bodyPr wrap="square" rtlCol="0">
            <a:spAutoFit/>
          </a:bodyPr>
          <a:lstStyle/>
          <a:p>
            <a:pPr algn="r"/>
            <a:r>
              <a:rPr lang="en-GB" sz="2400" b="0" dirty="0">
                <a:solidFill>
                  <a:schemeClr val="bg1"/>
                </a:solidFill>
                <a:effectLst/>
                <a:latin typeface="Arial" panose="020B0604020202020204" pitchFamily="34" charset="0"/>
                <a:cs typeface="Arial" panose="020B0604020202020204" pitchFamily="34" charset="0"/>
              </a:rPr>
              <a:t>Every child grows up with their own thoughts and beliefs about the world. </a:t>
            </a:r>
          </a:p>
          <a:p>
            <a:pPr algn="r"/>
            <a:endParaRPr lang="en-GB" sz="2400" b="0" dirty="0">
              <a:solidFill>
                <a:schemeClr val="bg1"/>
              </a:solidFill>
              <a:effectLst/>
              <a:latin typeface="Arial" panose="020B0604020202020204" pitchFamily="34" charset="0"/>
              <a:cs typeface="Arial" panose="020B0604020202020204" pitchFamily="34" charset="0"/>
            </a:endParaRPr>
          </a:p>
          <a:p>
            <a:pPr algn="r"/>
            <a:r>
              <a:rPr lang="en-GB" sz="2400" b="1" dirty="0">
                <a:solidFill>
                  <a:srgbClr val="FFFF00"/>
                </a:solidFill>
                <a:effectLst/>
                <a:latin typeface="Arial" panose="020B0604020202020204" pitchFamily="34" charset="0"/>
                <a:cs typeface="Arial" panose="020B0604020202020204" pitchFamily="34" charset="0"/>
              </a:rPr>
              <a:t>Who</a:t>
            </a:r>
            <a:r>
              <a:rPr lang="en-GB" sz="2400" b="1" dirty="0">
                <a:solidFill>
                  <a:schemeClr val="bg1"/>
                </a:solidFill>
                <a:effectLst/>
                <a:latin typeface="Arial" panose="020B0604020202020204" pitchFamily="34" charset="0"/>
                <a:cs typeface="Arial" panose="020B0604020202020204" pitchFamily="34" charset="0"/>
              </a:rPr>
              <a:t> or </a:t>
            </a:r>
            <a:r>
              <a:rPr lang="en-GB" sz="2400" b="1" dirty="0">
                <a:solidFill>
                  <a:srgbClr val="FFFF00"/>
                </a:solidFill>
                <a:effectLst/>
                <a:latin typeface="Arial" panose="020B0604020202020204" pitchFamily="34" charset="0"/>
                <a:cs typeface="Arial" panose="020B0604020202020204" pitchFamily="34" charset="0"/>
              </a:rPr>
              <a:t>what</a:t>
            </a:r>
            <a:r>
              <a:rPr lang="en-GB" sz="2400" b="1" dirty="0">
                <a:solidFill>
                  <a:schemeClr val="bg1"/>
                </a:solidFill>
                <a:effectLst/>
                <a:latin typeface="Arial" panose="020B0604020202020204" pitchFamily="34" charset="0"/>
                <a:cs typeface="Arial" panose="020B0604020202020204" pitchFamily="34" charset="0"/>
              </a:rPr>
              <a:t> do you think influences children and young people’s thoughts and beliefs about how they want to live? </a:t>
            </a:r>
            <a:endParaRPr lang="en-GB"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644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387146" y="1554277"/>
            <a:ext cx="6071622" cy="4748220"/>
          </a:xfrm>
        </p:spPr>
        <p:txBody>
          <a:bodyPr vert="horz" lIns="91440" tIns="180000" rIns="91440" bIns="45720" rtlCol="0" anchor="t">
            <a:normAutofit/>
          </a:bodyPr>
          <a:lstStyle/>
          <a:p>
            <a:pPr algn="l" rtl="0" fontAlgn="base">
              <a:buFont typeface="Arial" panose="020B0604020202020204" pitchFamily="34" charset="0"/>
              <a:buChar char="•"/>
            </a:pPr>
            <a:r>
              <a:rPr lang="en-GB" sz="2400" b="0" dirty="0">
                <a:solidFill>
                  <a:srgbClr val="000000"/>
                </a:solidFill>
                <a:effectLst/>
                <a:latin typeface="Arial" panose="020B0604020202020204" pitchFamily="34" charset="0"/>
                <a:cs typeface="Arial" panose="020B0604020202020204" pitchFamily="34" charset="0"/>
              </a:rPr>
              <a:t>Parents and family </a:t>
            </a:r>
          </a:p>
          <a:p>
            <a:pPr algn="l" rtl="0" fontAlgn="base">
              <a:buFont typeface="Arial" panose="020B0604020202020204" pitchFamily="34" charset="0"/>
              <a:buChar char="•"/>
            </a:pPr>
            <a:r>
              <a:rPr lang="en-GB" sz="2400" b="0" dirty="0">
                <a:solidFill>
                  <a:srgbClr val="000000"/>
                </a:solidFill>
                <a:effectLst/>
                <a:latin typeface="Arial" panose="020B0604020202020204" pitchFamily="34" charset="0"/>
                <a:cs typeface="Arial" panose="020B0604020202020204" pitchFamily="34" charset="0"/>
              </a:rPr>
              <a:t>Friends </a:t>
            </a:r>
          </a:p>
          <a:p>
            <a:pPr algn="l" rtl="0" fontAlgn="base">
              <a:buFont typeface="Arial" panose="020B0604020202020204" pitchFamily="34" charset="0"/>
              <a:buChar char="•"/>
            </a:pPr>
            <a:r>
              <a:rPr lang="en-GB" sz="2400" b="0" dirty="0">
                <a:solidFill>
                  <a:srgbClr val="000000"/>
                </a:solidFill>
                <a:effectLst/>
                <a:latin typeface="Arial" panose="020B0604020202020204" pitchFamily="34" charset="0"/>
                <a:cs typeface="Arial" panose="020B0604020202020204" pitchFamily="34" charset="0"/>
              </a:rPr>
              <a:t>School </a:t>
            </a:r>
          </a:p>
          <a:p>
            <a:pPr algn="l" rtl="0" fontAlgn="base">
              <a:buFont typeface="Arial" panose="020B0604020202020204" pitchFamily="34" charset="0"/>
              <a:buChar char="•"/>
            </a:pPr>
            <a:r>
              <a:rPr lang="en-GB" sz="2400" b="0" dirty="0">
                <a:solidFill>
                  <a:srgbClr val="000000"/>
                </a:solidFill>
                <a:effectLst/>
                <a:latin typeface="Arial" panose="020B0604020202020204" pitchFamily="34" charset="0"/>
                <a:cs typeface="Arial" panose="020B0604020202020204" pitchFamily="34" charset="0"/>
              </a:rPr>
              <a:t>Places of worship </a:t>
            </a:r>
          </a:p>
          <a:p>
            <a:pPr algn="l" rtl="0" fontAlgn="base">
              <a:buFont typeface="Arial" panose="020B0604020202020204" pitchFamily="34" charset="0"/>
              <a:buChar char="•"/>
            </a:pPr>
            <a:r>
              <a:rPr lang="en-GB" sz="2400" b="0" dirty="0">
                <a:solidFill>
                  <a:srgbClr val="000000"/>
                </a:solidFill>
                <a:effectLst/>
                <a:latin typeface="Arial" panose="020B0604020202020204" pitchFamily="34" charset="0"/>
                <a:cs typeface="Arial" panose="020B0604020202020204" pitchFamily="34" charset="0"/>
              </a:rPr>
              <a:t>Where you live </a:t>
            </a:r>
          </a:p>
          <a:p>
            <a:pPr algn="l" rtl="0" fontAlgn="base">
              <a:buFont typeface="Arial" panose="020B0604020202020204" pitchFamily="34" charset="0"/>
              <a:buChar char="•"/>
            </a:pPr>
            <a:r>
              <a:rPr lang="en-GB" sz="2400" b="0" dirty="0">
                <a:solidFill>
                  <a:srgbClr val="000000"/>
                </a:solidFill>
                <a:effectLst/>
                <a:latin typeface="Arial" panose="020B0604020202020204" pitchFamily="34" charset="0"/>
                <a:cs typeface="Arial" panose="020B0604020202020204" pitchFamily="34" charset="0"/>
              </a:rPr>
              <a:t>Holy books or faith stories </a:t>
            </a:r>
          </a:p>
          <a:p>
            <a:pPr algn="l" rtl="0" fontAlgn="base">
              <a:buFont typeface="Arial" panose="020B0604020202020204" pitchFamily="34" charset="0"/>
              <a:buChar char="•"/>
            </a:pPr>
            <a:r>
              <a:rPr lang="en-GB" sz="2400" b="0" dirty="0">
                <a:solidFill>
                  <a:srgbClr val="000000"/>
                </a:solidFill>
                <a:effectLst/>
                <a:latin typeface="Arial" panose="020B0604020202020204" pitchFamily="34" charset="0"/>
                <a:cs typeface="Arial" panose="020B0604020202020204" pitchFamily="34" charset="0"/>
              </a:rPr>
              <a:t>Religious leaders or teachers </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a:t>How many of these did you get?</a:t>
            </a:r>
          </a:p>
        </p:txBody>
      </p:sp>
      <p:sp>
        <p:nvSpPr>
          <p:cNvPr id="4" name="Text Placeholder 1">
            <a:extLst>
              <a:ext uri="{FF2B5EF4-FFF2-40B4-BE49-F238E27FC236}">
                <a16:creationId xmlns:a16="http://schemas.microsoft.com/office/drawing/2014/main" id="{95A1F908-72CB-493B-AC08-FDCF0FF0F192}"/>
              </a:ext>
            </a:extLst>
          </p:cNvPr>
          <p:cNvSpPr txBox="1">
            <a:spLocks/>
          </p:cNvSpPr>
          <p:nvPr/>
        </p:nvSpPr>
        <p:spPr>
          <a:xfrm>
            <a:off x="6226140" y="1554277"/>
            <a:ext cx="6071622" cy="4748220"/>
          </a:xfrm>
          <a:prstGeom prst="rect">
            <a:avLst/>
          </a:prstGeom>
        </p:spPr>
        <p:txBody>
          <a:bodyPr vert="horz" lIns="91440" tIns="180000" rIns="91440" bIns="45720" rtlCol="0" anchor="t">
            <a:norm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buFont typeface="Arial" panose="020B0604020202020204" pitchFamily="34" charset="0"/>
              <a:buChar char="•"/>
            </a:pPr>
            <a:r>
              <a:rPr lang="en-GB" sz="2400" b="0" dirty="0">
                <a:solidFill>
                  <a:srgbClr val="000000"/>
                </a:solidFill>
                <a:effectLst/>
                <a:latin typeface="Arial" panose="020B0604020202020204" pitchFamily="34" charset="0"/>
                <a:cs typeface="Arial" panose="020B0604020202020204" pitchFamily="34" charset="0"/>
              </a:rPr>
              <a:t>Social media </a:t>
            </a:r>
          </a:p>
          <a:p>
            <a:pPr algn="l" rtl="0" fontAlgn="base">
              <a:buFont typeface="Arial" panose="020B0604020202020204" pitchFamily="34" charset="0"/>
              <a:buChar char="•"/>
            </a:pPr>
            <a:r>
              <a:rPr lang="en-GB" sz="2400" b="0" dirty="0">
                <a:solidFill>
                  <a:srgbClr val="000000"/>
                </a:solidFill>
                <a:effectLst/>
                <a:latin typeface="Arial" panose="020B0604020202020204" pitchFamily="34" charset="0"/>
                <a:cs typeface="Arial" panose="020B0604020202020204" pitchFamily="34" charset="0"/>
              </a:rPr>
              <a:t>Governments </a:t>
            </a:r>
          </a:p>
          <a:p>
            <a:pPr algn="l" rtl="0" fontAlgn="base">
              <a:buFont typeface="Arial" panose="020B0604020202020204" pitchFamily="34" charset="0"/>
              <a:buChar char="•"/>
            </a:pPr>
            <a:r>
              <a:rPr lang="en-GB" sz="2400" b="0" dirty="0">
                <a:solidFill>
                  <a:srgbClr val="000000"/>
                </a:solidFill>
                <a:effectLst/>
                <a:latin typeface="Arial" panose="020B0604020202020204" pitchFamily="34" charset="0"/>
                <a:cs typeface="Arial" panose="020B0604020202020204" pitchFamily="34" charset="0"/>
              </a:rPr>
              <a:t>Events in the news </a:t>
            </a:r>
          </a:p>
          <a:p>
            <a:pPr algn="l" rtl="0" fontAlgn="base">
              <a:buFont typeface="Arial" panose="020B0604020202020204" pitchFamily="34" charset="0"/>
              <a:buChar char="•"/>
            </a:pPr>
            <a:r>
              <a:rPr lang="en-GB" sz="2400" b="0" dirty="0">
                <a:solidFill>
                  <a:srgbClr val="000000"/>
                </a:solidFill>
                <a:effectLst/>
                <a:latin typeface="Arial" panose="020B0604020202020204" pitchFamily="34" charset="0"/>
                <a:cs typeface="Arial" panose="020B0604020202020204" pitchFamily="34" charset="0"/>
              </a:rPr>
              <a:t>Personal experiences </a:t>
            </a:r>
          </a:p>
          <a:p>
            <a:pPr algn="l" rtl="0" fontAlgn="base">
              <a:buFont typeface="Arial" panose="020B0604020202020204" pitchFamily="34" charset="0"/>
              <a:buChar char="•"/>
            </a:pPr>
            <a:r>
              <a:rPr lang="en-GB" sz="2400" b="0" dirty="0">
                <a:solidFill>
                  <a:srgbClr val="000000"/>
                </a:solidFill>
                <a:effectLst/>
                <a:latin typeface="Arial" panose="020B0604020202020204" pitchFamily="34" charset="0"/>
                <a:cs typeface="Arial" panose="020B0604020202020204" pitchFamily="34" charset="0"/>
              </a:rPr>
              <a:t>The welfare of the planet </a:t>
            </a:r>
          </a:p>
        </p:txBody>
      </p:sp>
      <p:sp>
        <p:nvSpPr>
          <p:cNvPr id="5" name="TextBox 4">
            <a:extLst>
              <a:ext uri="{FF2B5EF4-FFF2-40B4-BE49-F238E27FC236}">
                <a16:creationId xmlns:a16="http://schemas.microsoft.com/office/drawing/2014/main" id="{ED831199-8A67-401D-8AA2-2EE2632740A6}"/>
              </a:ext>
            </a:extLst>
          </p:cNvPr>
          <p:cNvSpPr txBox="1"/>
          <p:nvPr/>
        </p:nvSpPr>
        <p:spPr>
          <a:xfrm>
            <a:off x="469972" y="5887603"/>
            <a:ext cx="6187556" cy="584775"/>
          </a:xfrm>
          <a:prstGeom prst="rect">
            <a:avLst/>
          </a:prstGeom>
          <a:noFill/>
        </p:spPr>
        <p:txBody>
          <a:bodyPr wrap="square" rtlCol="0">
            <a:spAutoFit/>
          </a:bodyPr>
          <a:lstStyle/>
          <a:p>
            <a:pPr marL="0" indent="0">
              <a:buNone/>
            </a:pPr>
            <a:r>
              <a:rPr lang="en-GB" sz="3200" b="1" dirty="0">
                <a:solidFill>
                  <a:srgbClr val="00ACE9"/>
                </a:solidFill>
                <a:latin typeface="Arial"/>
                <a:cs typeface="Arial"/>
              </a:rPr>
              <a:t>What others did you think of?</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B7B9C6-9863-41EF-9798-72096D5A70D1}"/>
              </a:ext>
            </a:extLst>
          </p:cNvPr>
          <p:cNvSpPr txBox="1"/>
          <p:nvPr/>
        </p:nvSpPr>
        <p:spPr>
          <a:xfrm>
            <a:off x="5105400" y="1865882"/>
            <a:ext cx="6692900" cy="2031325"/>
          </a:xfrm>
          <a:prstGeom prst="rect">
            <a:avLst/>
          </a:prstGeom>
          <a:noFill/>
        </p:spPr>
        <p:txBody>
          <a:bodyPr wrap="square" lIns="91440" tIns="45720" rIns="91440" bIns="45720" rtlCol="0" anchor="t">
            <a:spAutoFit/>
          </a:bodyPr>
          <a:lstStyle/>
          <a:p>
            <a:pPr algn="ctr"/>
            <a:r>
              <a:rPr lang="en-GB" sz="1800" i="0" dirty="0">
                <a:effectLst/>
                <a:latin typeface="Arial"/>
                <a:cs typeface="Arial"/>
              </a:rPr>
              <a:t>November and December are important months for many religions. </a:t>
            </a:r>
            <a:r>
              <a:rPr lang="en-GB" sz="1800" b="1" i="0" dirty="0">
                <a:effectLst/>
                <a:latin typeface="Arial"/>
                <a:cs typeface="Arial"/>
              </a:rPr>
              <a:t>Can you think of some festivals and events that take place at this time? </a:t>
            </a:r>
            <a:r>
              <a:rPr lang="en-GB" sz="1800" i="0" dirty="0">
                <a:effectLst/>
                <a:latin typeface="Arial"/>
                <a:ea typeface="+mn-lt"/>
                <a:cs typeface="+mn-lt"/>
              </a:rPr>
              <a:t>Work with your friends </a:t>
            </a:r>
            <a:r>
              <a:rPr lang="en-GB" dirty="0">
                <a:latin typeface="Arial"/>
                <a:ea typeface="+mn-lt"/>
                <a:cs typeface="+mn-lt"/>
              </a:rPr>
              <a:t>to </a:t>
            </a:r>
            <a:r>
              <a:rPr lang="en-GB" sz="1800" i="0" dirty="0">
                <a:effectLst/>
                <a:latin typeface="Arial"/>
                <a:ea typeface="+mn-lt"/>
                <a:cs typeface="+mn-lt"/>
              </a:rPr>
              <a:t>see how many you can think of</a:t>
            </a:r>
            <a:r>
              <a:rPr lang="en-GB" dirty="0">
                <a:latin typeface="Arial"/>
                <a:ea typeface="+mn-lt"/>
                <a:cs typeface="+mn-lt"/>
              </a:rPr>
              <a:t>. You could research safely online</a:t>
            </a:r>
            <a:r>
              <a:rPr lang="en-GB" sz="1800" i="0" dirty="0">
                <a:effectLst/>
                <a:latin typeface="Arial"/>
                <a:cs typeface="Arial"/>
              </a:rPr>
              <a:t>. </a:t>
            </a:r>
            <a:endParaRPr lang="en-US"/>
          </a:p>
          <a:p>
            <a:pPr algn="ctr"/>
            <a:endParaRPr lang="en-GB" dirty="0">
              <a:latin typeface="Arial"/>
              <a:cs typeface="Arial"/>
            </a:endParaRPr>
          </a:p>
          <a:p>
            <a:pPr algn="ctr"/>
            <a:r>
              <a:rPr lang="en-GB" sz="1800" i="0">
                <a:effectLst/>
                <a:latin typeface="Arial"/>
                <a:cs typeface="Arial"/>
              </a:rPr>
              <a:t>You </a:t>
            </a:r>
            <a:r>
              <a:rPr lang="en-GB" sz="1800" i="0" dirty="0">
                <a:effectLst/>
                <a:latin typeface="Arial"/>
                <a:cs typeface="Arial"/>
              </a:rPr>
              <a:t>could write a sentence, draw a picture, or write a story about a child celebrating a festival or special day.  </a:t>
            </a:r>
            <a:endParaRPr lang="en-GB">
              <a:cs typeface="Calibri"/>
            </a:endParaRPr>
          </a:p>
        </p:txBody>
      </p:sp>
      <p:sp>
        <p:nvSpPr>
          <p:cNvPr id="6" name="TextBox 5">
            <a:extLst>
              <a:ext uri="{FF2B5EF4-FFF2-40B4-BE49-F238E27FC236}">
                <a16:creationId xmlns:a16="http://schemas.microsoft.com/office/drawing/2014/main" id="{6638B9E3-8E79-4757-8058-6AB5BADE1D15}"/>
              </a:ext>
            </a:extLst>
          </p:cNvPr>
          <p:cNvSpPr txBox="1"/>
          <p:nvPr/>
        </p:nvSpPr>
        <p:spPr>
          <a:xfrm>
            <a:off x="238699" y="1992984"/>
            <a:ext cx="4212115" cy="1754326"/>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rPr>
              <a:t>Make a list of 5 things </a:t>
            </a:r>
            <a:r>
              <a:rPr lang="en-GB" sz="1800" b="1" i="0" dirty="0">
                <a:solidFill>
                  <a:schemeClr val="bg1"/>
                </a:solidFill>
                <a:effectLst/>
                <a:latin typeface="Arial" panose="020B0604020202020204" pitchFamily="34" charset="0"/>
              </a:rPr>
              <a:t>you like </a:t>
            </a:r>
            <a:r>
              <a:rPr lang="en-GB" sz="1800" b="0" i="0" dirty="0">
                <a:solidFill>
                  <a:schemeClr val="bg1"/>
                </a:solidFill>
                <a:effectLst/>
                <a:latin typeface="Arial" panose="020B0604020202020204" pitchFamily="34" charset="0"/>
              </a:rPr>
              <a:t>and 5 </a:t>
            </a:r>
            <a:r>
              <a:rPr lang="en-GB" sz="1800" b="1" i="0" dirty="0">
                <a:solidFill>
                  <a:schemeClr val="bg1"/>
                </a:solidFill>
                <a:effectLst/>
                <a:latin typeface="Arial" panose="020B0604020202020204" pitchFamily="34" charset="0"/>
              </a:rPr>
              <a:t>you don’t</a:t>
            </a:r>
            <a:r>
              <a:rPr lang="en-GB" sz="1800" b="0" i="0" dirty="0">
                <a:solidFill>
                  <a:schemeClr val="bg1"/>
                </a:solidFill>
                <a:effectLst/>
                <a:latin typeface="Arial" panose="020B0604020202020204" pitchFamily="34" charset="0"/>
              </a:rPr>
              <a:t>, then compare it with a friend.  Are your lists the same? It’s okay, we’re allowed to have different opinions! Talk about the importance of different views and beliefs. </a:t>
            </a:r>
            <a:endParaRPr lang="en-GB" sz="1600" dirty="0">
              <a:solidFill>
                <a:schemeClr val="bg1"/>
              </a:solidFill>
              <a:latin typeface="Arial"/>
              <a:cs typeface="Arial"/>
            </a:endParaRPr>
          </a:p>
        </p:txBody>
      </p:sp>
      <p:sp>
        <p:nvSpPr>
          <p:cNvPr id="7" name="TextBox 6">
            <a:extLst>
              <a:ext uri="{FF2B5EF4-FFF2-40B4-BE49-F238E27FC236}">
                <a16:creationId xmlns:a16="http://schemas.microsoft.com/office/drawing/2014/main" id="{8EE7571C-46EF-478E-A8BA-084977281247}"/>
              </a:ext>
            </a:extLst>
          </p:cNvPr>
          <p:cNvSpPr txBox="1"/>
          <p:nvPr/>
        </p:nvSpPr>
        <p:spPr>
          <a:xfrm>
            <a:off x="7741186" y="4774820"/>
            <a:ext cx="4212115" cy="1477328"/>
          </a:xfrm>
          <a:prstGeom prst="rect">
            <a:avLst/>
          </a:prstGeom>
          <a:noFill/>
        </p:spPr>
        <p:txBody>
          <a:bodyPr wrap="square" rtlCol="0">
            <a:spAutoFit/>
          </a:bodyPr>
          <a:lstStyle/>
          <a:p>
            <a:pPr algn="ctr"/>
            <a:r>
              <a:rPr lang="en-GB" sz="1800" b="1" i="0" dirty="0">
                <a:solidFill>
                  <a:srgbClr val="000000"/>
                </a:solidFill>
                <a:effectLst/>
                <a:latin typeface="Arial" panose="020B0604020202020204" pitchFamily="34" charset="0"/>
              </a:rPr>
              <a:t>Circle time can be a great opportunity to talk about what you’re thinking – why not make respecting Article 14 the topic for your </a:t>
            </a:r>
            <a:r>
              <a:rPr lang="en-GB" sz="1800" b="1" i="0" dirty="0">
                <a:solidFill>
                  <a:srgbClr val="000000"/>
                </a:solidFill>
                <a:effectLst/>
                <a:highlight>
                  <a:srgbClr val="00ACE9"/>
                </a:highlight>
                <a:latin typeface="Arial" panose="020B0604020202020204" pitchFamily="34" charset="0"/>
              </a:rPr>
              <a:t>next group discussion</a:t>
            </a:r>
            <a:r>
              <a:rPr lang="en-GB" sz="1800" b="1" i="0" dirty="0">
                <a:solidFill>
                  <a:srgbClr val="000000"/>
                </a:solidFill>
                <a:effectLst/>
                <a:latin typeface="Arial" panose="020B0604020202020204" pitchFamily="34" charset="0"/>
              </a:rPr>
              <a:t>? </a:t>
            </a:r>
            <a:endParaRPr lang="en-GB" b="1" dirty="0">
              <a:latin typeface="Univers Next Pro Condensed" panose="020B0906030202020203" pitchFamily="34" charset="0"/>
            </a:endParaRPr>
          </a:p>
        </p:txBody>
      </p:sp>
      <p:sp>
        <p:nvSpPr>
          <p:cNvPr id="8" name="TextBox 7">
            <a:extLst>
              <a:ext uri="{FF2B5EF4-FFF2-40B4-BE49-F238E27FC236}">
                <a16:creationId xmlns:a16="http://schemas.microsoft.com/office/drawing/2014/main" id="{4A4754CF-3BFD-4017-9006-CD5B235AF81F}"/>
              </a:ext>
            </a:extLst>
          </p:cNvPr>
          <p:cNvSpPr txBox="1"/>
          <p:nvPr/>
        </p:nvSpPr>
        <p:spPr>
          <a:xfrm>
            <a:off x="238699" y="4636321"/>
            <a:ext cx="3524670" cy="1754326"/>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Have you seen a mandala? Art has a special place in many religions and cultures and they are one example. Watch </a:t>
            </a:r>
            <a:r>
              <a:rPr lang="en-GB" sz="1800" b="0" i="0" dirty="0">
                <a:solidFill>
                  <a:srgbClr val="000000"/>
                </a:solidFill>
                <a:effectLst/>
                <a:latin typeface="Arial" panose="020B0604020202020204" pitchFamily="34" charset="0"/>
                <a:hlinkClick r:id="rId4"/>
              </a:rPr>
              <a:t>this video </a:t>
            </a:r>
            <a:r>
              <a:rPr lang="en-GB" sz="1800" b="0" i="0" dirty="0">
                <a:solidFill>
                  <a:srgbClr val="000000"/>
                </a:solidFill>
                <a:effectLst/>
                <a:latin typeface="Arial" panose="020B0604020202020204" pitchFamily="34" charset="0"/>
              </a:rPr>
              <a:t>to learn how to draw a mandala or </a:t>
            </a:r>
            <a:r>
              <a:rPr lang="en-GB" sz="1800" b="0" i="0" u="sng" strike="noStrike" dirty="0">
                <a:solidFill>
                  <a:srgbClr val="0563C1"/>
                </a:solidFill>
                <a:effectLst/>
                <a:latin typeface="Arial" panose="020B0604020202020204" pitchFamily="34" charset="0"/>
                <a:hlinkClick r:id="rId5"/>
              </a:rPr>
              <a:t>colour</a:t>
            </a:r>
            <a:r>
              <a:rPr lang="en-GB" sz="1800" b="0" i="0" dirty="0">
                <a:solidFill>
                  <a:srgbClr val="000000"/>
                </a:solidFill>
                <a:effectLst/>
                <a:latin typeface="Arial" panose="020B0604020202020204" pitchFamily="34" charset="0"/>
              </a:rPr>
              <a:t> a mandala.  </a:t>
            </a:r>
            <a:endParaRPr lang="en-GB" sz="1400" b="1" i="1" dirty="0">
              <a:solidFill>
                <a:srgbClr val="00AEEF"/>
              </a:solidFill>
              <a:latin typeface="Arial"/>
              <a:cs typeface="Arial"/>
            </a:endParaRPr>
          </a:p>
        </p:txBody>
      </p:sp>
      <p:pic>
        <p:nvPicPr>
          <p:cNvPr id="2" name="Online Media 1" title="How to Draw MANDALA ART for Beginner | Step by Step | #1">
            <a:hlinkClick r:id="" action="ppaction://media"/>
            <a:extLst>
              <a:ext uri="{FF2B5EF4-FFF2-40B4-BE49-F238E27FC236}">
                <a16:creationId xmlns:a16="http://schemas.microsoft.com/office/drawing/2014/main" id="{8E3581D1-DD3A-45DB-B3E8-86B9FA9EC05C}"/>
              </a:ext>
            </a:extLst>
          </p:cNvPr>
          <p:cNvPicPr>
            <a:picLocks noRot="1" noChangeAspect="1"/>
          </p:cNvPicPr>
          <p:nvPr>
            <a:videoFile r:link="rId1"/>
          </p:nvPr>
        </p:nvPicPr>
        <p:blipFill>
          <a:blip r:embed="rId6"/>
          <a:stretch>
            <a:fillRect/>
          </a:stretch>
        </p:blipFill>
        <p:spPr>
          <a:xfrm>
            <a:off x="4108598" y="4636321"/>
            <a:ext cx="3105002" cy="1754326"/>
          </a:xfrm>
          <a:prstGeom prst="rect">
            <a:avLst/>
          </a:prstGeom>
        </p:spPr>
      </p:pic>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F3DC9E-4291-4D02-BAA0-FF510C4DF329}"/>
              </a:ext>
            </a:extLst>
          </p:cNvPr>
          <p:cNvSpPr txBox="1"/>
          <p:nvPr/>
        </p:nvSpPr>
        <p:spPr>
          <a:xfrm>
            <a:off x="130793" y="1751207"/>
            <a:ext cx="4568206" cy="2308324"/>
          </a:xfrm>
          <a:prstGeom prst="rect">
            <a:avLst/>
          </a:prstGeom>
          <a:noFill/>
        </p:spPr>
        <p:txBody>
          <a:bodyPr wrap="square" rtlCol="0">
            <a:spAutoFit/>
          </a:bodyPr>
          <a:lstStyle/>
          <a:p>
            <a:pPr algn="ctr"/>
            <a:r>
              <a:rPr lang="en-GB" sz="1600" b="0" i="0" dirty="0">
                <a:effectLst/>
                <a:latin typeface="Arial" panose="020B0604020202020204" pitchFamily="34" charset="0"/>
              </a:rPr>
              <a:t>Why do you think </a:t>
            </a:r>
            <a:r>
              <a:rPr lang="en-GB" sz="1600" b="1" i="0" dirty="0">
                <a:effectLst/>
                <a:latin typeface="Arial" panose="020B0604020202020204" pitchFamily="34" charset="0"/>
              </a:rPr>
              <a:t>religious buildings </a:t>
            </a:r>
            <a:r>
              <a:rPr lang="en-GB" sz="1600" b="0" i="0" dirty="0">
                <a:effectLst/>
                <a:latin typeface="Arial" panose="020B0604020202020204" pitchFamily="34" charset="0"/>
              </a:rPr>
              <a:t>are important for believers? Think of and draw a building that is important to you or make a sculpture of one of these buildings using recycled materials (old cereal boxes, empty toilet roll etc.). This could be a religious building like a church or a temple, or even a school or a library. Write a sentence or two about why this building is important to you.</a:t>
            </a:r>
            <a:endParaRPr lang="en-GB" sz="1600" b="1" dirty="0">
              <a:latin typeface="Arial"/>
              <a:cs typeface="Arial"/>
            </a:endParaRPr>
          </a:p>
        </p:txBody>
      </p:sp>
      <p:sp>
        <p:nvSpPr>
          <p:cNvPr id="4" name="TextBox 3">
            <a:extLst>
              <a:ext uri="{FF2B5EF4-FFF2-40B4-BE49-F238E27FC236}">
                <a16:creationId xmlns:a16="http://schemas.microsoft.com/office/drawing/2014/main" id="{5879EF30-A081-44CA-8569-E2D12E34BCE9}"/>
              </a:ext>
            </a:extLst>
          </p:cNvPr>
          <p:cNvSpPr txBox="1"/>
          <p:nvPr/>
        </p:nvSpPr>
        <p:spPr>
          <a:xfrm>
            <a:off x="7831197" y="4313703"/>
            <a:ext cx="4101158" cy="2308324"/>
          </a:xfrm>
          <a:prstGeom prst="rect">
            <a:avLst/>
          </a:prstGeom>
          <a:noFill/>
        </p:spPr>
        <p:txBody>
          <a:bodyPr wrap="square" rtlCol="0">
            <a:spAutoFit/>
          </a:bodyPr>
          <a:lstStyle/>
          <a:p>
            <a:pPr algn="ctr"/>
            <a:r>
              <a:rPr lang="en-GB" sz="1800" b="0" i="0" dirty="0">
                <a:effectLst/>
                <a:latin typeface="Arial" panose="020B0604020202020204" pitchFamily="34" charset="0"/>
              </a:rPr>
              <a:t>Imagine you are part of your </a:t>
            </a:r>
            <a:r>
              <a:rPr lang="en-GB" sz="1800" b="1" i="0" dirty="0">
                <a:effectLst/>
                <a:latin typeface="Arial" panose="020B0604020202020204" pitchFamily="34" charset="0"/>
              </a:rPr>
              <a:t>School Council</a:t>
            </a:r>
            <a:r>
              <a:rPr lang="en-GB" sz="1800" b="0" i="0" dirty="0">
                <a:effectLst/>
                <a:latin typeface="Arial" panose="020B0604020202020204" pitchFamily="34" charset="0"/>
              </a:rPr>
              <a:t>. What ideas do you have to make sure </a:t>
            </a:r>
            <a:r>
              <a:rPr lang="en-GB" sz="1800" b="0" i="0" dirty="0">
                <a:effectLst/>
                <a:highlight>
                  <a:srgbClr val="00ACE9"/>
                </a:highlight>
                <a:latin typeface="Arial" panose="020B0604020202020204" pitchFamily="34" charset="0"/>
              </a:rPr>
              <a:t>your school listens to the thoughts and respects the beliefs of all children</a:t>
            </a:r>
            <a:r>
              <a:rPr lang="en-GB" sz="1800" b="0" i="0" dirty="0">
                <a:effectLst/>
                <a:latin typeface="Arial" panose="020B0604020202020204" pitchFamily="34" charset="0"/>
              </a:rPr>
              <a:t>? </a:t>
            </a:r>
          </a:p>
          <a:p>
            <a:pPr algn="ctr"/>
            <a:r>
              <a:rPr lang="en-GB" sz="1800" b="0" i="0" dirty="0">
                <a:effectLst/>
                <a:latin typeface="Arial" panose="020B0604020202020204" pitchFamily="34" charset="0"/>
              </a:rPr>
              <a:t>Could your school do more to celebrate different religions and beliefs? </a:t>
            </a:r>
            <a:endParaRPr lang="en-GB" dirty="0">
              <a:latin typeface="Arial"/>
              <a:cs typeface="Arial"/>
            </a:endParaRPr>
          </a:p>
        </p:txBody>
      </p:sp>
      <p:sp>
        <p:nvSpPr>
          <p:cNvPr id="8" name="TextBox 7">
            <a:extLst>
              <a:ext uri="{FF2B5EF4-FFF2-40B4-BE49-F238E27FC236}">
                <a16:creationId xmlns:a16="http://schemas.microsoft.com/office/drawing/2014/main" id="{1BE4825D-2DD5-4A85-9FF0-57CCC89EA8D7}"/>
              </a:ext>
            </a:extLst>
          </p:cNvPr>
          <p:cNvSpPr txBox="1"/>
          <p:nvPr/>
        </p:nvSpPr>
        <p:spPr>
          <a:xfrm>
            <a:off x="259645" y="4559924"/>
            <a:ext cx="4147255" cy="1815882"/>
          </a:xfrm>
          <a:prstGeom prst="rect">
            <a:avLst/>
          </a:prstGeom>
          <a:noFill/>
        </p:spPr>
        <p:txBody>
          <a:bodyPr wrap="square">
            <a:spAutoFit/>
          </a:bodyPr>
          <a:lstStyle/>
          <a:p>
            <a:pPr algn="ctr"/>
            <a:r>
              <a:rPr lang="en-GB" sz="1600" b="0" i="0" u="sng" strike="noStrike" dirty="0">
                <a:solidFill>
                  <a:srgbClr val="0563C1"/>
                </a:solidFill>
                <a:effectLst/>
                <a:latin typeface="Arial" panose="020B0604020202020204" pitchFamily="34" charset="0"/>
                <a:hlinkClick r:id="rId5"/>
              </a:rPr>
              <a:t>This video about Dr Martin Luther King Jr</a:t>
            </a:r>
            <a:r>
              <a:rPr lang="en-GB" sz="1600" b="0" i="0" dirty="0">
                <a:solidFill>
                  <a:srgbClr val="000000"/>
                </a:solidFill>
                <a:effectLst/>
                <a:latin typeface="Arial" panose="020B0604020202020204" pitchFamily="34" charset="0"/>
              </a:rPr>
              <a:t> explains how his religion and beliefs shaped his work for civil rights. Research and write about another </a:t>
            </a:r>
            <a:r>
              <a:rPr lang="en-GB" sz="1600" b="1" i="0" dirty="0">
                <a:solidFill>
                  <a:srgbClr val="000000"/>
                </a:solidFill>
                <a:effectLst/>
                <a:latin typeface="Arial" panose="020B0604020202020204" pitchFamily="34" charset="0"/>
              </a:rPr>
              <a:t>inspirational figure </a:t>
            </a:r>
            <a:r>
              <a:rPr lang="en-GB" sz="1600" b="0" i="0" dirty="0">
                <a:solidFill>
                  <a:srgbClr val="000000"/>
                </a:solidFill>
                <a:effectLst/>
                <a:latin typeface="Arial" panose="020B0604020202020204" pitchFamily="34" charset="0"/>
              </a:rPr>
              <a:t>who had strong beliefs – do you agree with them? Share your thoughts about this in a class discussion. </a:t>
            </a:r>
            <a:endParaRPr lang="en-GB" sz="1400" b="1" dirty="0">
              <a:solidFill>
                <a:schemeClr val="bg1"/>
              </a:solidFill>
              <a:latin typeface="Arial"/>
              <a:cs typeface="Arial"/>
            </a:endParaRPr>
          </a:p>
        </p:txBody>
      </p:sp>
      <p:sp>
        <p:nvSpPr>
          <p:cNvPr id="10" name="TextBox 9">
            <a:extLst>
              <a:ext uri="{FF2B5EF4-FFF2-40B4-BE49-F238E27FC236}">
                <a16:creationId xmlns:a16="http://schemas.microsoft.com/office/drawing/2014/main" id="{35D850FA-48C7-4BC8-ABA0-C51BB944CC6A}"/>
              </a:ext>
            </a:extLst>
          </p:cNvPr>
          <p:cNvSpPr txBox="1"/>
          <p:nvPr/>
        </p:nvSpPr>
        <p:spPr>
          <a:xfrm>
            <a:off x="7960049" y="1874316"/>
            <a:ext cx="4101158" cy="2062103"/>
          </a:xfrm>
          <a:prstGeom prst="rect">
            <a:avLst/>
          </a:prstGeom>
          <a:noFill/>
        </p:spPr>
        <p:txBody>
          <a:bodyPr wrap="square" rtlCol="0">
            <a:spAutoFit/>
          </a:bodyPr>
          <a:lstStyle/>
          <a:p>
            <a:pPr algn="ctr"/>
            <a:r>
              <a:rPr lang="en-GB" sz="1600" b="0" i="0" dirty="0">
                <a:effectLst/>
                <a:latin typeface="Arial" panose="020B0604020202020204" pitchFamily="34" charset="0"/>
              </a:rPr>
              <a:t>Food choices are really important to some people. </a:t>
            </a:r>
            <a:r>
              <a:rPr lang="en-GB" sz="1600" b="1" i="0" dirty="0">
                <a:effectLst/>
                <a:latin typeface="Arial" panose="020B0604020202020204" pitchFamily="34" charset="0"/>
              </a:rPr>
              <a:t>Find out about the food rules of a specific religion</a:t>
            </a:r>
            <a:r>
              <a:rPr lang="en-GB" sz="1600" b="0" i="0" dirty="0">
                <a:effectLst/>
                <a:latin typeface="Arial" panose="020B0604020202020204" pitchFamily="34" charset="0"/>
              </a:rPr>
              <a:t>. If you have the ingredients at home, why don’t you have a go at making a dish with your family? Watch </a:t>
            </a:r>
            <a:r>
              <a:rPr lang="en-GB" sz="1600" b="0" i="0" u="sng" strike="noStrike" dirty="0">
                <a:solidFill>
                  <a:srgbClr val="7030A0"/>
                </a:solidFill>
                <a:effectLst/>
                <a:latin typeface="Arial" panose="020B0604020202020204" pitchFamily="34" charset="0"/>
                <a:hlinkClick r:id="rId6"/>
              </a:rPr>
              <a:t>this video</a:t>
            </a:r>
            <a:r>
              <a:rPr lang="en-GB" sz="1600" b="0" i="0" dirty="0">
                <a:solidFill>
                  <a:srgbClr val="7030A0"/>
                </a:solidFill>
                <a:effectLst/>
                <a:latin typeface="Arial" panose="020B0604020202020204" pitchFamily="34" charset="0"/>
              </a:rPr>
              <a:t> </a:t>
            </a:r>
            <a:r>
              <a:rPr lang="en-GB" sz="1600" b="0" i="0" dirty="0">
                <a:effectLst/>
                <a:latin typeface="Arial" panose="020B0604020202020204" pitchFamily="34" charset="0"/>
              </a:rPr>
              <a:t>from the BBC and its humorous exploration of food and religion. Discuss what you learnt from it. </a:t>
            </a:r>
            <a:endParaRPr lang="en-GB" sz="1400" i="1" dirty="0">
              <a:latin typeface="Arial"/>
              <a:cs typeface="Arial"/>
            </a:endParaRPr>
          </a:p>
        </p:txBody>
      </p:sp>
      <p:pic>
        <p:nvPicPr>
          <p:cNvPr id="5" name="Online Media 4" title="K is for Kosher | A to Z of Religion and Beliefs | BBC Teach">
            <a:hlinkClick r:id="" action="ppaction://media"/>
            <a:extLst>
              <a:ext uri="{FF2B5EF4-FFF2-40B4-BE49-F238E27FC236}">
                <a16:creationId xmlns:a16="http://schemas.microsoft.com/office/drawing/2014/main" id="{05F1903C-C266-47C9-9CBF-71E40247B973}"/>
              </a:ext>
            </a:extLst>
          </p:cNvPr>
          <p:cNvPicPr>
            <a:picLocks noRot="1" noChangeAspect="1"/>
          </p:cNvPicPr>
          <p:nvPr>
            <a:videoFile r:link="rId1"/>
          </p:nvPr>
        </p:nvPicPr>
        <p:blipFill>
          <a:blip r:embed="rId7"/>
          <a:stretch>
            <a:fillRect/>
          </a:stretch>
        </p:blipFill>
        <p:spPr>
          <a:xfrm>
            <a:off x="4980218" y="2099967"/>
            <a:ext cx="2850979" cy="1610803"/>
          </a:xfrm>
          <a:prstGeom prst="rect">
            <a:avLst/>
          </a:prstGeom>
        </p:spPr>
      </p:pic>
      <p:pic>
        <p:nvPicPr>
          <p:cNvPr id="7" name="Online Media 6" title="The Legacy of Dr. Martin Luther King Jr. | BrainPOP">
            <a:hlinkClick r:id="" action="ppaction://media"/>
            <a:extLst>
              <a:ext uri="{FF2B5EF4-FFF2-40B4-BE49-F238E27FC236}">
                <a16:creationId xmlns:a16="http://schemas.microsoft.com/office/drawing/2014/main" id="{E764595E-0F11-4C71-B54F-2B48961D9DA3}"/>
              </a:ext>
            </a:extLst>
          </p:cNvPr>
          <p:cNvPicPr>
            <a:picLocks noRot="1" noChangeAspect="1"/>
          </p:cNvPicPr>
          <p:nvPr>
            <a:videoFile r:link="rId2"/>
          </p:nvPr>
        </p:nvPicPr>
        <p:blipFill>
          <a:blip r:embed="rId8"/>
          <a:stretch>
            <a:fillRect/>
          </a:stretch>
        </p:blipFill>
        <p:spPr>
          <a:xfrm>
            <a:off x="4698999" y="4515365"/>
            <a:ext cx="2540000" cy="1905000"/>
          </a:xfrm>
          <a:prstGeom prst="rect">
            <a:avLst/>
          </a:prstGeom>
        </p:spPr>
      </p:pic>
    </p:spTree>
    <p:extLst>
      <p:ext uri="{BB962C8B-B14F-4D97-AF65-F5344CB8AC3E}">
        <p14:creationId xmlns:p14="http://schemas.microsoft.com/office/powerpoint/2010/main" val="186591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6858E-FDDF-4222-B340-4FB3C88778BB}"/>
              </a:ext>
            </a:extLst>
          </p:cNvPr>
          <p:cNvSpPr txBox="1"/>
          <p:nvPr/>
        </p:nvSpPr>
        <p:spPr>
          <a:xfrm>
            <a:off x="5029441" y="2063549"/>
            <a:ext cx="6816662" cy="1754326"/>
          </a:xfrm>
          <a:prstGeom prst="rect">
            <a:avLst/>
          </a:prstGeom>
          <a:noFill/>
        </p:spPr>
        <p:txBody>
          <a:bodyPr wrap="square" lIns="91440" tIns="45720" rIns="91440" bIns="45720" rtlCol="0" anchor="t">
            <a:spAutoFit/>
          </a:bodyPr>
          <a:lstStyle/>
          <a:p>
            <a:pPr algn="ctr"/>
            <a:r>
              <a:rPr lang="en-GB" sz="1800" b="0" i="0" dirty="0">
                <a:solidFill>
                  <a:srgbClr val="000000"/>
                </a:solidFill>
                <a:effectLst/>
                <a:latin typeface="Arial" panose="020B0604020202020204" pitchFamily="34" charset="0"/>
              </a:rPr>
              <a:t>Talk to your grandparents or older members of your community about the importance of religion in their lives growing up. </a:t>
            </a:r>
            <a:r>
              <a:rPr lang="en-GB" sz="1800" b="1" i="0" dirty="0">
                <a:solidFill>
                  <a:srgbClr val="000000"/>
                </a:solidFill>
                <a:effectLst/>
                <a:latin typeface="Arial" panose="020B0604020202020204" pitchFamily="34" charset="0"/>
              </a:rPr>
              <a:t>How is it different today?</a:t>
            </a:r>
            <a:r>
              <a:rPr lang="en-GB" sz="1800" b="0" i="0" dirty="0">
                <a:solidFill>
                  <a:srgbClr val="000000"/>
                </a:solidFill>
                <a:effectLst/>
                <a:latin typeface="Arial" panose="020B0604020202020204" pitchFamily="34" charset="0"/>
              </a:rPr>
              <a:t> </a:t>
            </a:r>
          </a:p>
          <a:p>
            <a:pPr algn="ctr"/>
            <a:endParaRPr lang="en-GB" dirty="0">
              <a:solidFill>
                <a:srgbClr val="000000"/>
              </a:solidFill>
              <a:latin typeface="Arial" panose="020B0604020202020204" pitchFamily="34" charset="0"/>
            </a:endParaRPr>
          </a:p>
          <a:p>
            <a:pPr algn="ctr"/>
            <a:r>
              <a:rPr lang="en-GB" sz="1800" b="0" i="0" dirty="0">
                <a:solidFill>
                  <a:srgbClr val="000000"/>
                </a:solidFill>
                <a:effectLst/>
                <a:latin typeface="Arial" panose="020B0604020202020204" pitchFamily="34" charset="0"/>
              </a:rPr>
              <a:t>Report back what you find in a form time discussion or in an RE lesson. </a:t>
            </a:r>
            <a:endParaRPr lang="en-GB" sz="1600" b="1" i="1" dirty="0">
              <a:latin typeface="Arial"/>
              <a:cs typeface="Arial"/>
            </a:endParaRPr>
          </a:p>
        </p:txBody>
      </p:sp>
      <p:sp>
        <p:nvSpPr>
          <p:cNvPr id="3" name="TextBox 2">
            <a:extLst>
              <a:ext uri="{FF2B5EF4-FFF2-40B4-BE49-F238E27FC236}">
                <a16:creationId xmlns:a16="http://schemas.microsoft.com/office/drawing/2014/main" id="{A48B92E7-3C95-4628-917E-762990BA365E}"/>
              </a:ext>
            </a:extLst>
          </p:cNvPr>
          <p:cNvSpPr txBox="1"/>
          <p:nvPr/>
        </p:nvSpPr>
        <p:spPr>
          <a:xfrm>
            <a:off x="156443" y="1925049"/>
            <a:ext cx="4347635" cy="2031325"/>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rPr>
              <a:t>Can you think of an example of when a group of people were </a:t>
            </a:r>
            <a:r>
              <a:rPr lang="en-GB" sz="1800" b="1" i="0" dirty="0">
                <a:solidFill>
                  <a:schemeClr val="bg1"/>
                </a:solidFill>
                <a:effectLst/>
                <a:latin typeface="Arial" panose="020B0604020202020204" pitchFamily="34" charset="0"/>
              </a:rPr>
              <a:t>stopped from practising their faith</a:t>
            </a:r>
            <a:r>
              <a:rPr lang="en-GB" sz="1800" b="0" i="0" dirty="0">
                <a:solidFill>
                  <a:schemeClr val="bg1"/>
                </a:solidFill>
                <a:effectLst/>
                <a:latin typeface="Arial" panose="020B0604020202020204" pitchFamily="34" charset="0"/>
              </a:rPr>
              <a:t>? Either in the present day or in history? </a:t>
            </a:r>
          </a:p>
          <a:p>
            <a:pPr algn="ctr"/>
            <a:endParaRPr lang="en-GB" dirty="0">
              <a:solidFill>
                <a:schemeClr val="bg1"/>
              </a:solidFill>
              <a:latin typeface="Arial" panose="020B0604020202020204" pitchFamily="34" charset="0"/>
            </a:endParaRPr>
          </a:p>
          <a:p>
            <a:pPr algn="ctr"/>
            <a:r>
              <a:rPr lang="en-GB" sz="1800" b="0" i="0" dirty="0">
                <a:solidFill>
                  <a:schemeClr val="bg1"/>
                </a:solidFill>
                <a:effectLst/>
                <a:latin typeface="Arial" panose="020B0604020202020204" pitchFamily="34" charset="0"/>
              </a:rPr>
              <a:t>Research and write a short newspaper article about this event. </a:t>
            </a:r>
            <a:endParaRPr lang="en-GB" sz="1600" b="1" dirty="0">
              <a:solidFill>
                <a:schemeClr val="bg1"/>
              </a:solidFill>
              <a:latin typeface="Arial"/>
              <a:cs typeface="Arial"/>
            </a:endParaRPr>
          </a:p>
        </p:txBody>
      </p:sp>
      <p:sp>
        <p:nvSpPr>
          <p:cNvPr id="4" name="TextBox 3">
            <a:extLst>
              <a:ext uri="{FF2B5EF4-FFF2-40B4-BE49-F238E27FC236}">
                <a16:creationId xmlns:a16="http://schemas.microsoft.com/office/drawing/2014/main" id="{1232ECBE-FC1D-43E0-AF25-319A44147B7E}"/>
              </a:ext>
            </a:extLst>
          </p:cNvPr>
          <p:cNvSpPr txBox="1"/>
          <p:nvPr/>
        </p:nvSpPr>
        <p:spPr>
          <a:xfrm>
            <a:off x="97771" y="4411607"/>
            <a:ext cx="4346360" cy="2308324"/>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Watch the first minute and a half of </a:t>
            </a:r>
            <a:r>
              <a:rPr lang="en-GB" sz="1800" b="0" i="0" dirty="0">
                <a:solidFill>
                  <a:srgbClr val="000000"/>
                </a:solidFill>
                <a:effectLst/>
                <a:latin typeface="Arial" panose="020B0604020202020204" pitchFamily="34" charset="0"/>
                <a:hlinkClick r:id="rId4"/>
              </a:rPr>
              <a:t>this video </a:t>
            </a:r>
            <a:r>
              <a:rPr lang="en-GB" sz="1800" b="0" i="0" dirty="0">
                <a:solidFill>
                  <a:srgbClr val="000000"/>
                </a:solidFill>
                <a:effectLst/>
                <a:latin typeface="Arial" panose="020B0604020202020204" pitchFamily="34" charset="0"/>
              </a:rPr>
              <a:t>to find out the percentage of people practicing major religions. You might like to first estimate with a partner how many people you think would be Muslim, Jewish, Hindu, Christian, Sikh and then compare with the video. What influenced your thinking? </a:t>
            </a:r>
            <a:endParaRPr lang="en-GB" i="1" dirty="0">
              <a:latin typeface="Arial"/>
              <a:cs typeface="Arial"/>
            </a:endParaRPr>
          </a:p>
        </p:txBody>
      </p:sp>
      <p:sp>
        <p:nvSpPr>
          <p:cNvPr id="7" name="TextBox 6">
            <a:extLst>
              <a:ext uri="{FF2B5EF4-FFF2-40B4-BE49-F238E27FC236}">
                <a16:creationId xmlns:a16="http://schemas.microsoft.com/office/drawing/2014/main" id="{F499407F-876C-4F61-8256-827E3F080E75}"/>
              </a:ext>
            </a:extLst>
          </p:cNvPr>
          <p:cNvSpPr txBox="1"/>
          <p:nvPr/>
        </p:nvSpPr>
        <p:spPr>
          <a:xfrm>
            <a:off x="7747871" y="4550105"/>
            <a:ext cx="4156905" cy="2031325"/>
          </a:xfrm>
          <a:prstGeom prst="rect">
            <a:avLst/>
          </a:prstGeom>
          <a:noFill/>
        </p:spPr>
        <p:txBody>
          <a:bodyPr wrap="square">
            <a:spAutoFit/>
          </a:bodyPr>
          <a:lstStyle/>
          <a:p>
            <a:pPr algn="ctr"/>
            <a:r>
              <a:rPr lang="en-GB" sz="1800" b="0" i="0" dirty="0">
                <a:effectLst/>
                <a:latin typeface="Arial" panose="020B0604020202020204" pitchFamily="34" charset="0"/>
              </a:rPr>
              <a:t>Write a </a:t>
            </a:r>
            <a:r>
              <a:rPr lang="en-GB" sz="1800" b="1" i="0" dirty="0">
                <a:effectLst/>
                <a:latin typeface="Arial" panose="020B0604020202020204" pitchFamily="34" charset="0"/>
              </a:rPr>
              <a:t>‘for and against’ </a:t>
            </a:r>
            <a:r>
              <a:rPr lang="en-GB" sz="1800" b="0" i="0" dirty="0">
                <a:effectLst/>
                <a:latin typeface="Arial" panose="020B0604020202020204" pitchFamily="34" charset="0"/>
              </a:rPr>
              <a:t>debate for </a:t>
            </a:r>
            <a:r>
              <a:rPr lang="en-GB" sz="1800" b="0" i="0" dirty="0">
                <a:effectLst/>
                <a:highlight>
                  <a:srgbClr val="00ACE9"/>
                </a:highlight>
                <a:latin typeface="Arial" panose="020B0604020202020204" pitchFamily="34" charset="0"/>
              </a:rPr>
              <a:t>why people should be allowed to wear a religious item of clothing or accessory </a:t>
            </a:r>
            <a:r>
              <a:rPr lang="en-GB" sz="1800" b="0" i="0" dirty="0">
                <a:effectLst/>
                <a:latin typeface="Arial" panose="020B0604020202020204" pitchFamily="34" charset="0"/>
              </a:rPr>
              <a:t>in public. You can even do a debate with someone you live with and ask a third person to be the impartial judge, or </a:t>
            </a:r>
            <a:r>
              <a:rPr lang="en-GB" sz="1800" b="0" i="0">
                <a:effectLst/>
                <a:latin typeface="Arial" panose="020B0604020202020204" pitchFamily="34" charset="0"/>
              </a:rPr>
              <a:t>have </a:t>
            </a:r>
            <a:r>
              <a:rPr lang="en-GB">
                <a:latin typeface="Arial" panose="020B0604020202020204" pitchFamily="34" charset="0"/>
              </a:rPr>
              <a:t>a</a:t>
            </a:r>
            <a:r>
              <a:rPr lang="en-GB" sz="1800" b="0" i="0">
                <a:effectLst/>
                <a:latin typeface="Arial" panose="020B0604020202020204" pitchFamily="34" charset="0"/>
              </a:rPr>
              <a:t> </a:t>
            </a:r>
            <a:r>
              <a:rPr lang="en-GB" sz="1800" b="0" i="0" dirty="0">
                <a:effectLst/>
                <a:latin typeface="Arial" panose="020B0604020202020204" pitchFamily="34" charset="0"/>
              </a:rPr>
              <a:t>debate in class. </a:t>
            </a:r>
            <a:endParaRPr lang="en-GB" sz="1800" dirty="0">
              <a:latin typeface="Arial" panose="020B0604020202020204" pitchFamily="34" charset="0"/>
              <a:cs typeface="Arial" panose="020B0604020202020204" pitchFamily="34" charset="0"/>
            </a:endParaRPr>
          </a:p>
        </p:txBody>
      </p:sp>
      <p:pic>
        <p:nvPicPr>
          <p:cNvPr id="6" name="Online Media 5" title="If the World were a Village of 100 People (2019 Edition)">
            <a:hlinkClick r:id="" action="ppaction://media"/>
            <a:extLst>
              <a:ext uri="{FF2B5EF4-FFF2-40B4-BE49-F238E27FC236}">
                <a16:creationId xmlns:a16="http://schemas.microsoft.com/office/drawing/2014/main" id="{7E9C4B83-A9F4-4457-8560-FF854D60ABF8}"/>
              </a:ext>
            </a:extLst>
          </p:cNvPr>
          <p:cNvPicPr>
            <a:picLocks noRot="1" noChangeAspect="1"/>
          </p:cNvPicPr>
          <p:nvPr>
            <a:videoFile r:link="rId1"/>
          </p:nvPr>
        </p:nvPicPr>
        <p:blipFill>
          <a:blip r:embed="rId5"/>
          <a:stretch>
            <a:fillRect/>
          </a:stretch>
        </p:blipFill>
        <p:spPr>
          <a:xfrm>
            <a:off x="4502803" y="4772654"/>
            <a:ext cx="2807485" cy="1586229"/>
          </a:xfrm>
          <a:prstGeom prst="rect">
            <a:avLst/>
          </a:prstGeom>
        </p:spPr>
      </p:pic>
    </p:spTree>
    <p:extLst>
      <p:ext uri="{BB962C8B-B14F-4D97-AF65-F5344CB8AC3E}">
        <p14:creationId xmlns:p14="http://schemas.microsoft.com/office/powerpoint/2010/main" val="242324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840</TotalTime>
  <Words>1257</Words>
  <Application>Microsoft Office PowerPoint</Application>
  <PresentationFormat>Widescreen</PresentationFormat>
  <Paragraphs>90</Paragraphs>
  <Slides>13</Slides>
  <Notes>10</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Calibri Light</vt:lpstr>
      <vt:lpstr>Courier New</vt:lpstr>
      <vt:lpstr>Open Sans</vt:lpstr>
      <vt:lpstr>Univers Next Pro</vt:lpstr>
      <vt:lpstr>Univers Next Pro Condensed</vt:lpstr>
      <vt:lpstr>Wingdings</vt:lpstr>
      <vt:lpstr>Office Theme</vt:lpstr>
      <vt:lpstr>PowerPoint Presentation</vt:lpstr>
      <vt:lpstr>PowerPoint Presentation</vt:lpstr>
      <vt:lpstr>Guess the Article</vt:lpstr>
      <vt:lpstr>PowerPoint Presentation</vt:lpstr>
      <vt:lpstr>PowerPoint Presentation</vt:lpstr>
      <vt:lpstr>How many of these did you get?</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Romana Juhasova</cp:lastModifiedBy>
  <cp:revision>91</cp:revision>
  <dcterms:created xsi:type="dcterms:W3CDTF">2021-02-11T16:57:41Z</dcterms:created>
  <dcterms:modified xsi:type="dcterms:W3CDTF">2021-12-10T17:11:40Z</dcterms:modified>
</cp:coreProperties>
</file>