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81" r:id="rId4"/>
    <p:sldId id="258" r:id="rId5"/>
    <p:sldId id="259" r:id="rId6"/>
    <p:sldId id="284" r:id="rId7"/>
    <p:sldId id="285" r:id="rId8"/>
    <p:sldId id="286" r:id="rId9"/>
    <p:sldId id="287" r:id="rId10"/>
    <p:sldId id="288" r:id="rId11"/>
    <p:sldId id="282" r:id="rId12"/>
    <p:sldId id="290"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DF4B0B-FF04-440F-9CE4-1EB4C9C663C1}" v="18" dt="2022-01-04T11:05:27.689"/>
    <p1510:client id="{7022064E-1025-4C0B-9D93-39796EEC7514}" v="10" dt="2021-12-01T15:23:01.710"/>
    <p1510:client id="{725FA346-D367-4597-83AD-3D53E8E98A3E}" v="16" dt="2021-10-22T11:58:09.641"/>
    <p1510:client id="{9AA9BE5B-8E68-4A26-B226-2E446FCCD01D}" v="4" dt="2021-10-21T16:39:11.668"/>
    <p1510:client id="{B6EC8F51-C6EA-4AE6-8B9F-4CC2162D85FA}" v="75" dt="2021-12-01T11:04:49.636"/>
    <p1510:client id="{DA314E9A-A2E8-4850-B4A9-8B2D34807ADF}" v="5" dt="2021-12-09T10:01:13.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69" autoAdjust="0"/>
    <p:restoredTop sz="74618" autoAdjust="0"/>
  </p:normalViewPr>
  <p:slideViewPr>
    <p:cSldViewPr snapToGrid="0">
      <p:cViewPr varScale="1">
        <p:scale>
          <a:sx n="50" d="100"/>
          <a:sy n="50" d="100"/>
        </p:scale>
        <p:origin x="1028" y="3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Bestley" userId="b96yWGPE/ZuIqUo2x4NKrB11wUYp/4VbujG+fdxUq2k=" providerId="None" clId="Web-{725FA346-D367-4597-83AD-3D53E8E98A3E}"/>
    <pc:docChg chg="modSld">
      <pc:chgData name="Frances Bestley" userId="b96yWGPE/ZuIqUo2x4NKrB11wUYp/4VbujG+fdxUq2k=" providerId="None" clId="Web-{725FA346-D367-4597-83AD-3D53E8E98A3E}" dt="2021-10-22T11:58:09.641" v="7" actId="20577"/>
      <pc:docMkLst>
        <pc:docMk/>
      </pc:docMkLst>
      <pc:sldChg chg="modSp">
        <pc:chgData name="Frances Bestley" userId="b96yWGPE/ZuIqUo2x4NKrB11wUYp/4VbujG+fdxUq2k=" providerId="None" clId="Web-{725FA346-D367-4597-83AD-3D53E8E98A3E}" dt="2021-10-22T11:58:09.641" v="7" actId="20577"/>
        <pc:sldMkLst>
          <pc:docMk/>
          <pc:sldMk cId="175122666" sldId="291"/>
        </pc:sldMkLst>
        <pc:spChg chg="mod">
          <ac:chgData name="Frances Bestley" userId="b96yWGPE/ZuIqUo2x4NKrB11wUYp/4VbujG+fdxUq2k=" providerId="None" clId="Web-{725FA346-D367-4597-83AD-3D53E8E98A3E}" dt="2021-10-22T11:58:09.641" v="7" actId="20577"/>
          <ac:spMkLst>
            <pc:docMk/>
            <pc:sldMk cId="175122666" sldId="291"/>
            <ac:spMk id="4" creationId="{28AAB065-553A-45C7-9E2E-75E49E587972}"/>
          </ac:spMkLst>
        </pc:spChg>
      </pc:sldChg>
    </pc:docChg>
  </pc:docChgLst>
  <pc:docChgLst>
    <pc:chgData name="Stuart Whiffin" userId="AoE9dP9km+fKFDi+GAIP0QmtH/eX3C08mMuRq9sONFM=" providerId="None" clId="Web-{9AA9BE5B-8E68-4A26-B226-2E446FCCD01D}"/>
    <pc:docChg chg="modSld">
      <pc:chgData name="Stuart Whiffin" userId="AoE9dP9km+fKFDi+GAIP0QmtH/eX3C08mMuRq9sONFM=" providerId="None" clId="Web-{9AA9BE5B-8E68-4A26-B226-2E446FCCD01D}" dt="2021-10-21T16:39:11.668" v="1" actId="20577"/>
      <pc:docMkLst>
        <pc:docMk/>
      </pc:docMkLst>
      <pc:sldChg chg="modSp">
        <pc:chgData name="Stuart Whiffin" userId="AoE9dP9km+fKFDi+GAIP0QmtH/eX3C08mMuRq9sONFM=" providerId="None" clId="Web-{9AA9BE5B-8E68-4A26-B226-2E446FCCD01D}" dt="2021-10-21T16:39:11.668" v="1" actId="20577"/>
        <pc:sldMkLst>
          <pc:docMk/>
          <pc:sldMk cId="2423244893" sldId="287"/>
        </pc:sldMkLst>
        <pc:spChg chg="mod">
          <ac:chgData name="Stuart Whiffin" userId="AoE9dP9km+fKFDi+GAIP0QmtH/eX3C08mMuRq9sONFM=" providerId="None" clId="Web-{9AA9BE5B-8E68-4A26-B226-2E446FCCD01D}" dt="2021-10-21T16:39:11.668" v="1" actId="20577"/>
          <ac:spMkLst>
            <pc:docMk/>
            <pc:sldMk cId="2423244893" sldId="287"/>
            <ac:spMk id="2" creationId="{3116858E-FDDF-4222-B340-4FB3C88778BB}"/>
          </ac:spMkLst>
        </pc:spChg>
      </pc:sldChg>
    </pc:docChg>
  </pc:docChgLst>
  <pc:docChgLst>
    <pc:chgData name="Romana Juhasova" userId="pug63gakqHhUKCblM6dKftwFImXt0SaHY6Q/zF0jifQ=" providerId="None" clId="Web-{7022064E-1025-4C0B-9D93-39796EEC7514}"/>
    <pc:docChg chg="modSld">
      <pc:chgData name="Romana Juhasova" userId="pug63gakqHhUKCblM6dKftwFImXt0SaHY6Q/zF0jifQ=" providerId="None" clId="Web-{7022064E-1025-4C0B-9D93-39796EEC7514}" dt="2021-12-01T15:23:01.710" v="5" actId="1076"/>
      <pc:docMkLst>
        <pc:docMk/>
      </pc:docMkLst>
      <pc:sldChg chg="modSp">
        <pc:chgData name="Romana Juhasova" userId="pug63gakqHhUKCblM6dKftwFImXt0SaHY6Q/zF0jifQ=" providerId="None" clId="Web-{7022064E-1025-4C0B-9D93-39796EEC7514}" dt="2021-12-01T15:23:01.710" v="5" actId="1076"/>
        <pc:sldMkLst>
          <pc:docMk/>
          <pc:sldMk cId="430025987" sldId="285"/>
        </pc:sldMkLst>
        <pc:spChg chg="mod">
          <ac:chgData name="Romana Juhasova" userId="pug63gakqHhUKCblM6dKftwFImXt0SaHY6Q/zF0jifQ=" providerId="None" clId="Web-{7022064E-1025-4C0B-9D93-39796EEC7514}" dt="2021-12-01T15:23:01.710" v="5" actId="1076"/>
          <ac:spMkLst>
            <pc:docMk/>
            <pc:sldMk cId="430025987" sldId="285"/>
            <ac:spMk id="5" creationId="{1BB7B9C6-9863-41EF-9798-72096D5A70D1}"/>
          </ac:spMkLst>
        </pc:spChg>
      </pc:sldChg>
    </pc:docChg>
  </pc:docChgLst>
  <pc:docChgLst>
    <pc:chgData name="Romana Juhasova" userId="pug63gakqHhUKCblM6dKftwFImXt0SaHY6Q/zF0jifQ=" providerId="None" clId="Web-{DA314E9A-A2E8-4850-B4A9-8B2D34807ADF}"/>
    <pc:docChg chg="modSld">
      <pc:chgData name="Romana Juhasova" userId="pug63gakqHhUKCblM6dKftwFImXt0SaHY6Q/zF0jifQ=" providerId="None" clId="Web-{DA314E9A-A2E8-4850-B4A9-8B2D34807ADF}" dt="2021-12-09T10:01:13.555" v="1"/>
      <pc:docMkLst>
        <pc:docMk/>
      </pc:docMkLst>
      <pc:sldChg chg="delSp modSp">
        <pc:chgData name="Romana Juhasova" userId="pug63gakqHhUKCblM6dKftwFImXt0SaHY6Q/zF0jifQ=" providerId="None" clId="Web-{DA314E9A-A2E8-4850-B4A9-8B2D34807ADF}" dt="2021-12-09T10:01:13.555" v="1"/>
        <pc:sldMkLst>
          <pc:docMk/>
          <pc:sldMk cId="4111859181" sldId="281"/>
        </pc:sldMkLst>
        <pc:spChg chg="del mod">
          <ac:chgData name="Romana Juhasova" userId="pug63gakqHhUKCblM6dKftwFImXt0SaHY6Q/zF0jifQ=" providerId="None" clId="Web-{DA314E9A-A2E8-4850-B4A9-8B2D34807ADF}" dt="2021-12-09T10:01:13.555" v="1"/>
          <ac:spMkLst>
            <pc:docMk/>
            <pc:sldMk cId="4111859181" sldId="281"/>
            <ac:spMk id="10" creationId="{E2F8037A-2936-49AD-A6AC-D02A40C75AC3}"/>
          </ac:spMkLst>
        </pc:spChg>
      </pc:sldChg>
    </pc:docChg>
  </pc:docChgLst>
  <pc:docChgLst>
    <pc:chgData name="Romana Juhasova" userId="pug63gakqHhUKCblM6dKftwFImXt0SaHY6Q/zF0jifQ=" providerId="None" clId="Web-{B6EC8F51-C6EA-4AE6-8B9F-4CC2162D85FA}"/>
    <pc:docChg chg="modSld">
      <pc:chgData name="Romana Juhasova" userId="pug63gakqHhUKCblM6dKftwFImXt0SaHY6Q/zF0jifQ=" providerId="None" clId="Web-{B6EC8F51-C6EA-4AE6-8B9F-4CC2162D85FA}" dt="2021-12-01T11:04:49.636" v="55"/>
      <pc:docMkLst>
        <pc:docMk/>
      </pc:docMkLst>
      <pc:sldChg chg="delSp delAnim">
        <pc:chgData name="Romana Juhasova" userId="pug63gakqHhUKCblM6dKftwFImXt0SaHY6Q/zF0jifQ=" providerId="None" clId="Web-{B6EC8F51-C6EA-4AE6-8B9F-4CC2162D85FA}" dt="2021-12-01T11:04:49.636" v="55"/>
        <pc:sldMkLst>
          <pc:docMk/>
          <pc:sldMk cId="250076512" sldId="258"/>
        </pc:sldMkLst>
        <pc:picChg chg="del">
          <ac:chgData name="Romana Juhasova" userId="pug63gakqHhUKCblM6dKftwFImXt0SaHY6Q/zF0jifQ=" providerId="None" clId="Web-{B6EC8F51-C6EA-4AE6-8B9F-4CC2162D85FA}" dt="2021-12-01T11:04:49.636" v="55"/>
          <ac:picMkLst>
            <pc:docMk/>
            <pc:sldMk cId="250076512" sldId="258"/>
            <ac:picMk id="12" creationId="{ADF35238-6B9D-4206-B99D-AA4D255C8A74}"/>
          </ac:picMkLst>
        </pc:picChg>
      </pc:sldChg>
      <pc:sldChg chg="addSp delSp modSp">
        <pc:chgData name="Romana Juhasova" userId="pug63gakqHhUKCblM6dKftwFImXt0SaHY6Q/zF0jifQ=" providerId="None" clId="Web-{B6EC8F51-C6EA-4AE6-8B9F-4CC2162D85FA}" dt="2021-12-01T10:07:55.755" v="54" actId="1076"/>
        <pc:sldMkLst>
          <pc:docMk/>
          <pc:sldMk cId="4111859181" sldId="281"/>
        </pc:sldMkLst>
        <pc:spChg chg="mod">
          <ac:chgData name="Romana Juhasova" userId="pug63gakqHhUKCblM6dKftwFImXt0SaHY6Q/zF0jifQ=" providerId="None" clId="Web-{B6EC8F51-C6EA-4AE6-8B9F-4CC2162D85FA}" dt="2021-12-01T10:07:34.958" v="50" actId="20577"/>
          <ac:spMkLst>
            <pc:docMk/>
            <pc:sldMk cId="4111859181" sldId="281"/>
            <ac:spMk id="13" creationId="{8504294B-F81D-4424-A3D2-E85D93D79961}"/>
          </ac:spMkLst>
        </pc:spChg>
        <pc:picChg chg="add mod">
          <ac:chgData name="Romana Juhasova" userId="pug63gakqHhUKCblM6dKftwFImXt0SaHY6Q/zF0jifQ=" providerId="None" clId="Web-{B6EC8F51-C6EA-4AE6-8B9F-4CC2162D85FA}" dt="2021-12-01T10:07:55.755" v="54" actId="1076"/>
          <ac:picMkLst>
            <pc:docMk/>
            <pc:sldMk cId="4111859181" sldId="281"/>
            <ac:picMk id="2" creationId="{9F90DDED-30D2-470E-857B-3242FE829263}"/>
          </ac:picMkLst>
        </pc:picChg>
        <pc:picChg chg="del">
          <ac:chgData name="Romana Juhasova" userId="pug63gakqHhUKCblM6dKftwFImXt0SaHY6Q/zF0jifQ=" providerId="None" clId="Web-{B6EC8F51-C6EA-4AE6-8B9F-4CC2162D85FA}" dt="2021-12-01T10:07:24.114" v="42"/>
          <ac:picMkLst>
            <pc:docMk/>
            <pc:sldMk cId="4111859181" sldId="281"/>
            <ac:picMk id="9" creationId="{076912A5-3791-4E5E-AE2A-671E15B92563}"/>
          </ac:picMkLst>
        </pc:picChg>
      </pc:sldChg>
      <pc:sldChg chg="addSp delSp modSp delAnim">
        <pc:chgData name="Romana Juhasova" userId="pug63gakqHhUKCblM6dKftwFImXt0SaHY6Q/zF0jifQ=" providerId="None" clId="Web-{B6EC8F51-C6EA-4AE6-8B9F-4CC2162D85FA}" dt="2021-12-01T09:56:11.879" v="41" actId="1076"/>
        <pc:sldMkLst>
          <pc:docMk/>
          <pc:sldMk cId="1301578224" sldId="282"/>
        </pc:sldMkLst>
        <pc:spChg chg="mod">
          <ac:chgData name="Romana Juhasova" userId="pug63gakqHhUKCblM6dKftwFImXt0SaHY6Q/zF0jifQ=" providerId="None" clId="Web-{B6EC8F51-C6EA-4AE6-8B9F-4CC2162D85FA}" dt="2021-12-01T09:55:32.097" v="36" actId="1076"/>
          <ac:spMkLst>
            <pc:docMk/>
            <pc:sldMk cId="1301578224" sldId="282"/>
            <ac:spMk id="3" creationId="{8C7B30EE-8314-408D-AFA1-AF315CB53D79}"/>
          </ac:spMkLst>
        </pc:spChg>
        <pc:spChg chg="add mod">
          <ac:chgData name="Romana Juhasova" userId="pug63gakqHhUKCblM6dKftwFImXt0SaHY6Q/zF0jifQ=" providerId="None" clId="Web-{B6EC8F51-C6EA-4AE6-8B9F-4CC2162D85FA}" dt="2021-12-01T09:56:11.879" v="41" actId="1076"/>
          <ac:spMkLst>
            <pc:docMk/>
            <pc:sldMk cId="1301578224" sldId="282"/>
            <ac:spMk id="6" creationId="{F0D9717F-28C0-4288-A05E-446D39712DF5}"/>
          </ac:spMkLst>
        </pc:spChg>
        <pc:picChg chg="del">
          <ac:chgData name="Romana Juhasova" userId="pug63gakqHhUKCblM6dKftwFImXt0SaHY6Q/zF0jifQ=" providerId="None" clId="Web-{B6EC8F51-C6EA-4AE6-8B9F-4CC2162D85FA}" dt="2021-12-01T09:53:22.094" v="0"/>
          <ac:picMkLst>
            <pc:docMk/>
            <pc:sldMk cId="1301578224" sldId="282"/>
            <ac:picMk id="5" creationId="{2617C380-8C0A-4062-B62F-2ADA46449F2C}"/>
          </ac:picMkLst>
        </pc:picChg>
      </pc:sldChg>
    </pc:docChg>
  </pc:docChgLst>
  <pc:docChgLst>
    <pc:chgData name="Romana Juhasova" userId="pug63gakqHhUKCblM6dKftwFImXt0SaHY6Q/zF0jifQ=" providerId="None" clId="Web-{04DF4B0B-FF04-440F-9CE4-1EB4C9C663C1}"/>
    <pc:docChg chg="modSld">
      <pc:chgData name="Romana Juhasova" userId="pug63gakqHhUKCblM6dKftwFImXt0SaHY6Q/zF0jifQ=" providerId="None" clId="Web-{04DF4B0B-FF04-440F-9CE4-1EB4C9C663C1}" dt="2022-01-04T11:05:27.406" v="8" actId="20577"/>
      <pc:docMkLst>
        <pc:docMk/>
      </pc:docMkLst>
      <pc:sldChg chg="modSp">
        <pc:chgData name="Romana Juhasova" userId="pug63gakqHhUKCblM6dKftwFImXt0SaHY6Q/zF0jifQ=" providerId="None" clId="Web-{04DF4B0B-FF04-440F-9CE4-1EB4C9C663C1}" dt="2022-01-04T11:04:24.874" v="4" actId="1076"/>
        <pc:sldMkLst>
          <pc:docMk/>
          <pc:sldMk cId="3686444004" sldId="259"/>
        </pc:sldMkLst>
        <pc:spChg chg="mod">
          <ac:chgData name="Romana Juhasova" userId="pug63gakqHhUKCblM6dKftwFImXt0SaHY6Q/zF0jifQ=" providerId="None" clId="Web-{04DF4B0B-FF04-440F-9CE4-1EB4C9C663C1}" dt="2022-01-04T11:04:24.874" v="4" actId="1076"/>
          <ac:spMkLst>
            <pc:docMk/>
            <pc:sldMk cId="3686444004" sldId="259"/>
            <ac:spMk id="5" creationId="{13227B2E-B5C9-407F-BBFD-D529411BB157}"/>
          </ac:spMkLst>
        </pc:spChg>
      </pc:sldChg>
      <pc:sldChg chg="modSp">
        <pc:chgData name="Romana Juhasova" userId="pug63gakqHhUKCblM6dKftwFImXt0SaHY6Q/zF0jifQ=" providerId="None" clId="Web-{04DF4B0B-FF04-440F-9CE4-1EB4C9C663C1}" dt="2022-01-04T11:05:27.406" v="8" actId="20577"/>
        <pc:sldMkLst>
          <pc:docMk/>
          <pc:sldMk cId="1301578224" sldId="282"/>
        </pc:sldMkLst>
        <pc:spChg chg="mod">
          <ac:chgData name="Romana Juhasova" userId="pug63gakqHhUKCblM6dKftwFImXt0SaHY6Q/zF0jifQ=" providerId="None" clId="Web-{04DF4B0B-FF04-440F-9CE4-1EB4C9C663C1}" dt="2022-01-04T11:05:27.406" v="8" actId="20577"/>
          <ac:spMkLst>
            <pc:docMk/>
            <pc:sldMk cId="1301578224" sldId="282"/>
            <ac:spMk id="3" creationId="{8C7B30EE-8314-408D-AFA1-AF315CB53D7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04/01/2022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121212"/>
              </a:solidFill>
              <a:effectLst/>
              <a:latin typeface="Open Sans"/>
            </a:endParaRPr>
          </a:p>
          <a:p>
            <a:endParaRPr lang="en-GB" b="0" i="0" dirty="0">
              <a:solidFill>
                <a:srgbClr val="121212"/>
              </a:solidFill>
              <a:effectLst/>
              <a:latin typeface="Open Sans"/>
            </a:endParaRPr>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3798116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965329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p:txBody>
      </p:sp>
      <p:sp>
        <p:nvSpPr>
          <p:cNvPr id="4" name="Slide Number Placeholder 3"/>
          <p:cNvSpPr>
            <a:spLocks noGrp="1"/>
          </p:cNvSpPr>
          <p:nvPr>
            <p:ph type="sldNum" sz="quarter" idx="5"/>
          </p:nvPr>
        </p:nvSpPr>
        <p:spPr/>
        <p:txBody>
          <a:bodyPr/>
          <a:lstStyle/>
          <a:p>
            <a:fld id="{60FFAD9A-D0F1-4AD6-A7C9-3D519A760F4B}" type="slidenum">
              <a:rPr lang="en-GB" smtClean="0"/>
              <a:t>13</a:t>
            </a:fld>
            <a:endParaRPr lang="en-GB"/>
          </a:p>
        </p:txBody>
      </p:sp>
    </p:spTree>
    <p:extLst>
      <p:ext uri="{BB962C8B-B14F-4D97-AF65-F5344CB8AC3E}">
        <p14:creationId xmlns:p14="http://schemas.microsoft.com/office/powerpoint/2010/main" val="56760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2</a:t>
            </a:fld>
            <a:endParaRPr lang="en-GB"/>
          </a:p>
        </p:txBody>
      </p:sp>
    </p:spTree>
    <p:extLst>
      <p:ext uri="{BB962C8B-B14F-4D97-AF65-F5344CB8AC3E}">
        <p14:creationId xmlns:p14="http://schemas.microsoft.com/office/powerpoint/2010/main" val="401588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45333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4</a:t>
            </a:fld>
            <a:endParaRPr lang="en-GB"/>
          </a:p>
        </p:txBody>
      </p:sp>
    </p:spTree>
    <p:extLst>
      <p:ext uri="{BB962C8B-B14F-4D97-AF65-F5344CB8AC3E}">
        <p14:creationId xmlns:p14="http://schemas.microsoft.com/office/powerpoint/2010/main" val="357112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6</a:t>
            </a:fld>
            <a:endParaRPr lang="en-GB"/>
          </a:p>
        </p:txBody>
      </p:sp>
    </p:spTree>
    <p:extLst>
      <p:ext uri="{BB962C8B-B14F-4D97-AF65-F5344CB8AC3E}">
        <p14:creationId xmlns:p14="http://schemas.microsoft.com/office/powerpoint/2010/main" val="338019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416107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409495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830350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32862" cy="584775"/>
          </a:xfrm>
          <a:prstGeom prst="rect">
            <a:avLst/>
          </a:prstGeom>
          <a:noFill/>
        </p:spPr>
        <p:txBody>
          <a:bodyPr wrap="square" rtlCol="0">
            <a:spAutoFit/>
          </a:bodyPr>
          <a:lstStyle/>
          <a:p>
            <a:pPr algn="l"/>
            <a:r>
              <a:rPr lang="en-GB" sz="3200" dirty="0">
                <a:solidFill>
                  <a:srgbClr val="00B0F0"/>
                </a:solidFill>
                <a:latin typeface="Univers Next Pro Condensed" panose="020B0906030202020203" pitchFamily="34" charset="0"/>
              </a:rPr>
              <a:t>PRIMARY ACTIVITIES</a:t>
            </a:r>
            <a:r>
              <a:rPr lang="en-GB" sz="2800" dirty="0">
                <a:solidFill>
                  <a:srgbClr val="00B0F0"/>
                </a:solidFill>
                <a:latin typeface="Univers Next Pro Condensed" panose="020B0906030202020203" pitchFamily="34" charset="0"/>
              </a:rPr>
              <a:t>: </a:t>
            </a:r>
            <a:r>
              <a:rPr lang="en-GB" sz="1600" dirty="0">
                <a:solidFill>
                  <a:srgbClr val="00B0F0"/>
                </a:solidFill>
                <a:latin typeface="Univers Next Pro Condensed" panose="020B0906030202020203" pitchFamily="34" charset="0"/>
              </a:rPr>
              <a:t>early years/lower primary</a:t>
            </a:r>
            <a:endParaRPr lang="en-GB" sz="28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3600" dirty="0">
                <a:solidFill>
                  <a:srgbClr val="00B0F0"/>
                </a:solidFill>
                <a:latin typeface="Univers Next Pro Condensed" panose="020B0906030202020203" pitchFamily="34" charset="0"/>
              </a:rPr>
              <a:t>PRIMARY ACTIVITIES 2</a:t>
            </a:r>
            <a:r>
              <a:rPr lang="en-GB" sz="4400" dirty="0">
                <a:solidFill>
                  <a:srgbClr val="00B0F0"/>
                </a:solidFill>
                <a:latin typeface="Univers Next Pro Condensed" panose="020B0906030202020203" pitchFamily="34" charset="0"/>
              </a:rPr>
              <a:t>: </a:t>
            </a:r>
            <a:r>
              <a:rPr lang="en-GB" sz="2000" dirty="0">
                <a:solidFill>
                  <a:srgbClr val="00B0F0"/>
                </a:solidFill>
                <a:latin typeface="Univers Next Pro Condensed" panose="020B0906030202020203" pitchFamily="34" charset="0"/>
              </a:rPr>
              <a:t>upper primary</a:t>
            </a:r>
            <a:endParaRPr lang="en-GB" sz="44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067"/>
            <a:ext cx="12251267"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04/01/2022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video" Target="https://www.youtube.com/embed/SkL1QynlnHE?start=139&amp;feature=oembed" TargetMode="External"/><Relationship Id="rId5" Type="http://schemas.openxmlformats.org/officeDocument/2006/relationships/image" Target="../media/image25.jpeg"/><Relationship Id="rId4" Type="http://schemas.openxmlformats.org/officeDocument/2006/relationships/hyperlink" Target="https://www.youtube.com/watch?v=SkL1QynlnHE&amp;t=139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unicef.org.uk/rights-respecting-school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7.jp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VlTD5EpMdJI" TargetMode="External"/><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13.xml"/><Relationship Id="rId7" Type="http://schemas.openxmlformats.org/officeDocument/2006/relationships/hyperlink" Target="https://www.youtube.com/watch?v=LfUvchfrcS0" TargetMode="External"/><Relationship Id="rId2" Type="http://schemas.openxmlformats.org/officeDocument/2006/relationships/video" Target="https://www.youtube.com/embed/LfUvchfrcS0?feature=oembed" TargetMode="External"/><Relationship Id="rId1" Type="http://schemas.openxmlformats.org/officeDocument/2006/relationships/video" Target="https://www.youtube.com/embed/XLeUvZvuvAs?feature=oembed" TargetMode="External"/><Relationship Id="rId6" Type="http://schemas.openxmlformats.org/officeDocument/2006/relationships/hyperlink" Target="https://www.youtube.com/watch?v=Qx0AVjtdq_Q" TargetMode="External"/><Relationship Id="rId5" Type="http://schemas.openxmlformats.org/officeDocument/2006/relationships/hyperlink" Target="https://www.youtube.com/watch?v=XLeUvZvuvAs" TargetMode="External"/><Relationship Id="rId4" Type="http://schemas.openxmlformats.org/officeDocument/2006/relationships/notesSlide" Target="../notesSlides/notesSlide6.xml"/><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hyperlink" Target="https://artivism.worldslargestlesson.globalgoals.org/"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8.xml"/><Relationship Id="rId7" Type="http://schemas.openxmlformats.org/officeDocument/2006/relationships/image" Target="../media/image23.jpg"/><Relationship Id="rId2" Type="http://schemas.openxmlformats.org/officeDocument/2006/relationships/slideLayout" Target="../slideLayouts/slideLayout15.xml"/><Relationship Id="rId1" Type="http://schemas.openxmlformats.org/officeDocument/2006/relationships/video" Target="https://www.youtube.com/embed/R0rEyDVqU7M?feature=oembed" TargetMode="External"/><Relationship Id="rId6" Type="http://schemas.openxmlformats.org/officeDocument/2006/relationships/hyperlink" Target="https://www.unicef.org/supply/education" TargetMode="External"/><Relationship Id="rId5" Type="http://schemas.openxmlformats.org/officeDocument/2006/relationships/hyperlink" Target="https://www.unicef.org/coronavirus/reopen-schools" TargetMode="External"/><Relationship Id="rId4" Type="http://schemas.openxmlformats.org/officeDocument/2006/relationships/hyperlink" Target="https://www.youtube.com/watch?v=R0rEyDVqU7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A74F53-4D6D-415D-8E2B-DE22FE6A7BE4}"/>
              </a:ext>
            </a:extLst>
          </p:cNvPr>
          <p:cNvSpPr/>
          <p:nvPr/>
        </p:nvSpPr>
        <p:spPr>
          <a:xfrm rot="16200000">
            <a:off x="9637186" y="4347300"/>
            <a:ext cx="4790567"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UNICEF/UN0413033</a:t>
            </a:r>
            <a:endParaRPr lang="en-GB" sz="900" b="1"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7531099" y="1729648"/>
            <a:ext cx="4487379" cy="2308324"/>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Education and learning has always been at the heart of human progress. What might the future hold? Watch this inspiring video made by UNICEF – </a:t>
            </a:r>
            <a:r>
              <a:rPr lang="en-GB" sz="1800" b="0" i="0" u="sng" strike="noStrike" dirty="0">
                <a:solidFill>
                  <a:srgbClr val="0563C1"/>
                </a:solidFill>
                <a:effectLst/>
                <a:latin typeface="Arial" panose="020B0604020202020204" pitchFamily="34" charset="0"/>
                <a:hlinkClick r:id="rId4"/>
              </a:rPr>
              <a:t>“Are we listening to the unstoppable?”</a:t>
            </a:r>
            <a:r>
              <a:rPr lang="en-GB" sz="1800" b="0" i="0" dirty="0">
                <a:solidFill>
                  <a:srgbClr val="000000"/>
                </a:solidFill>
                <a:effectLst/>
                <a:latin typeface="Arial" panose="020B0604020202020204" pitchFamily="34" charset="0"/>
              </a:rPr>
              <a:t> and then work with a friend to write your own poetic vision or manifesto for </a:t>
            </a:r>
            <a:r>
              <a:rPr lang="en-GB" sz="1800" b="1" i="0" dirty="0">
                <a:solidFill>
                  <a:srgbClr val="000000"/>
                </a:solidFill>
                <a:effectLst/>
                <a:latin typeface="Arial" panose="020B0604020202020204" pitchFamily="34" charset="0"/>
              </a:rPr>
              <a:t>the future of learning for young people</a:t>
            </a:r>
            <a:r>
              <a:rPr lang="en-GB" sz="1800" b="0" i="0" dirty="0">
                <a:solidFill>
                  <a:srgbClr val="000000"/>
                </a:solidFill>
                <a:effectLst/>
                <a:latin typeface="Arial" panose="020B0604020202020204" pitchFamily="34" charset="0"/>
              </a:rPr>
              <a:t>. </a:t>
            </a:r>
            <a:endParaRPr lang="en-GB" sz="1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173522" y="1868147"/>
            <a:ext cx="4487379" cy="2031325"/>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To get the best possible education it helps to be a great learner! Work with a friend or small group to create a </a:t>
            </a:r>
            <a:r>
              <a:rPr lang="en-GB" sz="1800" b="1" i="0" dirty="0">
                <a:solidFill>
                  <a:srgbClr val="000000"/>
                </a:solidFill>
                <a:effectLst/>
                <a:latin typeface="Arial" panose="020B0604020202020204" pitchFamily="34" charset="0"/>
              </a:rPr>
              <a:t>‘Top Learner Ten’</a:t>
            </a:r>
            <a:r>
              <a:rPr lang="en-GB" sz="1800" b="0" i="0" dirty="0">
                <a:solidFill>
                  <a:srgbClr val="000000"/>
                </a:solidFill>
                <a:effectLst/>
                <a:latin typeface="Arial" panose="020B0604020202020204" pitchFamily="34" charset="0"/>
              </a:rPr>
              <a:t> – a list of tips for all young people to be the best learners they can be. Could you turn this into an assembly linked to your education rights? </a:t>
            </a:r>
            <a:endParaRPr lang="en-GB" sz="1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7531100" y="4326638"/>
            <a:ext cx="4487378" cy="2308324"/>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The pandemic has meant that education has been interrupted for all children across the world. If you were </a:t>
            </a:r>
            <a:r>
              <a:rPr lang="en-GB" sz="1600" b="1" i="0" dirty="0">
                <a:solidFill>
                  <a:srgbClr val="000000"/>
                </a:solidFill>
                <a:effectLst/>
                <a:latin typeface="Arial" panose="020B0604020202020204" pitchFamily="34" charset="0"/>
              </a:rPr>
              <a:t>the Minister of Education</a:t>
            </a:r>
            <a:r>
              <a:rPr lang="en-GB" sz="1600" b="0" i="0" dirty="0">
                <a:solidFill>
                  <a:srgbClr val="000000"/>
                </a:solidFill>
                <a:effectLst/>
                <a:latin typeface="Arial" panose="020B0604020202020204" pitchFamily="34" charset="0"/>
              </a:rPr>
              <a:t>, </a:t>
            </a:r>
            <a:r>
              <a:rPr lang="en-GB" sz="1600" b="0" i="0" dirty="0">
                <a:solidFill>
                  <a:srgbClr val="000000"/>
                </a:solidFill>
                <a:effectLst/>
                <a:highlight>
                  <a:srgbClr val="00ACE9"/>
                </a:highlight>
                <a:latin typeface="Arial" panose="020B0604020202020204" pitchFamily="34" charset="0"/>
              </a:rPr>
              <a:t>what guidance would you give to headteachers </a:t>
            </a:r>
            <a:r>
              <a:rPr lang="en-GB" sz="1600" b="0" i="0" dirty="0">
                <a:solidFill>
                  <a:srgbClr val="000000"/>
                </a:solidFill>
                <a:effectLst/>
                <a:latin typeface="Arial" panose="020B0604020202020204" pitchFamily="34" charset="0"/>
              </a:rPr>
              <a:t>to ensure that all the goals of education are achieved? Think about the ways that school has changed recently, what things will you put in place to ensure all children can reach their full potential? </a:t>
            </a:r>
            <a:endParaRPr lang="en-GB" sz="1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430340" y="4547407"/>
            <a:ext cx="6656260" cy="2031325"/>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Read the wording of Article 29 again. Think about how well your school encourages </a:t>
            </a:r>
            <a:r>
              <a:rPr lang="en-GB" sz="1800" b="1" i="0" dirty="0">
                <a:solidFill>
                  <a:srgbClr val="000000"/>
                </a:solidFill>
                <a:effectLst/>
                <a:latin typeface="Arial" panose="020B0604020202020204" pitchFamily="34" charset="0"/>
              </a:rPr>
              <a:t>young people to respect: themselves, others, human rights</a:t>
            </a:r>
            <a:r>
              <a:rPr lang="en-GB" sz="1800" b="0" i="0" dirty="0">
                <a:solidFill>
                  <a:srgbClr val="000000"/>
                </a:solidFill>
                <a:effectLst/>
                <a:latin typeface="Arial" panose="020B0604020202020204" pitchFamily="34" charset="0"/>
              </a:rPr>
              <a:t>, their </a:t>
            </a:r>
            <a:r>
              <a:rPr lang="en-GB" sz="1800" b="1" i="0" dirty="0">
                <a:solidFill>
                  <a:srgbClr val="000000"/>
                </a:solidFill>
                <a:effectLst/>
                <a:latin typeface="Arial" panose="020B0604020202020204" pitchFamily="34" charset="0"/>
              </a:rPr>
              <a:t>parents</a:t>
            </a:r>
            <a:r>
              <a:rPr lang="en-GB" sz="1800" b="0" i="0" dirty="0">
                <a:solidFill>
                  <a:srgbClr val="000000"/>
                </a:solidFill>
                <a:effectLst/>
                <a:latin typeface="Arial" panose="020B0604020202020204" pitchFamily="34" charset="0"/>
              </a:rPr>
              <a:t> and the </a:t>
            </a:r>
            <a:r>
              <a:rPr lang="en-GB" sz="1800" b="1" i="0" dirty="0">
                <a:solidFill>
                  <a:srgbClr val="000000"/>
                </a:solidFill>
                <a:effectLst/>
                <a:latin typeface="Arial" panose="020B0604020202020204" pitchFamily="34" charset="0"/>
              </a:rPr>
              <a:t>environment</a:t>
            </a:r>
            <a:r>
              <a:rPr lang="en-GB" sz="1800" b="0" i="0" dirty="0">
                <a:solidFill>
                  <a:srgbClr val="000000"/>
                </a:solidFill>
                <a:effectLst/>
                <a:latin typeface="Arial" panose="020B0604020202020204" pitchFamily="34" charset="0"/>
              </a:rPr>
              <a:t>. Rate each category out of 5 with 0 as no encouragement and 5 for lots of encouragement. Share your results with a friend from your school or even different schools. </a:t>
            </a:r>
          </a:p>
          <a:p>
            <a:pPr algn="ctr"/>
            <a:r>
              <a:rPr lang="en-GB" sz="1800" b="0" i="0" dirty="0">
                <a:solidFill>
                  <a:srgbClr val="000000"/>
                </a:solidFill>
                <a:effectLst/>
                <a:latin typeface="Arial" panose="020B0604020202020204" pitchFamily="34" charset="0"/>
              </a:rPr>
              <a:t>What could your school do to improve its rating? </a:t>
            </a:r>
            <a:endParaRPr lang="en-GB" b="1" dirty="0">
              <a:solidFill>
                <a:schemeClr val="bg1"/>
              </a:solidFill>
              <a:latin typeface="Arial" panose="020B0604020202020204" pitchFamily="34" charset="0"/>
              <a:cs typeface="Arial" panose="020B0604020202020204" pitchFamily="34" charset="0"/>
            </a:endParaRPr>
          </a:p>
        </p:txBody>
      </p:sp>
      <p:pic>
        <p:nvPicPr>
          <p:cNvPr id="6" name="Online Media 5" title="Are we listening to the Unstoppable? I UNICEF">
            <a:hlinkClick r:id="" action="ppaction://media"/>
            <a:extLst>
              <a:ext uri="{FF2B5EF4-FFF2-40B4-BE49-F238E27FC236}">
                <a16:creationId xmlns:a16="http://schemas.microsoft.com/office/drawing/2014/main" id="{7B8A5A44-EE98-4F7D-BA35-D50B982D0A24}"/>
              </a:ext>
            </a:extLst>
          </p:cNvPr>
          <p:cNvPicPr>
            <a:picLocks noRot="1" noChangeAspect="1"/>
          </p:cNvPicPr>
          <p:nvPr>
            <a:videoFile r:link="rId1"/>
          </p:nvPr>
        </p:nvPicPr>
        <p:blipFill>
          <a:blip r:embed="rId5"/>
          <a:stretch>
            <a:fillRect/>
          </a:stretch>
        </p:blipFill>
        <p:spPr>
          <a:xfrm>
            <a:off x="4991099" y="2310593"/>
            <a:ext cx="2540000" cy="1435100"/>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7B30EE-8314-408D-AFA1-AF315CB53D79}"/>
              </a:ext>
            </a:extLst>
          </p:cNvPr>
          <p:cNvSpPr txBox="1"/>
          <p:nvPr/>
        </p:nvSpPr>
        <p:spPr>
          <a:xfrm>
            <a:off x="7061199" y="1034395"/>
            <a:ext cx="5012271" cy="4401205"/>
          </a:xfrm>
          <a:prstGeom prst="rect">
            <a:avLst/>
          </a:prstGeom>
          <a:noFill/>
        </p:spPr>
        <p:txBody>
          <a:bodyPr wrap="square" lIns="91440" tIns="45720" rIns="91440" bIns="45720" rtlCol="0" anchor="t">
            <a:spAutoFit/>
          </a:bodyPr>
          <a:lstStyle/>
          <a:p>
            <a:pPr algn="r"/>
            <a:r>
              <a:rPr lang="en-GB" sz="1600" dirty="0">
                <a:solidFill>
                  <a:schemeClr val="bg1"/>
                </a:solidFill>
                <a:latin typeface="Arial"/>
                <a:ea typeface="+mn-lt"/>
                <a:cs typeface="+mn-lt"/>
              </a:rPr>
              <a:t>Try to create some space to think. </a:t>
            </a:r>
          </a:p>
          <a:p>
            <a:pPr algn="r"/>
            <a:r>
              <a:rPr lang="en-GB" sz="1600" dirty="0">
                <a:solidFill>
                  <a:schemeClr val="bg1"/>
                </a:solidFill>
                <a:latin typeface="Arial"/>
                <a:ea typeface="+mn-lt"/>
                <a:cs typeface="+mn-lt"/>
              </a:rPr>
              <a:t>Be still and quiet… and then think about the following questions: </a:t>
            </a:r>
          </a:p>
          <a:p>
            <a:pPr algn="r"/>
            <a:endParaRPr lang="en-GB" sz="1600" dirty="0">
              <a:solidFill>
                <a:schemeClr val="bg1"/>
              </a:solidFill>
              <a:latin typeface="Arial"/>
              <a:ea typeface="+mn-lt"/>
              <a:cs typeface="+mn-lt"/>
            </a:endParaRPr>
          </a:p>
          <a:p>
            <a:pPr marL="285750" indent="-285750" algn="r">
              <a:buFont typeface="Arial" panose="020B0604020202020204" pitchFamily="34" charset="0"/>
              <a:buChar char="•"/>
            </a:pPr>
            <a:r>
              <a:rPr lang="en-GB" dirty="0">
                <a:solidFill>
                  <a:schemeClr val="bg1"/>
                </a:solidFill>
                <a:latin typeface="Arial"/>
                <a:ea typeface="+mn-lt"/>
                <a:cs typeface="+mn-lt"/>
              </a:rPr>
              <a:t>It’s a N</a:t>
            </a:r>
            <a:r>
              <a:rPr lang="en-GB" b="1" dirty="0">
                <a:solidFill>
                  <a:schemeClr val="bg1"/>
                </a:solidFill>
                <a:latin typeface="Arial"/>
                <a:ea typeface="+mn-lt"/>
                <a:cs typeface="+mn-lt"/>
              </a:rPr>
              <a:t>ew Year</a:t>
            </a:r>
            <a:r>
              <a:rPr lang="en-GB" dirty="0">
                <a:solidFill>
                  <a:schemeClr val="bg1"/>
                </a:solidFill>
                <a:latin typeface="Arial"/>
                <a:ea typeface="+mn-lt"/>
                <a:cs typeface="+mn-lt"/>
              </a:rPr>
              <a:t>. </a:t>
            </a:r>
            <a:r>
              <a:rPr lang="en-GB" dirty="0">
                <a:solidFill>
                  <a:srgbClr val="FFFF00"/>
                </a:solidFill>
                <a:latin typeface="Arial"/>
                <a:ea typeface="+mn-lt"/>
                <a:cs typeface="+mn-lt"/>
              </a:rPr>
              <a:t>What are you hoping for or looking forward to?</a:t>
            </a:r>
          </a:p>
          <a:p>
            <a:pPr algn="r"/>
            <a:r>
              <a:rPr lang="en-GB" dirty="0">
                <a:solidFill>
                  <a:schemeClr val="bg1"/>
                </a:solidFill>
                <a:latin typeface="Arial"/>
                <a:ea typeface="+mn-lt"/>
                <a:cs typeface="+mn-lt"/>
              </a:rPr>
              <a:t> </a:t>
            </a:r>
          </a:p>
          <a:p>
            <a:pPr marL="285750" indent="-285750" algn="r">
              <a:buFont typeface="Arial" panose="020B0604020202020204" pitchFamily="34" charset="0"/>
              <a:buChar char="•"/>
            </a:pPr>
            <a:r>
              <a:rPr lang="en-GB" dirty="0">
                <a:solidFill>
                  <a:schemeClr val="bg1"/>
                </a:solidFill>
                <a:latin typeface="Arial"/>
                <a:ea typeface="+mn-lt"/>
                <a:cs typeface="+mn-lt"/>
              </a:rPr>
              <a:t>Article 29 speaks of your </a:t>
            </a:r>
            <a:r>
              <a:rPr lang="en-GB" b="1" dirty="0">
                <a:solidFill>
                  <a:schemeClr val="bg1"/>
                </a:solidFill>
                <a:latin typeface="Arial"/>
                <a:ea typeface="+mn-lt"/>
                <a:cs typeface="+mn-lt"/>
              </a:rPr>
              <a:t>talents</a:t>
            </a:r>
            <a:r>
              <a:rPr lang="en-GB" dirty="0">
                <a:solidFill>
                  <a:schemeClr val="bg1"/>
                </a:solidFill>
                <a:latin typeface="Arial"/>
                <a:ea typeface="+mn-lt"/>
                <a:cs typeface="+mn-lt"/>
              </a:rPr>
              <a:t> and </a:t>
            </a:r>
            <a:r>
              <a:rPr lang="en-GB" b="1" dirty="0">
                <a:solidFill>
                  <a:schemeClr val="bg1"/>
                </a:solidFill>
                <a:latin typeface="Arial"/>
                <a:ea typeface="+mn-lt"/>
                <a:cs typeface="+mn-lt"/>
              </a:rPr>
              <a:t>abilities</a:t>
            </a:r>
            <a:r>
              <a:rPr lang="en-GB" dirty="0">
                <a:solidFill>
                  <a:schemeClr val="bg1"/>
                </a:solidFill>
                <a:latin typeface="Arial"/>
                <a:ea typeface="+mn-lt"/>
                <a:cs typeface="+mn-lt"/>
              </a:rPr>
              <a:t>. </a:t>
            </a:r>
            <a:r>
              <a:rPr lang="en-GB" dirty="0">
                <a:solidFill>
                  <a:srgbClr val="FFFF00"/>
                </a:solidFill>
                <a:latin typeface="Arial"/>
                <a:ea typeface="+mn-lt"/>
                <a:cs typeface="+mn-lt"/>
              </a:rPr>
              <a:t>How will you develop these this year?</a:t>
            </a:r>
          </a:p>
          <a:p>
            <a:pPr algn="r"/>
            <a:r>
              <a:rPr lang="en-GB" dirty="0">
                <a:solidFill>
                  <a:schemeClr val="bg1"/>
                </a:solidFill>
                <a:latin typeface="Arial"/>
                <a:ea typeface="+mn-lt"/>
                <a:cs typeface="+mn-lt"/>
              </a:rPr>
              <a:t> </a:t>
            </a:r>
          </a:p>
          <a:p>
            <a:pPr marL="285750" indent="-285750" algn="r">
              <a:buFont typeface="Arial" panose="020B0604020202020204" pitchFamily="34" charset="0"/>
              <a:buChar char="•"/>
            </a:pPr>
            <a:r>
              <a:rPr lang="en-GB" dirty="0">
                <a:solidFill>
                  <a:srgbClr val="FFFF00"/>
                </a:solidFill>
                <a:latin typeface="Arial"/>
                <a:ea typeface="+mn-lt"/>
                <a:cs typeface="+mn-lt"/>
              </a:rPr>
              <a:t>Who can help you to do that?</a:t>
            </a:r>
          </a:p>
          <a:p>
            <a:pPr algn="r"/>
            <a:r>
              <a:rPr lang="en-GB" dirty="0">
                <a:solidFill>
                  <a:schemeClr val="bg1"/>
                </a:solidFill>
                <a:latin typeface="Arial"/>
                <a:ea typeface="+mn-lt"/>
                <a:cs typeface="+mn-lt"/>
              </a:rPr>
              <a:t> </a:t>
            </a:r>
          </a:p>
          <a:p>
            <a:pPr marL="285750" indent="-285750" algn="r">
              <a:buFont typeface="Arial" panose="020B0604020202020204" pitchFamily="34" charset="0"/>
              <a:buChar char="•"/>
            </a:pPr>
            <a:r>
              <a:rPr lang="en-GB" dirty="0">
                <a:solidFill>
                  <a:srgbClr val="FFFF00"/>
                </a:solidFill>
                <a:latin typeface="Arial"/>
                <a:ea typeface="+mn-lt"/>
                <a:cs typeface="+mn-lt"/>
              </a:rPr>
              <a:t>How can you help a friend or family member </a:t>
            </a:r>
            <a:r>
              <a:rPr lang="en-GB" dirty="0">
                <a:solidFill>
                  <a:schemeClr val="bg1"/>
                </a:solidFill>
                <a:latin typeface="Arial"/>
                <a:ea typeface="+mn-lt"/>
                <a:cs typeface="+mn-lt"/>
              </a:rPr>
              <a:t>to develop and become the best person they can be? </a:t>
            </a:r>
            <a:endParaRPr lang="en-US" sz="2000" b="1" dirty="0">
              <a:solidFill>
                <a:srgbClr val="FFFF00"/>
              </a:solidFill>
              <a:latin typeface="Arial"/>
              <a:cs typeface="Calibri"/>
            </a:endParaRPr>
          </a:p>
        </p:txBody>
      </p:sp>
      <p:sp>
        <p:nvSpPr>
          <p:cNvPr id="4" name="TextBox 4">
            <a:extLst>
              <a:ext uri="{FF2B5EF4-FFF2-40B4-BE49-F238E27FC236}">
                <a16:creationId xmlns:a16="http://schemas.microsoft.com/office/drawing/2014/main" id="{93C82157-AD07-4FD9-B297-04B284DC039A}"/>
              </a:ext>
            </a:extLst>
          </p:cNvPr>
          <p:cNvSpPr txBox="1"/>
          <p:nvPr/>
        </p:nvSpPr>
        <p:spPr>
          <a:xfrm rot="16200000">
            <a:off x="-1794355"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
        <p:nvSpPr>
          <p:cNvPr id="2" name="TextBox 1">
            <a:extLst>
              <a:ext uri="{FF2B5EF4-FFF2-40B4-BE49-F238E27FC236}">
                <a16:creationId xmlns:a16="http://schemas.microsoft.com/office/drawing/2014/main" id="{99CD66AC-46D6-4F8A-810F-F3415CD421FE}"/>
              </a:ext>
            </a:extLst>
          </p:cNvPr>
          <p:cNvSpPr txBox="1"/>
          <p:nvPr/>
        </p:nvSpPr>
        <p:spPr>
          <a:xfrm>
            <a:off x="165253" y="310787"/>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pic>
        <p:nvPicPr>
          <p:cNvPr id="6" name="Picture 5" descr="A picture containing text, person&#10;&#10;Description automatically generated">
            <a:extLst>
              <a:ext uri="{FF2B5EF4-FFF2-40B4-BE49-F238E27FC236}">
                <a16:creationId xmlns:a16="http://schemas.microsoft.com/office/drawing/2014/main" id="{DCDD9678-5AC2-417E-AC76-3E11F724E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54" y="1550021"/>
            <a:ext cx="5822910" cy="3885579"/>
          </a:xfrm>
          <a:prstGeom prst="rect">
            <a:avLst/>
          </a:prstGeom>
        </p:spPr>
      </p:pic>
      <p:sp>
        <p:nvSpPr>
          <p:cNvPr id="9" name="Rectangle 8">
            <a:extLst>
              <a:ext uri="{FF2B5EF4-FFF2-40B4-BE49-F238E27FC236}">
                <a16:creationId xmlns:a16="http://schemas.microsoft.com/office/drawing/2014/main" id="{5EC823CE-BE08-4152-B76E-DC74FF6CA085}"/>
              </a:ext>
            </a:extLst>
          </p:cNvPr>
          <p:cNvSpPr/>
          <p:nvPr/>
        </p:nvSpPr>
        <p:spPr>
          <a:xfrm>
            <a:off x="118530" y="5529637"/>
            <a:ext cx="1895014" cy="230832"/>
          </a:xfrm>
          <a:prstGeom prst="rect">
            <a:avLst/>
          </a:prstGeom>
        </p:spPr>
        <p:txBody>
          <a:bodyPr wrap="square">
            <a:spAutoFit/>
          </a:bodyPr>
          <a:lstStyle/>
          <a:p>
            <a:r>
              <a:rPr lang="en-GB" sz="900" dirty="0">
                <a:solidFill>
                  <a:schemeClr val="bg2">
                    <a:lumMod val="25000"/>
                  </a:schemeClr>
                </a:solidFill>
                <a:latin typeface="Arial" panose="020B0604020202020204" pitchFamily="34" charset="0"/>
                <a:cs typeface="Arial" panose="020B0604020202020204" pitchFamily="34" charset="0"/>
              </a:rPr>
              <a:t>Photo by </a:t>
            </a:r>
            <a:r>
              <a:rPr lang="en-GB" sz="900" dirty="0" err="1">
                <a:solidFill>
                  <a:schemeClr val="bg2">
                    <a:lumMod val="25000"/>
                  </a:schemeClr>
                </a:solidFill>
                <a:latin typeface="Arial" panose="020B0604020202020204" pitchFamily="34" charset="0"/>
                <a:cs typeface="Arial" panose="020B0604020202020204" pitchFamily="34" charset="0"/>
              </a:rPr>
              <a:t>Pexels</a:t>
            </a:r>
            <a:endParaRPr lang="en-GB" sz="900"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019A7-CDA6-401B-9D1D-A4A7DCC14E18}"/>
              </a:ext>
            </a:extLst>
          </p:cNvPr>
          <p:cNvSpPr txBox="1"/>
          <p:nvPr/>
        </p:nvSpPr>
        <p:spPr>
          <a:xfrm>
            <a:off x="215153" y="367553"/>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
        <p:nvSpPr>
          <p:cNvPr id="3" name="TextBox 2">
            <a:extLst>
              <a:ext uri="{FF2B5EF4-FFF2-40B4-BE49-F238E27FC236}">
                <a16:creationId xmlns:a16="http://schemas.microsoft.com/office/drawing/2014/main" id="{7AB4E711-0EF7-4F28-A2D7-DB27D505B288}"/>
              </a:ext>
            </a:extLst>
          </p:cNvPr>
          <p:cNvSpPr txBox="1"/>
          <p:nvPr/>
        </p:nvSpPr>
        <p:spPr>
          <a:xfrm>
            <a:off x="7413811" y="2105561"/>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4" name="TextBox 3">
            <a:extLst>
              <a:ext uri="{FF2B5EF4-FFF2-40B4-BE49-F238E27FC236}">
                <a16:creationId xmlns:a16="http://schemas.microsoft.com/office/drawing/2014/main" id="{725BFA64-22F0-4E3F-B825-9A837392DD3E}"/>
              </a:ext>
            </a:extLst>
          </p:cNvPr>
          <p:cNvSpPr txBox="1"/>
          <p:nvPr/>
        </p:nvSpPr>
        <p:spPr>
          <a:xfrm>
            <a:off x="5818094" y="1460102"/>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5" name="Rectangle 4">
            <a:hlinkClick r:id="rId2"/>
            <a:extLst>
              <a:ext uri="{FF2B5EF4-FFF2-40B4-BE49-F238E27FC236}">
                <a16:creationId xmlns:a16="http://schemas.microsoft.com/office/drawing/2014/main" id="{E369713D-0727-4389-B219-77724AD179AD}"/>
              </a:ext>
            </a:extLst>
          </p:cNvPr>
          <p:cNvSpPr/>
          <p:nvPr/>
        </p:nvSpPr>
        <p:spPr>
          <a:xfrm>
            <a:off x="10076329" y="3801035"/>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pic>
        <p:nvPicPr>
          <p:cNvPr id="7" name="Picture 6" descr="Graphical user interface, website&#10;&#10;Description automatically generated">
            <a:extLst>
              <a:ext uri="{FF2B5EF4-FFF2-40B4-BE49-F238E27FC236}">
                <a16:creationId xmlns:a16="http://schemas.microsoft.com/office/drawing/2014/main" id="{EC618DB0-2A07-437D-AD49-FC9CDB25B9EE}"/>
              </a:ext>
            </a:extLst>
          </p:cNvPr>
          <p:cNvPicPr>
            <a:picLocks noChangeAspect="1"/>
          </p:cNvPicPr>
          <p:nvPr/>
        </p:nvPicPr>
        <p:blipFill rotWithShape="1">
          <a:blip r:embed="rId3">
            <a:extLst>
              <a:ext uri="{28A0092B-C50C-407E-A947-70E740481C1C}">
                <a14:useLocalDpi xmlns:a14="http://schemas.microsoft.com/office/drawing/2010/main" val="0"/>
              </a:ext>
            </a:extLst>
          </a:blip>
          <a:srcRect l="20163" t="22610" r="17133" b="24126"/>
          <a:stretch/>
        </p:blipFill>
        <p:spPr>
          <a:xfrm>
            <a:off x="770964" y="1826509"/>
            <a:ext cx="4823012" cy="4096871"/>
          </a:xfrm>
          <a:prstGeom prst="rect">
            <a:avLst/>
          </a:prstGeom>
        </p:spPr>
      </p:pic>
    </p:spTree>
    <p:extLst>
      <p:ext uri="{BB962C8B-B14F-4D97-AF65-F5344CB8AC3E}">
        <p14:creationId xmlns:p14="http://schemas.microsoft.com/office/powerpoint/2010/main" val="1930004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p:txBody>
          <a:bodyPr/>
          <a:lstStyle/>
          <a:p>
            <a:r>
              <a:rPr lang="en-GB" dirty="0">
                <a:latin typeface="Univers Next Pro Condensed"/>
              </a:rPr>
              <a:t>Thank you</a:t>
            </a:r>
            <a:endParaRPr lang="en-US" dirty="0"/>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911160" y="4668116"/>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03441-596D-48BC-B878-1D331D489258}"/>
              </a:ext>
            </a:extLst>
          </p:cNvPr>
          <p:cNvSpPr txBox="1"/>
          <p:nvPr/>
        </p:nvSpPr>
        <p:spPr>
          <a:xfrm>
            <a:off x="7135905" y="864312"/>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Guess the article</a:t>
            </a:r>
          </a:p>
        </p:txBody>
      </p:sp>
      <p:sp>
        <p:nvSpPr>
          <p:cNvPr id="3" name="TextBox 2">
            <a:extLst>
              <a:ext uri="{FF2B5EF4-FFF2-40B4-BE49-F238E27FC236}">
                <a16:creationId xmlns:a16="http://schemas.microsoft.com/office/drawing/2014/main" id="{3348E752-500E-466A-9523-8028B68848A8}"/>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article 29</a:t>
            </a:r>
          </a:p>
        </p:txBody>
      </p:sp>
      <p:sp>
        <p:nvSpPr>
          <p:cNvPr id="4" name="TextBox 3">
            <a:extLst>
              <a:ext uri="{FF2B5EF4-FFF2-40B4-BE49-F238E27FC236}">
                <a16:creationId xmlns:a16="http://schemas.microsoft.com/office/drawing/2014/main" id="{EE9520FF-8DF7-4B84-907C-B4BEF0B9B76F}"/>
              </a:ext>
            </a:extLst>
          </p:cNvPr>
          <p:cNvSpPr txBox="1"/>
          <p:nvPr/>
        </p:nvSpPr>
        <p:spPr>
          <a:xfrm>
            <a:off x="7844118" y="2447364"/>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5 – Exploring article 29</a:t>
            </a:r>
          </a:p>
        </p:txBody>
      </p:sp>
      <p:sp>
        <p:nvSpPr>
          <p:cNvPr id="5" name="TextBox 4">
            <a:extLst>
              <a:ext uri="{FF2B5EF4-FFF2-40B4-BE49-F238E27FC236}">
                <a16:creationId xmlns:a16="http://schemas.microsoft.com/office/drawing/2014/main" id="{C6311DBE-1260-4CC3-8756-A8D0A2D7E3B2}"/>
              </a:ext>
            </a:extLst>
          </p:cNvPr>
          <p:cNvSpPr txBox="1"/>
          <p:nvPr/>
        </p:nvSpPr>
        <p:spPr>
          <a:xfrm>
            <a:off x="7960659" y="3295056"/>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6 – Some possible answers</a:t>
            </a:r>
          </a:p>
        </p:txBody>
      </p:sp>
      <p:sp>
        <p:nvSpPr>
          <p:cNvPr id="6" name="TextBox 5">
            <a:extLst>
              <a:ext uri="{FF2B5EF4-FFF2-40B4-BE49-F238E27FC236}">
                <a16:creationId xmlns:a16="http://schemas.microsoft.com/office/drawing/2014/main" id="{77AC655D-0998-4E4E-AC0B-9D4385EBE60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1FE86C00-5D8C-4E86-BF47-5C2BAA46013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CE9365D3-AF72-42B0-BC23-BD0019988A53}"/>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321026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Article</a:t>
            </a:r>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vert="horz" lIns="91440" tIns="45720" rIns="91440" bIns="45720" rtlCol="0" anchor="t">
            <a:noAutofit/>
          </a:bodyPr>
          <a:lstStyle/>
          <a:p>
            <a:pPr marL="0" indent="0">
              <a:buNone/>
            </a:pPr>
            <a:r>
              <a:rPr lang="en-GB" sz="1800" dirty="0">
                <a:solidFill>
                  <a:schemeClr val="bg1"/>
                </a:solidFill>
                <a:latin typeface="Arial"/>
                <a:cs typeface="Arial"/>
              </a:rPr>
              <a:t>These pictures provide a clue to this week’s article. </a:t>
            </a:r>
            <a:endParaRPr lang="en-GB" sz="1800" dirty="0">
              <a:solidFill>
                <a:schemeClr val="bg1"/>
              </a:solidFill>
              <a:latin typeface="Arial" panose="020B0604020202020204" pitchFamily="34" charset="0"/>
              <a:cs typeface="Arial" panose="020B0604020202020204" pitchFamily="34" charset="0"/>
            </a:endParaRPr>
          </a:p>
          <a:p>
            <a:pPr marL="0" indent="0">
              <a:buNone/>
            </a:pPr>
            <a:r>
              <a:rPr lang="en-GB" sz="1800" dirty="0">
                <a:solidFill>
                  <a:schemeClr val="bg1"/>
                </a:solidFill>
                <a:latin typeface="Arial"/>
                <a:cs typeface="Arial"/>
              </a:rPr>
              <a:t>How do these pictures help you? Can you guess how they are linked together?</a:t>
            </a:r>
          </a:p>
          <a:p>
            <a:pPr marL="0" indent="0">
              <a:buNone/>
            </a:pPr>
            <a:r>
              <a:rPr lang="en-GB" sz="1800" dirty="0">
                <a:solidFill>
                  <a:schemeClr val="bg1"/>
                </a:solidFill>
                <a:latin typeface="Arial"/>
                <a:cs typeface="Arial"/>
              </a:rPr>
              <a:t>Write down your thoughts or discuss with someone in your class. </a:t>
            </a:r>
            <a:endParaRPr lang="en-GB" sz="1800"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7DFE037-9285-441F-9F0E-D276D5EE5CC9}"/>
              </a:ext>
            </a:extLst>
          </p:cNvPr>
          <p:cNvSpPr/>
          <p:nvPr/>
        </p:nvSpPr>
        <p:spPr>
          <a:xfrm>
            <a:off x="8405018" y="5190029"/>
            <a:ext cx="2677568" cy="230832"/>
          </a:xfrm>
          <a:prstGeom prst="rect">
            <a:avLst/>
          </a:prstGeom>
        </p:spPr>
        <p:txBody>
          <a:bodyPr wrap="square">
            <a:spAutoFit/>
          </a:bodyPr>
          <a:lstStyle/>
          <a:p>
            <a:pPr algn="l"/>
            <a:r>
              <a:rPr lang="en-GB" sz="900" dirty="0">
                <a:latin typeface="Arial" panose="020B0604020202020204" pitchFamily="34" charset="0"/>
                <a:cs typeface="Arial" panose="020B0604020202020204" pitchFamily="34" charset="0"/>
              </a:rPr>
              <a:t>@UNICEF/</a:t>
            </a:r>
            <a:r>
              <a:rPr lang="en-GB" sz="900" b="0" i="0" dirty="0">
                <a:effectLst/>
                <a:latin typeface="Arial" panose="020B0604020202020204" pitchFamily="34" charset="0"/>
                <a:cs typeface="Arial" panose="020B0604020202020204" pitchFamily="34" charset="0"/>
              </a:rPr>
              <a:t>UN0523745</a:t>
            </a:r>
            <a:endParaRPr lang="en-GB" sz="900" i="0" dirty="0">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3C8CAE4-15FD-40C8-B30C-8C985C017D42}"/>
              </a:ext>
            </a:extLst>
          </p:cNvPr>
          <p:cNvSpPr/>
          <p:nvPr/>
        </p:nvSpPr>
        <p:spPr>
          <a:xfrm>
            <a:off x="183018" y="5174037"/>
            <a:ext cx="1895014" cy="230832"/>
          </a:xfrm>
          <a:prstGeom prst="rect">
            <a:avLst/>
          </a:prstGeom>
        </p:spPr>
        <p:txBody>
          <a:bodyPr wrap="square">
            <a:spAutoFit/>
          </a:bodyPr>
          <a:lstStyle/>
          <a:p>
            <a:r>
              <a:rPr lang="en-GB" sz="900" dirty="0">
                <a:solidFill>
                  <a:schemeClr val="bg2">
                    <a:lumMod val="25000"/>
                  </a:schemeClr>
                </a:solidFill>
                <a:latin typeface="Arial" panose="020B0604020202020204" pitchFamily="34" charset="0"/>
                <a:cs typeface="Arial" panose="020B0604020202020204" pitchFamily="34" charset="0"/>
              </a:rPr>
              <a:t>@UNICEF/</a:t>
            </a:r>
            <a:r>
              <a:rPr lang="en-GB" sz="900" b="0" dirty="0">
                <a:solidFill>
                  <a:srgbClr val="121212"/>
                </a:solidFill>
                <a:effectLst/>
                <a:latin typeface="Arial" panose="020B0604020202020204" pitchFamily="34" charset="0"/>
                <a:cs typeface="Arial" panose="020B0604020202020204" pitchFamily="34" charset="0"/>
              </a:rPr>
              <a:t>Maria </a:t>
            </a:r>
            <a:r>
              <a:rPr lang="en-GB" sz="900" b="0" dirty="0" err="1">
                <a:solidFill>
                  <a:srgbClr val="121212"/>
                </a:solidFill>
                <a:effectLst/>
                <a:latin typeface="Arial" panose="020B0604020202020204" pitchFamily="34" charset="0"/>
                <a:cs typeface="Arial" panose="020B0604020202020204" pitchFamily="34" charset="0"/>
              </a:rPr>
              <a:t>Spiridonova</a:t>
            </a:r>
            <a:endParaRPr lang="en-GB" sz="900" dirty="0">
              <a:solidFill>
                <a:schemeClr val="bg2">
                  <a:lumMod val="25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504294B-F81D-4424-A3D2-E85D93D79961}"/>
              </a:ext>
            </a:extLst>
          </p:cNvPr>
          <p:cNvSpPr txBox="1"/>
          <p:nvPr/>
        </p:nvSpPr>
        <p:spPr>
          <a:xfrm>
            <a:off x="4615618" y="5190029"/>
            <a:ext cx="3285067" cy="230832"/>
          </a:xfrm>
          <a:prstGeom prst="rect">
            <a:avLst/>
          </a:prstGeom>
          <a:noFill/>
        </p:spPr>
        <p:txBody>
          <a:bodyPr wrap="square" lIns="91440" tIns="45720" rIns="91440" bIns="45720" anchor="t">
            <a:spAutoFit/>
          </a:bodyPr>
          <a:lstStyle/>
          <a:p>
            <a:r>
              <a:rPr lang="en-GB" sz="900" dirty="0">
                <a:solidFill>
                  <a:schemeClr val="bg2">
                    <a:lumMod val="25000"/>
                  </a:schemeClr>
                </a:solidFill>
                <a:latin typeface="Arial"/>
                <a:cs typeface="Arial"/>
              </a:rPr>
              <a:t>@UNICEF/</a:t>
            </a:r>
            <a:r>
              <a:rPr lang="en-GB" sz="900" b="0" dirty="0">
                <a:solidFill>
                  <a:srgbClr val="121212"/>
                </a:solidFill>
                <a:effectLst/>
                <a:latin typeface="Open Sans" panose="020B0606030504020204" pitchFamily="34" charset="0"/>
              </a:rPr>
              <a:t>Tomislav </a:t>
            </a:r>
            <a:r>
              <a:rPr lang="en-GB" sz="900" b="0" dirty="0" err="1">
                <a:solidFill>
                  <a:srgbClr val="121212"/>
                </a:solidFill>
                <a:effectLst/>
                <a:latin typeface="Open Sans" panose="020B0606030504020204" pitchFamily="34" charset="0"/>
              </a:rPr>
              <a:t>Georgiev</a:t>
            </a:r>
            <a:endParaRPr lang="en-GB" sz="900" dirty="0">
              <a:solidFill>
                <a:schemeClr val="bg2">
                  <a:lumMod val="25000"/>
                </a:schemeClr>
              </a:solidFill>
              <a:latin typeface="Arial"/>
              <a:cs typeface="Arial"/>
            </a:endParaRPr>
          </a:p>
        </p:txBody>
      </p:sp>
      <p:pic>
        <p:nvPicPr>
          <p:cNvPr id="9" name="Picture 8" descr="A person sitting on a bed using a computer&#10;&#10;Description automatically generated with low confidence">
            <a:extLst>
              <a:ext uri="{FF2B5EF4-FFF2-40B4-BE49-F238E27FC236}">
                <a16:creationId xmlns:a16="http://schemas.microsoft.com/office/drawing/2014/main" id="{617D0488-4AD2-4DCF-84D2-9A71331F1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618" y="2771394"/>
            <a:ext cx="3600449" cy="2402643"/>
          </a:xfrm>
          <a:prstGeom prst="rect">
            <a:avLst/>
          </a:prstGeom>
        </p:spPr>
      </p:pic>
      <p:pic>
        <p:nvPicPr>
          <p:cNvPr id="5" name="Picture 4" descr="A picture containing outdoor, building, ground&#10;&#10;Description automatically generated">
            <a:extLst>
              <a:ext uri="{FF2B5EF4-FFF2-40B4-BE49-F238E27FC236}">
                <a16:creationId xmlns:a16="http://schemas.microsoft.com/office/drawing/2014/main" id="{8DA44D8A-E287-40A0-9C0D-1B94856C7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018" y="2771394"/>
            <a:ext cx="3603964" cy="2402643"/>
          </a:xfrm>
          <a:prstGeom prst="rect">
            <a:avLst/>
          </a:prstGeom>
        </p:spPr>
      </p:pic>
      <p:pic>
        <p:nvPicPr>
          <p:cNvPr id="6" name="Picture 5" descr="Text&#10;&#10;Description automatically generated with low confidence">
            <a:extLst>
              <a:ext uri="{FF2B5EF4-FFF2-40B4-BE49-F238E27FC236}">
                <a16:creationId xmlns:a16="http://schemas.microsoft.com/office/drawing/2014/main" id="{E849C5C0-3AAB-459B-AF07-3078C872CD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018" y="2771394"/>
            <a:ext cx="4271366" cy="2402643"/>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328773"/>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ARTICLE 29</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810" y="1410158"/>
            <a:ext cx="5948190" cy="646331"/>
          </a:xfrm>
          <a:prstGeom prst="rect">
            <a:avLst/>
          </a:prstGeom>
          <a:noFill/>
        </p:spPr>
        <p:txBody>
          <a:bodyPr wrap="square" rtlCol="0">
            <a:spAutoFit/>
          </a:bodyPr>
          <a:lstStyle/>
          <a:p>
            <a:pPr algn="l"/>
            <a:r>
              <a:rPr lang="en-GB" dirty="0">
                <a:latin typeface="Arial" panose="020B0604020202020204" pitchFamily="34" charset="0"/>
                <a:cs typeface="Arial" panose="020B0604020202020204" pitchFamily="34" charset="0"/>
              </a:rPr>
              <a:t>Steven Kidd, Professional Adviser at UNICEF UK, introduces Article 29</a:t>
            </a: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6"/>
              </a:rPr>
              <a:t>here</a:t>
            </a:r>
            <a:r>
              <a:rPr lang="en-GB" sz="1400" dirty="0">
                <a:latin typeface="Arial" panose="020B0604020202020204" pitchFamily="34" charset="0"/>
                <a:cs typeface="Arial" panose="020B0604020202020204" pitchFamily="34" charset="0"/>
              </a:rPr>
              <a:t> to watch on YouTube</a:t>
            </a:r>
          </a:p>
        </p:txBody>
      </p:sp>
      <p:sp>
        <p:nvSpPr>
          <p:cNvPr id="10" name="TextBox 9">
            <a:extLst>
              <a:ext uri="{FF2B5EF4-FFF2-40B4-BE49-F238E27FC236}">
                <a16:creationId xmlns:a16="http://schemas.microsoft.com/office/drawing/2014/main" id="{055B0AF0-4180-416E-89EA-1B8F17A07FDB}"/>
              </a:ext>
            </a:extLst>
          </p:cNvPr>
          <p:cNvSpPr txBox="1"/>
          <p:nvPr/>
        </p:nvSpPr>
        <p:spPr>
          <a:xfrm>
            <a:off x="7110573" y="1672662"/>
            <a:ext cx="4941879" cy="400110"/>
          </a:xfrm>
          <a:prstGeom prst="rect">
            <a:avLst/>
          </a:prstGeom>
          <a:noFill/>
        </p:spPr>
        <p:txBody>
          <a:bodyPr wrap="square" rtlCol="0">
            <a:spAutoFit/>
          </a:bodyPr>
          <a:lstStyle/>
          <a:p>
            <a:pPr algn="r"/>
            <a:r>
              <a:rPr lang="en-GB" sz="2000" b="1" dirty="0">
                <a:solidFill>
                  <a:schemeClr val="bg1"/>
                </a:solidFill>
                <a:latin typeface="Arial" panose="020B0604020202020204" pitchFamily="34" charset="0"/>
                <a:cs typeface="Arial" panose="020B0604020202020204" pitchFamily="34" charset="0"/>
              </a:rPr>
              <a:t>Article 29 – Goals of education</a:t>
            </a:r>
          </a:p>
        </p:txBody>
      </p:sp>
      <p:sp>
        <p:nvSpPr>
          <p:cNvPr id="13" name="TextBox 12">
            <a:extLst>
              <a:ext uri="{FF2B5EF4-FFF2-40B4-BE49-F238E27FC236}">
                <a16:creationId xmlns:a16="http://schemas.microsoft.com/office/drawing/2014/main" id="{8AC9EF96-D35D-4BA1-997A-F63BC93C2D43}"/>
              </a:ext>
            </a:extLst>
          </p:cNvPr>
          <p:cNvSpPr txBox="1"/>
          <p:nvPr/>
        </p:nvSpPr>
        <p:spPr>
          <a:xfrm>
            <a:off x="6957391" y="2408068"/>
            <a:ext cx="5030763" cy="1477328"/>
          </a:xfrm>
          <a:prstGeom prst="rect">
            <a:avLst/>
          </a:prstGeom>
          <a:noFill/>
        </p:spPr>
        <p:txBody>
          <a:bodyPr wrap="square" rtlCol="0">
            <a:spAutoFit/>
          </a:bodyPr>
          <a:lstStyle/>
          <a:p>
            <a:pPr algn="r"/>
            <a:r>
              <a:rPr lang="en-GB" sz="1800" b="0" i="0" dirty="0">
                <a:solidFill>
                  <a:schemeClr val="bg1"/>
                </a:solidFill>
                <a:effectLst/>
                <a:latin typeface="Arial" panose="020B0604020202020204" pitchFamily="34" charset="0"/>
              </a:rPr>
              <a:t>Education must develop every child’s personality, talents and abilities to the full. </a:t>
            </a:r>
          </a:p>
          <a:p>
            <a:pPr algn="r"/>
            <a:r>
              <a:rPr lang="en-GB" sz="1800" b="0" i="0" dirty="0">
                <a:solidFill>
                  <a:schemeClr val="bg1"/>
                </a:solidFill>
                <a:effectLst/>
                <a:latin typeface="Arial" panose="020B0604020202020204" pitchFamily="34" charset="0"/>
              </a:rPr>
              <a:t>It must encourage the child’s respect for human rights, as well as respect for their parents, their own and other cultures, and the environment.</a:t>
            </a:r>
            <a:endParaRPr lang="en-GB" sz="1600" dirty="0">
              <a:solidFill>
                <a:schemeClr val="bg1"/>
              </a:solidFill>
              <a:latin typeface="Arial" panose="020B0604020202020204" pitchFamily="34" charset="0"/>
              <a:cs typeface="Arial" panose="020B0604020202020204" pitchFamily="34" charset="0"/>
            </a:endParaRPr>
          </a:p>
        </p:txBody>
      </p:sp>
      <p:pic>
        <p:nvPicPr>
          <p:cNvPr id="2" name="Article 29 NY">
            <a:hlinkClick r:id="" action="ppaction://media"/>
            <a:extLst>
              <a:ext uri="{FF2B5EF4-FFF2-40B4-BE49-F238E27FC236}">
                <a16:creationId xmlns:a16="http://schemas.microsoft.com/office/drawing/2014/main" id="{61CE9613-52B0-4DEA-A75F-1D693574537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31900" y="2408068"/>
            <a:ext cx="4378576" cy="2462950"/>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2" y="349321"/>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 29</a:t>
            </a:r>
          </a:p>
        </p:txBody>
      </p:sp>
      <p:sp>
        <p:nvSpPr>
          <p:cNvPr id="5" name="TextBox 4">
            <a:extLst>
              <a:ext uri="{FF2B5EF4-FFF2-40B4-BE49-F238E27FC236}">
                <a16:creationId xmlns:a16="http://schemas.microsoft.com/office/drawing/2014/main" id="{13227B2E-B5C9-407F-BBFD-D529411BB157}"/>
              </a:ext>
            </a:extLst>
          </p:cNvPr>
          <p:cNvSpPr txBox="1"/>
          <p:nvPr/>
        </p:nvSpPr>
        <p:spPr>
          <a:xfrm>
            <a:off x="7107237" y="1148052"/>
            <a:ext cx="4965701" cy="3539430"/>
          </a:xfrm>
          <a:prstGeom prst="rect">
            <a:avLst/>
          </a:prstGeom>
          <a:noFill/>
        </p:spPr>
        <p:txBody>
          <a:bodyPr wrap="square" lIns="91440" tIns="45720" rIns="91440" bIns="45720" rtlCol="0" anchor="t">
            <a:spAutoFit/>
          </a:bodyPr>
          <a:lstStyle/>
          <a:p>
            <a:pPr algn="r"/>
            <a:r>
              <a:rPr lang="en-GB" b="0" dirty="0">
                <a:solidFill>
                  <a:schemeClr val="bg1"/>
                </a:solidFill>
                <a:effectLst/>
                <a:latin typeface="Arial"/>
                <a:cs typeface="Arial"/>
              </a:rPr>
              <a:t>The start of a new year is often a time for looking at our lives and making promises to ourselves. The UN Convention on the Rights of the Child </a:t>
            </a:r>
            <a:r>
              <a:rPr lang="en-GB" dirty="0">
                <a:solidFill>
                  <a:schemeClr val="bg1"/>
                </a:solidFill>
                <a:latin typeface="Arial"/>
                <a:cs typeface="Arial"/>
              </a:rPr>
              <a:t>is </a:t>
            </a:r>
            <a:r>
              <a:rPr lang="en-GB" b="0" dirty="0">
                <a:solidFill>
                  <a:schemeClr val="bg1"/>
                </a:solidFill>
                <a:effectLst/>
                <a:latin typeface="Arial"/>
                <a:cs typeface="Arial"/>
              </a:rPr>
              <a:t>a list of promises from world leaders to all the children and young people of the world.</a:t>
            </a:r>
            <a:r>
              <a:rPr lang="en-GB" dirty="0">
                <a:solidFill>
                  <a:schemeClr val="bg1"/>
                </a:solidFill>
                <a:latin typeface="Arial"/>
                <a:cs typeface="Arial"/>
              </a:rPr>
              <a:t> </a:t>
            </a:r>
            <a:endParaRPr lang="en-GB" b="0" dirty="0">
              <a:solidFill>
                <a:schemeClr val="bg1"/>
              </a:solidFill>
              <a:effectLst/>
              <a:latin typeface="Arial" panose="020B0604020202020204" pitchFamily="34" charset="0"/>
              <a:cs typeface="Arial" panose="020B0604020202020204" pitchFamily="34" charset="0"/>
            </a:endParaRPr>
          </a:p>
          <a:p>
            <a:pPr algn="r"/>
            <a:endParaRPr lang="en-GB" dirty="0">
              <a:solidFill>
                <a:schemeClr val="bg1"/>
              </a:solidFill>
              <a:latin typeface="Arial" panose="020B0604020202020204" pitchFamily="34" charset="0"/>
              <a:cs typeface="Arial" panose="020B0604020202020204" pitchFamily="34" charset="0"/>
            </a:endParaRPr>
          </a:p>
          <a:p>
            <a:pPr algn="r"/>
            <a:r>
              <a:rPr lang="en-GB" sz="2000" b="1" dirty="0">
                <a:solidFill>
                  <a:schemeClr val="bg1"/>
                </a:solidFill>
                <a:effectLst/>
                <a:latin typeface="Arial"/>
                <a:cs typeface="Arial"/>
              </a:rPr>
              <a:t>Why do you think </a:t>
            </a:r>
            <a:r>
              <a:rPr lang="en-GB" sz="2000" b="1" dirty="0">
                <a:solidFill>
                  <a:srgbClr val="FFFF00"/>
                </a:solidFill>
                <a:effectLst/>
                <a:latin typeface="Arial"/>
                <a:cs typeface="Arial"/>
              </a:rPr>
              <a:t>education</a:t>
            </a:r>
            <a:r>
              <a:rPr lang="en-GB" sz="2000" b="1" dirty="0">
                <a:solidFill>
                  <a:schemeClr val="bg1"/>
                </a:solidFill>
                <a:effectLst/>
                <a:latin typeface="Arial"/>
                <a:cs typeface="Arial"/>
              </a:rPr>
              <a:t> </a:t>
            </a:r>
            <a:r>
              <a:rPr lang="en-GB" sz="2000" b="1" dirty="0">
                <a:solidFill>
                  <a:schemeClr val="bg1"/>
                </a:solidFill>
                <a:latin typeface="Arial"/>
                <a:cs typeface="Arial"/>
              </a:rPr>
              <a:t>is </a:t>
            </a:r>
            <a:r>
              <a:rPr lang="en-GB" sz="2000" b="1" dirty="0">
                <a:solidFill>
                  <a:schemeClr val="bg1"/>
                </a:solidFill>
                <a:effectLst/>
                <a:latin typeface="Arial"/>
                <a:cs typeface="Arial"/>
              </a:rPr>
              <a:t>a central part of that promise? Why does it matter so much?</a:t>
            </a:r>
            <a:r>
              <a:rPr lang="en-GB" b="1" dirty="0">
                <a:solidFill>
                  <a:schemeClr val="bg1"/>
                </a:solidFill>
                <a:latin typeface="Arial"/>
                <a:cs typeface="Arial"/>
              </a:rPr>
              <a:t> </a:t>
            </a:r>
            <a:endParaRPr lang="en-GB" b="1" dirty="0">
              <a:solidFill>
                <a:schemeClr val="bg1"/>
              </a:solidFill>
              <a:effectLst/>
              <a:latin typeface="Arial" panose="020B0604020202020204" pitchFamily="34" charset="0"/>
              <a:cs typeface="Arial" panose="020B0604020202020204" pitchFamily="34" charset="0"/>
            </a:endParaRPr>
          </a:p>
          <a:p>
            <a:pPr algn="r"/>
            <a:endParaRPr lang="en-GB" b="1" dirty="0">
              <a:solidFill>
                <a:schemeClr val="bg1"/>
              </a:solidFill>
              <a:effectLst/>
              <a:latin typeface="Arial" panose="020B0604020202020204" pitchFamily="34" charset="0"/>
              <a:cs typeface="Arial" panose="020B0604020202020204" pitchFamily="34" charset="0"/>
            </a:endParaRPr>
          </a:p>
          <a:p>
            <a:pPr algn="r"/>
            <a:r>
              <a:rPr lang="en-GB" b="0" dirty="0">
                <a:solidFill>
                  <a:schemeClr val="bg1"/>
                </a:solidFill>
                <a:effectLst/>
                <a:latin typeface="Arial" panose="020B0604020202020204" pitchFamily="34" charset="0"/>
                <a:cs typeface="Arial" panose="020B0604020202020204" pitchFamily="34" charset="0"/>
              </a:rPr>
              <a:t>Make a note of your ideas. </a:t>
            </a:r>
            <a:endParaRPr lang="en-GB"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87146" y="1554277"/>
            <a:ext cx="6071622" cy="4748220"/>
          </a:xfrm>
        </p:spPr>
        <p:txBody>
          <a:bodyPr vert="horz" lIns="91440" tIns="180000" rIns="91440" bIns="45720" rtlCol="0" anchor="t">
            <a:normAutofit/>
          </a:bodyPr>
          <a:lstStyle/>
          <a:p>
            <a:pPr marL="0" indent="0" algn="l" rtl="0" fontAlgn="base">
              <a:buNone/>
            </a:pPr>
            <a:r>
              <a:rPr lang="en-GB" sz="1800" b="1" dirty="0">
                <a:solidFill>
                  <a:srgbClr val="000000"/>
                </a:solidFill>
                <a:latin typeface="Arial" panose="020B0604020202020204" pitchFamily="34" charset="0"/>
                <a:cs typeface="Arial" panose="020B0604020202020204" pitchFamily="34" charset="0"/>
              </a:rPr>
              <a:t>Education matters because it helps children and young people to: </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rPr>
              <a:t>Learn how to be safe and healthy </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rPr>
              <a:t>Be part of a community  </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rPr>
              <a:t>Meet people, play and make friends </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rPr>
              <a:t>Develop new ways of learning (such as online learning) </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rPr>
              <a:t>Learn ways to support each other through hard times </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rPr>
              <a:t>Feel included and have a voice  </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rPr>
              <a:t>Access healthy food in schools </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rPr>
              <a:t>Prepare for adult life and work </a:t>
            </a:r>
            <a:endParaRPr lang="en-GB" sz="1800" b="0" i="0" dirty="0">
              <a:solidFill>
                <a:srgbClr val="000000"/>
              </a:solidFill>
              <a:effectLst/>
              <a:latin typeface="Arial" panose="020B0604020202020204" pitchFamily="34" charset="0"/>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normAutofit fontScale="90000"/>
          </a:bodyPr>
          <a:lstStyle/>
          <a:p>
            <a:r>
              <a:rPr lang="en-GB" dirty="0"/>
              <a:t>Did you think about these areas? </a:t>
            </a:r>
          </a:p>
        </p:txBody>
      </p:sp>
      <p:sp>
        <p:nvSpPr>
          <p:cNvPr id="4" name="Text Placeholder 1">
            <a:extLst>
              <a:ext uri="{FF2B5EF4-FFF2-40B4-BE49-F238E27FC236}">
                <a16:creationId xmlns:a16="http://schemas.microsoft.com/office/drawing/2014/main" id="{95A1F908-72CB-493B-AC08-FDCF0FF0F192}"/>
              </a:ext>
            </a:extLst>
          </p:cNvPr>
          <p:cNvSpPr txBox="1">
            <a:spLocks/>
          </p:cNvSpPr>
          <p:nvPr/>
        </p:nvSpPr>
        <p:spPr>
          <a:xfrm>
            <a:off x="6226140" y="1554277"/>
            <a:ext cx="6071622" cy="4748220"/>
          </a:xfrm>
          <a:prstGeom prst="rect">
            <a:avLst/>
          </a:prstGeom>
        </p:spPr>
        <p:txBody>
          <a:bodyPr vert="horz" lIns="91440" tIns="180000" rIns="91440" bIns="45720" rtlCol="0" anchor="t">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rPr>
              <a:t>Learn about wellbeing and mental health </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rPr>
              <a:t>Find out more about different cultures and traditions </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rPr>
              <a:t>Learn how to work as part of a team </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rPr>
              <a:t>Develop their personality  </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rPr>
              <a:t>Learn how to develop their talents and abilities  </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rPr>
              <a:t>Become independent </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rPr>
              <a:t>Learn about the world we live in </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rPr>
              <a:t>Learn about their rights </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rPr>
              <a:t>Learn about school subjects like English, maths and science </a:t>
            </a:r>
          </a:p>
        </p:txBody>
      </p:sp>
      <p:sp>
        <p:nvSpPr>
          <p:cNvPr id="5" name="TextBox 4">
            <a:extLst>
              <a:ext uri="{FF2B5EF4-FFF2-40B4-BE49-F238E27FC236}">
                <a16:creationId xmlns:a16="http://schemas.microsoft.com/office/drawing/2014/main" id="{ED831199-8A67-401D-8AA2-2EE2632740A6}"/>
              </a:ext>
            </a:extLst>
          </p:cNvPr>
          <p:cNvSpPr txBox="1"/>
          <p:nvPr/>
        </p:nvSpPr>
        <p:spPr>
          <a:xfrm>
            <a:off x="387146" y="6040887"/>
            <a:ext cx="6187556" cy="523220"/>
          </a:xfrm>
          <a:prstGeom prst="rect">
            <a:avLst/>
          </a:prstGeom>
          <a:noFill/>
        </p:spPr>
        <p:txBody>
          <a:bodyPr wrap="square" rtlCol="0">
            <a:spAutoFit/>
          </a:bodyPr>
          <a:lstStyle/>
          <a:p>
            <a:pPr marL="0" indent="0">
              <a:buNone/>
            </a:pPr>
            <a:r>
              <a:rPr lang="en-GB" sz="2800" b="1" dirty="0">
                <a:solidFill>
                  <a:srgbClr val="00ACE9"/>
                </a:solidFill>
                <a:latin typeface="Arial"/>
                <a:cs typeface="Arial"/>
              </a:rPr>
              <a:t>What other ideas did you have?</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7741188" y="1887063"/>
            <a:ext cx="4269801" cy="2062103"/>
          </a:xfrm>
          <a:prstGeom prst="rect">
            <a:avLst/>
          </a:prstGeom>
          <a:noFill/>
        </p:spPr>
        <p:txBody>
          <a:bodyPr wrap="square" lIns="91440" tIns="45720" rIns="91440" bIns="45720" rtlCol="0" anchor="t">
            <a:spAutoFit/>
          </a:bodyPr>
          <a:lstStyle/>
          <a:p>
            <a:pPr algn="ctr"/>
            <a:r>
              <a:rPr lang="en-GB" sz="1600" b="0" i="0" dirty="0">
                <a:solidFill>
                  <a:srgbClr val="000000"/>
                </a:solidFill>
                <a:effectLst/>
                <a:latin typeface="Arial" panose="020B0604020202020204" pitchFamily="34" charset="0"/>
              </a:rPr>
              <a:t>Do you ever make choices about your education, perhaps thinking about what you’d like to learn or setting yourself targets? What do you want to achieve today, this week, this month or this term? Have you heard about the Power of Yet? </a:t>
            </a:r>
            <a:r>
              <a:rPr lang="en-GB" sz="1600" b="0" i="0" u="sng" strike="noStrike" dirty="0">
                <a:solidFill>
                  <a:srgbClr val="0563C1"/>
                </a:solidFill>
                <a:effectLst/>
                <a:latin typeface="Arial" panose="020B0604020202020204" pitchFamily="34" charset="0"/>
                <a:hlinkClick r:id="rId5"/>
              </a:rPr>
              <a:t>Here’s a great song from Sesame Street</a:t>
            </a:r>
            <a:r>
              <a:rPr lang="en-GB" sz="1600" b="0" i="0" dirty="0">
                <a:solidFill>
                  <a:srgbClr val="000000"/>
                </a:solidFill>
                <a:effectLst/>
                <a:latin typeface="Arial" panose="020B0604020202020204" pitchFamily="34" charset="0"/>
              </a:rPr>
              <a:t> to tell you more. Could you design a poster to spread the word? </a:t>
            </a:r>
            <a:endParaRPr lang="en-GB"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238699" y="2158337"/>
            <a:ext cx="4212115"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Draw a picture of your school showing two of the </a:t>
            </a:r>
            <a:r>
              <a:rPr lang="en-GB" sz="1800" b="1" i="0" dirty="0">
                <a:solidFill>
                  <a:schemeClr val="bg1"/>
                </a:solidFill>
                <a:effectLst/>
                <a:latin typeface="Arial" panose="020B0604020202020204" pitchFamily="34" charset="0"/>
              </a:rPr>
              <a:t>things you most like doing</a:t>
            </a:r>
            <a:r>
              <a:rPr lang="en-GB" sz="1800" b="0" i="0" dirty="0">
                <a:solidFill>
                  <a:schemeClr val="bg1"/>
                </a:solidFill>
                <a:effectLst/>
                <a:latin typeface="Arial" panose="020B0604020202020204" pitchFamily="34" charset="0"/>
              </a:rPr>
              <a:t>. Make a display in your classroom showing the things that you enjoy doing as part of your education. </a:t>
            </a:r>
            <a:endParaRPr lang="en-GB" sz="1600" dirty="0">
              <a:solidFill>
                <a:schemeClr val="bg1"/>
              </a:solidFill>
              <a:latin typeface="Arial"/>
              <a:cs typeface="Arial"/>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683500" y="4476707"/>
            <a:ext cx="4269801" cy="2031325"/>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Watch </a:t>
            </a:r>
            <a:r>
              <a:rPr lang="en-GB" sz="1800" b="0" i="0" u="sng" strike="noStrike" dirty="0">
                <a:solidFill>
                  <a:srgbClr val="0563C1"/>
                </a:solidFill>
                <a:effectLst/>
                <a:latin typeface="Arial" panose="020B0604020202020204" pitchFamily="34" charset="0"/>
                <a:hlinkClick r:id="rId6"/>
              </a:rPr>
              <a:t>this short ‘Global Goals’ film</a:t>
            </a:r>
            <a:r>
              <a:rPr lang="en-GB" sz="1800" b="0" i="0" dirty="0">
                <a:solidFill>
                  <a:srgbClr val="000000"/>
                </a:solidFill>
                <a:effectLst/>
                <a:latin typeface="Arial" panose="020B0604020202020204" pitchFamily="34" charset="0"/>
              </a:rPr>
              <a:t> which shows how lots of children and young people around the world are using their talents to make the world a better place. What are you good at? </a:t>
            </a:r>
            <a:r>
              <a:rPr lang="en-GB" sz="1800" b="0" i="0" dirty="0">
                <a:solidFill>
                  <a:srgbClr val="000000"/>
                </a:solidFill>
                <a:effectLst/>
                <a:highlight>
                  <a:srgbClr val="00ACE9"/>
                </a:highlight>
                <a:latin typeface="Arial" panose="020B0604020202020204" pitchFamily="34" charset="0"/>
              </a:rPr>
              <a:t>How could you use your talents to make the world a better place?</a:t>
            </a:r>
            <a:endParaRPr lang="en-GB" b="1" dirty="0">
              <a:highlight>
                <a:srgbClr val="00ACE9"/>
              </a:highlight>
              <a:latin typeface="Univers Next Pro Condensed" panose="020B0906030202020203"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238699" y="4615207"/>
            <a:ext cx="4212115" cy="1754326"/>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Article 29 talks about developing talents, but </a:t>
            </a:r>
            <a:r>
              <a:rPr lang="en-GB" sz="1800" b="1" i="0" dirty="0">
                <a:solidFill>
                  <a:srgbClr val="000000"/>
                </a:solidFill>
                <a:effectLst/>
                <a:latin typeface="Arial" panose="020B0604020202020204" pitchFamily="34" charset="0"/>
              </a:rPr>
              <a:t>what is talent</a:t>
            </a:r>
            <a:r>
              <a:rPr lang="en-GB" sz="1800" b="0" i="0" dirty="0">
                <a:solidFill>
                  <a:srgbClr val="000000"/>
                </a:solidFill>
                <a:effectLst/>
                <a:latin typeface="Arial" panose="020B0604020202020204" pitchFamily="34" charset="0"/>
              </a:rPr>
              <a:t>? Take a look at </a:t>
            </a:r>
            <a:r>
              <a:rPr lang="en-GB" sz="1800" b="0" i="0" u="sng" strike="noStrike" dirty="0">
                <a:solidFill>
                  <a:srgbClr val="0563C1"/>
                </a:solidFill>
                <a:effectLst/>
                <a:latin typeface="Arial" panose="020B0604020202020204" pitchFamily="34" charset="0"/>
                <a:hlinkClick r:id="rId7"/>
              </a:rPr>
              <a:t>this </a:t>
            </a:r>
            <a:r>
              <a:rPr lang="en-GB" sz="1800" b="0" i="0" u="sng" strike="noStrike" dirty="0" err="1">
                <a:solidFill>
                  <a:srgbClr val="0563C1"/>
                </a:solidFill>
                <a:effectLst/>
                <a:latin typeface="Arial" panose="020B0604020202020204" pitchFamily="34" charset="0"/>
                <a:hlinkClick r:id="rId7"/>
              </a:rPr>
              <a:t>sportscotland</a:t>
            </a:r>
            <a:r>
              <a:rPr lang="en-GB" sz="1800" b="0" i="0" u="sng" strike="noStrike" dirty="0">
                <a:solidFill>
                  <a:srgbClr val="0563C1"/>
                </a:solidFill>
                <a:effectLst/>
                <a:latin typeface="Arial" panose="020B0604020202020204" pitchFamily="34" charset="0"/>
                <a:hlinkClick r:id="rId7"/>
              </a:rPr>
              <a:t> video</a:t>
            </a:r>
            <a:r>
              <a:rPr lang="en-GB" sz="1800" b="0" i="0" dirty="0">
                <a:solidFill>
                  <a:srgbClr val="000000"/>
                </a:solidFill>
                <a:effectLst/>
                <a:latin typeface="Arial" panose="020B0604020202020204" pitchFamily="34" charset="0"/>
              </a:rPr>
              <a:t> discussing the role of talent in sport and work with a partner to decide on your top tips for how to develop a talent. </a:t>
            </a:r>
            <a:endParaRPr lang="en-GB" sz="1400" b="1" i="1" dirty="0">
              <a:solidFill>
                <a:srgbClr val="00AEEF"/>
              </a:solidFill>
              <a:latin typeface="Arial"/>
              <a:cs typeface="Arial"/>
            </a:endParaRPr>
          </a:p>
        </p:txBody>
      </p:sp>
      <p:pic>
        <p:nvPicPr>
          <p:cNvPr id="3" name="Online Media 2" title="Sesame Street: Janelle Monae - Power of Yet">
            <a:hlinkClick r:id="" action="ppaction://media"/>
            <a:extLst>
              <a:ext uri="{FF2B5EF4-FFF2-40B4-BE49-F238E27FC236}">
                <a16:creationId xmlns:a16="http://schemas.microsoft.com/office/drawing/2014/main" id="{5A4FB0C2-91EA-4E40-AD3C-337A088D789B}"/>
              </a:ext>
            </a:extLst>
          </p:cNvPr>
          <p:cNvPicPr>
            <a:picLocks noRot="1" noChangeAspect="1"/>
          </p:cNvPicPr>
          <p:nvPr>
            <a:videoFile r:link="rId1"/>
          </p:nvPr>
        </p:nvPicPr>
        <p:blipFill>
          <a:blip r:embed="rId8"/>
          <a:stretch>
            <a:fillRect/>
          </a:stretch>
        </p:blipFill>
        <p:spPr>
          <a:xfrm>
            <a:off x="5016500" y="2200565"/>
            <a:ext cx="2540000" cy="1435100"/>
          </a:xfrm>
          <a:prstGeom prst="rect">
            <a:avLst/>
          </a:prstGeom>
        </p:spPr>
      </p:pic>
      <p:pic>
        <p:nvPicPr>
          <p:cNvPr id="4" name="Online Media 3" title="Understanding Talent">
            <a:hlinkClick r:id="" action="ppaction://media"/>
            <a:extLst>
              <a:ext uri="{FF2B5EF4-FFF2-40B4-BE49-F238E27FC236}">
                <a16:creationId xmlns:a16="http://schemas.microsoft.com/office/drawing/2014/main" id="{368959BB-2121-4E88-A0AC-4D5B79C9B2A4}"/>
              </a:ext>
            </a:extLst>
          </p:cNvPr>
          <p:cNvPicPr>
            <a:picLocks noRot="1" noChangeAspect="1"/>
          </p:cNvPicPr>
          <p:nvPr>
            <a:videoFile r:link="rId2"/>
          </p:nvPr>
        </p:nvPicPr>
        <p:blipFill>
          <a:blip r:embed="rId9"/>
          <a:stretch>
            <a:fillRect/>
          </a:stretch>
        </p:blipFill>
        <p:spPr>
          <a:xfrm>
            <a:off x="4737100" y="4774820"/>
            <a:ext cx="2540000" cy="1435100"/>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130793" y="2118114"/>
            <a:ext cx="4568206" cy="1477328"/>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If you have a </a:t>
            </a:r>
            <a:r>
              <a:rPr lang="en-GB" sz="1800" b="1" i="0" dirty="0">
                <a:solidFill>
                  <a:srgbClr val="000000"/>
                </a:solidFill>
                <a:effectLst/>
                <a:latin typeface="Arial" panose="020B0604020202020204" pitchFamily="34" charset="0"/>
              </a:rPr>
              <a:t>Class Charter</a:t>
            </a:r>
            <a:r>
              <a:rPr lang="en-GB" sz="1800" b="0" i="0" dirty="0">
                <a:solidFill>
                  <a:srgbClr val="000000"/>
                </a:solidFill>
                <a:effectLst/>
                <a:latin typeface="Arial" panose="020B0604020202020204" pitchFamily="34" charset="0"/>
              </a:rPr>
              <a:t>, spend some time revisiting it as a class. How has it been working? Do you need to add a new article? Are there any things to add about respecting other people’s rights? </a:t>
            </a:r>
            <a:endParaRPr lang="en-GB" sz="1600" b="1" dirty="0">
              <a:latin typeface="Arial"/>
              <a:cs typeface="Arial"/>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7786954" y="4313703"/>
            <a:ext cx="4101158" cy="2308324"/>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It’s a new year. </a:t>
            </a:r>
            <a:r>
              <a:rPr lang="en-GB" sz="1800" b="0" i="0" dirty="0">
                <a:solidFill>
                  <a:srgbClr val="000000"/>
                </a:solidFill>
                <a:effectLst/>
                <a:highlight>
                  <a:srgbClr val="00ACE9"/>
                </a:highlight>
                <a:latin typeface="Arial" panose="020B0604020202020204" pitchFamily="34" charset="0"/>
              </a:rPr>
              <a:t>What are you hoping for in 2022?</a:t>
            </a:r>
            <a:r>
              <a:rPr lang="en-GB" sz="1800" b="0" i="0" dirty="0">
                <a:solidFill>
                  <a:srgbClr val="000000"/>
                </a:solidFill>
                <a:effectLst/>
                <a:latin typeface="Arial" panose="020B0604020202020204" pitchFamily="34" charset="0"/>
              </a:rPr>
              <a:t> Imagine you were asked to make a </a:t>
            </a:r>
            <a:r>
              <a:rPr lang="en-GB" sz="1800" b="1" i="0" dirty="0">
                <a:solidFill>
                  <a:srgbClr val="000000"/>
                </a:solidFill>
                <a:effectLst/>
                <a:latin typeface="Arial" panose="020B0604020202020204" pitchFamily="34" charset="0"/>
              </a:rPr>
              <a:t>new year’s resolution about your learning and education </a:t>
            </a:r>
            <a:r>
              <a:rPr lang="en-GB" sz="1800" b="0" i="0" dirty="0">
                <a:solidFill>
                  <a:srgbClr val="000000"/>
                </a:solidFill>
                <a:effectLst/>
                <a:latin typeface="Arial" panose="020B0604020202020204" pitchFamily="34" charset="0"/>
              </a:rPr>
              <a:t>– think of a few ideas, then decide on your top three and share them. You might like to write them down somewhere and try to stick to them. </a:t>
            </a:r>
            <a:endParaRPr lang="en-GB" dirty="0">
              <a:latin typeface="Arial"/>
              <a:cs typeface="Arial"/>
            </a:endParaRPr>
          </a:p>
        </p:txBody>
      </p:sp>
      <p:sp>
        <p:nvSpPr>
          <p:cNvPr id="8" name="TextBox 7">
            <a:extLst>
              <a:ext uri="{FF2B5EF4-FFF2-40B4-BE49-F238E27FC236}">
                <a16:creationId xmlns:a16="http://schemas.microsoft.com/office/drawing/2014/main" id="{1BE4825D-2DD5-4A85-9FF0-57CCC89EA8D7}"/>
              </a:ext>
            </a:extLst>
          </p:cNvPr>
          <p:cNvSpPr txBox="1"/>
          <p:nvPr/>
        </p:nvSpPr>
        <p:spPr>
          <a:xfrm>
            <a:off x="130793" y="4590702"/>
            <a:ext cx="4147255" cy="2031325"/>
          </a:xfrm>
          <a:prstGeom prst="rect">
            <a:avLst/>
          </a:prstGeom>
          <a:noFill/>
        </p:spPr>
        <p:txBody>
          <a:bodyPr wrap="square">
            <a:spAutoFit/>
          </a:bodyPr>
          <a:lstStyle/>
          <a:p>
            <a:pPr algn="ctr"/>
            <a:r>
              <a:rPr lang="en-GB" sz="1800" b="0" i="0" dirty="0">
                <a:solidFill>
                  <a:srgbClr val="000000"/>
                </a:solidFill>
                <a:effectLst/>
                <a:latin typeface="Arial" panose="020B0604020202020204" pitchFamily="34" charset="0"/>
              </a:rPr>
              <a:t>Article 29 also says we should learn about </a:t>
            </a:r>
            <a:r>
              <a:rPr lang="en-GB" sz="1800" b="1" i="0" dirty="0">
                <a:solidFill>
                  <a:srgbClr val="000000"/>
                </a:solidFill>
                <a:effectLst/>
                <a:latin typeface="Arial" panose="020B0604020202020204" pitchFamily="34" charset="0"/>
              </a:rPr>
              <a:t>how to respect our environment </a:t>
            </a:r>
            <a:r>
              <a:rPr lang="en-GB" sz="1800" b="0" i="0" dirty="0">
                <a:solidFill>
                  <a:srgbClr val="000000"/>
                </a:solidFill>
                <a:effectLst/>
                <a:latin typeface="Arial" panose="020B0604020202020204" pitchFamily="34" charset="0"/>
              </a:rPr>
              <a:t>– </a:t>
            </a:r>
            <a:r>
              <a:rPr lang="en-GB" sz="1800" b="0" i="0" u="sng" strike="noStrike" dirty="0">
                <a:solidFill>
                  <a:srgbClr val="0563C1"/>
                </a:solidFill>
                <a:effectLst/>
                <a:latin typeface="Arial" panose="020B0604020202020204" pitchFamily="34" charset="0"/>
                <a:hlinkClick r:id="rId3"/>
              </a:rPr>
              <a:t>in this video</a:t>
            </a:r>
            <a:r>
              <a:rPr lang="en-GB" sz="1800" b="0" i="0" dirty="0">
                <a:solidFill>
                  <a:srgbClr val="000000"/>
                </a:solidFill>
                <a:effectLst/>
                <a:latin typeface="Arial" panose="020B0604020202020204" pitchFamily="34" charset="0"/>
              </a:rPr>
              <a:t>, children talk about the importance of nature and what they’ve been doing to raise awareness. Upload your own tree picture to the digital forest. </a:t>
            </a:r>
            <a:endParaRPr lang="en-GB" sz="1400" b="1" dirty="0">
              <a:solidFill>
                <a:schemeClr val="bg1"/>
              </a:solidFill>
              <a:latin typeface="Arial"/>
              <a:cs typeface="Arial"/>
            </a:endParaRPr>
          </a:p>
        </p:txBody>
      </p:sp>
      <p:sp>
        <p:nvSpPr>
          <p:cNvPr id="10" name="TextBox 9">
            <a:extLst>
              <a:ext uri="{FF2B5EF4-FFF2-40B4-BE49-F238E27FC236}">
                <a16:creationId xmlns:a16="http://schemas.microsoft.com/office/drawing/2014/main" id="{35D850FA-48C7-4BC8-ABA0-C51BB944CC6A}"/>
              </a:ext>
            </a:extLst>
          </p:cNvPr>
          <p:cNvSpPr txBox="1"/>
          <p:nvPr/>
        </p:nvSpPr>
        <p:spPr>
          <a:xfrm>
            <a:off x="5041900" y="2118114"/>
            <a:ext cx="7019307" cy="1477328"/>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Article 29 says that education should develop your </a:t>
            </a:r>
            <a:r>
              <a:rPr lang="en-GB" sz="1800" b="1" i="0" dirty="0">
                <a:solidFill>
                  <a:srgbClr val="000000"/>
                </a:solidFill>
                <a:effectLst/>
                <a:latin typeface="Arial" panose="020B0604020202020204" pitchFamily="34" charset="0"/>
              </a:rPr>
              <a:t>personality</a:t>
            </a:r>
            <a:r>
              <a:rPr lang="en-GB" sz="1800" b="0" i="0" dirty="0">
                <a:solidFill>
                  <a:srgbClr val="000000"/>
                </a:solidFill>
                <a:effectLst/>
                <a:latin typeface="Arial" panose="020B0604020202020204" pitchFamily="34" charset="0"/>
              </a:rPr>
              <a:t>, </a:t>
            </a:r>
            <a:r>
              <a:rPr lang="en-GB" sz="1800" b="1" i="0" dirty="0">
                <a:solidFill>
                  <a:srgbClr val="000000"/>
                </a:solidFill>
                <a:effectLst/>
                <a:latin typeface="Arial" panose="020B0604020202020204" pitchFamily="34" charset="0"/>
              </a:rPr>
              <a:t>abilities</a:t>
            </a:r>
            <a:r>
              <a:rPr lang="en-GB" sz="1800" b="0" i="0" dirty="0">
                <a:solidFill>
                  <a:srgbClr val="000000"/>
                </a:solidFill>
                <a:effectLst/>
                <a:latin typeface="Arial" panose="020B0604020202020204" pitchFamily="34" charset="0"/>
              </a:rPr>
              <a:t> and </a:t>
            </a:r>
            <a:r>
              <a:rPr lang="en-GB" sz="1800" b="1" i="0" dirty="0">
                <a:solidFill>
                  <a:srgbClr val="000000"/>
                </a:solidFill>
                <a:effectLst/>
                <a:latin typeface="Arial" panose="020B0604020202020204" pitchFamily="34" charset="0"/>
              </a:rPr>
              <a:t>talents</a:t>
            </a:r>
            <a:r>
              <a:rPr lang="en-GB" sz="1800" b="0" i="0" dirty="0">
                <a:solidFill>
                  <a:srgbClr val="000000"/>
                </a:solidFill>
                <a:effectLst/>
                <a:latin typeface="Arial" panose="020B0604020202020204" pitchFamily="34" charset="0"/>
              </a:rPr>
              <a:t>. Look up these words and discuss their meaning as a class. Create a drawing or write a poem or story to show some of your abilities and talents of an aspect of your personality. </a:t>
            </a:r>
            <a:endParaRPr lang="en-GB" sz="1400" i="1" dirty="0">
              <a:latin typeface="Arial"/>
              <a:cs typeface="Arial"/>
            </a:endParaRPr>
          </a:p>
        </p:txBody>
      </p:sp>
      <p:pic>
        <p:nvPicPr>
          <p:cNvPr id="7" name="Picture 6" descr="A picture containing tree, outdoor, person, standing&#10;&#10;Description automatically generated">
            <a:hlinkClick r:id="rId3"/>
            <a:extLst>
              <a:ext uri="{FF2B5EF4-FFF2-40B4-BE49-F238E27FC236}">
                <a16:creationId xmlns:a16="http://schemas.microsoft.com/office/drawing/2014/main" id="{C0790B50-F7DD-4090-9DB4-A9FB259C6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048" y="4788290"/>
            <a:ext cx="2958156" cy="1636148"/>
          </a:xfrm>
          <a:prstGeom prst="rect">
            <a:avLst/>
          </a:prstGeom>
        </p:spPr>
      </p:pic>
    </p:spTree>
    <p:extLst>
      <p:ext uri="{BB962C8B-B14F-4D97-AF65-F5344CB8AC3E}">
        <p14:creationId xmlns:p14="http://schemas.microsoft.com/office/powerpoint/2010/main" val="186591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7307732" y="1699426"/>
            <a:ext cx="4931429" cy="2308324"/>
          </a:xfrm>
          <a:prstGeom prst="rect">
            <a:avLst/>
          </a:prstGeom>
          <a:noFill/>
        </p:spPr>
        <p:txBody>
          <a:bodyPr wrap="square" lIns="91440" tIns="45720" rIns="91440" bIns="45720" rtlCol="0" anchor="t">
            <a:spAutoFit/>
          </a:bodyPr>
          <a:lstStyle/>
          <a:p>
            <a:pPr algn="ctr"/>
            <a:r>
              <a:rPr lang="en-GB" sz="1600" b="1" i="0" dirty="0">
                <a:solidFill>
                  <a:srgbClr val="000000"/>
                </a:solidFill>
                <a:effectLst/>
                <a:latin typeface="Arial" panose="020B0604020202020204" pitchFamily="34" charset="0"/>
              </a:rPr>
              <a:t>Article 29</a:t>
            </a:r>
            <a:r>
              <a:rPr lang="en-GB" sz="1600" b="0" i="0" dirty="0">
                <a:solidFill>
                  <a:srgbClr val="000000"/>
                </a:solidFill>
                <a:effectLst/>
                <a:latin typeface="Arial" panose="020B0604020202020204" pitchFamily="34" charset="0"/>
              </a:rPr>
              <a:t> describes what education should be and stresses its importance. School closures have disrupted the education of more than 1.57 billion students worldwide. Watch </a:t>
            </a:r>
            <a:r>
              <a:rPr lang="en-GB" sz="1600" b="0" i="0" u="sng" strike="noStrike" dirty="0">
                <a:solidFill>
                  <a:srgbClr val="0563C1"/>
                </a:solidFill>
                <a:effectLst/>
                <a:latin typeface="Arial" panose="020B0604020202020204" pitchFamily="34" charset="0"/>
                <a:hlinkClick r:id="rId4"/>
              </a:rPr>
              <a:t>this film</a:t>
            </a:r>
            <a:r>
              <a:rPr lang="en-GB" sz="1600" b="0" i="0" dirty="0">
                <a:solidFill>
                  <a:srgbClr val="000000"/>
                </a:solidFill>
                <a:effectLst/>
                <a:latin typeface="Arial" panose="020B0604020202020204" pitchFamily="34" charset="0"/>
              </a:rPr>
              <a:t> of 10-year-old Amanda as she returns to school in Chile. In many countries children have not yet been able to go back to school and home learning is returning. Write a guide to encourage pupils to value and make the most of education – whether at home or in school. </a:t>
            </a:r>
            <a:endParaRPr lang="en-GB" sz="1400" b="1" i="1" dirty="0">
              <a:latin typeface="Arial"/>
              <a:cs typeface="Arial"/>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97771" y="1902892"/>
            <a:ext cx="4556532" cy="2031325"/>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It’s a new year. </a:t>
            </a:r>
            <a:r>
              <a:rPr lang="en-GB" sz="1800" b="1" i="0" dirty="0">
                <a:solidFill>
                  <a:srgbClr val="000000"/>
                </a:solidFill>
                <a:effectLst/>
                <a:latin typeface="Arial" panose="020B0604020202020204" pitchFamily="34" charset="0"/>
              </a:rPr>
              <a:t>What are you hoping for in 2022?</a:t>
            </a:r>
            <a:r>
              <a:rPr lang="en-GB" sz="1800" b="0" i="0" dirty="0">
                <a:solidFill>
                  <a:srgbClr val="000000"/>
                </a:solidFill>
                <a:effectLst/>
                <a:latin typeface="Arial" panose="020B0604020202020204" pitchFamily="34" charset="0"/>
              </a:rPr>
              <a:t> Imagine you were asked to make a new year’s resolution about your learning and education – think of a few ideas, then decide on your top three and share them. You might like to write them down somewhere and try to stick to them. </a:t>
            </a:r>
            <a:endParaRPr lang="en-GB" sz="1600" b="1" dirty="0">
              <a:solidFill>
                <a:schemeClr val="bg1"/>
              </a:solidFill>
              <a:latin typeface="Arial"/>
              <a:cs typeface="Arial"/>
            </a:endParaRPr>
          </a:p>
        </p:txBody>
      </p:sp>
      <p:sp>
        <p:nvSpPr>
          <p:cNvPr id="4" name="TextBox 3">
            <a:extLst>
              <a:ext uri="{FF2B5EF4-FFF2-40B4-BE49-F238E27FC236}">
                <a16:creationId xmlns:a16="http://schemas.microsoft.com/office/drawing/2014/main" id="{1232ECBE-FC1D-43E0-AF25-319A44147B7E}"/>
              </a:ext>
            </a:extLst>
          </p:cNvPr>
          <p:cNvSpPr txBox="1"/>
          <p:nvPr/>
        </p:nvSpPr>
        <p:spPr>
          <a:xfrm>
            <a:off x="97771" y="4411605"/>
            <a:ext cx="4346360" cy="2308324"/>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As the impact of COVID-19 around the world (and in the UK) continues to affect children’s education, UNICEF encourages all governments to do everything they can to </a:t>
            </a:r>
            <a:r>
              <a:rPr lang="en-GB" sz="1800" b="1" i="0" dirty="0">
                <a:solidFill>
                  <a:srgbClr val="000000"/>
                </a:solidFill>
                <a:effectLst/>
                <a:latin typeface="Arial" panose="020B0604020202020204" pitchFamily="34" charset="0"/>
              </a:rPr>
              <a:t>reopen schools </a:t>
            </a:r>
            <a:r>
              <a:rPr lang="en-GB" sz="1800" b="0" i="0" dirty="0">
                <a:solidFill>
                  <a:srgbClr val="000000"/>
                </a:solidFill>
                <a:effectLst/>
                <a:latin typeface="Arial" panose="020B0604020202020204" pitchFamily="34" charset="0"/>
              </a:rPr>
              <a:t>as quickly as possible. Watch the videos on </a:t>
            </a:r>
            <a:r>
              <a:rPr lang="en-GB" sz="1800" b="0" i="0" u="sng" strike="noStrike" dirty="0">
                <a:solidFill>
                  <a:srgbClr val="0563C1"/>
                </a:solidFill>
                <a:effectLst/>
                <a:latin typeface="Arial" panose="020B0604020202020204" pitchFamily="34" charset="0"/>
                <a:hlinkClick r:id="rId5"/>
              </a:rPr>
              <a:t>this page</a:t>
            </a:r>
            <a:r>
              <a:rPr lang="en-GB" sz="1800" b="0" i="0" dirty="0">
                <a:solidFill>
                  <a:srgbClr val="000000"/>
                </a:solidFill>
                <a:effectLst/>
                <a:latin typeface="Arial" panose="020B0604020202020204" pitchFamily="34" charset="0"/>
              </a:rPr>
              <a:t> and then write a newspaper report to show what you have found out. </a:t>
            </a:r>
            <a:endParaRPr lang="en-GB" i="1" dirty="0">
              <a:latin typeface="Arial"/>
              <a:cs typeface="Arial"/>
            </a:endParaRPr>
          </a:p>
        </p:txBody>
      </p:sp>
      <p:sp>
        <p:nvSpPr>
          <p:cNvPr id="7" name="TextBox 6">
            <a:extLst>
              <a:ext uri="{FF2B5EF4-FFF2-40B4-BE49-F238E27FC236}">
                <a16:creationId xmlns:a16="http://schemas.microsoft.com/office/drawing/2014/main" id="{F499407F-876C-4F61-8256-827E3F080E75}"/>
              </a:ext>
            </a:extLst>
          </p:cNvPr>
          <p:cNvSpPr txBox="1"/>
          <p:nvPr/>
        </p:nvSpPr>
        <p:spPr>
          <a:xfrm>
            <a:off x="7558417" y="4550104"/>
            <a:ext cx="4346359" cy="2031325"/>
          </a:xfrm>
          <a:prstGeom prst="rect">
            <a:avLst/>
          </a:prstGeom>
          <a:noFill/>
        </p:spPr>
        <p:txBody>
          <a:bodyPr wrap="square">
            <a:spAutoFit/>
          </a:bodyPr>
          <a:lstStyle/>
          <a:p>
            <a:pPr algn="ctr"/>
            <a:r>
              <a:rPr lang="en-GB" sz="1800" b="0" i="0" dirty="0">
                <a:solidFill>
                  <a:srgbClr val="000000"/>
                </a:solidFill>
                <a:effectLst/>
                <a:highlight>
                  <a:srgbClr val="00ACE9"/>
                </a:highlight>
                <a:latin typeface="Arial" panose="020B0604020202020204" pitchFamily="34" charset="0"/>
              </a:rPr>
              <a:t>UNICEF has always supported the right to education</a:t>
            </a:r>
            <a:r>
              <a:rPr lang="en-GB" sz="1800" b="0" i="0" dirty="0">
                <a:solidFill>
                  <a:srgbClr val="000000"/>
                </a:solidFill>
                <a:effectLst/>
                <a:latin typeface="Arial" panose="020B0604020202020204" pitchFamily="34" charset="0"/>
              </a:rPr>
              <a:t> around the world. Read and watch the video about a </a:t>
            </a:r>
            <a:r>
              <a:rPr lang="en-GB" sz="1800" b="0" i="0" u="sng" strike="noStrike" dirty="0">
                <a:solidFill>
                  <a:srgbClr val="0563C1"/>
                </a:solidFill>
                <a:effectLst/>
                <a:latin typeface="Arial" panose="020B0604020202020204" pitchFamily="34" charset="0"/>
                <a:hlinkClick r:id="rId6"/>
              </a:rPr>
              <a:t>School in a Box</a:t>
            </a:r>
            <a:r>
              <a:rPr lang="en-GB" sz="1800" b="0" i="0" strike="noStrike" dirty="0">
                <a:effectLst/>
                <a:latin typeface="Arial" panose="020B0604020202020204" pitchFamily="34" charset="0"/>
              </a:rPr>
              <a:t>.</a:t>
            </a:r>
            <a:r>
              <a:rPr lang="en-GB" sz="1800" b="0" i="0" dirty="0">
                <a:solidFill>
                  <a:srgbClr val="000000"/>
                </a:solidFill>
                <a:effectLst/>
                <a:latin typeface="Arial" panose="020B0604020202020204" pitchFamily="34" charset="0"/>
              </a:rPr>
              <a:t> Share what you have learnt with your class or year group. If you can, find out more about UNICEF’s work to support education around the world. </a:t>
            </a:r>
            <a:endParaRPr lang="en-GB" sz="1800" dirty="0">
              <a:latin typeface="Arial" panose="020B0604020202020204" pitchFamily="34" charset="0"/>
              <a:cs typeface="Arial" panose="020B0604020202020204" pitchFamily="34" charset="0"/>
            </a:endParaRPr>
          </a:p>
        </p:txBody>
      </p:sp>
      <p:pic>
        <p:nvPicPr>
          <p:cNvPr id="9" name="Picture 8" descr="Graphical user interface, text&#10;&#10;Description automatically generated with medium confidence">
            <a:extLst>
              <a:ext uri="{FF2B5EF4-FFF2-40B4-BE49-F238E27FC236}">
                <a16:creationId xmlns:a16="http://schemas.microsoft.com/office/drawing/2014/main" id="{35AB3C3E-472B-43AB-AB05-88D74C3FD3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4303" y="4792619"/>
            <a:ext cx="2653429" cy="1768953"/>
          </a:xfrm>
          <a:prstGeom prst="rect">
            <a:avLst/>
          </a:prstGeom>
        </p:spPr>
      </p:pic>
      <p:pic>
        <p:nvPicPr>
          <p:cNvPr id="10" name="Online Media 9" title="Back to school in Chile | UNICEF">
            <a:hlinkClick r:id="" action="ppaction://media"/>
            <a:extLst>
              <a:ext uri="{FF2B5EF4-FFF2-40B4-BE49-F238E27FC236}">
                <a16:creationId xmlns:a16="http://schemas.microsoft.com/office/drawing/2014/main" id="{2B4A9837-347D-4E2F-B2C1-B1D56362C4A7}"/>
              </a:ext>
            </a:extLst>
          </p:cNvPr>
          <p:cNvPicPr>
            <a:picLocks noRot="1" noChangeAspect="1"/>
          </p:cNvPicPr>
          <p:nvPr>
            <a:videoFile r:link="rId1"/>
          </p:nvPr>
        </p:nvPicPr>
        <p:blipFill>
          <a:blip r:embed="rId8"/>
          <a:stretch>
            <a:fillRect/>
          </a:stretch>
        </p:blipFill>
        <p:spPr>
          <a:xfrm>
            <a:off x="4997699" y="2201004"/>
            <a:ext cx="2310033" cy="1305169"/>
          </a:xfrm>
          <a:prstGeom prst="rect">
            <a:avLst/>
          </a:prstGeom>
        </p:spPr>
      </p:pic>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1158</TotalTime>
  <Words>1438</Words>
  <Application>Microsoft Office PowerPoint</Application>
  <PresentationFormat>Widescreen</PresentationFormat>
  <Paragraphs>96</Paragraphs>
  <Slides>13</Slides>
  <Notes>11</Notes>
  <HiddenSlides>0</HiddenSlides>
  <MMClips>5</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Guess the Article</vt:lpstr>
      <vt:lpstr>PowerPoint Presentation</vt:lpstr>
      <vt:lpstr>PowerPoint Presentation</vt:lpstr>
      <vt:lpstr>Did you think about these areas? </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Romana Juhasova</cp:lastModifiedBy>
  <cp:revision>113</cp:revision>
  <dcterms:created xsi:type="dcterms:W3CDTF">2021-02-11T16:57:41Z</dcterms:created>
  <dcterms:modified xsi:type="dcterms:W3CDTF">2022-01-04T11:05:33Z</dcterms:modified>
</cp:coreProperties>
</file>