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27/01/2022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27/01/2022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stonewall.org.uk/sites/default/files/what_is_stonewall_easy_read_lo_res_v3.pdf" TargetMode="External"/><Relationship Id="rId7" Type="http://schemas.openxmlformats.org/officeDocument/2006/relationships/hyperlink" Target="https://www.scottishbooktrust.com/authors-live-on-demand/national-poetry-day-with-dean-atta-rachel-plummer-and-gray-crosbie" TargetMode="External"/><Relationship Id="rId2" Type="http://schemas.openxmlformats.org/officeDocument/2006/relationships/slideLayout" Target="../slideLayouts/slideLayout14.xml"/><Relationship Id="rId1" Type="http://schemas.openxmlformats.org/officeDocument/2006/relationships/video" Target="https://www.youtube.com/embed/cfl6JIIA6hA?feature=oembed" TargetMode="External"/><Relationship Id="rId6" Type="http://schemas.openxmlformats.org/officeDocument/2006/relationships/hyperlink" Target="https://www.youtube.com/watch?v=cfl6JIIA6hA" TargetMode="External"/><Relationship Id="rId5" Type="http://schemas.openxmlformats.org/officeDocument/2006/relationships/hyperlink" Target="https://switchboard.lgbt/" TargetMode="External"/><Relationship Id="rId4" Type="http://schemas.openxmlformats.org/officeDocument/2006/relationships/hyperlink" Target="https://www.stonewall.org.uk/help-advice/faqs-and-glossary/list-lgbtq-term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hyperlink" Target="https://lgbtplushistorymonth.co.u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nDdng_jmt8Y"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1.xml"/><Relationship Id="rId7" Type="http://schemas.openxmlformats.org/officeDocument/2006/relationships/image" Target="../media/image29.jpeg"/><Relationship Id="rId2" Type="http://schemas.openxmlformats.org/officeDocument/2006/relationships/video" Target="https://www.youtube.com/embed/4uOXUCiDE-s?feature=oembed" TargetMode="External"/><Relationship Id="rId1" Type="http://schemas.openxmlformats.org/officeDocument/2006/relationships/video" Target="https://www.youtube.com/embed/Rp7S1drKzEk?feature=oembed" TargetMode="External"/><Relationship Id="rId6" Type="http://schemas.openxmlformats.org/officeDocument/2006/relationships/hyperlink" Target="https://www.youtube.com/watch?v=4uOXUCiDE-s" TargetMode="External"/><Relationship Id="rId5" Type="http://schemas.openxmlformats.org/officeDocument/2006/relationships/hyperlink" Target="https://www.youtube.com/watch?v=Rp7S1drKzEk&amp;ab_channel=ARCStories" TargetMode="Externa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2.jpeg"/><Relationship Id="rId2" Type="http://schemas.openxmlformats.org/officeDocument/2006/relationships/video" Target="https://www.youtube.com/embed/PnDgZuGIhHs?feature=oembed" TargetMode="External"/><Relationship Id="rId1" Type="http://schemas.openxmlformats.org/officeDocument/2006/relationships/video" Target="https://www.youtube.com/embed/2LU2daQ2exs?feature=oembed" TargetMode="External"/><Relationship Id="rId6" Type="http://schemas.openxmlformats.org/officeDocument/2006/relationships/image" Target="../media/image31.jpeg"/><Relationship Id="rId5" Type="http://schemas.openxmlformats.org/officeDocument/2006/relationships/hyperlink" Target="https://www.youtube.com/watch?v=2LU2daQ2exs" TargetMode="External"/><Relationship Id="rId4" Type="http://schemas.openxmlformats.org/officeDocument/2006/relationships/hyperlink" Target="https://www.youtube.com/watch?v=PnDgZuGIhH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amnesty.org.uk/LGBTI-equality"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3" y="4641389"/>
            <a:ext cx="4007225" cy="261610"/>
          </a:xfrm>
          <a:prstGeom prst="rect">
            <a:avLst/>
          </a:prstGeom>
          <a:noFill/>
        </p:spPr>
        <p:txBody>
          <a:bodyPr wrap="square" rtlCol="0">
            <a:spAutoFit/>
          </a:bodyPr>
          <a:lstStyle/>
          <a:p>
            <a:pPr algn="l"/>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Photo by </a:t>
            </a:r>
            <a:r>
              <a:rPr lang="en-GB" sz="1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Pexels</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5173259" y="1846374"/>
            <a:ext cx="6676749" cy="2031325"/>
          </a:xfrm>
          <a:prstGeom prst="rect">
            <a:avLst/>
          </a:prstGeom>
          <a:noFill/>
        </p:spPr>
        <p:txBody>
          <a:bodyPr wrap="square" lIns="91440" tIns="45720" rIns="91440" bIns="45720" rtlCol="0" anchor="t">
            <a:spAutoFit/>
          </a:bodyPr>
          <a:lstStyle/>
          <a:p>
            <a:pPr algn="ctr"/>
            <a:r>
              <a:rPr lang="en-GB" sz="1800" b="0" i="0" dirty="0">
                <a:solidFill>
                  <a:srgbClr val="002060"/>
                </a:solidFill>
                <a:effectLst/>
                <a:latin typeface="Arial" panose="020B0604020202020204" pitchFamily="34" charset="0"/>
                <a:cs typeface="Arial" panose="020B0604020202020204" pitchFamily="34" charset="0"/>
              </a:rPr>
              <a:t>There are many terms associated with the LBGT+ community and we are all on a journey of learning. Therefore, having access to reliable information (Article 17) is important. The organisation Stonewall has produced a </a:t>
            </a:r>
            <a:r>
              <a:rPr lang="en-GB" sz="1800" b="1" i="0" dirty="0">
                <a:solidFill>
                  <a:srgbClr val="002060"/>
                </a:solidFill>
                <a:effectLst/>
                <a:latin typeface="Arial" panose="020B0604020202020204" pitchFamily="34" charset="0"/>
                <a:cs typeface="Arial" panose="020B0604020202020204" pitchFamily="34" charset="0"/>
              </a:rPr>
              <a:t>Glossary of terms </a:t>
            </a:r>
            <a:r>
              <a:rPr lang="en-GB" sz="1800" b="0" i="0" dirty="0">
                <a:solidFill>
                  <a:srgbClr val="002060"/>
                </a:solidFill>
                <a:effectLst/>
                <a:latin typeface="Arial" panose="020B0604020202020204" pitchFamily="34" charset="0"/>
                <a:cs typeface="Arial" panose="020B0604020202020204" pitchFamily="34" charset="0"/>
              </a:rPr>
              <a:t>that might be helpful – one </a:t>
            </a:r>
            <a:r>
              <a:rPr lang="en-GB" sz="1800" b="0" i="0" u="sng" strike="noStrike" dirty="0">
                <a:solidFill>
                  <a:srgbClr val="00206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short</a:t>
            </a:r>
            <a:r>
              <a:rPr lang="en-GB" sz="1800" b="0" i="0" dirty="0">
                <a:solidFill>
                  <a:srgbClr val="002060"/>
                </a:solidFill>
                <a:effectLst/>
                <a:latin typeface="Arial" panose="020B0604020202020204" pitchFamily="34" charset="0"/>
                <a:cs typeface="Arial" panose="020B0604020202020204" pitchFamily="34" charset="0"/>
              </a:rPr>
              <a:t>, one </a:t>
            </a:r>
            <a:r>
              <a:rPr lang="en-GB" sz="1800" b="0" i="0" u="sng" strike="noStrike" dirty="0">
                <a:solidFill>
                  <a:srgbClr val="00206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more detailed</a:t>
            </a:r>
            <a:r>
              <a:rPr lang="en-GB" sz="1800" b="0" i="0" dirty="0">
                <a:solidFill>
                  <a:srgbClr val="002060"/>
                </a:solidFill>
                <a:effectLst/>
                <a:latin typeface="Arial" panose="020B0604020202020204" pitchFamily="34" charset="0"/>
                <a:cs typeface="Arial" panose="020B0604020202020204" pitchFamily="34" charset="0"/>
              </a:rPr>
              <a:t>. Give yourself some time to quietly read and then discuss with a friend or learning partner.</a:t>
            </a:r>
            <a:endParaRPr lang="en-GB" sz="14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722823" y="4776192"/>
            <a:ext cx="4259388" cy="1569660"/>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rPr>
              <a:t>There are many </a:t>
            </a:r>
            <a:r>
              <a:rPr lang="en-GB" sz="1600" b="1" i="0" dirty="0">
                <a:effectLst/>
                <a:latin typeface="Arial" panose="020B0604020202020204" pitchFamily="34" charset="0"/>
              </a:rPr>
              <a:t>organisations you can reach out to</a:t>
            </a:r>
            <a:r>
              <a:rPr lang="en-GB" sz="1600" b="0" i="0" dirty="0">
                <a:effectLst/>
                <a:latin typeface="Arial" panose="020B0604020202020204" pitchFamily="34" charset="0"/>
              </a:rPr>
              <a:t> if you feel the need to talk about your gender identity such as </a:t>
            </a:r>
            <a:r>
              <a:rPr lang="en-GB" sz="1600" b="0" i="0" u="sng"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Switch Board</a:t>
            </a:r>
            <a:r>
              <a:rPr lang="en-GB" sz="1600" b="0" i="0" dirty="0">
                <a:effectLst/>
                <a:latin typeface="Arial" panose="020B0604020202020204" pitchFamily="34" charset="0"/>
              </a:rPr>
              <a:t>. </a:t>
            </a:r>
            <a:r>
              <a:rPr lang="en-GB" sz="1600" b="0" i="0" dirty="0">
                <a:effectLst/>
                <a:highlight>
                  <a:srgbClr val="00ACE9"/>
                </a:highlight>
                <a:latin typeface="Arial" panose="020B0604020202020204" pitchFamily="34" charset="0"/>
              </a:rPr>
              <a:t>Create a database of organisations </a:t>
            </a:r>
            <a:r>
              <a:rPr lang="en-GB" sz="1600" b="0" i="0" dirty="0">
                <a:effectLst/>
                <a:latin typeface="Arial" panose="020B0604020202020204" pitchFamily="34" charset="0"/>
              </a:rPr>
              <a:t>that can be displayed in your school for pupils who may need their support.</a:t>
            </a:r>
            <a:endParaRPr lang="en-GB" sz="1200" dirty="0">
              <a:latin typeface="Arial"/>
              <a:ea typeface="+mn-lt"/>
              <a:cs typeface="Arial"/>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09789" y="1954096"/>
            <a:ext cx="4304763" cy="1815882"/>
          </a:xfrm>
          <a:prstGeom prst="rect">
            <a:avLst/>
          </a:prstGeom>
          <a:noFill/>
        </p:spPr>
        <p:txBody>
          <a:bodyPr wrap="square" lIns="91440" tIns="45720" rIns="91440" bIns="45720" rtlCol="0" anchor="t">
            <a:spAutoFit/>
          </a:bodyPr>
          <a:lstStyle/>
          <a:p>
            <a:pPr algn="ctr">
              <a:defRPr/>
            </a:pPr>
            <a:r>
              <a:rPr lang="en-GB" sz="1600" b="0" i="0" dirty="0">
                <a:effectLst/>
                <a:latin typeface="Arial" panose="020B0604020202020204" pitchFamily="34" charset="0"/>
                <a:cs typeface="Arial" panose="020B0604020202020204" pitchFamily="34" charset="0"/>
              </a:rPr>
              <a:t>Do you have a </a:t>
            </a:r>
            <a:r>
              <a:rPr lang="en-GB" sz="1600" b="1" i="0" dirty="0">
                <a:effectLst/>
                <a:latin typeface="Arial" panose="020B0604020202020204" pitchFamily="34" charset="0"/>
                <a:cs typeface="Arial" panose="020B0604020202020204" pitchFamily="34" charset="0"/>
              </a:rPr>
              <a:t>LGBT+ support group </a:t>
            </a:r>
            <a:r>
              <a:rPr lang="en-GB" sz="1600" b="0" i="0" dirty="0">
                <a:effectLst/>
                <a:latin typeface="Arial" panose="020B0604020202020204" pitchFamily="34" charset="0"/>
                <a:cs typeface="Arial" panose="020B0604020202020204" pitchFamily="34" charset="0"/>
              </a:rPr>
              <a:t>in your school? If so, how does it champion Articles 2, 13 and 17? Is there more it could do to raise awareness of LGBT+ issues in school? If you don’t have a group, would it be helpful to start one? Who would you approach? What might be its logo? </a:t>
            </a:r>
            <a:endParaRPr lang="en-GB" sz="1400" b="0" i="0"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09789" y="4545359"/>
            <a:ext cx="4495775" cy="2031325"/>
          </a:xfrm>
          <a:prstGeom prst="rect">
            <a:avLst/>
          </a:prstGeom>
          <a:noFill/>
        </p:spPr>
        <p:txBody>
          <a:bodyPr wrap="square" lIns="91440" tIns="45720" rIns="91440" bIns="45720" rtlCol="0" anchor="t">
            <a:spAutoFit/>
          </a:bodyPr>
          <a:lstStyle/>
          <a:p>
            <a:pPr algn="ctr" rtl="0" fontAlgn="base"/>
            <a:r>
              <a:rPr lang="en-GB" sz="1400" b="0" i="0" dirty="0">
                <a:effectLst/>
                <a:latin typeface="Arial" panose="020B0604020202020204" pitchFamily="34" charset="0"/>
                <a:cs typeface="Arial" panose="020B0604020202020204" pitchFamily="34" charset="0"/>
              </a:rPr>
              <a:t>Watch </a:t>
            </a:r>
            <a:r>
              <a:rPr lang="en-GB" sz="1400" b="0" i="0" u="sng" strike="noStrike" dirty="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this YouTube clip</a:t>
            </a:r>
            <a:r>
              <a:rPr lang="en-GB" sz="1400" b="0" i="0" dirty="0">
                <a:effectLst/>
                <a:latin typeface="Arial" panose="020B0604020202020204" pitchFamily="34" charset="0"/>
                <a:cs typeface="Arial" panose="020B0604020202020204" pitchFamily="34" charset="0"/>
              </a:rPr>
              <a:t> about a novel by Dean Atta, The Black Flamingo</a:t>
            </a:r>
            <a:r>
              <a:rPr lang="en-GB" sz="1400" dirty="0">
                <a:latin typeface="Arial" panose="020B0604020202020204" pitchFamily="34" charset="0"/>
                <a:cs typeface="Arial" panose="020B0604020202020204" pitchFamily="34" charset="0"/>
              </a:rPr>
              <a:t>.</a:t>
            </a:r>
            <a:r>
              <a:rPr lang="en-GB" sz="1400" b="0" i="0" dirty="0">
                <a:effectLst/>
                <a:latin typeface="Arial" panose="020B0604020202020204" pitchFamily="34" charset="0"/>
                <a:cs typeface="Arial" panose="020B0604020202020204" pitchFamily="34" charset="0"/>
              </a:rPr>
              <a:t> </a:t>
            </a:r>
            <a:r>
              <a:rPr lang="en-GB" sz="1400" i="0" dirty="0">
                <a:effectLst/>
                <a:latin typeface="Arial" panose="020B0604020202020204" pitchFamily="34" charset="0"/>
                <a:cs typeface="Arial" panose="020B0604020202020204" pitchFamily="34" charset="0"/>
              </a:rPr>
              <a:t>Why do you think it is important for people to </a:t>
            </a:r>
            <a:r>
              <a:rPr lang="en-GB" sz="1400" b="1" i="0" dirty="0">
                <a:effectLst/>
                <a:latin typeface="Arial" panose="020B0604020202020204" pitchFamily="34" charset="0"/>
                <a:cs typeface="Arial" panose="020B0604020202020204" pitchFamily="34" charset="0"/>
              </a:rPr>
              <a:t>feel included and valued</a:t>
            </a:r>
            <a:r>
              <a:rPr lang="en-GB" sz="1400" b="0" i="0" dirty="0">
                <a:effectLst/>
                <a:latin typeface="Arial" panose="020B0604020202020204" pitchFamily="34" charset="0"/>
                <a:cs typeface="Arial" panose="020B0604020202020204" pitchFamily="34" charset="0"/>
              </a:rPr>
              <a:t>? What can be the consequences if an individual feels that they are not or that they are discriminated against – whether this is deliberate or not? Discuss with a classmate how can each of us work towards preventing discrimination from happening. You may also like to </a:t>
            </a:r>
            <a:r>
              <a:rPr lang="en-GB" sz="1400" b="0" i="0" u="sng" strike="noStrike" dirty="0">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watch this video</a:t>
            </a:r>
            <a:r>
              <a:rPr lang="en-GB" sz="1400" b="0" i="0" dirty="0">
                <a:effectLst/>
                <a:latin typeface="Arial" panose="020B0604020202020204" pitchFamily="34" charset="0"/>
                <a:cs typeface="Arial" panose="020B0604020202020204" pitchFamily="34" charset="0"/>
              </a:rPr>
              <a:t> of Dean Atta reading more of his novel. </a:t>
            </a:r>
          </a:p>
        </p:txBody>
      </p:sp>
      <p:pic>
        <p:nvPicPr>
          <p:cNvPr id="6" name="Online Media 5" title="Poetry from The Black Flamingo | Dean Atta Live Performance">
            <a:hlinkClick r:id="" action="ppaction://media"/>
            <a:extLst>
              <a:ext uri="{FF2B5EF4-FFF2-40B4-BE49-F238E27FC236}">
                <a16:creationId xmlns:a16="http://schemas.microsoft.com/office/drawing/2014/main" id="{968F8896-5F97-4DA1-B408-3E4F29DB21B7}"/>
              </a:ext>
            </a:extLst>
          </p:cNvPr>
          <p:cNvPicPr>
            <a:picLocks noRot="1" noChangeAspect="1"/>
          </p:cNvPicPr>
          <p:nvPr>
            <a:videoFile r:link="rId1"/>
          </p:nvPr>
        </p:nvPicPr>
        <p:blipFill>
          <a:blip r:embed="rId8"/>
          <a:stretch>
            <a:fillRect/>
          </a:stretch>
        </p:blipFill>
        <p:spPr>
          <a:xfrm>
            <a:off x="4826000" y="4843472"/>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026559" y="1611385"/>
            <a:ext cx="4838607" cy="3477875"/>
          </a:xfrm>
          <a:prstGeom prst="rect">
            <a:avLst/>
          </a:prstGeom>
          <a:noFill/>
        </p:spPr>
        <p:txBody>
          <a:bodyPr wrap="square" lIns="91440" tIns="45720" rIns="91440" bIns="45720" rtlCol="0" anchor="t">
            <a:spAutoFit/>
          </a:bodyPr>
          <a:lstStyle/>
          <a:p>
            <a:pPr algn="r" rtl="0" fontAlgn="base"/>
            <a:r>
              <a:rPr lang="en-GB" b="0" i="0" dirty="0">
                <a:solidFill>
                  <a:schemeClr val="bg1"/>
                </a:solidFill>
                <a:effectLst/>
                <a:latin typeface="Arial" panose="020B0604020202020204" pitchFamily="34" charset="0"/>
                <a:cs typeface="Arial" panose="020B0604020202020204" pitchFamily="34" charset="0"/>
              </a:rPr>
              <a:t>Give yourself some time and space … to relax… to be quiet…to think… </a:t>
            </a:r>
          </a:p>
          <a:p>
            <a:pPr algn="r" rtl="0" fontAlgn="base"/>
            <a:endParaRPr lang="en-GB" sz="2000"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2000" b="0" i="0" dirty="0">
                <a:solidFill>
                  <a:schemeClr val="bg1"/>
                </a:solidFill>
                <a:effectLst/>
                <a:latin typeface="Arial" panose="020B0604020202020204" pitchFamily="34" charset="0"/>
                <a:cs typeface="Arial" panose="020B0604020202020204" pitchFamily="34" charset="0"/>
              </a:rPr>
              <a:t>Have you heard the phrase ‘</a:t>
            </a:r>
            <a:r>
              <a:rPr lang="en-GB" sz="2000" b="0" i="0" dirty="0">
                <a:solidFill>
                  <a:srgbClr val="FFFF00"/>
                </a:solidFill>
                <a:effectLst/>
                <a:latin typeface="Arial" panose="020B0604020202020204" pitchFamily="34" charset="0"/>
                <a:cs typeface="Arial" panose="020B0604020202020204" pitchFamily="34" charset="0"/>
              </a:rPr>
              <a:t>be your true self</a:t>
            </a:r>
            <a:r>
              <a:rPr lang="en-GB" sz="2000" b="0" i="0" dirty="0">
                <a:solidFill>
                  <a:schemeClr val="bg1"/>
                </a:solidFill>
                <a:effectLst/>
                <a:latin typeface="Arial" panose="020B0604020202020204" pitchFamily="34" charset="0"/>
                <a:cs typeface="Arial" panose="020B0604020202020204" pitchFamily="34" charset="0"/>
              </a:rPr>
              <a:t>’? What does it mean to you?  </a:t>
            </a:r>
          </a:p>
          <a:p>
            <a:pPr algn="r" rtl="0" fontAlgn="base"/>
            <a:endParaRPr lang="en-GB" sz="2000"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2000" b="0" i="0" dirty="0">
                <a:solidFill>
                  <a:schemeClr val="bg1"/>
                </a:solidFill>
                <a:effectLst/>
                <a:latin typeface="Arial" panose="020B0604020202020204" pitchFamily="34" charset="0"/>
                <a:cs typeface="Arial" panose="020B0604020202020204" pitchFamily="34" charset="0"/>
              </a:rPr>
              <a:t>Where and when do you feel </a:t>
            </a:r>
            <a:r>
              <a:rPr lang="en-GB" sz="2000" b="0" i="0" dirty="0">
                <a:solidFill>
                  <a:srgbClr val="FFFF00"/>
                </a:solidFill>
                <a:effectLst/>
                <a:latin typeface="Arial" panose="020B0604020202020204" pitchFamily="34" charset="0"/>
                <a:cs typeface="Arial" panose="020B0604020202020204" pitchFamily="34" charset="0"/>
              </a:rPr>
              <a:t>comfortable and free to be yourself</a:t>
            </a:r>
            <a:r>
              <a:rPr lang="en-GB" sz="2000" b="0" i="0" dirty="0">
                <a:solidFill>
                  <a:schemeClr val="bg1"/>
                </a:solidFill>
                <a:effectLst/>
                <a:latin typeface="Arial" panose="020B0604020202020204" pitchFamily="34" charset="0"/>
                <a:cs typeface="Arial" panose="020B0604020202020204" pitchFamily="34" charset="0"/>
              </a:rPr>
              <a:t>? </a:t>
            </a:r>
          </a:p>
          <a:p>
            <a:pPr algn="r" rtl="0" fontAlgn="base"/>
            <a:endParaRPr lang="en-GB" sz="2000"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2000" b="0" i="0" dirty="0">
                <a:solidFill>
                  <a:schemeClr val="bg1"/>
                </a:solidFill>
                <a:effectLst/>
                <a:latin typeface="Arial" panose="020B0604020202020204" pitchFamily="34" charset="0"/>
                <a:cs typeface="Arial" panose="020B0604020202020204" pitchFamily="34" charset="0"/>
              </a:rPr>
              <a:t>How can we </a:t>
            </a:r>
            <a:r>
              <a:rPr lang="en-GB" sz="2000" b="0" i="0" dirty="0">
                <a:solidFill>
                  <a:srgbClr val="FFFF00"/>
                </a:solidFill>
                <a:effectLst/>
                <a:latin typeface="Arial" panose="020B0604020202020204" pitchFamily="34" charset="0"/>
                <a:cs typeface="Arial" panose="020B0604020202020204" pitchFamily="34" charset="0"/>
              </a:rPr>
              <a:t>support others </a:t>
            </a:r>
            <a:r>
              <a:rPr lang="en-GB" sz="2000" b="0" i="0" dirty="0">
                <a:solidFill>
                  <a:schemeClr val="bg1"/>
                </a:solidFill>
                <a:effectLst/>
                <a:latin typeface="Arial" panose="020B0604020202020204" pitchFamily="34" charset="0"/>
                <a:cs typeface="Arial" panose="020B0604020202020204" pitchFamily="34" charset="0"/>
              </a:rPr>
              <a:t>to be their true selves? </a:t>
            </a:r>
          </a:p>
        </p:txBody>
      </p:sp>
      <p:pic>
        <p:nvPicPr>
          <p:cNvPr id="5" name="Picture 4" descr="A picture containing text, vector graphics&#10;&#10;Description automatically generated">
            <a:extLst>
              <a:ext uri="{FF2B5EF4-FFF2-40B4-BE49-F238E27FC236}">
                <a16:creationId xmlns:a16="http://schemas.microsoft.com/office/drawing/2014/main" id="{CBBDD284-226C-4BBA-ABB9-4087E438E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3" y="1709307"/>
            <a:ext cx="5734831" cy="4250818"/>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LGBT+ History Month</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625603" y="2422864"/>
            <a:ext cx="4444253"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LGBT+ History Month question</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20853" y="3290731"/>
            <a:ext cx="4130488"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LGBT+ History Month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0" y="373284"/>
            <a:ext cx="11043916"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LGBT+ HISTORY MONTH</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95730" y="1426236"/>
            <a:ext cx="6235576" cy="584775"/>
          </a:xfrm>
          <a:prstGeom prst="rect">
            <a:avLst/>
          </a:prstGeom>
          <a:noFill/>
        </p:spPr>
        <p:txBody>
          <a:bodyPr wrap="square" lIns="91440" tIns="45720" rIns="91440" bIns="45720" rtlCol="0" anchor="t">
            <a:spAutoFit/>
          </a:bodyPr>
          <a:lstStyle/>
          <a:p>
            <a:r>
              <a:rPr lang="en-GB" sz="1600" dirty="0">
                <a:effectLst/>
                <a:latin typeface="Arial" panose="020B0604020202020204" pitchFamily="34" charset="0"/>
                <a:cs typeface="Arial" panose="020B0604020202020204" pitchFamily="34" charset="0"/>
              </a:rPr>
              <a:t>Emma Guilfoyle</a:t>
            </a:r>
            <a:r>
              <a:rPr lang="en-GB" sz="1600" dirty="0">
                <a:latin typeface="Arial" panose="020B0604020202020204" pitchFamily="34" charset="0"/>
                <a:cs typeface="Arial" panose="020B0604020202020204" pitchFamily="34" charset="0"/>
              </a:rPr>
              <a:t>, UNICEF UK </a:t>
            </a:r>
            <a:r>
              <a:rPr lang="en-GB" sz="1600" dirty="0">
                <a:effectLst/>
                <a:latin typeface="Arial" panose="020B0604020202020204" pitchFamily="34" charset="0"/>
                <a:cs typeface="Arial" panose="020B0604020202020204" pitchFamily="34" charset="0"/>
              </a:rPr>
              <a:t>Diversity and Inclusion Lead</a:t>
            </a:r>
            <a:r>
              <a:rPr lang="en-GB" sz="1600" dirty="0">
                <a:latin typeface="Arial" panose="020B0604020202020204" pitchFamily="34" charset="0"/>
                <a:cs typeface="Arial" panose="020B0604020202020204" pitchFamily="34" charset="0"/>
              </a:rPr>
              <a:t>, introduces LGBT+ History Month</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66570" y="1135598"/>
            <a:ext cx="4825430" cy="4278094"/>
          </a:xfrm>
          <a:prstGeom prst="rect">
            <a:avLst/>
          </a:prstGeom>
          <a:noFill/>
        </p:spPr>
        <p:txBody>
          <a:bodyPr wrap="square" lIns="91440" tIns="45720" rIns="91440" bIns="45720" rtlCol="0" anchor="t">
            <a:spAutoFit/>
          </a:bodyPr>
          <a:lstStyle/>
          <a:p>
            <a:pPr algn="r" rtl="0" fontAlgn="base"/>
            <a:r>
              <a:rPr lang="en-GB" sz="1600" b="1" i="0" dirty="0">
                <a:solidFill>
                  <a:schemeClr val="bg1"/>
                </a:solidFill>
                <a:effectLst/>
                <a:latin typeface="Arial" panose="020B0604020202020204" pitchFamily="34" charset="0"/>
                <a:cs typeface="Arial" panose="020B0604020202020204" pitchFamily="34" charset="0"/>
              </a:rPr>
              <a:t>LGBT+ History Month takes place in February each year</a:t>
            </a:r>
            <a:r>
              <a:rPr lang="en-GB" sz="1600" dirty="0">
                <a:solidFill>
                  <a:schemeClr val="bg1"/>
                </a:solidFill>
                <a:latin typeface="Arial" panose="020B0604020202020204" pitchFamily="34" charset="0"/>
                <a:cs typeface="Arial" panose="020B0604020202020204" pitchFamily="34" charset="0"/>
              </a:rPr>
              <a:t>.</a:t>
            </a:r>
            <a:endParaRPr lang="en-GB" sz="1600" b="0" i="0" dirty="0">
              <a:solidFill>
                <a:schemeClr val="bg1"/>
              </a:solidFill>
              <a:effectLst/>
              <a:latin typeface="Arial" panose="020B0604020202020204" pitchFamily="34" charset="0"/>
              <a:cs typeface="Arial" panose="020B0604020202020204" pitchFamily="34" charset="0"/>
            </a:endParaRPr>
          </a:p>
          <a:p>
            <a:pPr algn="r" rtl="0" fontAlgn="base"/>
            <a:endParaRPr lang="en-GB" sz="1600" b="0" i="0" dirty="0">
              <a:solidFill>
                <a:schemeClr val="bg1"/>
              </a:solidFill>
              <a:effectLst/>
              <a:latin typeface="Arial" panose="020B0604020202020204" pitchFamily="34" charset="0"/>
              <a:cs typeface="Arial" panose="020B0604020202020204" pitchFamily="34" charset="0"/>
            </a:endParaRPr>
          </a:p>
          <a:p>
            <a:pPr algn="r" rtl="0" fontAlgn="base"/>
            <a:r>
              <a:rPr lang="en-GB" sz="1600" b="0" i="0" dirty="0">
                <a:solidFill>
                  <a:schemeClr val="bg1"/>
                </a:solidFill>
                <a:effectLst/>
                <a:latin typeface="Arial" panose="020B0604020202020204" pitchFamily="34" charset="0"/>
                <a:cs typeface="Arial" panose="020B0604020202020204" pitchFamily="34" charset="0"/>
              </a:rPr>
              <a:t>LGBT+ History Month is all about promoting fairness, equality and diversity and raising awareness of LGBT+ people and culture, now and in the past. It aims to give voice to LGBT+ experiences, celebrate achievements and highlight the challenges people still face today. It is also about helping everyone to learn more about LGBT+ culture and history.  </a:t>
            </a:r>
          </a:p>
          <a:p>
            <a:pPr algn="r" rtl="0" fontAlgn="base"/>
            <a:endParaRPr lang="en-GB" sz="1600" b="0" i="0" dirty="0">
              <a:solidFill>
                <a:schemeClr val="bg1"/>
              </a:solidFill>
              <a:effectLst/>
              <a:latin typeface="Arial" panose="020B0604020202020204" pitchFamily="34" charset="0"/>
              <a:cs typeface="Arial" panose="020B0604020202020204" pitchFamily="34" charset="0"/>
            </a:endParaRPr>
          </a:p>
          <a:p>
            <a:pPr algn="r" rtl="0" fontAlgn="base"/>
            <a:r>
              <a:rPr lang="en-GB" sz="1600" b="0" i="0" dirty="0">
                <a:solidFill>
                  <a:schemeClr val="bg1"/>
                </a:solidFill>
                <a:effectLst/>
                <a:latin typeface="Arial" panose="020B0604020202020204" pitchFamily="34" charset="0"/>
                <a:cs typeface="Arial" panose="020B0604020202020204" pitchFamily="34" charset="0"/>
              </a:rPr>
              <a:t>2022 sees the 50th anniversary of the very first Pride March in the UK in 1972.</a:t>
            </a:r>
          </a:p>
          <a:p>
            <a:pPr algn="r" rtl="0" fontAlgn="base"/>
            <a:endParaRPr lang="en-GB" sz="1600" dirty="0">
              <a:solidFill>
                <a:schemeClr val="bg1"/>
              </a:solidFill>
              <a:latin typeface="Arial" panose="020B0604020202020204" pitchFamily="34" charset="0"/>
              <a:cs typeface="Arial" panose="020B0604020202020204" pitchFamily="34" charset="0"/>
            </a:endParaRPr>
          </a:p>
          <a:p>
            <a:pPr algn="r" rtl="0" fontAlgn="base"/>
            <a:r>
              <a:rPr lang="en-GB" sz="1600" dirty="0">
                <a:solidFill>
                  <a:schemeClr val="bg1"/>
                </a:solidFill>
                <a:latin typeface="Arial" panose="020B0604020202020204" pitchFamily="34" charset="0"/>
                <a:cs typeface="Arial" panose="020B0604020202020204" pitchFamily="34" charset="0"/>
              </a:rPr>
              <a:t>You can find more information on </a:t>
            </a:r>
            <a:r>
              <a:rPr lang="en-GB" sz="1600" dirty="0">
                <a:solidFill>
                  <a:schemeClr val="bg1"/>
                </a:solidFill>
                <a:latin typeface="Arial" panose="020B0604020202020204" pitchFamily="34" charset="0"/>
                <a:cs typeface="Arial" panose="020B0604020202020204" pitchFamily="34" charset="0"/>
                <a:hlinkClick r:id="rId7"/>
              </a:rPr>
              <a:t>LGBT+ History Month website</a:t>
            </a:r>
            <a:r>
              <a:rPr lang="en-GB" sz="1600" dirty="0">
                <a:solidFill>
                  <a:schemeClr val="bg1"/>
                </a:solidFill>
                <a:latin typeface="Arial" panose="020B0604020202020204" pitchFamily="34" charset="0"/>
                <a:cs typeface="Arial" panose="020B0604020202020204" pitchFamily="34" charset="0"/>
              </a:rPr>
              <a:t>.</a:t>
            </a:r>
            <a:r>
              <a:rPr lang="en-GB" sz="1600" b="0" i="0" dirty="0">
                <a:solidFill>
                  <a:schemeClr val="bg1"/>
                </a:solidFill>
                <a:effectLst/>
                <a:latin typeface="Arial" panose="020B0604020202020204" pitchFamily="34" charset="0"/>
                <a:cs typeface="Arial" panose="020B0604020202020204" pitchFamily="34" charset="0"/>
              </a:rPr>
              <a:t> </a:t>
            </a:r>
          </a:p>
        </p:txBody>
      </p:sp>
      <p:pic>
        <p:nvPicPr>
          <p:cNvPr id="2" name="LGBT month video">
            <a:hlinkClick r:id="" action="ppaction://media"/>
            <a:extLst>
              <a:ext uri="{FF2B5EF4-FFF2-40B4-BE49-F238E27FC236}">
                <a16:creationId xmlns:a16="http://schemas.microsoft.com/office/drawing/2014/main" id="{D2E5CAD6-AA61-4901-9CBD-4AA435717A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68896" y="2378286"/>
            <a:ext cx="4681591" cy="263339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294950" y="988846"/>
            <a:ext cx="4785374" cy="4493538"/>
          </a:xfrm>
          <a:prstGeom prst="rect">
            <a:avLst/>
          </a:prstGeom>
          <a:noFill/>
        </p:spPr>
        <p:txBody>
          <a:bodyPr wrap="square" lIns="91440" tIns="45720" rIns="91440" bIns="45720" rtlCol="0" anchor="t">
            <a:spAutoFit/>
          </a:bodyPr>
          <a:lstStyle/>
          <a:p>
            <a:pPr algn="r" rtl="0" fontAlgn="base"/>
            <a:r>
              <a:rPr lang="en-GB" sz="1300" i="0" dirty="0">
                <a:solidFill>
                  <a:schemeClr val="bg1"/>
                </a:solidFill>
                <a:effectLst/>
                <a:latin typeface="Arial" panose="020B0604020202020204" pitchFamily="34" charset="0"/>
                <a:cs typeface="Arial" panose="020B0604020202020204" pitchFamily="34" charset="0"/>
              </a:rPr>
              <a:t>There are many articles that would be relevant to explore when celebrating LGBT+ History Month but we will be focussing on following: </a:t>
            </a:r>
          </a:p>
          <a:p>
            <a:pPr algn="r" rtl="0" fontAlgn="base"/>
            <a:endParaRPr lang="en-GB" sz="1300" dirty="0">
              <a:solidFill>
                <a:schemeClr val="bg1"/>
              </a:solidFill>
              <a:latin typeface="Arial" panose="020B0604020202020204" pitchFamily="34" charset="0"/>
              <a:cs typeface="Arial" panose="020B0604020202020204" pitchFamily="34" charset="0"/>
            </a:endParaRPr>
          </a:p>
          <a:p>
            <a:pPr algn="r" rtl="0" fontAlgn="base"/>
            <a:r>
              <a:rPr lang="en-GB" sz="1300" b="1" i="0" dirty="0">
                <a:solidFill>
                  <a:srgbClr val="FFFF00"/>
                </a:solidFill>
                <a:effectLst/>
                <a:latin typeface="Arial" panose="020B0604020202020204" pitchFamily="34" charset="0"/>
                <a:cs typeface="Arial" panose="020B0604020202020204" pitchFamily="34" charset="0"/>
              </a:rPr>
              <a:t>Article 2: (non-discrimination)</a:t>
            </a:r>
            <a:r>
              <a:rPr lang="en-GB" sz="1300" b="1" i="0" dirty="0">
                <a:solidFill>
                  <a:srgbClr val="FFFFFF"/>
                </a:solidFill>
                <a:effectLst/>
                <a:latin typeface="Arial" panose="020B0604020202020204" pitchFamily="34" charset="0"/>
                <a:cs typeface="Arial" panose="020B0604020202020204" pitchFamily="34" charset="0"/>
              </a:rPr>
              <a:t>:</a:t>
            </a:r>
            <a:r>
              <a:rPr lang="en-GB" sz="1300" b="1" i="0" dirty="0">
                <a:solidFill>
                  <a:srgbClr val="FFFF00"/>
                </a:solidFill>
                <a:effectLst/>
                <a:latin typeface="Arial" panose="020B0604020202020204" pitchFamily="34" charset="0"/>
                <a:cs typeface="Arial" panose="020B0604020202020204" pitchFamily="34" charset="0"/>
              </a:rPr>
              <a:t> </a:t>
            </a:r>
            <a:r>
              <a:rPr lang="en-GB" sz="1300" b="0" i="0" dirty="0">
                <a:solidFill>
                  <a:schemeClr val="bg1"/>
                </a:solidFill>
                <a:effectLst/>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 </a:t>
            </a:r>
          </a:p>
          <a:p>
            <a:pPr algn="r" rtl="0" fontAlgn="base"/>
            <a:endParaRPr lang="en-GB" sz="1300" dirty="0">
              <a:solidFill>
                <a:schemeClr val="bg1"/>
              </a:solidFill>
              <a:latin typeface="Arial" panose="020B0604020202020204" pitchFamily="34" charset="0"/>
              <a:cs typeface="Arial" panose="020B0604020202020204" pitchFamily="34" charset="0"/>
            </a:endParaRPr>
          </a:p>
          <a:p>
            <a:pPr algn="r" rtl="0" fontAlgn="base"/>
            <a:r>
              <a:rPr lang="en-GB" sz="1300" b="1" i="0" dirty="0">
                <a:solidFill>
                  <a:srgbClr val="FFFF00"/>
                </a:solidFill>
                <a:effectLst/>
                <a:latin typeface="Arial" panose="020B0604020202020204" pitchFamily="34" charset="0"/>
                <a:cs typeface="Arial" panose="020B0604020202020204" pitchFamily="34" charset="0"/>
              </a:rPr>
              <a:t>Article 13: (freedom of expression)</a:t>
            </a:r>
            <a:r>
              <a:rPr lang="en-GB" sz="1300" b="1" i="0" dirty="0">
                <a:solidFill>
                  <a:schemeClr val="bg1"/>
                </a:solidFill>
                <a:effectLst/>
                <a:latin typeface="Arial" panose="020B0604020202020204" pitchFamily="34" charset="0"/>
                <a:cs typeface="Arial" panose="020B0604020202020204" pitchFamily="34" charset="0"/>
              </a:rPr>
              <a:t>:</a:t>
            </a:r>
            <a:r>
              <a:rPr lang="en-GB" sz="1300" b="1" i="0" dirty="0">
                <a:solidFill>
                  <a:srgbClr val="FFFF00"/>
                </a:solidFill>
                <a:effectLst/>
                <a:latin typeface="Arial" panose="020B0604020202020204" pitchFamily="34" charset="0"/>
                <a:cs typeface="Arial" panose="020B0604020202020204" pitchFamily="34" charset="0"/>
              </a:rPr>
              <a:t> </a:t>
            </a:r>
            <a:r>
              <a:rPr lang="en-GB" sz="1300" b="0" i="0" dirty="0">
                <a:solidFill>
                  <a:schemeClr val="bg1"/>
                </a:solidFill>
                <a:effectLst/>
                <a:latin typeface="Arial" panose="020B0604020202020204" pitchFamily="34" charset="0"/>
                <a:cs typeface="Arial" panose="020B0604020202020204" pitchFamily="34" charset="0"/>
              </a:rPr>
              <a:t>Every child must be free to express their thoughts and opinions and to access all kinds of information as long as it is within the law. </a:t>
            </a:r>
          </a:p>
          <a:p>
            <a:pPr algn="r" rtl="0" fontAlgn="base">
              <a:buFont typeface="Arial" panose="020B0604020202020204" pitchFamily="34" charset="0"/>
              <a:buChar char="•"/>
            </a:pPr>
            <a:endParaRPr lang="en-GB" sz="1300" b="1" i="0" dirty="0">
              <a:solidFill>
                <a:schemeClr val="bg1"/>
              </a:solidFill>
              <a:effectLst/>
              <a:latin typeface="Arial" panose="020B0604020202020204" pitchFamily="34" charset="0"/>
              <a:cs typeface="Arial" panose="020B0604020202020204" pitchFamily="34" charset="0"/>
            </a:endParaRPr>
          </a:p>
          <a:p>
            <a:pPr algn="r" rtl="0" fontAlgn="base"/>
            <a:r>
              <a:rPr lang="en-GB" sz="1300" b="1" i="0" dirty="0">
                <a:solidFill>
                  <a:srgbClr val="FFFF00"/>
                </a:solidFill>
                <a:effectLst/>
                <a:latin typeface="Arial" panose="020B0604020202020204" pitchFamily="34" charset="0"/>
                <a:cs typeface="Arial" panose="020B0604020202020204" pitchFamily="34" charset="0"/>
              </a:rPr>
              <a:t>Article 17: (access to reliable information)</a:t>
            </a:r>
            <a:r>
              <a:rPr lang="en-GB" sz="1300" b="1" i="0" dirty="0">
                <a:solidFill>
                  <a:schemeClr val="bg1"/>
                </a:solidFill>
                <a:effectLst/>
                <a:latin typeface="Arial" panose="020B0604020202020204" pitchFamily="34" charset="0"/>
                <a:cs typeface="Arial" panose="020B0604020202020204" pitchFamily="34" charset="0"/>
              </a:rPr>
              <a:t>: </a:t>
            </a:r>
            <a:r>
              <a:rPr lang="en-GB" sz="1300" b="0" i="0" dirty="0">
                <a:solidFill>
                  <a:schemeClr val="bg1"/>
                </a:solidFill>
                <a:effectLst/>
                <a:latin typeface="Arial" panose="020B0604020202020204" pitchFamily="34" charset="0"/>
                <a:cs typeface="Arial" panose="020B0604020202020204" pitchFamily="34" charset="0"/>
              </a:rPr>
              <a:t>Every child has the right to reliable information from a variety of sources, and governments should encourage the media to provide information that children can understand. Governments must help protect children from materials that could harm them. </a:t>
            </a:r>
          </a:p>
          <a:p>
            <a:pPr algn="r" rtl="0" fontAlgn="base"/>
            <a:endParaRPr lang="en-GB" sz="1300" b="0" i="0" dirty="0">
              <a:solidFill>
                <a:schemeClr val="bg1"/>
              </a:solidFill>
              <a:effectLst/>
              <a:latin typeface="Arial" panose="020B0604020202020204" pitchFamily="34" charset="0"/>
              <a:cs typeface="Arial" panose="020B0604020202020204" pitchFamily="34" charset="0"/>
            </a:endParaRPr>
          </a:p>
          <a:p>
            <a:pPr algn="r" rtl="0" fontAlgn="base"/>
            <a:r>
              <a:rPr lang="en-GB" sz="1300" b="0" i="0" dirty="0">
                <a:solidFill>
                  <a:schemeClr val="bg1"/>
                </a:solidFill>
                <a:effectLst/>
                <a:latin typeface="Arial" panose="020B0604020202020204" pitchFamily="34" charset="0"/>
                <a:cs typeface="Arial" panose="020B0604020202020204" pitchFamily="34" charset="0"/>
              </a:rPr>
              <a:t>And of course, at the heart of the UN Convention on the Rights of the Child are the </a:t>
            </a:r>
            <a:r>
              <a:rPr lang="en-GB" sz="1300" b="0" i="0" dirty="0">
                <a:solidFill>
                  <a:srgbClr val="FFFF00"/>
                </a:solidFill>
                <a:effectLst/>
                <a:latin typeface="Arial" panose="020B0604020202020204" pitchFamily="34" charset="0"/>
                <a:cs typeface="Arial" panose="020B0604020202020204" pitchFamily="34" charset="0"/>
              </a:rPr>
              <a:t>values of dignity, equality and non-discrimination</a:t>
            </a:r>
            <a:r>
              <a:rPr lang="en-GB" sz="1300" b="0" i="0" dirty="0">
                <a:solidFill>
                  <a:schemeClr val="bg1"/>
                </a:solidFill>
                <a:effectLst/>
                <a:latin typeface="Arial" panose="020B0604020202020204" pitchFamily="34" charset="0"/>
                <a:cs typeface="Arial" panose="020B0604020202020204" pitchFamily="34" charset="0"/>
              </a:rPr>
              <a:t>.</a:t>
            </a:r>
            <a:endParaRPr lang="en-GB" sz="1300" dirty="0">
              <a:solidFill>
                <a:schemeClr val="bg1"/>
              </a:solidFill>
              <a:latin typeface="Arial" panose="020B0604020202020204" pitchFamily="34" charset="0"/>
              <a:ea typeface="+mn-lt"/>
              <a:cs typeface="Arial" panose="020B0604020202020204" pitchFamily="34" charset="0"/>
            </a:endParaRPr>
          </a:p>
        </p:txBody>
      </p:sp>
      <p:pic>
        <p:nvPicPr>
          <p:cNvPr id="6" name="Graphic 5">
            <a:extLst>
              <a:ext uri="{FF2B5EF4-FFF2-40B4-BE49-F238E27FC236}">
                <a16:creationId xmlns:a16="http://schemas.microsoft.com/office/drawing/2014/main" id="{06968906-E2C3-4AC1-A98E-14D06FF73D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178" y="1211580"/>
            <a:ext cx="2017460" cy="2689946"/>
          </a:xfrm>
          <a:prstGeom prst="rect">
            <a:avLst/>
          </a:prstGeom>
        </p:spPr>
      </p:pic>
      <p:pic>
        <p:nvPicPr>
          <p:cNvPr id="10" name="Graphic 9">
            <a:extLst>
              <a:ext uri="{FF2B5EF4-FFF2-40B4-BE49-F238E27FC236}">
                <a16:creationId xmlns:a16="http://schemas.microsoft.com/office/drawing/2014/main" id="{A4903FBD-F361-4E49-AA80-27C0EF4108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4643" y="1211580"/>
            <a:ext cx="2017460" cy="2689946"/>
          </a:xfrm>
          <a:prstGeom prst="rect">
            <a:avLst/>
          </a:prstGeom>
        </p:spPr>
      </p:pic>
      <p:pic>
        <p:nvPicPr>
          <p:cNvPr id="11" name="Graphic 10">
            <a:extLst>
              <a:ext uri="{FF2B5EF4-FFF2-40B4-BE49-F238E27FC236}">
                <a16:creationId xmlns:a16="http://schemas.microsoft.com/office/drawing/2014/main" id="{4D28D8F0-CE30-4D63-8393-8CB342A45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5411" y="4032155"/>
            <a:ext cx="2017460" cy="2689946"/>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LGBT+ HISTORY MONTH</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6992038" y="2156305"/>
            <a:ext cx="5199962" cy="1569660"/>
          </a:xfrm>
          <a:prstGeom prst="rect">
            <a:avLst/>
          </a:prstGeom>
          <a:noFill/>
        </p:spPr>
        <p:txBody>
          <a:bodyPr wrap="square" lIns="91440" tIns="45720" rIns="91440" bIns="45720" rtlCol="0" anchor="t">
            <a:spAutoFit/>
          </a:bodyPr>
          <a:lstStyle/>
          <a:p>
            <a:pPr algn="r"/>
            <a:r>
              <a:rPr lang="en-GB" sz="2400" i="0" dirty="0">
                <a:solidFill>
                  <a:schemeClr val="bg1"/>
                </a:solidFill>
                <a:effectLst/>
                <a:latin typeface="Arial" panose="020B0604020202020204" pitchFamily="34" charset="0"/>
              </a:rPr>
              <a:t>Why is it important to </a:t>
            </a:r>
            <a:r>
              <a:rPr lang="en-GB" sz="2400" i="0" dirty="0">
                <a:solidFill>
                  <a:srgbClr val="FFFF00"/>
                </a:solidFill>
                <a:effectLst/>
                <a:latin typeface="Arial" panose="020B0604020202020204" pitchFamily="34" charset="0"/>
              </a:rPr>
              <a:t>listen to, learn from and celebrate people’s differences </a:t>
            </a:r>
            <a:r>
              <a:rPr lang="en-GB" sz="2400" i="0" dirty="0">
                <a:solidFill>
                  <a:schemeClr val="bg1"/>
                </a:solidFill>
                <a:effectLst/>
                <a:latin typeface="Arial" panose="020B0604020202020204" pitchFamily="34" charset="0"/>
              </a:rPr>
              <a:t>in school and in our community?</a:t>
            </a:r>
            <a:endParaRPr lang="en-GB" sz="2400" dirty="0">
              <a:solidFill>
                <a:schemeClr val="bg1"/>
              </a:solidFill>
              <a:latin typeface="Arial"/>
              <a:ea typeface="+mn-lt"/>
              <a:cs typeface="+mn-lt"/>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3" y="1498294"/>
            <a:ext cx="11694177" cy="4738119"/>
          </a:xfrm>
        </p:spPr>
        <p:txBody>
          <a:bodyPr vert="horz" lIns="91440" tIns="180000" rIns="91440" bIns="45720" rtlCol="0" anchor="t">
            <a:noAutofit/>
          </a:bodyPr>
          <a:lstStyle/>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helps to remind us that we are all unique and should all be treated with dignity.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reminds us that everyone has different experiences and everyone has the right to be listened to and express their opinions.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When our differences are celebrated, we feel valued as people and our health and wellbeing improves.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helps all people to feel welcome in school.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reminds us that not all families or relationships look the same.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helps us to be open and respectful to new ideas about identity.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We are all learning all of the time and by listening to others we continue to grow and learn.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So that we can speak up and challenge unfair comments or actions. </a:t>
            </a:r>
          </a:p>
          <a:p>
            <a:pPr algn="l" rtl="0" fontAlgn="base">
              <a:buFont typeface="Arial" panose="020B0604020202020204" pitchFamily="34" charset="0"/>
              <a:buChar char="•"/>
            </a:pPr>
            <a:r>
              <a:rPr lang="en-GB" sz="1400" b="0" i="0" dirty="0">
                <a:effectLst/>
                <a:latin typeface="Arial" panose="020B0604020202020204" pitchFamily="34" charset="0"/>
                <a:cs typeface="Arial" panose="020B0604020202020204" pitchFamily="34" charset="0"/>
              </a:rPr>
              <a:t>It helps ensure that all children and young people’s opinions are taken into account when making decisions about them. </a:t>
            </a:r>
          </a:p>
          <a:p>
            <a:pPr marL="0" indent="0" algn="l" rtl="0" fontAlgn="base">
              <a:buNone/>
            </a:pPr>
            <a:r>
              <a:rPr lang="en-GB" sz="1600" b="1" i="0" dirty="0">
                <a:solidFill>
                  <a:srgbClr val="00ACE9"/>
                </a:solidFill>
                <a:effectLst/>
                <a:latin typeface="Arial" panose="020B0604020202020204" pitchFamily="34" charset="0"/>
                <a:cs typeface="Arial" panose="020B0604020202020204" pitchFamily="34" charset="0"/>
              </a:rPr>
              <a:t>Did you get any of these? What other answers did you have? </a:t>
            </a:r>
            <a:endParaRPr lang="en-GB" sz="1600" b="1" dirty="0">
              <a:solidFill>
                <a:srgbClr val="00ACE9"/>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945739" y="1990938"/>
            <a:ext cx="3977427" cy="2308324"/>
          </a:xfrm>
          <a:prstGeom prst="rect">
            <a:avLst/>
          </a:prstGeom>
          <a:noFill/>
        </p:spPr>
        <p:txBody>
          <a:bodyPr wrap="square" lIns="91440" tIns="45720" rIns="91440" bIns="45720" rtlCol="0" anchor="t">
            <a:spAutoFit/>
          </a:bodyPr>
          <a:lstStyle/>
          <a:p>
            <a:pPr algn="ctr" fontAlgn="base"/>
            <a:r>
              <a:rPr lang="en-GB" sz="1600" b="0" i="0" dirty="0">
                <a:effectLst/>
                <a:latin typeface="Arial" panose="020B0604020202020204" pitchFamily="34" charset="0"/>
              </a:rPr>
              <a:t>Read the story </a:t>
            </a:r>
            <a:r>
              <a:rPr lang="en-GB" sz="1600" b="1" i="0" dirty="0">
                <a:effectLst/>
                <a:latin typeface="Arial" panose="020B0604020202020204" pitchFamily="34" charset="0"/>
              </a:rPr>
              <a:t>Elmer the Elephant, </a:t>
            </a:r>
            <a:r>
              <a:rPr lang="en-GB" sz="1600" b="0" i="0" u="sng" strike="noStrike" dirty="0">
                <a:solidFill>
                  <a:srgbClr val="0070C0"/>
                </a:solidFill>
                <a:effectLst/>
                <a:latin typeface="Arial" panose="020B0604020202020204" pitchFamily="34" charset="0"/>
                <a:hlinkClick r:id="rId5">
                  <a:extLst>
                    <a:ext uri="{A12FA001-AC4F-418D-AE19-62706E023703}">
                      <ahyp:hlinkClr xmlns:ahyp="http://schemas.microsoft.com/office/drawing/2018/hyperlinkcolor" val="tx"/>
                    </a:ext>
                  </a:extLst>
                </a:hlinkClick>
              </a:rPr>
              <a:t>you can also watch it here</a:t>
            </a:r>
            <a:r>
              <a:rPr lang="en-GB" sz="1600" b="0" i="0" dirty="0">
                <a:effectLst/>
                <a:latin typeface="Arial" panose="020B0604020202020204" pitchFamily="34" charset="0"/>
              </a:rPr>
              <a:t>. Elmer didn’t feel that he wanted to be the same as the other elephants. Think of ways that we can celebrate our differences like the elephants do on ‘Elmer Day’ – talk about your ideas with an adult. </a:t>
            </a:r>
          </a:p>
          <a:p>
            <a:br>
              <a:rPr lang="en-GB" sz="1600" b="0" i="0" dirty="0">
                <a:effectLst/>
                <a:latin typeface="Arial" panose="020B0604020202020204" pitchFamily="34" charset="0"/>
              </a:rPr>
            </a:br>
            <a:endParaRPr lang="en-GB" sz="1600" dirty="0">
              <a:latin typeface="Arial"/>
              <a:ea typeface="+mn-lt"/>
              <a:cs typeface="+mn-lt"/>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6" y="1853280"/>
            <a:ext cx="4383039" cy="2031325"/>
          </a:xfrm>
          <a:prstGeom prst="rect">
            <a:avLst/>
          </a:prstGeom>
          <a:noFill/>
        </p:spPr>
        <p:txBody>
          <a:bodyPr wrap="square" lIns="91440" tIns="45720" rIns="91440" bIns="45720" rtlCol="0" anchor="t">
            <a:spAutoFit/>
          </a:bodyPr>
          <a:lstStyle/>
          <a:p>
            <a:pPr algn="ctr">
              <a:defRPr/>
            </a:pPr>
            <a:r>
              <a:rPr lang="en-GB" sz="1800" b="0" i="0" dirty="0">
                <a:solidFill>
                  <a:schemeClr val="bg1"/>
                </a:solidFill>
                <a:effectLst/>
                <a:latin typeface="Arial" panose="020B0604020202020204" pitchFamily="34" charset="0"/>
              </a:rPr>
              <a:t>It is important to be proud of who we are. Make a ‘</a:t>
            </a:r>
            <a:r>
              <a:rPr lang="en-GB" sz="1800" b="1" i="0" dirty="0">
                <a:solidFill>
                  <a:schemeClr val="bg1"/>
                </a:solidFill>
                <a:effectLst/>
                <a:latin typeface="Arial" panose="020B0604020202020204" pitchFamily="34" charset="0"/>
              </a:rPr>
              <a:t>Proud To Be Me</a:t>
            </a:r>
            <a:r>
              <a:rPr lang="en-GB" sz="1800" b="0" i="0" dirty="0">
                <a:solidFill>
                  <a:schemeClr val="bg1"/>
                </a:solidFill>
                <a:effectLst/>
                <a:latin typeface="Arial" panose="020B0604020202020204" pitchFamily="34" charset="0"/>
              </a:rPr>
              <a:t>’ fact sheet or poster. You might want to include your favourite foods, colours, activities, or places you like to go. Think about what things you've included that make you unique and proud to be you.  </a:t>
            </a:r>
            <a:endParaRPr lang="en-GB" sz="1400" u="none" strike="noStrike" kern="1200" cap="none" spc="0" normalizeH="0" baseline="0" noProof="0" dirty="0">
              <a:ln>
                <a:noFill/>
              </a:ln>
              <a:solidFill>
                <a:schemeClr val="bg1"/>
              </a:solidFill>
              <a:effectLst/>
              <a:uLnTx/>
              <a:uFillTx/>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9" y="4476214"/>
            <a:ext cx="4212115" cy="2062103"/>
          </a:xfrm>
          <a:prstGeom prst="rect">
            <a:avLst/>
          </a:prstGeom>
          <a:noFill/>
        </p:spPr>
        <p:txBody>
          <a:bodyPr wrap="square" lIns="91440" tIns="45720" rIns="91440" bIns="45720" rtlCol="0" anchor="t">
            <a:spAutoFit/>
          </a:bodyPr>
          <a:lstStyle/>
          <a:p>
            <a:pPr algn="ctr">
              <a:defRPr/>
            </a:pPr>
            <a:r>
              <a:rPr lang="en-GB" sz="1600" b="0" i="0" dirty="0">
                <a:effectLst/>
                <a:latin typeface="Arial" panose="020B0604020202020204" pitchFamily="34" charset="0"/>
              </a:rPr>
              <a:t>We keep using the word ‘</a:t>
            </a:r>
            <a:r>
              <a:rPr lang="en-GB" sz="1600" b="1" i="0" dirty="0">
                <a:effectLst/>
                <a:latin typeface="Arial" panose="020B0604020202020204" pitchFamily="34" charset="0"/>
              </a:rPr>
              <a:t>different</a:t>
            </a:r>
            <a:r>
              <a:rPr lang="en-GB" sz="1600" b="0" i="0" dirty="0">
                <a:effectLst/>
                <a:latin typeface="Arial" panose="020B0604020202020204" pitchFamily="34" charset="0"/>
              </a:rPr>
              <a:t>’. In circle time talk about what the word means. What’s its opposite? </a:t>
            </a:r>
            <a:r>
              <a:rPr lang="en-GB" sz="1600" b="0" i="0" dirty="0">
                <a:effectLst/>
                <a:highlight>
                  <a:srgbClr val="00ACE9"/>
                </a:highlight>
                <a:latin typeface="Arial" panose="020B0604020202020204" pitchFamily="34" charset="0"/>
              </a:rPr>
              <a:t>What would it be like if we were all the same?</a:t>
            </a:r>
            <a:r>
              <a:rPr lang="en-GB" sz="1600" b="0" i="0" dirty="0">
                <a:effectLst/>
                <a:latin typeface="Arial" panose="020B0604020202020204" pitchFamily="34" charset="0"/>
              </a:rPr>
              <a:t> Work in pairs and find three things that are the same (or very similar) about you both and three differences. Feedback some of your examples to the whole class. </a:t>
            </a:r>
            <a:endParaRPr lang="en-GB" sz="1400" dirty="0">
              <a:latin typeface="Arial"/>
              <a:ea typeface="+mn-lt"/>
              <a:cs typeface="+mn-lt"/>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49716" y="4607933"/>
            <a:ext cx="3901044" cy="1815882"/>
          </a:xfrm>
          <a:prstGeom prst="rect">
            <a:avLst/>
          </a:prstGeom>
          <a:noFill/>
        </p:spPr>
        <p:txBody>
          <a:bodyPr wrap="square" lIns="91440" tIns="45720" rIns="91440" bIns="45720" rtlCol="0" anchor="t">
            <a:spAutoFit/>
          </a:bodyPr>
          <a:lstStyle/>
          <a:p>
            <a:pPr algn="ctr"/>
            <a:r>
              <a:rPr lang="en-GB" sz="1400" b="0" i="0" dirty="0">
                <a:effectLst/>
                <a:latin typeface="Arial" panose="020B0604020202020204" pitchFamily="34" charset="0"/>
              </a:rPr>
              <a:t>Watch the video of the story </a:t>
            </a:r>
            <a:r>
              <a:rPr lang="en-GB" sz="1400" b="0" i="0" u="sng" strike="noStrike" dirty="0">
                <a:solidFill>
                  <a:srgbClr val="0070C0"/>
                </a:solidFill>
                <a:effectLst/>
                <a:latin typeface="Arial" panose="020B0604020202020204" pitchFamily="34" charset="0"/>
                <a:hlinkClick r:id="rId6">
                  <a:extLst>
                    <a:ext uri="{A12FA001-AC4F-418D-AE19-62706E023703}">
                      <ahyp:hlinkClr xmlns:ahyp="http://schemas.microsoft.com/office/drawing/2018/hyperlinkcolor" val="tx"/>
                    </a:ext>
                  </a:extLst>
                </a:hlinkClick>
              </a:rPr>
              <a:t>And Tango Makes Three</a:t>
            </a:r>
            <a:r>
              <a:rPr lang="en-GB" sz="1400" b="0" i="0" u="sng" strike="noStrike" dirty="0">
                <a:effectLst/>
                <a:latin typeface="Arial" panose="020B0604020202020204" pitchFamily="34" charset="0"/>
                <a:hlinkClick r:id="rId6">
                  <a:extLst>
                    <a:ext uri="{A12FA001-AC4F-418D-AE19-62706E023703}">
                      <ahyp:hlinkClr xmlns:ahyp="http://schemas.microsoft.com/office/drawing/2018/hyperlinkcolor" val="tx"/>
                    </a:ext>
                  </a:extLst>
                </a:hlinkClick>
              </a:rPr>
              <a:t>.</a:t>
            </a:r>
            <a:r>
              <a:rPr lang="en-GB" sz="1400" b="0" i="0" dirty="0">
                <a:effectLst/>
                <a:latin typeface="Arial" panose="020B0604020202020204" pitchFamily="34" charset="0"/>
              </a:rPr>
              <a:t> There are many different types of families. For example, some children may live with a mum and a dad, just a mum, two dads or live with other carers who look after them. Draw pictures of your family. Talk with a friend about why your family is special to you. Finish the sentence with ‘I love my family because...’ </a:t>
            </a:r>
            <a:endParaRPr lang="en-GB" sz="1400" b="1" dirty="0">
              <a:latin typeface="Arial"/>
              <a:cs typeface="Calibri"/>
            </a:endParaRPr>
          </a:p>
        </p:txBody>
      </p:sp>
      <p:pic>
        <p:nvPicPr>
          <p:cNvPr id="3" name="Online Media 2" title="Elmer Kids story read aloud by David Mckee (ARC Stories)">
            <a:hlinkClick r:id="" action="ppaction://media"/>
            <a:extLst>
              <a:ext uri="{FF2B5EF4-FFF2-40B4-BE49-F238E27FC236}">
                <a16:creationId xmlns:a16="http://schemas.microsoft.com/office/drawing/2014/main" id="{FD489AA6-F2F7-4B43-9CA3-CECCF903E6B5}"/>
              </a:ext>
            </a:extLst>
          </p:cNvPr>
          <p:cNvPicPr>
            <a:picLocks noRot="1" noChangeAspect="1"/>
          </p:cNvPicPr>
          <p:nvPr>
            <a:videoFile r:link="rId1"/>
          </p:nvPr>
        </p:nvPicPr>
        <p:blipFill>
          <a:blip r:embed="rId7"/>
          <a:stretch>
            <a:fillRect/>
          </a:stretch>
        </p:blipFill>
        <p:spPr>
          <a:xfrm>
            <a:off x="5019247" y="2151392"/>
            <a:ext cx="2540000" cy="1435100"/>
          </a:xfrm>
          <a:prstGeom prst="rect">
            <a:avLst/>
          </a:prstGeom>
        </p:spPr>
      </p:pic>
      <p:pic>
        <p:nvPicPr>
          <p:cNvPr id="4" name="Online Media 3" title="AND TANGO MAKES THREE">
            <a:hlinkClick r:id="" action="ppaction://media"/>
            <a:extLst>
              <a:ext uri="{FF2B5EF4-FFF2-40B4-BE49-F238E27FC236}">
                <a16:creationId xmlns:a16="http://schemas.microsoft.com/office/drawing/2014/main" id="{B8DC7723-1500-408E-A4CE-6F105D5ECFDE}"/>
              </a:ext>
            </a:extLst>
          </p:cNvPr>
          <p:cNvPicPr>
            <a:picLocks noRot="1" noChangeAspect="1"/>
          </p:cNvPicPr>
          <p:nvPr>
            <a:videoFile r:link="rId2"/>
          </p:nvPr>
        </p:nvPicPr>
        <p:blipFill>
          <a:blip r:embed="rId8"/>
          <a:stretch>
            <a:fillRect/>
          </a:stretch>
        </p:blipFill>
        <p:spPr>
          <a:xfrm>
            <a:off x="4556087" y="4798324"/>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279299" y="1695237"/>
            <a:ext cx="4323173" cy="2308324"/>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cs typeface="Arial" panose="020B0604020202020204" pitchFamily="34" charset="0"/>
              </a:rPr>
              <a:t>We often hear the phrase, “Treat others as you would like to be treated.” What do you think about this idea? Are there times, when perhaps we should treat people as </a:t>
            </a:r>
            <a:r>
              <a:rPr lang="en-GB" sz="1600" b="1" u="sng" dirty="0">
                <a:effectLst/>
                <a:latin typeface="Arial" panose="020B0604020202020204" pitchFamily="34" charset="0"/>
                <a:cs typeface="Arial" panose="020B0604020202020204" pitchFamily="34" charset="0"/>
              </a:rPr>
              <a:t>they</a:t>
            </a:r>
            <a:r>
              <a:rPr lang="en-GB" sz="1600" b="0" i="0" dirty="0">
                <a:effectLst/>
                <a:latin typeface="Arial" panose="020B0604020202020204" pitchFamily="34" charset="0"/>
                <a:cs typeface="Arial" panose="020B0604020202020204" pitchFamily="34" charset="0"/>
              </a:rPr>
              <a:t> would like to be treated? Can we really know what it is like to be in someone else’s shoes when our experiences are often so very different? You might like to discuss this in circle time.  </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147372" y="4839748"/>
            <a:ext cx="4098849" cy="1477328"/>
          </a:xfrm>
          <a:prstGeom prst="rect">
            <a:avLst/>
          </a:prstGeom>
          <a:noFill/>
        </p:spPr>
        <p:txBody>
          <a:bodyPr wrap="square" lIns="91440" tIns="45720" rIns="91440" bIns="45720" rtlCol="0" anchor="t">
            <a:spAutoFit/>
          </a:bodyPr>
          <a:lstStyle/>
          <a:p>
            <a:pPr algn="ctr"/>
            <a:r>
              <a:rPr lang="en-GB" b="0" i="0" dirty="0">
                <a:solidFill>
                  <a:schemeClr val="bg1"/>
                </a:solidFill>
                <a:effectLst/>
                <a:latin typeface="Arial" panose="020B0604020202020204" pitchFamily="34" charset="0"/>
                <a:cs typeface="Arial" panose="020B0604020202020204" pitchFamily="34" charset="0"/>
              </a:rPr>
              <a:t>Watch this video </a:t>
            </a:r>
            <a:r>
              <a:rPr lang="en-GB" b="0" i="0" u="sng"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Love Has No Labels.</a:t>
            </a:r>
            <a:r>
              <a:rPr lang="en-GB" b="0" i="0" dirty="0">
                <a:solidFill>
                  <a:schemeClr val="bg1"/>
                </a:solidFill>
                <a:effectLst/>
                <a:latin typeface="Arial" panose="020B0604020202020204" pitchFamily="34" charset="0"/>
                <a:cs typeface="Arial" panose="020B0604020202020204" pitchFamily="34" charset="0"/>
              </a:rPr>
              <a:t> Discuss with a friend, conversation partner, or family member about how it made you feel.  </a:t>
            </a:r>
            <a:br>
              <a:rPr lang="en-GB" dirty="0">
                <a:solidFill>
                  <a:schemeClr val="bg1"/>
                </a:solidFill>
                <a:latin typeface="Arial" panose="020B0604020202020204" pitchFamily="34" charset="0"/>
                <a:ea typeface="+mn-lt"/>
                <a:cs typeface="Arial" panose="020B0604020202020204" pitchFamily="34" charset="0"/>
              </a:rPr>
            </a:br>
            <a:endParaRPr lang="en-GB"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653418" y="4670471"/>
            <a:ext cx="4314684" cy="1815882"/>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rPr>
              <a:t>Do some research and create a fact file on an </a:t>
            </a:r>
            <a:r>
              <a:rPr lang="en-GB" sz="1600" b="1" i="0" dirty="0">
                <a:effectLst/>
                <a:latin typeface="Arial" panose="020B0604020202020204" pitchFamily="34" charset="0"/>
              </a:rPr>
              <a:t>inspirational LGBT+ figure </a:t>
            </a:r>
            <a:r>
              <a:rPr lang="en-GB" sz="1600" b="0" i="0" dirty="0">
                <a:effectLst/>
                <a:latin typeface="Arial" panose="020B0604020202020204" pitchFamily="34" charset="0"/>
              </a:rPr>
              <a:t>that you know. It may be someone famous, a figure in history or somebody you know. </a:t>
            </a:r>
            <a:r>
              <a:rPr lang="en-GB" sz="1600" b="0" i="0" dirty="0">
                <a:effectLst/>
                <a:highlight>
                  <a:srgbClr val="00ACE9"/>
                </a:highlight>
                <a:latin typeface="Arial" panose="020B0604020202020204" pitchFamily="34" charset="0"/>
              </a:rPr>
              <a:t>What do their actions show us about equality, dignity and rights?</a:t>
            </a:r>
            <a:r>
              <a:rPr lang="en-GB" sz="1600" b="0" i="0" dirty="0">
                <a:effectLst/>
                <a:latin typeface="Arial" panose="020B0604020202020204" pitchFamily="34" charset="0"/>
              </a:rPr>
              <a:t> Share your fact file with the people you live with or with your class. </a:t>
            </a:r>
            <a:endParaRPr lang="en-GB" sz="14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4792017" y="1695237"/>
            <a:ext cx="4323173" cy="2308324"/>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rPr>
              <a:t>Watch </a:t>
            </a:r>
            <a:r>
              <a:rPr lang="en-GB" sz="1600" b="0" i="0" u="sng" strike="noStrike" dirty="0">
                <a:solidFill>
                  <a:srgbClr val="0070C0"/>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story about the history of the Pride Flag</a:t>
            </a:r>
            <a:r>
              <a:rPr lang="en-GB" sz="1600" b="0" i="0"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a:t>
            </a:r>
            <a:r>
              <a:rPr lang="en-GB" sz="1600" b="0" i="0" dirty="0">
                <a:effectLst/>
                <a:latin typeface="Arial" panose="020B0604020202020204" pitchFamily="34" charset="0"/>
              </a:rPr>
              <a:t> The Pride Flag is a symbol of </a:t>
            </a:r>
            <a:r>
              <a:rPr lang="en-GB" sz="1600" b="1" i="0" dirty="0">
                <a:effectLst/>
                <a:latin typeface="Arial" panose="020B0604020202020204" pitchFamily="34" charset="0"/>
              </a:rPr>
              <a:t>inclusion</a:t>
            </a:r>
            <a:r>
              <a:rPr lang="en-GB" sz="1600" b="0" i="0" dirty="0">
                <a:effectLst/>
                <a:latin typeface="Arial" panose="020B0604020202020204" pitchFamily="34" charset="0"/>
              </a:rPr>
              <a:t> and </a:t>
            </a:r>
            <a:r>
              <a:rPr lang="en-GB" sz="1600" b="1" i="0" dirty="0">
                <a:effectLst/>
                <a:latin typeface="Arial" panose="020B0604020202020204" pitchFamily="34" charset="0"/>
              </a:rPr>
              <a:t>diversity</a:t>
            </a:r>
            <a:r>
              <a:rPr lang="en-GB" sz="1600" b="0" i="0" dirty="0">
                <a:effectLst/>
                <a:latin typeface="Arial" panose="020B0604020202020204" pitchFamily="34" charset="0"/>
              </a:rPr>
              <a:t>. Look up these two words and think about the link with rights such as Article 2 – non-discrimination. Write a poem about all these ideas called Rainbows and Rights or design a rights respecting inclusive flag, explaining what each colour and symbol means to you</a:t>
            </a:r>
            <a:endParaRPr lang="en-GB" sz="1400" dirty="0">
              <a:ea typeface="+mn-lt"/>
              <a:cs typeface="+mn-lt"/>
            </a:endParaRPr>
          </a:p>
        </p:txBody>
      </p:sp>
      <p:pic>
        <p:nvPicPr>
          <p:cNvPr id="8" name="Online Media 7" title="Pride: The Story of Harvey Milk and the Rainbow Flag - Read Aloud Picture Book | Brightly Storytime">
            <a:hlinkClick r:id="" action="ppaction://media"/>
            <a:extLst>
              <a:ext uri="{FF2B5EF4-FFF2-40B4-BE49-F238E27FC236}">
                <a16:creationId xmlns:a16="http://schemas.microsoft.com/office/drawing/2014/main" id="{CAB76AED-E5AF-4BB0-8E1B-A8BC7052D1C0}"/>
              </a:ext>
            </a:extLst>
          </p:cNvPr>
          <p:cNvPicPr>
            <a:picLocks noRot="1" noChangeAspect="1"/>
          </p:cNvPicPr>
          <p:nvPr>
            <a:videoFile r:link="rId1"/>
          </p:nvPr>
        </p:nvPicPr>
        <p:blipFill>
          <a:blip r:embed="rId6"/>
          <a:stretch>
            <a:fillRect/>
          </a:stretch>
        </p:blipFill>
        <p:spPr>
          <a:xfrm>
            <a:off x="9304735" y="2131849"/>
            <a:ext cx="2540000" cy="1435100"/>
          </a:xfrm>
          <a:prstGeom prst="rect">
            <a:avLst/>
          </a:prstGeom>
        </p:spPr>
      </p:pic>
      <p:pic>
        <p:nvPicPr>
          <p:cNvPr id="9" name="Online Media 8" title="Love Has No Labels | Diversity &amp; Inclusion | Ad Council">
            <a:hlinkClick r:id="" action="ppaction://media"/>
            <a:extLst>
              <a:ext uri="{FF2B5EF4-FFF2-40B4-BE49-F238E27FC236}">
                <a16:creationId xmlns:a16="http://schemas.microsoft.com/office/drawing/2014/main" id="{C04897CD-8841-4742-B9B1-EDF717AA7554}"/>
              </a:ext>
            </a:extLst>
          </p:cNvPr>
          <p:cNvPicPr>
            <a:picLocks noRot="1" noChangeAspect="1"/>
          </p:cNvPicPr>
          <p:nvPr>
            <a:videoFile r:link="rId2"/>
          </p:nvPr>
        </p:nvPicPr>
        <p:blipFill>
          <a:blip r:embed="rId7"/>
          <a:stretch>
            <a:fillRect/>
          </a:stretch>
        </p:blipFill>
        <p:spPr>
          <a:xfrm>
            <a:off x="4246221" y="4670471"/>
            <a:ext cx="3085796" cy="1743475"/>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151144" y="2051374"/>
            <a:ext cx="6762211" cy="1754326"/>
          </a:xfrm>
          <a:prstGeom prst="rect">
            <a:avLst/>
          </a:prstGeom>
          <a:noFill/>
        </p:spPr>
        <p:txBody>
          <a:bodyPr wrap="square" lIns="91440" tIns="45720" rIns="91440" bIns="45720" rtlCol="0" anchor="t">
            <a:spAutoFit/>
          </a:bodyPr>
          <a:lstStyle/>
          <a:p>
            <a:pPr algn="ctr"/>
            <a:r>
              <a:rPr lang="en-GB" sz="1800" b="0" i="0" dirty="0">
                <a:effectLst/>
                <a:latin typeface="Arial" panose="020B0604020202020204" pitchFamily="34" charset="0"/>
              </a:rPr>
              <a:t>What do you understand it means to be an </a:t>
            </a:r>
            <a:r>
              <a:rPr lang="en-GB" sz="1800" b="1" i="0" dirty="0">
                <a:effectLst/>
                <a:latin typeface="Arial" panose="020B0604020202020204" pitchFamily="34" charset="0"/>
              </a:rPr>
              <a:t>LGBT+ ally</a:t>
            </a:r>
            <a:r>
              <a:rPr lang="en-GB" sz="1800" b="0" i="0" dirty="0">
                <a:effectLst/>
                <a:latin typeface="Arial" panose="020B0604020202020204" pitchFamily="34" charset="0"/>
              </a:rPr>
              <a:t>? Many people understand an LBGT+ ally to be someone who believes in equality and fair treatment in society for people who identify as LGBT+ and who stands ‘</a:t>
            </a:r>
            <a:r>
              <a:rPr lang="en-GB" sz="1800" b="1" i="0" dirty="0">
                <a:effectLst/>
                <a:latin typeface="Arial" panose="020B0604020202020204" pitchFamily="34" charset="0"/>
              </a:rPr>
              <a:t>with</a:t>
            </a:r>
            <a:r>
              <a:rPr lang="en-GB" sz="1800" b="0" i="0" dirty="0">
                <a:effectLst/>
                <a:latin typeface="Arial" panose="020B0604020202020204" pitchFamily="34" charset="0"/>
              </a:rPr>
              <a:t>’ rather than ‘</a:t>
            </a:r>
            <a:r>
              <a:rPr lang="en-GB" sz="1800" b="1" i="0" dirty="0">
                <a:effectLst/>
                <a:latin typeface="Arial" panose="020B0604020202020204" pitchFamily="34" charset="0"/>
              </a:rPr>
              <a:t>for</a:t>
            </a:r>
            <a:r>
              <a:rPr lang="en-GB" sz="1800" b="0" i="0" dirty="0">
                <a:effectLst/>
                <a:latin typeface="Arial" panose="020B0604020202020204" pitchFamily="34" charset="0"/>
              </a:rPr>
              <a:t>’ the LGBT+ community. Educating yourself about LGBT+ history is one way to start being an ally. Can you think of other things you can do? </a:t>
            </a:r>
            <a:endParaRPr lang="en-GB" sz="1400" dirty="0"/>
          </a:p>
        </p:txBody>
      </p:sp>
      <p:sp>
        <p:nvSpPr>
          <p:cNvPr id="3" name="TextBox 2">
            <a:extLst>
              <a:ext uri="{FF2B5EF4-FFF2-40B4-BE49-F238E27FC236}">
                <a16:creationId xmlns:a16="http://schemas.microsoft.com/office/drawing/2014/main" id="{A48B92E7-3C95-4628-917E-762990BA365E}"/>
              </a:ext>
            </a:extLst>
          </p:cNvPr>
          <p:cNvSpPr txBox="1"/>
          <p:nvPr/>
        </p:nvSpPr>
        <p:spPr>
          <a:xfrm>
            <a:off x="168422" y="1774375"/>
            <a:ext cx="4354656" cy="2308324"/>
          </a:xfrm>
          <a:prstGeom prst="rect">
            <a:avLst/>
          </a:prstGeom>
          <a:noFill/>
        </p:spPr>
        <p:txBody>
          <a:bodyPr wrap="square" lIns="91440" tIns="45720" rIns="91440" bIns="45720" rtlCol="0" anchor="t">
            <a:spAutoFit/>
          </a:bodyPr>
          <a:lstStyle/>
          <a:p>
            <a:pPr algn="ctr">
              <a:defRPr/>
            </a:pPr>
            <a:r>
              <a:rPr lang="en-GB" sz="1600" b="0" i="0" dirty="0">
                <a:solidFill>
                  <a:schemeClr val="bg1"/>
                </a:solidFill>
                <a:effectLst/>
                <a:latin typeface="Arial" panose="020B0604020202020204" pitchFamily="34" charset="0"/>
                <a:cs typeface="Arial" panose="020B0604020202020204" pitchFamily="34" charset="0"/>
              </a:rPr>
              <a:t>We often hear the phrase, “Treat others as you would like to be treated.” What do you think about this idea? Are there times, when perhaps we should treat people as</a:t>
            </a:r>
            <a:r>
              <a:rPr lang="en-GB" sz="1600" b="0" dirty="0">
                <a:solidFill>
                  <a:schemeClr val="bg1"/>
                </a:solidFill>
                <a:effectLst/>
                <a:latin typeface="Arial" panose="020B0604020202020204" pitchFamily="34" charset="0"/>
                <a:cs typeface="Arial" panose="020B0604020202020204" pitchFamily="34" charset="0"/>
              </a:rPr>
              <a:t> </a:t>
            </a:r>
            <a:r>
              <a:rPr lang="en-GB" sz="1600" b="1" u="sng" dirty="0">
                <a:solidFill>
                  <a:schemeClr val="bg1"/>
                </a:solidFill>
                <a:effectLst/>
                <a:latin typeface="Arial" panose="020B0604020202020204" pitchFamily="34" charset="0"/>
                <a:cs typeface="Arial" panose="020B0604020202020204" pitchFamily="34" charset="0"/>
              </a:rPr>
              <a:t>they</a:t>
            </a:r>
            <a:r>
              <a:rPr lang="en-GB" sz="1600" b="0" dirty="0">
                <a:solidFill>
                  <a:schemeClr val="bg1"/>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would like to be treated? Can we really know what it is like to be in someone else’s shoes when our experiences are often so very different? Discuss this with a friend or suggest it as a theme for tutor time.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623425" y="4403237"/>
            <a:ext cx="4289930" cy="2308324"/>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cs typeface="Arial" panose="020B0604020202020204" pitchFamily="34" charset="0"/>
              </a:rPr>
              <a:t>There is a global movement that is improving awareness and respect for the rights of LGBT+ people. However, some countries have anti LGBT+ laws and criminalise forms of gender expression and same sex relationships. You might be interested to </a:t>
            </a:r>
            <a:r>
              <a:rPr lang="en-GB" sz="1600" b="0" i="0" dirty="0">
                <a:effectLst/>
                <a:highlight>
                  <a:srgbClr val="00ACE9"/>
                </a:highlight>
                <a:latin typeface="Arial" panose="020B0604020202020204" pitchFamily="34" charset="0"/>
                <a:cs typeface="Arial" panose="020B0604020202020204" pitchFamily="34" charset="0"/>
              </a:rPr>
              <a:t>read different equality global news stories</a:t>
            </a:r>
            <a:r>
              <a:rPr lang="en-GB" sz="1600" b="0" i="0" dirty="0">
                <a:effectLst/>
                <a:latin typeface="Arial" panose="020B0604020202020204" pitchFamily="34" charset="0"/>
                <a:cs typeface="Arial" panose="020B0604020202020204" pitchFamily="34" charset="0"/>
              </a:rPr>
              <a:t> highlighted by Amnesty International on </a:t>
            </a:r>
            <a:r>
              <a:rPr lang="en-GB" sz="1600" b="0" i="0" u="sng"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their website</a:t>
            </a:r>
            <a:r>
              <a:rPr lang="en-GB" sz="1600" b="0" i="0" dirty="0">
                <a:effectLst/>
                <a:latin typeface="Arial" panose="020B0604020202020204" pitchFamily="34" charset="0"/>
                <a:cs typeface="Arial" panose="020B0604020202020204" pitchFamily="34" charset="0"/>
              </a:rPr>
              <a:t>. </a:t>
            </a:r>
            <a:endParaRPr lang="en-GB" sz="14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168422" y="4403237"/>
            <a:ext cx="2993419" cy="2308324"/>
          </a:xfrm>
          <a:prstGeom prst="rect">
            <a:avLst/>
          </a:prstGeom>
          <a:noFill/>
        </p:spPr>
        <p:txBody>
          <a:bodyPr wrap="square" lIns="91440" tIns="45720" rIns="91440" bIns="45720" rtlCol="0" anchor="t">
            <a:spAutoFit/>
          </a:bodyPr>
          <a:lstStyle/>
          <a:p>
            <a:pPr algn="ctr"/>
            <a:r>
              <a:rPr lang="en-GB" sz="1600" b="0" i="0" dirty="0">
                <a:effectLst/>
                <a:latin typeface="Arial" panose="020B0604020202020204" pitchFamily="34" charset="0"/>
                <a:cs typeface="Arial" panose="020B0604020202020204" pitchFamily="34" charset="0"/>
              </a:rPr>
              <a:t>2022 sees the </a:t>
            </a:r>
            <a:r>
              <a:rPr lang="en-GB" sz="1600" b="1" i="0" dirty="0">
                <a:effectLst/>
                <a:latin typeface="Arial" panose="020B0604020202020204" pitchFamily="34" charset="0"/>
                <a:cs typeface="Arial" panose="020B0604020202020204" pitchFamily="34" charset="0"/>
              </a:rPr>
              <a:t>50th anniversary</a:t>
            </a:r>
            <a:r>
              <a:rPr lang="en-GB" sz="1600" b="0" i="0" dirty="0">
                <a:effectLst/>
                <a:latin typeface="Arial" panose="020B0604020202020204" pitchFamily="34" charset="0"/>
                <a:cs typeface="Arial" panose="020B0604020202020204" pitchFamily="34" charset="0"/>
              </a:rPr>
              <a:t> of the very first official UK Gay Pride Rally, held in London on 1 July 1972. Ask older relatives or friends what they remember/understand about the development of equal rights for LGBT+ people.   </a:t>
            </a:r>
            <a:endParaRPr lang="en-GB" sz="1600" dirty="0">
              <a:latin typeface="Arial" panose="020B0604020202020204" pitchFamily="34" charset="0"/>
              <a:ea typeface="+mn-lt"/>
              <a:cs typeface="Arial" panose="020B0604020202020204" pitchFamily="34" charset="0"/>
            </a:endParaRPr>
          </a:p>
        </p:txBody>
      </p:sp>
      <p:pic>
        <p:nvPicPr>
          <p:cNvPr id="5" name="Picture 4" descr="A group of people holding signs&#10;&#10;Description automatically generated with medium confidence">
            <a:extLst>
              <a:ext uri="{FF2B5EF4-FFF2-40B4-BE49-F238E27FC236}">
                <a16:creationId xmlns:a16="http://schemas.microsoft.com/office/drawing/2014/main" id="{3AB8A118-C7CB-457A-B115-86AC06639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545" y="4472486"/>
            <a:ext cx="3863349" cy="2169826"/>
          </a:xfrm>
          <a:prstGeom prst="rect">
            <a:avLst/>
          </a:prstGeom>
        </p:spPr>
      </p:pic>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TotalTime>
  <Words>1695</Words>
  <Application>Microsoft Office PowerPoint</Application>
  <PresentationFormat>Widescreen</PresentationFormat>
  <Paragraphs>78</Paragraphs>
  <Slides>13</Slides>
  <Notes>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1173</cp:revision>
  <dcterms:created xsi:type="dcterms:W3CDTF">2021-02-11T16:57:41Z</dcterms:created>
  <dcterms:modified xsi:type="dcterms:W3CDTF">2022-01-27T09:00:19Z</dcterms:modified>
</cp:coreProperties>
</file>