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81" r:id="rId4"/>
    <p:sldId id="258" r:id="rId5"/>
    <p:sldId id="259" r:id="rId6"/>
    <p:sldId id="284" r:id="rId7"/>
    <p:sldId id="285" r:id="rId8"/>
    <p:sldId id="286" r:id="rId9"/>
    <p:sldId id="287" r:id="rId10"/>
    <p:sldId id="288" r:id="rId11"/>
    <p:sldId id="282" r:id="rId12"/>
    <p:sldId id="290" r:id="rId13"/>
    <p:sldId id="28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DF4B0B-FF04-440F-9CE4-1EB4C9C663C1}" v="18" dt="2022-01-04T11:05:27.689"/>
    <p1510:client id="{7022064E-1025-4C0B-9D93-39796EEC7514}" v="10" dt="2021-12-01T15:23:01.710"/>
    <p1510:client id="{725FA346-D367-4597-83AD-3D53E8E98A3E}" v="16" dt="2021-10-22T11:58:09.641"/>
    <p1510:client id="{8E637C06-4625-49B7-9C80-DA34A6A5B948}" v="12" dt="2022-01-12T11:12:18.755"/>
    <p1510:client id="{9AA9BE5B-8E68-4A26-B226-2E446FCCD01D}" v="4" dt="2021-10-21T16:39:11.668"/>
    <p1510:client id="{B6EC8F51-C6EA-4AE6-8B9F-4CC2162D85FA}" v="75" dt="2021-12-01T11:04:49.636"/>
    <p1510:client id="{DA314E9A-A2E8-4850-B4A9-8B2D34807ADF}" v="5" dt="2021-12-09T10:01:13.5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69" autoAdjust="0"/>
    <p:restoredTop sz="74618" autoAdjust="0"/>
  </p:normalViewPr>
  <p:slideViewPr>
    <p:cSldViewPr snapToGrid="0">
      <p:cViewPr varScale="1">
        <p:scale>
          <a:sx n="50" d="100"/>
          <a:sy n="50" d="100"/>
        </p:scale>
        <p:origin x="1028" y="28"/>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 Bestley" userId="b96yWGPE/ZuIqUo2x4NKrB11wUYp/4VbujG+fdxUq2k=" providerId="None" clId="Web-{725FA346-D367-4597-83AD-3D53E8E98A3E}"/>
    <pc:docChg chg="modSld">
      <pc:chgData name="Frances Bestley" userId="b96yWGPE/ZuIqUo2x4NKrB11wUYp/4VbujG+fdxUq2k=" providerId="None" clId="Web-{725FA346-D367-4597-83AD-3D53E8E98A3E}" dt="2021-10-22T11:58:09.641" v="7" actId="20577"/>
      <pc:docMkLst>
        <pc:docMk/>
      </pc:docMkLst>
      <pc:sldChg chg="modSp">
        <pc:chgData name="Frances Bestley" userId="b96yWGPE/ZuIqUo2x4NKrB11wUYp/4VbujG+fdxUq2k=" providerId="None" clId="Web-{725FA346-D367-4597-83AD-3D53E8E98A3E}" dt="2021-10-22T11:58:09.641" v="7" actId="20577"/>
        <pc:sldMkLst>
          <pc:docMk/>
          <pc:sldMk cId="175122666" sldId="291"/>
        </pc:sldMkLst>
        <pc:spChg chg="mod">
          <ac:chgData name="Frances Bestley" userId="b96yWGPE/ZuIqUo2x4NKrB11wUYp/4VbujG+fdxUq2k=" providerId="None" clId="Web-{725FA346-D367-4597-83AD-3D53E8E98A3E}" dt="2021-10-22T11:58:09.641" v="7" actId="20577"/>
          <ac:spMkLst>
            <pc:docMk/>
            <pc:sldMk cId="175122666" sldId="291"/>
            <ac:spMk id="4" creationId="{28AAB065-553A-45C7-9E2E-75E49E587972}"/>
          </ac:spMkLst>
        </pc:spChg>
      </pc:sldChg>
    </pc:docChg>
  </pc:docChgLst>
  <pc:docChgLst>
    <pc:chgData name="Stuart Whiffin" userId="AoE9dP9km+fKFDi+GAIP0QmtH/eX3C08mMuRq9sONFM=" providerId="None" clId="Web-{9AA9BE5B-8E68-4A26-B226-2E446FCCD01D}"/>
    <pc:docChg chg="modSld">
      <pc:chgData name="Stuart Whiffin" userId="AoE9dP9km+fKFDi+GAIP0QmtH/eX3C08mMuRq9sONFM=" providerId="None" clId="Web-{9AA9BE5B-8E68-4A26-B226-2E446FCCD01D}" dt="2021-10-21T16:39:11.668" v="1" actId="20577"/>
      <pc:docMkLst>
        <pc:docMk/>
      </pc:docMkLst>
      <pc:sldChg chg="modSp">
        <pc:chgData name="Stuart Whiffin" userId="AoE9dP9km+fKFDi+GAIP0QmtH/eX3C08mMuRq9sONFM=" providerId="None" clId="Web-{9AA9BE5B-8E68-4A26-B226-2E446FCCD01D}" dt="2021-10-21T16:39:11.668" v="1" actId="20577"/>
        <pc:sldMkLst>
          <pc:docMk/>
          <pc:sldMk cId="2423244893" sldId="287"/>
        </pc:sldMkLst>
        <pc:spChg chg="mod">
          <ac:chgData name="Stuart Whiffin" userId="AoE9dP9km+fKFDi+GAIP0QmtH/eX3C08mMuRq9sONFM=" providerId="None" clId="Web-{9AA9BE5B-8E68-4A26-B226-2E446FCCD01D}" dt="2021-10-21T16:39:11.668" v="1" actId="20577"/>
          <ac:spMkLst>
            <pc:docMk/>
            <pc:sldMk cId="2423244893" sldId="287"/>
            <ac:spMk id="2" creationId="{3116858E-FDDF-4222-B340-4FB3C88778BB}"/>
          </ac:spMkLst>
        </pc:spChg>
      </pc:sldChg>
    </pc:docChg>
  </pc:docChgLst>
  <pc:docChgLst>
    <pc:chgData name="Romana Juhasova" userId="pug63gakqHhUKCblM6dKftwFImXt0SaHY6Q/zF0jifQ=" providerId="None" clId="Web-{7022064E-1025-4C0B-9D93-39796EEC7514}"/>
    <pc:docChg chg="modSld">
      <pc:chgData name="Romana Juhasova" userId="pug63gakqHhUKCblM6dKftwFImXt0SaHY6Q/zF0jifQ=" providerId="None" clId="Web-{7022064E-1025-4C0B-9D93-39796EEC7514}" dt="2021-12-01T15:23:01.710" v="5" actId="1076"/>
      <pc:docMkLst>
        <pc:docMk/>
      </pc:docMkLst>
      <pc:sldChg chg="modSp">
        <pc:chgData name="Romana Juhasova" userId="pug63gakqHhUKCblM6dKftwFImXt0SaHY6Q/zF0jifQ=" providerId="None" clId="Web-{7022064E-1025-4C0B-9D93-39796EEC7514}" dt="2021-12-01T15:23:01.710" v="5" actId="1076"/>
        <pc:sldMkLst>
          <pc:docMk/>
          <pc:sldMk cId="430025987" sldId="285"/>
        </pc:sldMkLst>
        <pc:spChg chg="mod">
          <ac:chgData name="Romana Juhasova" userId="pug63gakqHhUKCblM6dKftwFImXt0SaHY6Q/zF0jifQ=" providerId="None" clId="Web-{7022064E-1025-4C0B-9D93-39796EEC7514}" dt="2021-12-01T15:23:01.710" v="5" actId="1076"/>
          <ac:spMkLst>
            <pc:docMk/>
            <pc:sldMk cId="430025987" sldId="285"/>
            <ac:spMk id="5" creationId="{1BB7B9C6-9863-41EF-9798-72096D5A70D1}"/>
          </ac:spMkLst>
        </pc:spChg>
      </pc:sldChg>
    </pc:docChg>
  </pc:docChgLst>
  <pc:docChgLst>
    <pc:chgData name="Romana Juhasova" userId="pug63gakqHhUKCblM6dKftwFImXt0SaHY6Q/zF0jifQ=" providerId="None" clId="Web-{DA314E9A-A2E8-4850-B4A9-8B2D34807ADF}"/>
    <pc:docChg chg="modSld">
      <pc:chgData name="Romana Juhasova" userId="pug63gakqHhUKCblM6dKftwFImXt0SaHY6Q/zF0jifQ=" providerId="None" clId="Web-{DA314E9A-A2E8-4850-B4A9-8B2D34807ADF}" dt="2021-12-09T10:01:13.555" v="1"/>
      <pc:docMkLst>
        <pc:docMk/>
      </pc:docMkLst>
      <pc:sldChg chg="delSp modSp">
        <pc:chgData name="Romana Juhasova" userId="pug63gakqHhUKCblM6dKftwFImXt0SaHY6Q/zF0jifQ=" providerId="None" clId="Web-{DA314E9A-A2E8-4850-B4A9-8B2D34807ADF}" dt="2021-12-09T10:01:13.555" v="1"/>
        <pc:sldMkLst>
          <pc:docMk/>
          <pc:sldMk cId="4111859181" sldId="281"/>
        </pc:sldMkLst>
        <pc:spChg chg="del mod">
          <ac:chgData name="Romana Juhasova" userId="pug63gakqHhUKCblM6dKftwFImXt0SaHY6Q/zF0jifQ=" providerId="None" clId="Web-{DA314E9A-A2E8-4850-B4A9-8B2D34807ADF}" dt="2021-12-09T10:01:13.555" v="1"/>
          <ac:spMkLst>
            <pc:docMk/>
            <pc:sldMk cId="4111859181" sldId="281"/>
            <ac:spMk id="10" creationId="{E2F8037A-2936-49AD-A6AC-D02A40C75AC3}"/>
          </ac:spMkLst>
        </pc:spChg>
      </pc:sldChg>
    </pc:docChg>
  </pc:docChgLst>
  <pc:docChgLst>
    <pc:chgData name="Romana Juhasova" userId="pug63gakqHhUKCblM6dKftwFImXt0SaHY6Q/zF0jifQ=" providerId="None" clId="Web-{B6EC8F51-C6EA-4AE6-8B9F-4CC2162D85FA}"/>
    <pc:docChg chg="modSld">
      <pc:chgData name="Romana Juhasova" userId="pug63gakqHhUKCblM6dKftwFImXt0SaHY6Q/zF0jifQ=" providerId="None" clId="Web-{B6EC8F51-C6EA-4AE6-8B9F-4CC2162D85FA}" dt="2021-12-01T11:04:49.636" v="55"/>
      <pc:docMkLst>
        <pc:docMk/>
      </pc:docMkLst>
      <pc:sldChg chg="delSp delAnim">
        <pc:chgData name="Romana Juhasova" userId="pug63gakqHhUKCblM6dKftwFImXt0SaHY6Q/zF0jifQ=" providerId="None" clId="Web-{B6EC8F51-C6EA-4AE6-8B9F-4CC2162D85FA}" dt="2021-12-01T11:04:49.636" v="55"/>
        <pc:sldMkLst>
          <pc:docMk/>
          <pc:sldMk cId="250076512" sldId="258"/>
        </pc:sldMkLst>
        <pc:picChg chg="del">
          <ac:chgData name="Romana Juhasova" userId="pug63gakqHhUKCblM6dKftwFImXt0SaHY6Q/zF0jifQ=" providerId="None" clId="Web-{B6EC8F51-C6EA-4AE6-8B9F-4CC2162D85FA}" dt="2021-12-01T11:04:49.636" v="55"/>
          <ac:picMkLst>
            <pc:docMk/>
            <pc:sldMk cId="250076512" sldId="258"/>
            <ac:picMk id="12" creationId="{ADF35238-6B9D-4206-B99D-AA4D255C8A74}"/>
          </ac:picMkLst>
        </pc:picChg>
      </pc:sldChg>
      <pc:sldChg chg="addSp delSp modSp">
        <pc:chgData name="Romana Juhasova" userId="pug63gakqHhUKCblM6dKftwFImXt0SaHY6Q/zF0jifQ=" providerId="None" clId="Web-{B6EC8F51-C6EA-4AE6-8B9F-4CC2162D85FA}" dt="2021-12-01T10:07:55.755" v="54" actId="1076"/>
        <pc:sldMkLst>
          <pc:docMk/>
          <pc:sldMk cId="4111859181" sldId="281"/>
        </pc:sldMkLst>
        <pc:spChg chg="mod">
          <ac:chgData name="Romana Juhasova" userId="pug63gakqHhUKCblM6dKftwFImXt0SaHY6Q/zF0jifQ=" providerId="None" clId="Web-{B6EC8F51-C6EA-4AE6-8B9F-4CC2162D85FA}" dt="2021-12-01T10:07:34.958" v="50" actId="20577"/>
          <ac:spMkLst>
            <pc:docMk/>
            <pc:sldMk cId="4111859181" sldId="281"/>
            <ac:spMk id="13" creationId="{8504294B-F81D-4424-A3D2-E85D93D79961}"/>
          </ac:spMkLst>
        </pc:spChg>
        <pc:picChg chg="add mod">
          <ac:chgData name="Romana Juhasova" userId="pug63gakqHhUKCblM6dKftwFImXt0SaHY6Q/zF0jifQ=" providerId="None" clId="Web-{B6EC8F51-C6EA-4AE6-8B9F-4CC2162D85FA}" dt="2021-12-01T10:07:55.755" v="54" actId="1076"/>
          <ac:picMkLst>
            <pc:docMk/>
            <pc:sldMk cId="4111859181" sldId="281"/>
            <ac:picMk id="2" creationId="{9F90DDED-30D2-470E-857B-3242FE829263}"/>
          </ac:picMkLst>
        </pc:picChg>
        <pc:picChg chg="del">
          <ac:chgData name="Romana Juhasova" userId="pug63gakqHhUKCblM6dKftwFImXt0SaHY6Q/zF0jifQ=" providerId="None" clId="Web-{B6EC8F51-C6EA-4AE6-8B9F-4CC2162D85FA}" dt="2021-12-01T10:07:24.114" v="42"/>
          <ac:picMkLst>
            <pc:docMk/>
            <pc:sldMk cId="4111859181" sldId="281"/>
            <ac:picMk id="9" creationId="{076912A5-3791-4E5E-AE2A-671E15B92563}"/>
          </ac:picMkLst>
        </pc:picChg>
      </pc:sldChg>
      <pc:sldChg chg="addSp delSp modSp delAnim">
        <pc:chgData name="Romana Juhasova" userId="pug63gakqHhUKCblM6dKftwFImXt0SaHY6Q/zF0jifQ=" providerId="None" clId="Web-{B6EC8F51-C6EA-4AE6-8B9F-4CC2162D85FA}" dt="2021-12-01T09:56:11.879" v="41" actId="1076"/>
        <pc:sldMkLst>
          <pc:docMk/>
          <pc:sldMk cId="1301578224" sldId="282"/>
        </pc:sldMkLst>
        <pc:spChg chg="mod">
          <ac:chgData name="Romana Juhasova" userId="pug63gakqHhUKCblM6dKftwFImXt0SaHY6Q/zF0jifQ=" providerId="None" clId="Web-{B6EC8F51-C6EA-4AE6-8B9F-4CC2162D85FA}" dt="2021-12-01T09:55:32.097" v="36" actId="1076"/>
          <ac:spMkLst>
            <pc:docMk/>
            <pc:sldMk cId="1301578224" sldId="282"/>
            <ac:spMk id="3" creationId="{8C7B30EE-8314-408D-AFA1-AF315CB53D79}"/>
          </ac:spMkLst>
        </pc:spChg>
        <pc:spChg chg="add mod">
          <ac:chgData name="Romana Juhasova" userId="pug63gakqHhUKCblM6dKftwFImXt0SaHY6Q/zF0jifQ=" providerId="None" clId="Web-{B6EC8F51-C6EA-4AE6-8B9F-4CC2162D85FA}" dt="2021-12-01T09:56:11.879" v="41" actId="1076"/>
          <ac:spMkLst>
            <pc:docMk/>
            <pc:sldMk cId="1301578224" sldId="282"/>
            <ac:spMk id="6" creationId="{F0D9717F-28C0-4288-A05E-446D39712DF5}"/>
          </ac:spMkLst>
        </pc:spChg>
        <pc:picChg chg="del">
          <ac:chgData name="Romana Juhasova" userId="pug63gakqHhUKCblM6dKftwFImXt0SaHY6Q/zF0jifQ=" providerId="None" clId="Web-{B6EC8F51-C6EA-4AE6-8B9F-4CC2162D85FA}" dt="2021-12-01T09:53:22.094" v="0"/>
          <ac:picMkLst>
            <pc:docMk/>
            <pc:sldMk cId="1301578224" sldId="282"/>
            <ac:picMk id="5" creationId="{2617C380-8C0A-4062-B62F-2ADA46449F2C}"/>
          </ac:picMkLst>
        </pc:picChg>
      </pc:sldChg>
    </pc:docChg>
  </pc:docChgLst>
  <pc:docChgLst>
    <pc:chgData name="Romana Juhasova" userId="pug63gakqHhUKCblM6dKftwFImXt0SaHY6Q/zF0jifQ=" providerId="None" clId="Web-{04DF4B0B-FF04-440F-9CE4-1EB4C9C663C1}"/>
    <pc:docChg chg="modSld">
      <pc:chgData name="Romana Juhasova" userId="pug63gakqHhUKCblM6dKftwFImXt0SaHY6Q/zF0jifQ=" providerId="None" clId="Web-{04DF4B0B-FF04-440F-9CE4-1EB4C9C663C1}" dt="2022-01-04T11:05:27.406" v="8" actId="20577"/>
      <pc:docMkLst>
        <pc:docMk/>
      </pc:docMkLst>
      <pc:sldChg chg="modSp">
        <pc:chgData name="Romana Juhasova" userId="pug63gakqHhUKCblM6dKftwFImXt0SaHY6Q/zF0jifQ=" providerId="None" clId="Web-{04DF4B0B-FF04-440F-9CE4-1EB4C9C663C1}" dt="2022-01-04T11:04:24.874" v="4" actId="1076"/>
        <pc:sldMkLst>
          <pc:docMk/>
          <pc:sldMk cId="3686444004" sldId="259"/>
        </pc:sldMkLst>
        <pc:spChg chg="mod">
          <ac:chgData name="Romana Juhasova" userId="pug63gakqHhUKCblM6dKftwFImXt0SaHY6Q/zF0jifQ=" providerId="None" clId="Web-{04DF4B0B-FF04-440F-9CE4-1EB4C9C663C1}" dt="2022-01-04T11:04:24.874" v="4" actId="1076"/>
          <ac:spMkLst>
            <pc:docMk/>
            <pc:sldMk cId="3686444004" sldId="259"/>
            <ac:spMk id="5" creationId="{13227B2E-B5C9-407F-BBFD-D529411BB157}"/>
          </ac:spMkLst>
        </pc:spChg>
      </pc:sldChg>
      <pc:sldChg chg="modSp">
        <pc:chgData name="Romana Juhasova" userId="pug63gakqHhUKCblM6dKftwFImXt0SaHY6Q/zF0jifQ=" providerId="None" clId="Web-{04DF4B0B-FF04-440F-9CE4-1EB4C9C663C1}" dt="2022-01-04T11:05:27.406" v="8" actId="20577"/>
        <pc:sldMkLst>
          <pc:docMk/>
          <pc:sldMk cId="1301578224" sldId="282"/>
        </pc:sldMkLst>
        <pc:spChg chg="mod">
          <ac:chgData name="Romana Juhasova" userId="pug63gakqHhUKCblM6dKftwFImXt0SaHY6Q/zF0jifQ=" providerId="None" clId="Web-{04DF4B0B-FF04-440F-9CE4-1EB4C9C663C1}" dt="2022-01-04T11:05:27.406" v="8" actId="20577"/>
          <ac:spMkLst>
            <pc:docMk/>
            <pc:sldMk cId="1301578224" sldId="282"/>
            <ac:spMk id="3" creationId="{8C7B30EE-8314-408D-AFA1-AF315CB53D79}"/>
          </ac:spMkLst>
        </pc:spChg>
      </pc:sldChg>
    </pc:docChg>
  </pc:docChgLst>
  <pc:docChgLst>
    <pc:chgData name="Romana Juhasova" userId="pug63gakqHhUKCblM6dKftwFImXt0SaHY6Q/zF0jifQ=" providerId="None" clId="Web-{8E637C06-4625-49B7-9C80-DA34A6A5B948}"/>
    <pc:docChg chg="modSld">
      <pc:chgData name="Romana Juhasova" userId="pug63gakqHhUKCblM6dKftwFImXt0SaHY6Q/zF0jifQ=" providerId="None" clId="Web-{8E637C06-4625-49B7-9C80-DA34A6A5B948}" dt="2022-01-12T11:12:18.192" v="4" actId="20577"/>
      <pc:docMkLst>
        <pc:docMk/>
      </pc:docMkLst>
      <pc:sldChg chg="modSp">
        <pc:chgData name="Romana Juhasova" userId="pug63gakqHhUKCblM6dKftwFImXt0SaHY6Q/zF0jifQ=" providerId="None" clId="Web-{8E637C06-4625-49B7-9C80-DA34A6A5B948}" dt="2022-01-12T11:12:18.192" v="4" actId="20577"/>
        <pc:sldMkLst>
          <pc:docMk/>
          <pc:sldMk cId="250076512" sldId="258"/>
        </pc:sldMkLst>
        <pc:spChg chg="mod">
          <ac:chgData name="Romana Juhasova" userId="pug63gakqHhUKCblM6dKftwFImXt0SaHY6Q/zF0jifQ=" providerId="None" clId="Web-{8E637C06-4625-49B7-9C80-DA34A6A5B948}" dt="2022-01-12T11:12:18.192" v="4" actId="20577"/>
          <ac:spMkLst>
            <pc:docMk/>
            <pc:sldMk cId="250076512" sldId="258"/>
            <ac:spMk id="4" creationId="{912E3953-F276-4DEC-93F8-DD02F352CBC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3FA8B-F5D3-48AA-A011-79311221A7E0}" type="datetimeFigureOut">
              <a:rPr lang="en-GB" smtClean="0"/>
              <a:t>10/02/2022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368D0-998C-4032-83B2-2279821C941C}" type="slidenum">
              <a:rPr lang="en-GB" smtClean="0"/>
              <a:t>‹#›</a:t>
            </a:fld>
            <a:endParaRPr lang="en-GB"/>
          </a:p>
        </p:txBody>
      </p:sp>
    </p:spTree>
    <p:extLst>
      <p:ext uri="{BB962C8B-B14F-4D97-AF65-F5344CB8AC3E}">
        <p14:creationId xmlns:p14="http://schemas.microsoft.com/office/powerpoint/2010/main" val="627445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121212"/>
              </a:solidFill>
              <a:effectLst/>
              <a:latin typeface="Open Sans"/>
            </a:endParaRPr>
          </a:p>
          <a:p>
            <a:endParaRPr lang="en-GB" b="0" i="0" dirty="0">
              <a:solidFill>
                <a:srgbClr val="121212"/>
              </a:solidFill>
              <a:effectLst/>
              <a:latin typeface="Open Sans"/>
            </a:endParaRPr>
          </a:p>
        </p:txBody>
      </p:sp>
      <p:sp>
        <p:nvSpPr>
          <p:cNvPr id="4" name="Slide Number Placeholder 3"/>
          <p:cNvSpPr>
            <a:spLocks noGrp="1"/>
          </p:cNvSpPr>
          <p:nvPr>
            <p:ph type="sldNum" sz="quarter" idx="5"/>
          </p:nvPr>
        </p:nvSpPr>
        <p:spPr/>
        <p:txBody>
          <a:bodyPr/>
          <a:lstStyle/>
          <a:p>
            <a:fld id="{A60368D0-998C-4032-83B2-2279821C941C}" type="slidenum">
              <a:rPr lang="en-GB" smtClean="0"/>
              <a:t>1</a:t>
            </a:fld>
            <a:endParaRPr lang="en-GB"/>
          </a:p>
        </p:txBody>
      </p:sp>
    </p:spTree>
    <p:extLst>
      <p:ext uri="{BB962C8B-B14F-4D97-AF65-F5344CB8AC3E}">
        <p14:creationId xmlns:p14="http://schemas.microsoft.com/office/powerpoint/2010/main" val="3798116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11</a:t>
            </a:fld>
            <a:endParaRPr lang="en-GB"/>
          </a:p>
        </p:txBody>
      </p:sp>
    </p:spTree>
    <p:extLst>
      <p:ext uri="{BB962C8B-B14F-4D97-AF65-F5344CB8AC3E}">
        <p14:creationId xmlns:p14="http://schemas.microsoft.com/office/powerpoint/2010/main" val="2965329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 UK/Dawe</a:t>
            </a:r>
          </a:p>
        </p:txBody>
      </p:sp>
      <p:sp>
        <p:nvSpPr>
          <p:cNvPr id="4" name="Slide Number Placeholder 3"/>
          <p:cNvSpPr>
            <a:spLocks noGrp="1"/>
          </p:cNvSpPr>
          <p:nvPr>
            <p:ph type="sldNum" sz="quarter" idx="5"/>
          </p:nvPr>
        </p:nvSpPr>
        <p:spPr/>
        <p:txBody>
          <a:bodyPr/>
          <a:lstStyle/>
          <a:p>
            <a:fld id="{60FFAD9A-D0F1-4AD6-A7C9-3D519A760F4B}" type="slidenum">
              <a:rPr lang="en-GB" smtClean="0"/>
              <a:t>13</a:t>
            </a:fld>
            <a:endParaRPr lang="en-GB"/>
          </a:p>
        </p:txBody>
      </p:sp>
    </p:spTree>
    <p:extLst>
      <p:ext uri="{BB962C8B-B14F-4D97-AF65-F5344CB8AC3E}">
        <p14:creationId xmlns:p14="http://schemas.microsoft.com/office/powerpoint/2010/main" val="567608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2</a:t>
            </a:fld>
            <a:endParaRPr lang="en-GB"/>
          </a:p>
        </p:txBody>
      </p:sp>
    </p:spTree>
    <p:extLst>
      <p:ext uri="{BB962C8B-B14F-4D97-AF65-F5344CB8AC3E}">
        <p14:creationId xmlns:p14="http://schemas.microsoft.com/office/powerpoint/2010/main" val="4015882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fld id="{A60368D0-998C-4032-83B2-2279821C941C}" type="slidenum">
              <a:rPr lang="en-GB" smtClean="0"/>
              <a:t>3</a:t>
            </a:fld>
            <a:endParaRPr lang="en-GB"/>
          </a:p>
        </p:txBody>
      </p:sp>
    </p:spTree>
    <p:extLst>
      <p:ext uri="{BB962C8B-B14F-4D97-AF65-F5344CB8AC3E}">
        <p14:creationId xmlns:p14="http://schemas.microsoft.com/office/powerpoint/2010/main" val="453335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4</a:t>
            </a:fld>
            <a:endParaRPr lang="en-GB"/>
          </a:p>
        </p:txBody>
      </p:sp>
    </p:spTree>
    <p:extLst>
      <p:ext uri="{BB962C8B-B14F-4D97-AF65-F5344CB8AC3E}">
        <p14:creationId xmlns:p14="http://schemas.microsoft.com/office/powerpoint/2010/main" val="3571126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6</a:t>
            </a:fld>
            <a:endParaRPr lang="en-GB"/>
          </a:p>
        </p:txBody>
      </p:sp>
    </p:spTree>
    <p:extLst>
      <p:ext uri="{BB962C8B-B14F-4D97-AF65-F5344CB8AC3E}">
        <p14:creationId xmlns:p14="http://schemas.microsoft.com/office/powerpoint/2010/main" val="3380190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7</a:t>
            </a:fld>
            <a:endParaRPr lang="en-GB"/>
          </a:p>
        </p:txBody>
      </p:sp>
    </p:spTree>
    <p:extLst>
      <p:ext uri="{BB962C8B-B14F-4D97-AF65-F5344CB8AC3E}">
        <p14:creationId xmlns:p14="http://schemas.microsoft.com/office/powerpoint/2010/main" val="4102548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8</a:t>
            </a:fld>
            <a:endParaRPr lang="en-GB"/>
          </a:p>
        </p:txBody>
      </p:sp>
    </p:spTree>
    <p:extLst>
      <p:ext uri="{BB962C8B-B14F-4D97-AF65-F5344CB8AC3E}">
        <p14:creationId xmlns:p14="http://schemas.microsoft.com/office/powerpoint/2010/main" val="4161070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9</a:t>
            </a:fld>
            <a:endParaRPr lang="en-GB"/>
          </a:p>
        </p:txBody>
      </p:sp>
    </p:spTree>
    <p:extLst>
      <p:ext uri="{BB962C8B-B14F-4D97-AF65-F5344CB8AC3E}">
        <p14:creationId xmlns:p14="http://schemas.microsoft.com/office/powerpoint/2010/main" val="4094950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10</a:t>
            </a:fld>
            <a:endParaRPr lang="en-GB"/>
          </a:p>
        </p:txBody>
      </p:sp>
    </p:spTree>
    <p:extLst>
      <p:ext uri="{BB962C8B-B14F-4D97-AF65-F5344CB8AC3E}">
        <p14:creationId xmlns:p14="http://schemas.microsoft.com/office/powerpoint/2010/main" val="2830350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8366"/>
            <a:ext cx="12315821" cy="6925108"/>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773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3547384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32862"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488010"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endParaRPr lang="en-GB" sz="5400" dirty="0">
              <a:solidFill>
                <a:srgbClr val="00B0F0"/>
              </a:solidFill>
              <a:latin typeface="Univers Next Pro Condensed" panose="020B0906030202020203" pitchFamily="34" charset="0"/>
            </a:endParaRP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and object 2">
    <p:bg>
      <p:bgPr>
        <a:solidFill>
          <a:srgbClr val="00ACE9"/>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34600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98FE80-BE6B-4AD6-9CAE-75882CA82C9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10783"/>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21192" y="350308"/>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02142" y="1037167"/>
            <a:ext cx="6163733" cy="3893374"/>
          </a:xfrm>
          <a:prstGeom prst="rect">
            <a:avLst/>
          </a:prstGeom>
          <a:noFill/>
        </p:spPr>
        <p:txBody>
          <a:bodyPr wrap="square" rtlCol="0">
            <a:spAutoFit/>
          </a:bodyPr>
          <a:lstStyle/>
          <a:p>
            <a:pPr algn="l"/>
            <a:r>
              <a:rPr lang="en-GB" sz="19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Please </a:t>
            </a:r>
            <a:r>
              <a:rPr lang="en-GB" sz="1900" b="1" dirty="0">
                <a:solidFill>
                  <a:srgbClr val="FFFF00"/>
                </a:solidFill>
                <a:latin typeface="Arial" panose="020B0604020202020204" pitchFamily="34" charset="0"/>
                <a:cs typeface="Arial" panose="020B0604020202020204" pitchFamily="34" charset="0"/>
              </a:rPr>
              <a:t>edit out non-relevant slides or tasks </a:t>
            </a:r>
            <a:r>
              <a:rPr lang="en-GB" sz="19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p:txBody>
      </p:sp>
    </p:spTree>
    <p:extLst>
      <p:ext uri="{BB962C8B-B14F-4D97-AF65-F5344CB8AC3E}">
        <p14:creationId xmlns:p14="http://schemas.microsoft.com/office/powerpoint/2010/main" val="399752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2067"/>
            <a:ext cx="12251267" cy="6888809"/>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9267"/>
            <a:ext cx="12299639" cy="6916009"/>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3133"/>
            <a:ext cx="12380610" cy="6961538"/>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366"/>
            <a:ext cx="12313582" cy="6923849"/>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10/02/2022</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9" r:id="rId4"/>
    <p:sldLayoutId id="2147483653" r:id="rId5"/>
    <p:sldLayoutId id="2147483654" r:id="rId6"/>
    <p:sldLayoutId id="2147483655" r:id="rId7"/>
    <p:sldLayoutId id="2147483658" r:id="rId8"/>
    <p:sldLayoutId id="2147483666" r:id="rId9"/>
    <p:sldLayoutId id="2147483659" r:id="rId10"/>
    <p:sldLayoutId id="2147483667" r:id="rId11"/>
    <p:sldLayoutId id="2147483668" r:id="rId12"/>
    <p:sldLayoutId id="2147483662" r:id="rId13"/>
    <p:sldLayoutId id="2147483663" r:id="rId14"/>
    <p:sldLayoutId id="2147483665" r:id="rId15"/>
    <p:sldLayoutId id="2147483664" r:id="rId16"/>
    <p:sldLayoutId id="2147483656" r:id="rId17"/>
    <p:sldLayoutId id="2147483657" r:id="rId18"/>
    <p:sldLayoutId id="2147483660" r:id="rId19"/>
    <p:sldLayoutId id="214748366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unicef.org.uk/rights-respecting-schools/"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8.jp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HQBs1zYB_D4" TargetMode="External"/><Relationship Id="rId5" Type="http://schemas.openxmlformats.org/officeDocument/2006/relationships/image" Target="../media/image1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video" Target="https://www.youtube.com/embed/tUca8bkXwjI?feature=oembed" TargetMode="External"/><Relationship Id="rId5" Type="http://schemas.openxmlformats.org/officeDocument/2006/relationships/image" Target="../media/image21.jpeg"/><Relationship Id="rId4" Type="http://schemas.openxmlformats.org/officeDocument/2006/relationships/hyperlink" Target="https://www.youtube.com/watch?v=tUca8bkXwjI"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bbc.co.uk/bitesize/topics/zrsb87h/articles/znngg7h"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video" Target="https://www.youtube.com/embed/ct1Nt-PNpuE?feature=oembed" TargetMode="External"/><Relationship Id="rId5" Type="http://schemas.openxmlformats.org/officeDocument/2006/relationships/image" Target="../media/image23.jpeg"/><Relationship Id="rId4" Type="http://schemas.openxmlformats.org/officeDocument/2006/relationships/hyperlink" Target="https://www.youtube.com/watch?v=ct1Nt-PNpu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A74F53-4D6D-415D-8E2B-DE22FE6A7BE4}"/>
              </a:ext>
            </a:extLst>
          </p:cNvPr>
          <p:cNvSpPr/>
          <p:nvPr/>
        </p:nvSpPr>
        <p:spPr>
          <a:xfrm rot="16200000">
            <a:off x="9637186" y="4347300"/>
            <a:ext cx="4790567"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UNICEF/UN0469185</a:t>
            </a:r>
            <a:endParaRPr lang="en-GB" sz="900" b="1" i="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8A03A1-88A0-44B1-97D2-61800F3A42CD}"/>
              </a:ext>
            </a:extLst>
          </p:cNvPr>
          <p:cNvSpPr txBox="1"/>
          <p:nvPr/>
        </p:nvSpPr>
        <p:spPr>
          <a:xfrm>
            <a:off x="6721475" y="1868146"/>
            <a:ext cx="5297003" cy="2031325"/>
          </a:xfrm>
          <a:prstGeom prst="rect">
            <a:avLst/>
          </a:prstGeom>
          <a:noFill/>
        </p:spPr>
        <p:txBody>
          <a:bodyPr wrap="square" rtlCol="0">
            <a:spAutoFit/>
          </a:bodyPr>
          <a:lstStyle/>
          <a:p>
            <a:pPr algn="ctr"/>
            <a:r>
              <a:rPr lang="en-GB" sz="1800" b="1" dirty="0">
                <a:solidFill>
                  <a:srgbClr val="000000"/>
                </a:solidFill>
                <a:effectLst/>
                <a:latin typeface="Arial" panose="020B0604020202020204" pitchFamily="34" charset="0"/>
                <a:cs typeface="Arial" panose="020B0604020202020204" pitchFamily="34" charset="0"/>
              </a:rPr>
              <a:t>Article 3</a:t>
            </a:r>
            <a:r>
              <a:rPr lang="en-GB" sz="1800" b="0" dirty="0">
                <a:solidFill>
                  <a:srgbClr val="000000"/>
                </a:solidFill>
                <a:effectLst/>
                <a:latin typeface="Arial" panose="020B0604020202020204" pitchFamily="34" charset="0"/>
                <a:cs typeface="Arial" panose="020B0604020202020204" pitchFamily="34" charset="0"/>
              </a:rPr>
              <a:t> is about children’s best interests and </a:t>
            </a:r>
            <a:r>
              <a:rPr lang="en-GB" sz="1800" b="1" dirty="0">
                <a:solidFill>
                  <a:srgbClr val="000000"/>
                </a:solidFill>
                <a:effectLst/>
                <a:latin typeface="Arial" panose="020B0604020202020204" pitchFamily="34" charset="0"/>
                <a:cs typeface="Arial" panose="020B0604020202020204" pitchFamily="34" charset="0"/>
              </a:rPr>
              <a:t>Article 12 </a:t>
            </a:r>
            <a:r>
              <a:rPr lang="en-GB" sz="1800" b="0" dirty="0">
                <a:solidFill>
                  <a:srgbClr val="000000"/>
                </a:solidFill>
                <a:effectLst/>
                <a:latin typeface="Arial" panose="020B0604020202020204" pitchFamily="34" charset="0"/>
                <a:cs typeface="Arial" panose="020B0604020202020204" pitchFamily="34" charset="0"/>
              </a:rPr>
              <a:t>says you have a right to be involved in decisions that affect you – however, in some situations, adults (duty bearers) may make decisions in your best interest, that you may not agree with. Can you think of an example? It may not always feel fair…. Can you see both sides? </a:t>
            </a:r>
            <a:endParaRPr lang="en-GB"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E80F493-6501-485D-A348-28E38E3CA272}"/>
              </a:ext>
            </a:extLst>
          </p:cNvPr>
          <p:cNvSpPr txBox="1"/>
          <p:nvPr/>
        </p:nvSpPr>
        <p:spPr>
          <a:xfrm>
            <a:off x="173522" y="1914311"/>
            <a:ext cx="4487379" cy="2031325"/>
          </a:xfrm>
          <a:prstGeom prst="rect">
            <a:avLst/>
          </a:prstGeom>
          <a:noFill/>
        </p:spPr>
        <p:txBody>
          <a:bodyPr wrap="square" rtlCol="0">
            <a:spAutoFit/>
          </a:bodyPr>
          <a:lstStyle/>
          <a:p>
            <a:pPr algn="ctr"/>
            <a:r>
              <a:rPr lang="en-GB" b="0" dirty="0">
                <a:solidFill>
                  <a:srgbClr val="000000"/>
                </a:solidFill>
                <a:effectLst/>
                <a:latin typeface="Arial" panose="020B0604020202020204" pitchFamily="34" charset="0"/>
                <a:cs typeface="Arial" panose="020B0604020202020204" pitchFamily="34" charset="0"/>
              </a:rPr>
              <a:t>Your school is part of a diverse community. People have different backgrounds, different interests, different skills – do you think you have </a:t>
            </a:r>
            <a:r>
              <a:rPr lang="en-GB" b="1" dirty="0">
                <a:solidFill>
                  <a:srgbClr val="000000"/>
                </a:solidFill>
                <a:effectLst/>
                <a:latin typeface="Arial" panose="020B0604020202020204" pitchFamily="34" charset="0"/>
                <a:cs typeface="Arial" panose="020B0604020202020204" pitchFamily="34" charset="0"/>
              </a:rPr>
              <a:t>different ‘best interests’</a:t>
            </a:r>
            <a:r>
              <a:rPr lang="en-GB" b="0" dirty="0">
                <a:solidFill>
                  <a:srgbClr val="000000"/>
                </a:solidFill>
                <a:effectLst/>
                <a:latin typeface="Arial" panose="020B0604020202020204" pitchFamily="34" charset="0"/>
                <a:cs typeface="Arial" panose="020B0604020202020204" pitchFamily="34" charset="0"/>
              </a:rPr>
              <a:t> from each other? Should everyone be treated equally? What is the difference between equality and equity?</a:t>
            </a:r>
            <a:endParaRPr lang="en-GB" sz="1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1EC641-DA4F-4530-9151-5ABA16A69E50}"/>
              </a:ext>
            </a:extLst>
          </p:cNvPr>
          <p:cNvSpPr txBox="1"/>
          <p:nvPr/>
        </p:nvSpPr>
        <p:spPr>
          <a:xfrm>
            <a:off x="7734300" y="4603636"/>
            <a:ext cx="4284178" cy="1754326"/>
          </a:xfrm>
          <a:prstGeom prst="rect">
            <a:avLst/>
          </a:prstGeom>
          <a:noFill/>
        </p:spPr>
        <p:txBody>
          <a:bodyPr wrap="square" rtlCol="0">
            <a:spAutoFit/>
          </a:bodyPr>
          <a:lstStyle/>
          <a:p>
            <a:pPr algn="ctr"/>
            <a:r>
              <a:rPr lang="en-GB" b="0" dirty="0">
                <a:solidFill>
                  <a:srgbClr val="000000"/>
                </a:solidFill>
                <a:effectLst/>
                <a:latin typeface="Arial" panose="020B0604020202020204" pitchFamily="34" charset="0"/>
                <a:cs typeface="Arial" panose="020B0604020202020204" pitchFamily="34" charset="0"/>
              </a:rPr>
              <a:t>Treating children with </a:t>
            </a:r>
            <a:r>
              <a:rPr lang="en-GB" b="1" dirty="0">
                <a:solidFill>
                  <a:srgbClr val="000000"/>
                </a:solidFill>
                <a:effectLst/>
                <a:latin typeface="Arial" panose="020B0604020202020204" pitchFamily="34" charset="0"/>
                <a:cs typeface="Arial" panose="020B0604020202020204" pitchFamily="34" charset="0"/>
              </a:rPr>
              <a:t>dignity</a:t>
            </a:r>
            <a:r>
              <a:rPr lang="en-GB" b="0" dirty="0">
                <a:solidFill>
                  <a:srgbClr val="000000"/>
                </a:solidFill>
                <a:effectLst/>
                <a:latin typeface="Arial" panose="020B0604020202020204" pitchFamily="34" charset="0"/>
                <a:cs typeface="Arial" panose="020B0604020202020204" pitchFamily="34" charset="0"/>
              </a:rPr>
              <a:t> includes ensuring that children's best interests are met. </a:t>
            </a:r>
            <a:r>
              <a:rPr lang="en-GB" b="0" dirty="0">
                <a:solidFill>
                  <a:srgbClr val="000000"/>
                </a:solidFill>
                <a:effectLst/>
                <a:highlight>
                  <a:srgbClr val="00ACE9"/>
                </a:highlight>
                <a:latin typeface="Arial" panose="020B0604020202020204" pitchFamily="34" charset="0"/>
                <a:cs typeface="Arial" panose="020B0604020202020204" pitchFamily="34" charset="0"/>
              </a:rPr>
              <a:t>What does dignity look like or mean to you in school?</a:t>
            </a:r>
            <a:r>
              <a:rPr lang="en-GB" b="0" dirty="0">
                <a:solidFill>
                  <a:srgbClr val="000000"/>
                </a:solidFill>
                <a:effectLst/>
                <a:latin typeface="Arial" panose="020B0604020202020204" pitchFamily="34" charset="0"/>
                <a:cs typeface="Arial" panose="020B0604020202020204" pitchFamily="34" charset="0"/>
              </a:rPr>
              <a:t> If there are improvements needed, how could you get your ideas across? </a:t>
            </a:r>
            <a:endParaRPr lang="en-GB" sz="1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1EEA25C-1C99-4044-8B84-8FFE009DFEFA}"/>
              </a:ext>
            </a:extLst>
          </p:cNvPr>
          <p:cNvSpPr txBox="1"/>
          <p:nvPr/>
        </p:nvSpPr>
        <p:spPr>
          <a:xfrm>
            <a:off x="417640" y="4742135"/>
            <a:ext cx="6656260" cy="1477328"/>
          </a:xfrm>
          <a:prstGeom prst="rect">
            <a:avLst/>
          </a:prstGeom>
          <a:noFill/>
        </p:spPr>
        <p:txBody>
          <a:bodyPr wrap="square" rtlCol="0">
            <a:spAutoFit/>
          </a:bodyPr>
          <a:lstStyle/>
          <a:p>
            <a:pPr algn="ctr"/>
            <a:r>
              <a:rPr lang="en-GB" sz="1800" b="0" dirty="0">
                <a:solidFill>
                  <a:schemeClr val="bg1"/>
                </a:solidFill>
                <a:effectLst/>
                <a:latin typeface="Arial" panose="020B0604020202020204" pitchFamily="34" charset="0"/>
                <a:cs typeface="Arial" panose="020B0604020202020204" pitchFamily="34" charset="0"/>
              </a:rPr>
              <a:t>Your parents/carers probably make decisions that affect you all the time. </a:t>
            </a:r>
            <a:r>
              <a:rPr lang="en-GB" sz="1800" b="1" dirty="0">
                <a:solidFill>
                  <a:schemeClr val="bg1"/>
                </a:solidFill>
                <a:effectLst/>
                <a:latin typeface="Arial" panose="020B0604020202020204" pitchFamily="34" charset="0"/>
                <a:cs typeface="Arial" panose="020B0604020202020204" pitchFamily="34" charset="0"/>
              </a:rPr>
              <a:t>What sorts of decisions would you like to be more involved in? </a:t>
            </a:r>
            <a:r>
              <a:rPr lang="en-GB" sz="1800" b="0" dirty="0">
                <a:solidFill>
                  <a:schemeClr val="bg1"/>
                </a:solidFill>
                <a:effectLst/>
                <a:latin typeface="Arial" panose="020B0604020202020204" pitchFamily="34" charset="0"/>
                <a:cs typeface="Arial" panose="020B0604020202020204" pitchFamily="34" charset="0"/>
              </a:rPr>
              <a:t>Think of why it is in your best interest to be more involved. Discuss in your class or in groups. How could you start the conversation at home? </a:t>
            </a:r>
            <a:endParaRPr lang="en-GB" sz="2000" b="1" dirty="0">
              <a:solidFill>
                <a:schemeClr val="bg1"/>
              </a:solidFill>
              <a:latin typeface="Arial" panose="020B0604020202020204" pitchFamily="34" charset="0"/>
              <a:cs typeface="Arial" panose="020B0604020202020204" pitchFamily="34" charset="0"/>
            </a:endParaRPr>
          </a:p>
        </p:txBody>
      </p:sp>
      <p:pic>
        <p:nvPicPr>
          <p:cNvPr id="1026" name="Picture 2" descr="Icon&#10;&#10;Description automatically generated">
            <a:extLst>
              <a:ext uri="{FF2B5EF4-FFF2-40B4-BE49-F238E27FC236}">
                <a16:creationId xmlns:a16="http://schemas.microsoft.com/office/drawing/2014/main" id="{68805A2D-FEB7-444F-997D-F6316C0AE6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576" y="1888545"/>
            <a:ext cx="1546224" cy="2082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183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7B30EE-8314-408D-AFA1-AF315CB53D79}"/>
              </a:ext>
            </a:extLst>
          </p:cNvPr>
          <p:cNvSpPr txBox="1"/>
          <p:nvPr/>
        </p:nvSpPr>
        <p:spPr>
          <a:xfrm>
            <a:off x="6687239" y="1382286"/>
            <a:ext cx="5386231" cy="4093428"/>
          </a:xfrm>
          <a:prstGeom prst="rect">
            <a:avLst/>
          </a:prstGeom>
          <a:noFill/>
        </p:spPr>
        <p:txBody>
          <a:bodyPr wrap="square" lIns="91440" tIns="45720" rIns="91440" bIns="45720" rtlCol="0" anchor="t">
            <a:spAutoFit/>
          </a:bodyPr>
          <a:lstStyle/>
          <a:p>
            <a:pPr algn="r" rtl="0" fontAlgn="base"/>
            <a:r>
              <a:rPr lang="en-GB" sz="1600" b="0" i="0" dirty="0">
                <a:solidFill>
                  <a:schemeClr val="bg1"/>
                </a:solidFill>
                <a:effectLst/>
                <a:latin typeface="Arial" panose="020B0604020202020204" pitchFamily="34" charset="0"/>
              </a:rPr>
              <a:t>Find a quiet space and take a few moments for some thinking time…</a:t>
            </a:r>
          </a:p>
          <a:p>
            <a:pPr algn="r" rtl="0" fontAlgn="base"/>
            <a:r>
              <a:rPr lang="en-GB" sz="2000" b="0" i="0" dirty="0">
                <a:solidFill>
                  <a:schemeClr val="bg1"/>
                </a:solidFill>
                <a:effectLst/>
                <a:latin typeface="Arial" panose="020B0604020202020204" pitchFamily="34" charset="0"/>
              </a:rPr>
              <a:t> </a:t>
            </a:r>
          </a:p>
          <a:p>
            <a:pPr algn="r" rtl="0" fontAlgn="base">
              <a:buFont typeface="Arial" panose="020B0604020202020204" pitchFamily="34" charset="0"/>
              <a:buChar char="•"/>
            </a:pPr>
            <a:r>
              <a:rPr lang="en-GB" sz="2000" b="0" i="0" dirty="0">
                <a:solidFill>
                  <a:schemeClr val="bg1"/>
                </a:solidFill>
                <a:effectLst/>
                <a:latin typeface="Arial" panose="020B0604020202020204" pitchFamily="34" charset="0"/>
              </a:rPr>
              <a:t> What things </a:t>
            </a:r>
            <a:r>
              <a:rPr lang="en-GB" sz="2000" b="0" i="0" dirty="0">
                <a:solidFill>
                  <a:srgbClr val="FFFF00"/>
                </a:solidFill>
                <a:effectLst/>
                <a:latin typeface="Arial" panose="020B0604020202020204" pitchFamily="34" charset="0"/>
              </a:rPr>
              <a:t>matter to you </a:t>
            </a:r>
            <a:r>
              <a:rPr lang="en-GB" sz="2000" b="0" i="0" dirty="0">
                <a:solidFill>
                  <a:schemeClr val="bg1"/>
                </a:solidFill>
                <a:effectLst/>
                <a:latin typeface="Arial" panose="020B0604020202020204" pitchFamily="34" charset="0"/>
              </a:rPr>
              <a:t>most in your life?</a:t>
            </a:r>
            <a:br>
              <a:rPr lang="en-GB" sz="2000" b="0" i="0" dirty="0">
                <a:solidFill>
                  <a:schemeClr val="bg1"/>
                </a:solidFill>
                <a:effectLst/>
                <a:latin typeface="Arial" panose="020B0604020202020204" pitchFamily="34" charset="0"/>
              </a:rPr>
            </a:br>
            <a:r>
              <a:rPr lang="en-GB" sz="2000" b="0" i="0" dirty="0">
                <a:solidFill>
                  <a:schemeClr val="bg1"/>
                </a:solidFill>
                <a:effectLst/>
                <a:latin typeface="Arial" panose="020B0604020202020204" pitchFamily="34" charset="0"/>
              </a:rPr>
              <a:t> </a:t>
            </a:r>
          </a:p>
          <a:p>
            <a:pPr algn="r" rtl="0" fontAlgn="base">
              <a:buFont typeface="Arial" panose="020B0604020202020204" pitchFamily="34" charset="0"/>
              <a:buChar char="•"/>
            </a:pPr>
            <a:r>
              <a:rPr lang="en-GB" sz="2000" b="0" i="0" dirty="0">
                <a:solidFill>
                  <a:schemeClr val="bg1"/>
                </a:solidFill>
                <a:effectLst/>
                <a:latin typeface="Arial" panose="020B0604020202020204" pitchFamily="34" charset="0"/>
              </a:rPr>
              <a:t> Who are the </a:t>
            </a:r>
            <a:r>
              <a:rPr lang="en-GB" sz="2000" b="0" i="0" dirty="0">
                <a:solidFill>
                  <a:srgbClr val="FFFF00"/>
                </a:solidFill>
                <a:effectLst/>
                <a:latin typeface="Arial" panose="020B0604020202020204" pitchFamily="34" charset="0"/>
              </a:rPr>
              <a:t>people who make decisions </a:t>
            </a:r>
            <a:r>
              <a:rPr lang="en-GB" sz="2000" b="0" i="0" dirty="0">
                <a:solidFill>
                  <a:schemeClr val="bg1"/>
                </a:solidFill>
                <a:effectLst/>
                <a:latin typeface="Arial" panose="020B0604020202020204" pitchFamily="34" charset="0"/>
              </a:rPr>
              <a:t>that affect you?</a:t>
            </a:r>
            <a:br>
              <a:rPr lang="en-GB" sz="2000" b="0" i="0" dirty="0">
                <a:solidFill>
                  <a:schemeClr val="bg1"/>
                </a:solidFill>
                <a:effectLst/>
                <a:latin typeface="Arial" panose="020B0604020202020204" pitchFamily="34" charset="0"/>
              </a:rPr>
            </a:br>
            <a:r>
              <a:rPr lang="en-GB" sz="2000" b="0" i="0" dirty="0">
                <a:solidFill>
                  <a:schemeClr val="bg1"/>
                </a:solidFill>
                <a:effectLst/>
                <a:latin typeface="Arial" panose="020B0604020202020204" pitchFamily="34" charset="0"/>
              </a:rPr>
              <a:t> </a:t>
            </a:r>
          </a:p>
          <a:p>
            <a:pPr algn="r" rtl="0" fontAlgn="base">
              <a:buFont typeface="Arial" panose="020B0604020202020204" pitchFamily="34" charset="0"/>
              <a:buChar char="•"/>
            </a:pPr>
            <a:r>
              <a:rPr lang="en-GB" sz="2000" b="0" i="0" dirty="0">
                <a:solidFill>
                  <a:schemeClr val="bg1"/>
                </a:solidFill>
                <a:effectLst/>
                <a:latin typeface="Arial" panose="020B0604020202020204" pitchFamily="34" charset="0"/>
              </a:rPr>
              <a:t> How do you </a:t>
            </a:r>
            <a:r>
              <a:rPr lang="en-GB" sz="2000" b="0" i="0" dirty="0">
                <a:solidFill>
                  <a:srgbClr val="FFFF00"/>
                </a:solidFill>
                <a:effectLst/>
                <a:latin typeface="Arial" panose="020B0604020202020204" pitchFamily="34" charset="0"/>
              </a:rPr>
              <a:t>get your voice heard </a:t>
            </a:r>
            <a:r>
              <a:rPr lang="en-GB" sz="2000" b="0" i="0" dirty="0">
                <a:solidFill>
                  <a:schemeClr val="bg1"/>
                </a:solidFill>
                <a:effectLst/>
                <a:latin typeface="Arial" panose="020B0604020202020204" pitchFamily="34" charset="0"/>
              </a:rPr>
              <a:t>when decisions are made that affect you?</a:t>
            </a:r>
            <a:br>
              <a:rPr lang="en-GB" sz="2000" b="0" i="0" dirty="0">
                <a:solidFill>
                  <a:schemeClr val="bg1"/>
                </a:solidFill>
                <a:effectLst/>
                <a:latin typeface="Arial" panose="020B0604020202020204" pitchFamily="34" charset="0"/>
              </a:rPr>
            </a:br>
            <a:r>
              <a:rPr lang="en-GB" sz="2000" b="0" i="0" dirty="0">
                <a:solidFill>
                  <a:schemeClr val="bg1"/>
                </a:solidFill>
                <a:effectLst/>
                <a:latin typeface="Arial" panose="020B0604020202020204" pitchFamily="34" charset="0"/>
              </a:rPr>
              <a:t> </a:t>
            </a:r>
          </a:p>
          <a:p>
            <a:pPr algn="r" rtl="0" fontAlgn="base">
              <a:buFont typeface="Arial" panose="020B0604020202020204" pitchFamily="34" charset="0"/>
              <a:buChar char="•"/>
            </a:pPr>
            <a:r>
              <a:rPr lang="en-GB" sz="2000" b="0" i="0" dirty="0">
                <a:solidFill>
                  <a:schemeClr val="bg1"/>
                </a:solidFill>
                <a:effectLst/>
                <a:latin typeface="Arial" panose="020B0604020202020204" pitchFamily="34" charset="0"/>
              </a:rPr>
              <a:t> If this is a struggle sometimes, </a:t>
            </a:r>
            <a:r>
              <a:rPr lang="en-GB" sz="2000" b="0" i="0" dirty="0">
                <a:solidFill>
                  <a:srgbClr val="FFFF00"/>
                </a:solidFill>
                <a:effectLst/>
                <a:latin typeface="Arial" panose="020B0604020202020204" pitchFamily="34" charset="0"/>
              </a:rPr>
              <a:t>who could you go to for help</a:t>
            </a:r>
            <a:r>
              <a:rPr lang="en-GB" sz="2000" b="0" i="0" dirty="0">
                <a:solidFill>
                  <a:schemeClr val="bg1"/>
                </a:solidFill>
                <a:effectLst/>
                <a:latin typeface="Arial" panose="020B0604020202020204" pitchFamily="34" charset="0"/>
              </a:rPr>
              <a:t>? </a:t>
            </a:r>
          </a:p>
        </p:txBody>
      </p:sp>
      <p:sp>
        <p:nvSpPr>
          <p:cNvPr id="4" name="TextBox 4">
            <a:extLst>
              <a:ext uri="{FF2B5EF4-FFF2-40B4-BE49-F238E27FC236}">
                <a16:creationId xmlns:a16="http://schemas.microsoft.com/office/drawing/2014/main" id="{93C82157-AD07-4FD9-B297-04B284DC039A}"/>
              </a:ext>
            </a:extLst>
          </p:cNvPr>
          <p:cNvSpPr txBox="1"/>
          <p:nvPr/>
        </p:nvSpPr>
        <p:spPr>
          <a:xfrm rot="16200000">
            <a:off x="-1794355" y="4585045"/>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
        <p:nvSpPr>
          <p:cNvPr id="2" name="TextBox 1">
            <a:extLst>
              <a:ext uri="{FF2B5EF4-FFF2-40B4-BE49-F238E27FC236}">
                <a16:creationId xmlns:a16="http://schemas.microsoft.com/office/drawing/2014/main" id="{99CD66AC-46D6-4F8A-810F-F3415CD421FE}"/>
              </a:ext>
            </a:extLst>
          </p:cNvPr>
          <p:cNvSpPr txBox="1"/>
          <p:nvPr/>
        </p:nvSpPr>
        <p:spPr>
          <a:xfrm>
            <a:off x="165253" y="310787"/>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spTree>
    <p:extLst>
      <p:ext uri="{BB962C8B-B14F-4D97-AF65-F5344CB8AC3E}">
        <p14:creationId xmlns:p14="http://schemas.microsoft.com/office/powerpoint/2010/main" val="1301578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4019A7-CDA6-401B-9D1D-A4A7DCC14E18}"/>
              </a:ext>
            </a:extLst>
          </p:cNvPr>
          <p:cNvSpPr txBox="1"/>
          <p:nvPr/>
        </p:nvSpPr>
        <p:spPr>
          <a:xfrm>
            <a:off x="215153" y="367553"/>
            <a:ext cx="6203576" cy="645459"/>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MORE INFO…</a:t>
            </a:r>
          </a:p>
        </p:txBody>
      </p:sp>
      <p:sp>
        <p:nvSpPr>
          <p:cNvPr id="3" name="TextBox 2">
            <a:extLst>
              <a:ext uri="{FF2B5EF4-FFF2-40B4-BE49-F238E27FC236}">
                <a16:creationId xmlns:a16="http://schemas.microsoft.com/office/drawing/2014/main" id="{7AB4E711-0EF7-4F28-A2D7-DB27D505B288}"/>
              </a:ext>
            </a:extLst>
          </p:cNvPr>
          <p:cNvSpPr txBox="1"/>
          <p:nvPr/>
        </p:nvSpPr>
        <p:spPr>
          <a:xfrm>
            <a:off x="7413811" y="2105561"/>
            <a:ext cx="4607859"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For more information or to download previous Article of the Week packs please visit the RRSA website by clicking the link below</a:t>
            </a:r>
          </a:p>
        </p:txBody>
      </p:sp>
      <p:sp>
        <p:nvSpPr>
          <p:cNvPr id="4" name="TextBox 3">
            <a:extLst>
              <a:ext uri="{FF2B5EF4-FFF2-40B4-BE49-F238E27FC236}">
                <a16:creationId xmlns:a16="http://schemas.microsoft.com/office/drawing/2014/main" id="{725BFA64-22F0-4E3F-B825-9A837392DD3E}"/>
              </a:ext>
            </a:extLst>
          </p:cNvPr>
          <p:cNvSpPr txBox="1"/>
          <p:nvPr/>
        </p:nvSpPr>
        <p:spPr>
          <a:xfrm>
            <a:off x="5818094" y="1460102"/>
            <a:ext cx="6203576" cy="645459"/>
          </a:xfrm>
          <a:prstGeom prst="rect">
            <a:avLst/>
          </a:prstGeom>
          <a:noFill/>
        </p:spPr>
        <p:txBody>
          <a:bodyPr wrap="square" rtlCol="0">
            <a:spAutoFit/>
          </a:bodyPr>
          <a:lstStyle/>
          <a:p>
            <a:pPr algn="r"/>
            <a:r>
              <a:rPr lang="en-GB" sz="3600" dirty="0">
                <a:solidFill>
                  <a:schemeClr val="bg1"/>
                </a:solidFill>
                <a:latin typeface="Univers Next Pro Condensed" panose="020B0906030202020203" pitchFamily="34" charset="0"/>
              </a:rPr>
              <a:t>RRSA WEBSITE</a:t>
            </a:r>
          </a:p>
        </p:txBody>
      </p:sp>
      <p:sp>
        <p:nvSpPr>
          <p:cNvPr id="5" name="Rectangle 4">
            <a:hlinkClick r:id="rId2"/>
            <a:extLst>
              <a:ext uri="{FF2B5EF4-FFF2-40B4-BE49-F238E27FC236}">
                <a16:creationId xmlns:a16="http://schemas.microsoft.com/office/drawing/2014/main" id="{E369713D-0727-4389-B219-77724AD179AD}"/>
              </a:ext>
            </a:extLst>
          </p:cNvPr>
          <p:cNvSpPr/>
          <p:nvPr/>
        </p:nvSpPr>
        <p:spPr>
          <a:xfrm>
            <a:off x="10076329" y="3801035"/>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CLICK HERE</a:t>
            </a:r>
          </a:p>
        </p:txBody>
      </p:sp>
      <p:pic>
        <p:nvPicPr>
          <p:cNvPr id="7" name="Picture 6" descr="Graphical user interface, website&#10;&#10;Description automatically generated">
            <a:extLst>
              <a:ext uri="{FF2B5EF4-FFF2-40B4-BE49-F238E27FC236}">
                <a16:creationId xmlns:a16="http://schemas.microsoft.com/office/drawing/2014/main" id="{EC618DB0-2A07-437D-AD49-FC9CDB25B9EE}"/>
              </a:ext>
            </a:extLst>
          </p:cNvPr>
          <p:cNvPicPr>
            <a:picLocks noChangeAspect="1"/>
          </p:cNvPicPr>
          <p:nvPr/>
        </p:nvPicPr>
        <p:blipFill rotWithShape="1">
          <a:blip r:embed="rId3">
            <a:extLst>
              <a:ext uri="{28A0092B-C50C-407E-A947-70E740481C1C}">
                <a14:useLocalDpi xmlns:a14="http://schemas.microsoft.com/office/drawing/2010/main" val="0"/>
              </a:ext>
            </a:extLst>
          </a:blip>
          <a:srcRect l="20163" t="22610" r="17133" b="24126"/>
          <a:stretch/>
        </p:blipFill>
        <p:spPr>
          <a:xfrm>
            <a:off x="770964" y="1826509"/>
            <a:ext cx="4823012" cy="4096871"/>
          </a:xfrm>
          <a:prstGeom prst="rect">
            <a:avLst/>
          </a:prstGeom>
        </p:spPr>
      </p:pic>
    </p:spTree>
    <p:extLst>
      <p:ext uri="{BB962C8B-B14F-4D97-AF65-F5344CB8AC3E}">
        <p14:creationId xmlns:p14="http://schemas.microsoft.com/office/powerpoint/2010/main" val="1930004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AEA0-5D6E-4002-BBDE-BFE9573DDB07}"/>
              </a:ext>
            </a:extLst>
          </p:cNvPr>
          <p:cNvSpPr>
            <a:spLocks noGrp="1"/>
          </p:cNvSpPr>
          <p:nvPr>
            <p:ph type="ctrTitle"/>
          </p:nvPr>
        </p:nvSpPr>
        <p:spPr/>
        <p:txBody>
          <a:bodyPr/>
          <a:lstStyle/>
          <a:p>
            <a:r>
              <a:rPr lang="en-GB" dirty="0">
                <a:latin typeface="Univers Next Pro Condensed"/>
              </a:rPr>
              <a:t>Thank you</a:t>
            </a:r>
            <a:endParaRPr lang="en-US" dirty="0"/>
          </a:p>
        </p:txBody>
      </p:sp>
      <p:sp>
        <p:nvSpPr>
          <p:cNvPr id="3" name="TextBox 4">
            <a:extLst>
              <a:ext uri="{FF2B5EF4-FFF2-40B4-BE49-F238E27FC236}">
                <a16:creationId xmlns:a16="http://schemas.microsoft.com/office/drawing/2014/main" id="{93C82157-AD07-4FD9-B297-04B284DC039A}"/>
              </a:ext>
            </a:extLst>
          </p:cNvPr>
          <p:cNvSpPr txBox="1"/>
          <p:nvPr/>
        </p:nvSpPr>
        <p:spPr>
          <a:xfrm rot="16200000">
            <a:off x="9911160" y="4668116"/>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Tree>
    <p:extLst>
      <p:ext uri="{BB962C8B-B14F-4D97-AF65-F5344CB8AC3E}">
        <p14:creationId xmlns:p14="http://schemas.microsoft.com/office/powerpoint/2010/main" val="1310055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303441-596D-48BC-B878-1D331D489258}"/>
              </a:ext>
            </a:extLst>
          </p:cNvPr>
          <p:cNvSpPr txBox="1"/>
          <p:nvPr/>
        </p:nvSpPr>
        <p:spPr>
          <a:xfrm>
            <a:off x="7135905" y="864312"/>
            <a:ext cx="4527177"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3 – Guess the article</a:t>
            </a:r>
          </a:p>
        </p:txBody>
      </p:sp>
      <p:sp>
        <p:nvSpPr>
          <p:cNvPr id="3" name="TextBox 2">
            <a:extLst>
              <a:ext uri="{FF2B5EF4-FFF2-40B4-BE49-F238E27FC236}">
                <a16:creationId xmlns:a16="http://schemas.microsoft.com/office/drawing/2014/main" id="{3348E752-500E-466A-9523-8028B68848A8}"/>
              </a:ext>
            </a:extLst>
          </p:cNvPr>
          <p:cNvSpPr txBox="1"/>
          <p:nvPr/>
        </p:nvSpPr>
        <p:spPr>
          <a:xfrm>
            <a:off x="7575177" y="1622611"/>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4 – Introducing Article 3</a:t>
            </a:r>
          </a:p>
        </p:txBody>
      </p:sp>
      <p:sp>
        <p:nvSpPr>
          <p:cNvPr id="4" name="TextBox 3">
            <a:extLst>
              <a:ext uri="{FF2B5EF4-FFF2-40B4-BE49-F238E27FC236}">
                <a16:creationId xmlns:a16="http://schemas.microsoft.com/office/drawing/2014/main" id="{EE9520FF-8DF7-4B84-907C-B4BEF0B9B76F}"/>
              </a:ext>
            </a:extLst>
          </p:cNvPr>
          <p:cNvSpPr txBox="1"/>
          <p:nvPr/>
        </p:nvSpPr>
        <p:spPr>
          <a:xfrm>
            <a:off x="7844118" y="2447364"/>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5 – Exploring Article 3</a:t>
            </a:r>
          </a:p>
        </p:txBody>
      </p:sp>
      <p:sp>
        <p:nvSpPr>
          <p:cNvPr id="5" name="TextBox 4">
            <a:extLst>
              <a:ext uri="{FF2B5EF4-FFF2-40B4-BE49-F238E27FC236}">
                <a16:creationId xmlns:a16="http://schemas.microsoft.com/office/drawing/2014/main" id="{C6311DBE-1260-4CC3-8756-A8D0A2D7E3B2}"/>
              </a:ext>
            </a:extLst>
          </p:cNvPr>
          <p:cNvSpPr txBox="1"/>
          <p:nvPr/>
        </p:nvSpPr>
        <p:spPr>
          <a:xfrm>
            <a:off x="7960659" y="3295056"/>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6 – Some possible answers</a:t>
            </a:r>
          </a:p>
        </p:txBody>
      </p:sp>
      <p:sp>
        <p:nvSpPr>
          <p:cNvPr id="6" name="TextBox 5">
            <a:extLst>
              <a:ext uri="{FF2B5EF4-FFF2-40B4-BE49-F238E27FC236}">
                <a16:creationId xmlns:a16="http://schemas.microsoft.com/office/drawing/2014/main" id="{77AC655D-0998-4E4E-AC0B-9D4385EBE607}"/>
              </a:ext>
            </a:extLst>
          </p:cNvPr>
          <p:cNvSpPr txBox="1"/>
          <p:nvPr/>
        </p:nvSpPr>
        <p:spPr>
          <a:xfrm>
            <a:off x="7844118" y="4142748"/>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7&amp;8 – Primary Activities</a:t>
            </a:r>
          </a:p>
        </p:txBody>
      </p:sp>
      <p:sp>
        <p:nvSpPr>
          <p:cNvPr id="7" name="TextBox 6">
            <a:extLst>
              <a:ext uri="{FF2B5EF4-FFF2-40B4-BE49-F238E27FC236}">
                <a16:creationId xmlns:a16="http://schemas.microsoft.com/office/drawing/2014/main" id="{1FE86C00-5D8C-4E86-BF47-5C2BAA46013B}"/>
              </a:ext>
            </a:extLst>
          </p:cNvPr>
          <p:cNvSpPr txBox="1"/>
          <p:nvPr/>
        </p:nvSpPr>
        <p:spPr>
          <a:xfrm>
            <a:off x="7575176" y="4940608"/>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9&amp;10 – Secondary Activities</a:t>
            </a:r>
          </a:p>
        </p:txBody>
      </p:sp>
      <p:sp>
        <p:nvSpPr>
          <p:cNvPr id="8" name="TextBox 7">
            <a:extLst>
              <a:ext uri="{FF2B5EF4-FFF2-40B4-BE49-F238E27FC236}">
                <a16:creationId xmlns:a16="http://schemas.microsoft.com/office/drawing/2014/main" id="{CE9365D3-AF72-42B0-BC23-BD0019988A53}"/>
              </a:ext>
            </a:extLst>
          </p:cNvPr>
          <p:cNvSpPr txBox="1"/>
          <p:nvPr/>
        </p:nvSpPr>
        <p:spPr>
          <a:xfrm>
            <a:off x="7135904" y="5761659"/>
            <a:ext cx="4831979"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11 – Reflection </a:t>
            </a:r>
          </a:p>
        </p:txBody>
      </p:sp>
    </p:spTree>
    <p:extLst>
      <p:ext uri="{BB962C8B-B14F-4D97-AF65-F5344CB8AC3E}">
        <p14:creationId xmlns:p14="http://schemas.microsoft.com/office/powerpoint/2010/main" val="3210265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62DAE-A92D-4216-A7E9-7CD23CC786DF}"/>
              </a:ext>
            </a:extLst>
          </p:cNvPr>
          <p:cNvSpPr>
            <a:spLocks noGrp="1"/>
          </p:cNvSpPr>
          <p:nvPr>
            <p:ph type="ctrTitle"/>
          </p:nvPr>
        </p:nvSpPr>
        <p:spPr/>
        <p:txBody>
          <a:bodyPr/>
          <a:lstStyle/>
          <a:p>
            <a:r>
              <a:rPr lang="en-GB" dirty="0"/>
              <a:t>Guess the Article</a:t>
            </a:r>
          </a:p>
        </p:txBody>
      </p:sp>
      <p:sp>
        <p:nvSpPr>
          <p:cNvPr id="4" name="Subtitle 3">
            <a:extLst>
              <a:ext uri="{FF2B5EF4-FFF2-40B4-BE49-F238E27FC236}">
                <a16:creationId xmlns:a16="http://schemas.microsoft.com/office/drawing/2014/main" id="{71201E13-C0BC-46A3-8E76-A9DCF33947E1}"/>
              </a:ext>
            </a:extLst>
          </p:cNvPr>
          <p:cNvSpPr>
            <a:spLocks noGrp="1"/>
          </p:cNvSpPr>
          <p:nvPr>
            <p:ph type="subTitle" idx="4294967295"/>
          </p:nvPr>
        </p:nvSpPr>
        <p:spPr>
          <a:xfrm>
            <a:off x="272796" y="1294912"/>
            <a:ext cx="10867229" cy="536431"/>
          </a:xfrm>
        </p:spPr>
        <p:txBody>
          <a:bodyPr vert="horz" lIns="91440" tIns="45720" rIns="91440" bIns="45720" rtlCol="0" anchor="t">
            <a:noAutofit/>
          </a:bodyPr>
          <a:lstStyle/>
          <a:p>
            <a:pPr marL="0" indent="0">
              <a:buNone/>
            </a:pPr>
            <a:r>
              <a:rPr lang="en-GB" sz="1800" dirty="0">
                <a:solidFill>
                  <a:schemeClr val="bg1"/>
                </a:solidFill>
                <a:latin typeface="Arial"/>
                <a:cs typeface="Arial"/>
              </a:rPr>
              <a:t>These pictures provide a clue to this week’s articles. </a:t>
            </a:r>
            <a:endParaRPr lang="en-GB" sz="1800" dirty="0">
              <a:solidFill>
                <a:schemeClr val="bg1"/>
              </a:solidFill>
              <a:latin typeface="Arial" panose="020B0604020202020204" pitchFamily="34" charset="0"/>
              <a:cs typeface="Arial" panose="020B0604020202020204" pitchFamily="34" charset="0"/>
            </a:endParaRPr>
          </a:p>
          <a:p>
            <a:pPr marL="0" indent="0">
              <a:buNone/>
            </a:pPr>
            <a:r>
              <a:rPr lang="en-GB" sz="1800" dirty="0">
                <a:solidFill>
                  <a:schemeClr val="bg1"/>
                </a:solidFill>
                <a:latin typeface="Arial"/>
                <a:cs typeface="Arial"/>
              </a:rPr>
              <a:t>How do these pictures help you? Can you guess how they are linked together?</a:t>
            </a:r>
          </a:p>
          <a:p>
            <a:pPr marL="0" indent="0">
              <a:buNone/>
            </a:pPr>
            <a:r>
              <a:rPr lang="en-GB" sz="1800" dirty="0">
                <a:solidFill>
                  <a:schemeClr val="bg1"/>
                </a:solidFill>
                <a:latin typeface="Arial"/>
                <a:cs typeface="Arial"/>
              </a:rPr>
              <a:t>Write down your thoughts or discuss with someone in your class. </a:t>
            </a:r>
            <a:endParaRPr lang="en-GB" sz="1800" dirty="0">
              <a:solidFill>
                <a:schemeClr val="bg1"/>
              </a:solidFill>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07DFE037-9285-441F-9F0E-D276D5EE5CC9}"/>
              </a:ext>
            </a:extLst>
          </p:cNvPr>
          <p:cNvSpPr/>
          <p:nvPr/>
        </p:nvSpPr>
        <p:spPr>
          <a:xfrm>
            <a:off x="272180" y="5227548"/>
            <a:ext cx="2677568" cy="230832"/>
          </a:xfrm>
          <a:prstGeom prst="rect">
            <a:avLst/>
          </a:prstGeom>
        </p:spPr>
        <p:txBody>
          <a:bodyPr wrap="square">
            <a:spAutoFit/>
          </a:bodyPr>
          <a:lstStyle/>
          <a:p>
            <a:pPr algn="l"/>
            <a:r>
              <a:rPr lang="en-GB" sz="900" dirty="0">
                <a:latin typeface="Arial" panose="020B0604020202020204" pitchFamily="34" charset="0"/>
                <a:cs typeface="Arial" panose="020B0604020202020204" pitchFamily="34" charset="0"/>
              </a:rPr>
              <a:t>@UNICEF/</a:t>
            </a:r>
            <a:r>
              <a:rPr lang="en-GB" sz="900" b="0" dirty="0">
                <a:solidFill>
                  <a:srgbClr val="121212"/>
                </a:solidFill>
                <a:effectLst/>
                <a:latin typeface="Arial" panose="020B0604020202020204" pitchFamily="34" charset="0"/>
                <a:cs typeface="Arial" panose="020B0604020202020204" pitchFamily="34" charset="0"/>
              </a:rPr>
              <a:t>Anush </a:t>
            </a:r>
            <a:r>
              <a:rPr lang="en-GB" sz="900" b="0" dirty="0" err="1">
                <a:solidFill>
                  <a:srgbClr val="121212"/>
                </a:solidFill>
                <a:effectLst/>
                <a:latin typeface="Arial" panose="020B0604020202020204" pitchFamily="34" charset="0"/>
                <a:cs typeface="Arial" panose="020B0604020202020204" pitchFamily="34" charset="0"/>
              </a:rPr>
              <a:t>Babajanyan</a:t>
            </a:r>
            <a:r>
              <a:rPr lang="en-GB" sz="900" b="0" dirty="0">
                <a:solidFill>
                  <a:srgbClr val="121212"/>
                </a:solidFill>
                <a:effectLst/>
                <a:latin typeface="Arial" panose="020B0604020202020204" pitchFamily="34" charset="0"/>
                <a:cs typeface="Arial" panose="020B0604020202020204" pitchFamily="34" charset="0"/>
              </a:rPr>
              <a:t>/VII Photo</a:t>
            </a:r>
            <a:endParaRPr lang="en-GB" sz="900" dirty="0">
              <a:effectLst/>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3C8CAE4-15FD-40C8-B30C-8C985C017D42}"/>
              </a:ext>
            </a:extLst>
          </p:cNvPr>
          <p:cNvSpPr/>
          <p:nvPr/>
        </p:nvSpPr>
        <p:spPr>
          <a:xfrm>
            <a:off x="4278734" y="5227548"/>
            <a:ext cx="1895014" cy="2308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Photo by </a:t>
            </a:r>
            <a:r>
              <a:rPr lang="en-GB" sz="900" dirty="0" err="1">
                <a:latin typeface="Arial" panose="020B0604020202020204" pitchFamily="34" charset="0"/>
                <a:cs typeface="Arial" panose="020B0604020202020204" pitchFamily="34" charset="0"/>
              </a:rPr>
              <a:t>Pexels</a:t>
            </a:r>
            <a:endParaRPr lang="en-GB" sz="9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504294B-F81D-4424-A3D2-E85D93D79961}"/>
              </a:ext>
            </a:extLst>
          </p:cNvPr>
          <p:cNvSpPr txBox="1"/>
          <p:nvPr/>
        </p:nvSpPr>
        <p:spPr>
          <a:xfrm>
            <a:off x="8284672" y="5227548"/>
            <a:ext cx="3285067" cy="230832"/>
          </a:xfrm>
          <a:prstGeom prst="rect">
            <a:avLst/>
          </a:prstGeom>
          <a:noFill/>
        </p:spPr>
        <p:txBody>
          <a:bodyPr wrap="square" lIns="91440" tIns="45720" rIns="91440" bIns="45720" anchor="t">
            <a:spAutoFit/>
          </a:bodyPr>
          <a:lstStyle/>
          <a:p>
            <a:r>
              <a:rPr lang="en-GB" sz="900" dirty="0">
                <a:solidFill>
                  <a:schemeClr val="bg2">
                    <a:lumMod val="25000"/>
                  </a:schemeClr>
                </a:solidFill>
                <a:latin typeface="Arial" panose="020B0604020202020204" pitchFamily="34" charset="0"/>
                <a:cs typeface="Arial" panose="020B0604020202020204" pitchFamily="34" charset="0"/>
              </a:rPr>
              <a:t>@UNICEF</a:t>
            </a:r>
            <a:r>
              <a:rPr lang="en-GB" sz="900" b="0" dirty="0">
                <a:solidFill>
                  <a:srgbClr val="121212"/>
                </a:solidFill>
                <a:effectLst/>
                <a:latin typeface="Arial" panose="020B0604020202020204" pitchFamily="34" charset="0"/>
                <a:cs typeface="Arial" panose="020B0604020202020204" pitchFamily="34" charset="0"/>
              </a:rPr>
              <a:t>Alaa Noman</a:t>
            </a:r>
            <a:endParaRPr lang="en-GB" sz="900" dirty="0">
              <a:solidFill>
                <a:schemeClr val="bg2">
                  <a:lumMod val="25000"/>
                </a:schemeClr>
              </a:solidFill>
              <a:latin typeface="Arial" panose="020B0604020202020204" pitchFamily="34" charset="0"/>
              <a:cs typeface="Arial" panose="020B0604020202020204" pitchFamily="34" charset="0"/>
            </a:endParaRPr>
          </a:p>
        </p:txBody>
      </p:sp>
      <p:pic>
        <p:nvPicPr>
          <p:cNvPr id="5" name="Picture 4" descr="A group of people sitting at a table with food&#10;&#10;Description automatically generated with medium confidence">
            <a:extLst>
              <a:ext uri="{FF2B5EF4-FFF2-40B4-BE49-F238E27FC236}">
                <a16:creationId xmlns:a16="http://schemas.microsoft.com/office/drawing/2014/main" id="{594DC3ED-723A-4B2F-AA07-B893835F1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796" y="2666999"/>
            <a:ext cx="3634533" cy="2423022"/>
          </a:xfrm>
          <a:prstGeom prst="rect">
            <a:avLst/>
          </a:prstGeom>
        </p:spPr>
      </p:pic>
      <p:pic>
        <p:nvPicPr>
          <p:cNvPr id="8" name="Picture 7" descr="A person writing on a piece of paper&#10;&#10;Description automatically generated">
            <a:extLst>
              <a:ext uri="{FF2B5EF4-FFF2-40B4-BE49-F238E27FC236}">
                <a16:creationId xmlns:a16="http://schemas.microsoft.com/office/drawing/2014/main" id="{FA0AEB3F-C26D-4319-8A5B-19D9CF357B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8734" y="2666999"/>
            <a:ext cx="3634533" cy="2423022"/>
          </a:xfrm>
          <a:prstGeom prst="rect">
            <a:avLst/>
          </a:prstGeom>
        </p:spPr>
      </p:pic>
      <p:pic>
        <p:nvPicPr>
          <p:cNvPr id="10" name="Picture 9" descr="A group of children in a classroom&#10;&#10;Description automatically generated with medium confidence">
            <a:extLst>
              <a:ext uri="{FF2B5EF4-FFF2-40B4-BE49-F238E27FC236}">
                <a16:creationId xmlns:a16="http://schemas.microsoft.com/office/drawing/2014/main" id="{1302FF34-6C91-4E3E-B008-152868B0B5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4672" y="2666999"/>
            <a:ext cx="3634532" cy="2423021"/>
          </a:xfrm>
          <a:prstGeom prst="rect">
            <a:avLst/>
          </a:prstGeom>
        </p:spPr>
      </p:pic>
    </p:spTree>
    <p:extLst>
      <p:ext uri="{BB962C8B-B14F-4D97-AF65-F5344CB8AC3E}">
        <p14:creationId xmlns:p14="http://schemas.microsoft.com/office/powerpoint/2010/main" val="4111859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71919" y="328773"/>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INTRODUCING ARTICLE 3</a:t>
            </a:r>
          </a:p>
        </p:txBody>
      </p:sp>
      <p:sp>
        <p:nvSpPr>
          <p:cNvPr id="4" name="TextBox 3">
            <a:extLst>
              <a:ext uri="{FF2B5EF4-FFF2-40B4-BE49-F238E27FC236}">
                <a16:creationId xmlns:a16="http://schemas.microsoft.com/office/drawing/2014/main" id="{912E3953-F276-4DEC-93F8-DD02F352CBC3}"/>
              </a:ext>
            </a:extLst>
          </p:cNvPr>
          <p:cNvSpPr txBox="1"/>
          <p:nvPr/>
        </p:nvSpPr>
        <p:spPr>
          <a:xfrm>
            <a:off x="528810" y="1410158"/>
            <a:ext cx="5948190" cy="646331"/>
          </a:xfrm>
          <a:prstGeom prst="rect">
            <a:avLst/>
          </a:prstGeom>
          <a:noFill/>
        </p:spPr>
        <p:txBody>
          <a:bodyPr wrap="square" lIns="91440" tIns="45720" rIns="91440" bIns="45720" rtlCol="0" anchor="t">
            <a:spAutoFit/>
          </a:bodyPr>
          <a:lstStyle/>
          <a:p>
            <a:r>
              <a:rPr lang="en-GB" b="0" i="0" dirty="0">
                <a:effectLst/>
                <a:latin typeface="Roboto" panose="02000000000000000000" pitchFamily="2" charset="0"/>
              </a:rPr>
              <a:t>Helen Trivers</a:t>
            </a:r>
            <a:r>
              <a:rPr lang="en-GB" dirty="0">
                <a:latin typeface="Arial"/>
                <a:cs typeface="Arial"/>
              </a:rPr>
              <a:t>, RRSA Professional Adviser, introduces Article 3</a:t>
            </a:r>
          </a:p>
        </p:txBody>
      </p:sp>
      <p:pic>
        <p:nvPicPr>
          <p:cNvPr id="8" name="Picture 7" descr="A red and white logo&#10;&#10;Description automatically generated with low confidence">
            <a:extLst>
              <a:ext uri="{FF2B5EF4-FFF2-40B4-BE49-F238E27FC236}">
                <a16:creationId xmlns:a16="http://schemas.microsoft.com/office/drawing/2014/main" id="{A49F9065-60B4-4746-9CF1-6F055F79BE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1957" y="5730535"/>
            <a:ext cx="1575470" cy="351579"/>
          </a:xfrm>
          <a:prstGeom prst="rect">
            <a:avLst/>
          </a:prstGeom>
        </p:spPr>
      </p:pic>
      <p:sp>
        <p:nvSpPr>
          <p:cNvPr id="9" name="TextBox 8">
            <a:extLst>
              <a:ext uri="{FF2B5EF4-FFF2-40B4-BE49-F238E27FC236}">
                <a16:creationId xmlns:a16="http://schemas.microsoft.com/office/drawing/2014/main" id="{8BEE89B7-C84A-4093-BFB0-C1D9D6D178B8}"/>
              </a:ext>
            </a:extLst>
          </p:cNvPr>
          <p:cNvSpPr txBox="1"/>
          <p:nvPr/>
        </p:nvSpPr>
        <p:spPr>
          <a:xfrm>
            <a:off x="2113403" y="6082114"/>
            <a:ext cx="5761821" cy="307777"/>
          </a:xfrm>
          <a:prstGeom prst="rect">
            <a:avLst/>
          </a:prstGeom>
          <a:noFill/>
        </p:spPr>
        <p:txBody>
          <a:bodyPr wrap="square" rtlCol="0">
            <a:spAutoFit/>
          </a:bodyPr>
          <a:lstStyle/>
          <a:p>
            <a:pPr algn="l"/>
            <a:r>
              <a:rPr lang="en-GB" sz="1400" dirty="0">
                <a:latin typeface="Arial" panose="020B0604020202020204" pitchFamily="34" charset="0"/>
                <a:cs typeface="Arial" panose="020B0604020202020204" pitchFamily="34" charset="0"/>
              </a:rPr>
              <a:t>Click </a:t>
            </a:r>
            <a:r>
              <a:rPr lang="en-GB" sz="1400" dirty="0">
                <a:latin typeface="Arial" panose="020B0604020202020204" pitchFamily="34" charset="0"/>
                <a:cs typeface="Arial" panose="020B0604020202020204" pitchFamily="34" charset="0"/>
                <a:hlinkClick r:id="rId6"/>
              </a:rPr>
              <a:t>here</a:t>
            </a:r>
            <a:r>
              <a:rPr lang="en-GB" sz="1400" dirty="0">
                <a:latin typeface="Arial" panose="020B0604020202020204" pitchFamily="34" charset="0"/>
                <a:cs typeface="Arial" panose="020B0604020202020204" pitchFamily="34" charset="0"/>
              </a:rPr>
              <a:t> to watch on YouTube</a:t>
            </a:r>
          </a:p>
        </p:txBody>
      </p:sp>
      <p:sp>
        <p:nvSpPr>
          <p:cNvPr id="13" name="TextBox 12">
            <a:extLst>
              <a:ext uri="{FF2B5EF4-FFF2-40B4-BE49-F238E27FC236}">
                <a16:creationId xmlns:a16="http://schemas.microsoft.com/office/drawing/2014/main" id="{8AC9EF96-D35D-4BA1-997A-F63BC93C2D43}"/>
              </a:ext>
            </a:extLst>
          </p:cNvPr>
          <p:cNvSpPr txBox="1"/>
          <p:nvPr/>
        </p:nvSpPr>
        <p:spPr>
          <a:xfrm>
            <a:off x="6883124" y="2056489"/>
            <a:ext cx="5179298" cy="1569660"/>
          </a:xfrm>
          <a:prstGeom prst="rect">
            <a:avLst/>
          </a:prstGeom>
          <a:noFill/>
        </p:spPr>
        <p:txBody>
          <a:bodyPr wrap="square" rtlCol="0">
            <a:spAutoFit/>
          </a:bodyPr>
          <a:lstStyle/>
          <a:p>
            <a:pPr algn="r" rtl="0" fontAlgn="base"/>
            <a:r>
              <a:rPr lang="en-GB" sz="2400" b="1" i="0" dirty="0">
                <a:solidFill>
                  <a:srgbClr val="FFFF00"/>
                </a:solidFill>
                <a:effectLst/>
                <a:latin typeface="Arial" panose="020B0604020202020204" pitchFamily="34" charset="0"/>
                <a:cs typeface="Arial" panose="020B0604020202020204" pitchFamily="34" charset="0"/>
              </a:rPr>
              <a:t>Article 3 </a:t>
            </a:r>
            <a:r>
              <a:rPr lang="en-GB" sz="2400" i="0" dirty="0">
                <a:solidFill>
                  <a:srgbClr val="FFFF00"/>
                </a:solidFill>
                <a:effectLst/>
                <a:latin typeface="Arial" panose="020B0604020202020204" pitchFamily="34" charset="0"/>
                <a:cs typeface="Arial" panose="020B0604020202020204" pitchFamily="34" charset="0"/>
              </a:rPr>
              <a:t>(best interests of the child)</a:t>
            </a:r>
            <a:r>
              <a:rPr lang="en-GB" sz="2400" dirty="0">
                <a:solidFill>
                  <a:schemeClr val="bg1"/>
                </a:solidFill>
                <a:latin typeface="Arial" panose="020B0604020202020204" pitchFamily="34" charset="0"/>
                <a:cs typeface="Arial" panose="020B0604020202020204" pitchFamily="34" charset="0"/>
              </a:rPr>
              <a:t>: </a:t>
            </a:r>
            <a:r>
              <a:rPr lang="en-GB" sz="2400" b="0" i="0" dirty="0">
                <a:solidFill>
                  <a:schemeClr val="bg1"/>
                </a:solidFill>
                <a:effectLst/>
                <a:latin typeface="Arial" panose="020B0604020202020204" pitchFamily="34" charset="0"/>
                <a:cs typeface="Arial" panose="020B0604020202020204" pitchFamily="34" charset="0"/>
              </a:rPr>
              <a:t>The best interests of the child must be a top priority in all decisions and actions that affect children.</a:t>
            </a:r>
          </a:p>
        </p:txBody>
      </p:sp>
      <p:pic>
        <p:nvPicPr>
          <p:cNvPr id="2" name="AoW A3">
            <a:hlinkClick r:id="" action="ppaction://media"/>
            <a:extLst>
              <a:ext uri="{FF2B5EF4-FFF2-40B4-BE49-F238E27FC236}">
                <a16:creationId xmlns:a16="http://schemas.microsoft.com/office/drawing/2014/main" id="{7ED9D352-3D80-433C-8C54-2B530DB8740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47055" y="2408068"/>
            <a:ext cx="4529845" cy="2548038"/>
          </a:xfrm>
          <a:prstGeom prst="rect">
            <a:avLst/>
          </a:prstGeom>
        </p:spPr>
      </p:pic>
    </p:spTree>
    <p:extLst>
      <p:ext uri="{BB962C8B-B14F-4D97-AF65-F5344CB8AC3E}">
        <p14:creationId xmlns:p14="http://schemas.microsoft.com/office/powerpoint/2010/main" val="2500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82192" y="349321"/>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EXPLORING ARTICLE 3</a:t>
            </a:r>
          </a:p>
        </p:txBody>
      </p:sp>
      <p:sp>
        <p:nvSpPr>
          <p:cNvPr id="5" name="TextBox 4">
            <a:extLst>
              <a:ext uri="{FF2B5EF4-FFF2-40B4-BE49-F238E27FC236}">
                <a16:creationId xmlns:a16="http://schemas.microsoft.com/office/drawing/2014/main" id="{13227B2E-B5C9-407F-BBFD-D529411BB157}"/>
              </a:ext>
            </a:extLst>
          </p:cNvPr>
          <p:cNvSpPr txBox="1"/>
          <p:nvPr/>
        </p:nvSpPr>
        <p:spPr>
          <a:xfrm>
            <a:off x="7226299" y="2506952"/>
            <a:ext cx="4965701" cy="1384995"/>
          </a:xfrm>
          <a:prstGeom prst="rect">
            <a:avLst/>
          </a:prstGeom>
          <a:noFill/>
        </p:spPr>
        <p:txBody>
          <a:bodyPr wrap="square" lIns="91440" tIns="45720" rIns="91440" bIns="45720" rtlCol="0" anchor="t">
            <a:spAutoFit/>
          </a:bodyPr>
          <a:lstStyle/>
          <a:p>
            <a:pPr algn="r"/>
            <a:r>
              <a:rPr lang="en-GB" sz="2800" dirty="0">
                <a:solidFill>
                  <a:srgbClr val="FFFF00"/>
                </a:solidFill>
                <a:effectLst/>
                <a:latin typeface="Arial" panose="020B0604020202020204" pitchFamily="34" charset="0"/>
                <a:cs typeface="Arial" panose="020B0604020202020204" pitchFamily="34" charset="0"/>
              </a:rPr>
              <a:t>Who</a:t>
            </a:r>
            <a:r>
              <a:rPr lang="en-GB" sz="2800" dirty="0">
                <a:solidFill>
                  <a:schemeClr val="bg1"/>
                </a:solidFill>
                <a:effectLst/>
                <a:latin typeface="Arial" panose="020B0604020202020204" pitchFamily="34" charset="0"/>
                <a:cs typeface="Arial" panose="020B0604020202020204" pitchFamily="34" charset="0"/>
              </a:rPr>
              <a:t> </a:t>
            </a:r>
            <a:r>
              <a:rPr lang="en-GB" sz="2800" dirty="0">
                <a:solidFill>
                  <a:srgbClr val="FFFF00"/>
                </a:solidFill>
                <a:effectLst/>
                <a:latin typeface="Arial" panose="020B0604020202020204" pitchFamily="34" charset="0"/>
                <a:cs typeface="Arial" panose="020B0604020202020204" pitchFamily="34" charset="0"/>
              </a:rPr>
              <a:t>makes decisions </a:t>
            </a:r>
            <a:r>
              <a:rPr lang="en-GB" sz="2800" dirty="0">
                <a:solidFill>
                  <a:schemeClr val="bg1"/>
                </a:solidFill>
                <a:effectLst/>
                <a:latin typeface="Arial" panose="020B0604020202020204" pitchFamily="34" charset="0"/>
                <a:cs typeface="Arial" panose="020B0604020202020204" pitchFamily="34" charset="0"/>
              </a:rPr>
              <a:t>that affect the lives of children and young people?</a:t>
            </a:r>
            <a:endParaRPr lang="en-GB" sz="4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644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387146" y="1554277"/>
            <a:ext cx="6071622" cy="4748220"/>
          </a:xfrm>
        </p:spPr>
        <p:txBody>
          <a:bodyPr vert="horz" lIns="91440" tIns="180000" rIns="91440" bIns="45720" rtlCol="0" anchor="t">
            <a:normAutofit/>
          </a:bodyPr>
          <a:lstStyle/>
          <a:p>
            <a:pPr algn="l" rtl="0" fontAlgn="base">
              <a:buFont typeface="Arial" panose="020B0604020202020204" pitchFamily="34" charset="0"/>
              <a:buChar char="•"/>
            </a:pPr>
            <a:r>
              <a:rPr lang="en-GB" sz="2400" b="0" i="0" dirty="0">
                <a:solidFill>
                  <a:srgbClr val="000000"/>
                </a:solidFill>
                <a:effectLst/>
                <a:latin typeface="Arial" panose="020B0604020202020204" pitchFamily="34" charset="0"/>
                <a:cs typeface="Arial" panose="020B0604020202020204" pitchFamily="34" charset="0"/>
              </a:rPr>
              <a:t>Parents or carers </a:t>
            </a:r>
          </a:p>
          <a:p>
            <a:pPr algn="l" rtl="0" fontAlgn="base">
              <a:buFont typeface="Arial" panose="020B0604020202020204" pitchFamily="34" charset="0"/>
              <a:buChar char="•"/>
            </a:pPr>
            <a:r>
              <a:rPr lang="en-GB" sz="2400" b="0" i="0" dirty="0">
                <a:solidFill>
                  <a:srgbClr val="000000"/>
                </a:solidFill>
                <a:effectLst/>
                <a:latin typeface="Arial" panose="020B0604020202020204" pitchFamily="34" charset="0"/>
                <a:cs typeface="Arial" panose="020B0604020202020204" pitchFamily="34" charset="0"/>
              </a:rPr>
              <a:t>Other family members </a:t>
            </a:r>
          </a:p>
          <a:p>
            <a:pPr algn="l" rtl="0" fontAlgn="base">
              <a:buFont typeface="Arial" panose="020B0604020202020204" pitchFamily="34" charset="0"/>
              <a:buChar char="•"/>
            </a:pPr>
            <a:r>
              <a:rPr lang="en-GB" sz="2400" b="0" i="0" dirty="0">
                <a:solidFill>
                  <a:srgbClr val="000000"/>
                </a:solidFill>
                <a:effectLst/>
                <a:latin typeface="Arial" panose="020B0604020202020204" pitchFamily="34" charset="0"/>
                <a:cs typeface="Arial" panose="020B0604020202020204" pitchFamily="34" charset="0"/>
              </a:rPr>
              <a:t>Teachers </a:t>
            </a:r>
          </a:p>
          <a:p>
            <a:pPr algn="l" rtl="0" fontAlgn="base">
              <a:buFont typeface="Arial" panose="020B0604020202020204" pitchFamily="34" charset="0"/>
              <a:buChar char="•"/>
            </a:pPr>
            <a:r>
              <a:rPr lang="en-GB" sz="2400" b="0" i="0" dirty="0">
                <a:solidFill>
                  <a:srgbClr val="000000"/>
                </a:solidFill>
                <a:effectLst/>
                <a:latin typeface="Arial" panose="020B0604020202020204" pitchFamily="34" charset="0"/>
                <a:cs typeface="Arial" panose="020B0604020202020204" pitchFamily="34" charset="0"/>
              </a:rPr>
              <a:t>Healthcare workers </a:t>
            </a:r>
          </a:p>
          <a:p>
            <a:pPr algn="l" rtl="0" fontAlgn="base">
              <a:buFont typeface="Arial" panose="020B0604020202020204" pitchFamily="34" charset="0"/>
              <a:buChar char="•"/>
            </a:pPr>
            <a:r>
              <a:rPr lang="en-GB" sz="2400" b="0" i="0" dirty="0">
                <a:solidFill>
                  <a:srgbClr val="000000"/>
                </a:solidFill>
                <a:effectLst/>
                <a:latin typeface="Arial" panose="020B0604020202020204" pitchFamily="34" charset="0"/>
                <a:cs typeface="Arial" panose="020B0604020202020204" pitchFamily="34" charset="0"/>
              </a:rPr>
              <a:t>Social workers </a:t>
            </a:r>
          </a:p>
          <a:p>
            <a:pPr algn="l" rtl="0" fontAlgn="base">
              <a:buFont typeface="Arial" panose="020B0604020202020204" pitchFamily="34" charset="0"/>
              <a:buChar char="•"/>
            </a:pPr>
            <a:r>
              <a:rPr lang="en-GB" sz="2400" b="0" i="0" dirty="0">
                <a:solidFill>
                  <a:srgbClr val="000000"/>
                </a:solidFill>
                <a:effectLst/>
                <a:latin typeface="Arial" panose="020B0604020202020204" pitchFamily="34" charset="0"/>
                <a:cs typeface="Arial" panose="020B0604020202020204" pitchFamily="34" charset="0"/>
              </a:rPr>
              <a:t>Sports coaches </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normAutofit/>
          </a:bodyPr>
          <a:lstStyle/>
          <a:p>
            <a:r>
              <a:rPr lang="en-GB" dirty="0"/>
              <a:t>Did you think of these? </a:t>
            </a:r>
          </a:p>
        </p:txBody>
      </p:sp>
      <p:sp>
        <p:nvSpPr>
          <p:cNvPr id="4" name="Text Placeholder 1">
            <a:extLst>
              <a:ext uri="{FF2B5EF4-FFF2-40B4-BE49-F238E27FC236}">
                <a16:creationId xmlns:a16="http://schemas.microsoft.com/office/drawing/2014/main" id="{95A1F908-72CB-493B-AC08-FDCF0FF0F192}"/>
              </a:ext>
            </a:extLst>
          </p:cNvPr>
          <p:cNvSpPr txBox="1">
            <a:spLocks/>
          </p:cNvSpPr>
          <p:nvPr/>
        </p:nvSpPr>
        <p:spPr>
          <a:xfrm>
            <a:off x="6226140" y="1554277"/>
            <a:ext cx="6071622" cy="4748220"/>
          </a:xfrm>
          <a:prstGeom prst="rect">
            <a:avLst/>
          </a:prstGeom>
        </p:spPr>
        <p:txBody>
          <a:bodyPr vert="horz" lIns="91440" tIns="180000" rIns="91440" bIns="45720" rtlCol="0" anchor="t">
            <a:norm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buFont typeface="Arial" panose="020B0604020202020204" pitchFamily="34" charset="0"/>
              <a:buChar char="•"/>
            </a:pPr>
            <a:r>
              <a:rPr lang="en-GB" sz="2400" b="0" i="0" dirty="0">
                <a:solidFill>
                  <a:srgbClr val="000000"/>
                </a:solidFill>
                <a:effectLst/>
                <a:latin typeface="Arial" panose="020B0604020202020204" pitchFamily="34" charset="0"/>
                <a:cs typeface="Arial" panose="020B0604020202020204" pitchFamily="34" charset="0"/>
              </a:rPr>
              <a:t>Youth workers </a:t>
            </a:r>
          </a:p>
          <a:p>
            <a:pPr algn="l" rtl="0" fontAlgn="base">
              <a:buFont typeface="Arial" panose="020B0604020202020204" pitchFamily="34" charset="0"/>
              <a:buChar char="•"/>
            </a:pPr>
            <a:r>
              <a:rPr lang="en-GB" sz="2400" b="0" i="0" dirty="0">
                <a:solidFill>
                  <a:srgbClr val="000000"/>
                </a:solidFill>
                <a:effectLst/>
                <a:latin typeface="Arial" panose="020B0604020202020204" pitchFamily="34" charset="0"/>
                <a:cs typeface="Arial" panose="020B0604020202020204" pitchFamily="34" charset="0"/>
              </a:rPr>
              <a:t>Police officers </a:t>
            </a:r>
          </a:p>
          <a:p>
            <a:pPr algn="l" rtl="0" fontAlgn="base">
              <a:buFont typeface="Arial" panose="020B0604020202020204" pitchFamily="34" charset="0"/>
              <a:buChar char="•"/>
            </a:pPr>
            <a:r>
              <a:rPr lang="en-GB" sz="2400" b="0" i="0" dirty="0">
                <a:solidFill>
                  <a:srgbClr val="000000"/>
                </a:solidFill>
                <a:effectLst/>
                <a:latin typeface="Arial" panose="020B0604020202020204" pitchFamily="34" charset="0"/>
                <a:cs typeface="Arial" panose="020B0604020202020204" pitchFamily="34" charset="0"/>
              </a:rPr>
              <a:t>Members of the government  </a:t>
            </a:r>
          </a:p>
          <a:p>
            <a:pPr algn="l" rtl="0" fontAlgn="base">
              <a:buFont typeface="Arial" panose="020B0604020202020204" pitchFamily="34" charset="0"/>
              <a:buChar char="•"/>
            </a:pPr>
            <a:r>
              <a:rPr lang="en-GB" sz="2400" b="0" i="0" dirty="0">
                <a:solidFill>
                  <a:srgbClr val="000000"/>
                </a:solidFill>
                <a:effectLst/>
                <a:latin typeface="Arial" panose="020B0604020202020204" pitchFamily="34" charset="0"/>
                <a:cs typeface="Arial" panose="020B0604020202020204" pitchFamily="34" charset="0"/>
              </a:rPr>
              <a:t>Children’s Commissioners </a:t>
            </a:r>
          </a:p>
          <a:p>
            <a:pPr algn="l" rtl="0" fontAlgn="base">
              <a:buFont typeface="Arial" panose="020B0604020202020204" pitchFamily="34" charset="0"/>
              <a:buChar char="•"/>
            </a:pPr>
            <a:r>
              <a:rPr lang="en-GB" sz="2400" b="0" i="0" dirty="0">
                <a:solidFill>
                  <a:srgbClr val="000000"/>
                </a:solidFill>
                <a:effectLst/>
                <a:latin typeface="Arial" panose="020B0604020202020204" pitchFamily="34" charset="0"/>
                <a:cs typeface="Arial" panose="020B0604020202020204" pitchFamily="34" charset="0"/>
              </a:rPr>
              <a:t>Courts officials – judges, lawyers </a:t>
            </a:r>
          </a:p>
        </p:txBody>
      </p:sp>
      <p:sp>
        <p:nvSpPr>
          <p:cNvPr id="5" name="TextBox 4">
            <a:extLst>
              <a:ext uri="{FF2B5EF4-FFF2-40B4-BE49-F238E27FC236}">
                <a16:creationId xmlns:a16="http://schemas.microsoft.com/office/drawing/2014/main" id="{ED831199-8A67-401D-8AA2-2EE2632740A6}"/>
              </a:ext>
            </a:extLst>
          </p:cNvPr>
          <p:cNvSpPr txBox="1"/>
          <p:nvPr/>
        </p:nvSpPr>
        <p:spPr>
          <a:xfrm>
            <a:off x="387146" y="5520187"/>
            <a:ext cx="6187556" cy="461665"/>
          </a:xfrm>
          <a:prstGeom prst="rect">
            <a:avLst/>
          </a:prstGeom>
          <a:noFill/>
        </p:spPr>
        <p:txBody>
          <a:bodyPr wrap="square" rtlCol="0">
            <a:spAutoFit/>
          </a:bodyPr>
          <a:lstStyle/>
          <a:p>
            <a:pPr marL="0" indent="0">
              <a:buNone/>
            </a:pPr>
            <a:r>
              <a:rPr lang="en-GB" sz="2400" b="1" dirty="0">
                <a:solidFill>
                  <a:srgbClr val="00ACE9"/>
                </a:solidFill>
                <a:latin typeface="Arial"/>
                <a:cs typeface="Arial"/>
              </a:rPr>
              <a:t>Did you have any others on your list?</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B7B9C6-9863-41EF-9798-72096D5A70D1}"/>
              </a:ext>
            </a:extLst>
          </p:cNvPr>
          <p:cNvSpPr txBox="1"/>
          <p:nvPr/>
        </p:nvSpPr>
        <p:spPr>
          <a:xfrm>
            <a:off x="7683499" y="1849302"/>
            <a:ext cx="4269801" cy="2062103"/>
          </a:xfrm>
          <a:prstGeom prst="rect">
            <a:avLst/>
          </a:prstGeom>
          <a:noFill/>
        </p:spPr>
        <p:txBody>
          <a:bodyPr wrap="square" lIns="91440" tIns="45720" rIns="91440" bIns="45720" rtlCol="0" anchor="t">
            <a:spAutoFit/>
          </a:bodyPr>
          <a:lstStyle/>
          <a:p>
            <a:pPr algn="ctr"/>
            <a:r>
              <a:rPr lang="en-GB" sz="1600" dirty="0">
                <a:effectLst/>
                <a:latin typeface="Arial" panose="020B0604020202020204" pitchFamily="34" charset="0"/>
                <a:ea typeface="Calibri" panose="020F0502020204030204" pitchFamily="34" charset="0"/>
                <a:cs typeface="Arial" panose="020B0604020202020204" pitchFamily="34" charset="0"/>
              </a:rPr>
              <a:t>Listen to or read the book </a:t>
            </a:r>
            <a:r>
              <a:rPr lang="en-GB" sz="1600" u="sng"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You Choose</a:t>
            </a:r>
            <a:r>
              <a:rPr lang="en-GB" sz="16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GB" sz="1600" dirty="0">
                <a:effectLst/>
                <a:latin typeface="Arial" panose="020B0604020202020204" pitchFamily="34" charset="0"/>
                <a:ea typeface="Calibri" panose="020F0502020204030204" pitchFamily="34" charset="0"/>
                <a:cs typeface="Arial" panose="020B0604020202020204" pitchFamily="34" charset="0"/>
              </a:rPr>
              <a:t>by Pippa Goodhart. Adults make lots of decisions about children’s lives such as where they live, what they eat etc. and when they do, they have to think about what is best for children. When listening to reading the book, how did you feel about making all those decisions?</a:t>
            </a:r>
          </a:p>
        </p:txBody>
      </p:sp>
      <p:sp>
        <p:nvSpPr>
          <p:cNvPr id="6" name="TextBox 5">
            <a:extLst>
              <a:ext uri="{FF2B5EF4-FFF2-40B4-BE49-F238E27FC236}">
                <a16:creationId xmlns:a16="http://schemas.microsoft.com/office/drawing/2014/main" id="{6638B9E3-8E79-4757-8058-6AB5BADE1D15}"/>
              </a:ext>
            </a:extLst>
          </p:cNvPr>
          <p:cNvSpPr txBox="1"/>
          <p:nvPr/>
        </p:nvSpPr>
        <p:spPr>
          <a:xfrm>
            <a:off x="296387" y="1902451"/>
            <a:ext cx="4212115" cy="2031325"/>
          </a:xfrm>
          <a:prstGeom prst="rect">
            <a:avLst/>
          </a:prstGeom>
          <a:noFill/>
        </p:spPr>
        <p:txBody>
          <a:bodyPr wrap="square" rtlCol="0">
            <a:spAutoFit/>
          </a:bodyPr>
          <a:lstStyle/>
          <a:p>
            <a:pPr algn="ctr"/>
            <a:r>
              <a:rPr lang="en-GB" sz="1800" b="0" dirty="0">
                <a:solidFill>
                  <a:schemeClr val="bg1"/>
                </a:solidFill>
                <a:effectLst/>
                <a:latin typeface="Arial" panose="020B0604020202020204" pitchFamily="34" charset="0"/>
                <a:cs typeface="Arial" panose="020B0604020202020204" pitchFamily="34" charset="0"/>
              </a:rPr>
              <a:t>Article 3 says that children should be protected and cared for to ensure their wellbeing – how does your school ensure you are protected and safe and that your wellbeing is supported? As a group or class, write a list of all the different things you can think of.  </a:t>
            </a:r>
            <a:endParaRPr lang="en-GB" sz="160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EE7571C-46EF-478E-A8BA-084977281247}"/>
              </a:ext>
            </a:extLst>
          </p:cNvPr>
          <p:cNvSpPr txBox="1"/>
          <p:nvPr/>
        </p:nvSpPr>
        <p:spPr>
          <a:xfrm>
            <a:off x="7683499" y="4676761"/>
            <a:ext cx="4269801" cy="1631216"/>
          </a:xfrm>
          <a:prstGeom prst="rect">
            <a:avLst/>
          </a:prstGeom>
          <a:noFill/>
        </p:spPr>
        <p:txBody>
          <a:bodyPr wrap="square" rtlCol="0">
            <a:spAutoFit/>
          </a:bodyPr>
          <a:lstStyle/>
          <a:p>
            <a:pPr algn="ctr"/>
            <a:r>
              <a:rPr lang="en-GB" sz="2000" b="0" dirty="0">
                <a:solidFill>
                  <a:srgbClr val="000000"/>
                </a:solidFill>
                <a:effectLst/>
                <a:latin typeface="Arial" panose="020B0604020202020204" pitchFamily="34" charset="0"/>
                <a:cs typeface="Arial" panose="020B0604020202020204" pitchFamily="34" charset="0"/>
              </a:rPr>
              <a:t>Who are </a:t>
            </a:r>
            <a:r>
              <a:rPr lang="en-GB" sz="2000" b="1" dirty="0">
                <a:solidFill>
                  <a:srgbClr val="000000"/>
                </a:solidFill>
                <a:effectLst/>
                <a:latin typeface="Arial" panose="020B0604020202020204" pitchFamily="34" charset="0"/>
                <a:cs typeface="Arial" panose="020B0604020202020204" pitchFamily="34" charset="0"/>
              </a:rPr>
              <a:t>duty bearers</a:t>
            </a:r>
            <a:r>
              <a:rPr lang="en-GB" sz="2000" b="0" dirty="0">
                <a:solidFill>
                  <a:srgbClr val="000000"/>
                </a:solidFill>
                <a:effectLst/>
                <a:latin typeface="Arial" panose="020B0604020202020204" pitchFamily="34" charset="0"/>
                <a:cs typeface="Arial" panose="020B0604020202020204" pitchFamily="34" charset="0"/>
              </a:rPr>
              <a:t> and what is their role? </a:t>
            </a:r>
            <a:r>
              <a:rPr lang="en-GB" sz="2000" b="0" dirty="0">
                <a:solidFill>
                  <a:srgbClr val="000000"/>
                </a:solidFill>
                <a:effectLst/>
                <a:highlight>
                  <a:srgbClr val="00ACE9"/>
                </a:highlight>
                <a:latin typeface="Arial" panose="020B0604020202020204" pitchFamily="34" charset="0"/>
                <a:cs typeface="Arial" panose="020B0604020202020204" pitchFamily="34" charset="0"/>
              </a:rPr>
              <a:t>Make a thank you card for a duty bearer</a:t>
            </a:r>
            <a:r>
              <a:rPr lang="en-GB" sz="2000" b="0" dirty="0">
                <a:solidFill>
                  <a:srgbClr val="000000"/>
                </a:solidFill>
                <a:effectLst/>
                <a:latin typeface="Arial" panose="020B0604020202020204" pitchFamily="34" charset="0"/>
                <a:cs typeface="Arial" panose="020B0604020202020204" pitchFamily="34" charset="0"/>
              </a:rPr>
              <a:t> for always thinking of the best of interests of children when they make decisions.</a:t>
            </a:r>
            <a:endParaRPr lang="en-GB" sz="2000" b="1" dirty="0">
              <a:highlight>
                <a:srgbClr val="00ACE9"/>
              </a:highligh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A4754CF-3BFD-4017-9006-CD5B235AF81F}"/>
              </a:ext>
            </a:extLst>
          </p:cNvPr>
          <p:cNvSpPr txBox="1"/>
          <p:nvPr/>
        </p:nvSpPr>
        <p:spPr>
          <a:xfrm>
            <a:off x="296387" y="4676761"/>
            <a:ext cx="6682801" cy="1631216"/>
          </a:xfrm>
          <a:prstGeom prst="rect">
            <a:avLst/>
          </a:prstGeom>
          <a:noFill/>
        </p:spPr>
        <p:txBody>
          <a:bodyPr wrap="square" rtlCol="0">
            <a:spAutoFit/>
          </a:bodyPr>
          <a:lstStyle/>
          <a:p>
            <a:pPr algn="ctr"/>
            <a:r>
              <a:rPr lang="en-GB" sz="2000" b="0" dirty="0">
                <a:solidFill>
                  <a:srgbClr val="000000"/>
                </a:solidFill>
                <a:effectLst/>
                <a:latin typeface="Arial" panose="020B0604020202020204" pitchFamily="34" charset="0"/>
                <a:cs typeface="Arial" panose="020B0604020202020204" pitchFamily="34" charset="0"/>
              </a:rPr>
              <a:t>In your school, there are many adults who look out for your best interests. Draw round your hand and on each finger write the name of a trusted adult you can go to if you feel worried. This could be called your “</a:t>
            </a:r>
            <a:r>
              <a:rPr lang="en-GB" sz="2000" b="1" dirty="0">
                <a:solidFill>
                  <a:srgbClr val="000000"/>
                </a:solidFill>
                <a:effectLst/>
                <a:latin typeface="Arial" panose="020B0604020202020204" pitchFamily="34" charset="0"/>
                <a:cs typeface="Arial" panose="020B0604020202020204" pitchFamily="34" charset="0"/>
              </a:rPr>
              <a:t>Trusted 5</a:t>
            </a:r>
            <a:r>
              <a:rPr lang="en-GB" sz="2000" b="0" dirty="0">
                <a:solidFill>
                  <a:srgbClr val="000000"/>
                </a:solidFill>
                <a:effectLst/>
                <a:latin typeface="Arial" panose="020B0604020202020204" pitchFamily="34" charset="0"/>
                <a:cs typeface="Arial" panose="020B0604020202020204" pitchFamily="34" charset="0"/>
              </a:rPr>
              <a:t>”. Maybe these could be displayed in your class.</a:t>
            </a:r>
            <a:endParaRPr lang="en-GB" sz="1600" b="1" dirty="0">
              <a:solidFill>
                <a:srgbClr val="00AEEF"/>
              </a:solidFill>
              <a:latin typeface="Arial" panose="020B0604020202020204" pitchFamily="34" charset="0"/>
              <a:cs typeface="Arial" panose="020B0604020202020204" pitchFamily="34" charset="0"/>
            </a:endParaRPr>
          </a:p>
        </p:txBody>
      </p:sp>
      <p:pic>
        <p:nvPicPr>
          <p:cNvPr id="3" name="Online Media 2" title="YOU CHOOSE -  book by Pippa Goodhart (narrated story)">
            <a:hlinkClick r:id="" action="ppaction://media"/>
            <a:extLst>
              <a:ext uri="{FF2B5EF4-FFF2-40B4-BE49-F238E27FC236}">
                <a16:creationId xmlns:a16="http://schemas.microsoft.com/office/drawing/2014/main" id="{9A207DA0-D76D-46CE-A2C4-DE4E3242FEB5}"/>
              </a:ext>
            </a:extLst>
          </p:cNvPr>
          <p:cNvPicPr>
            <a:picLocks noRot="1" noChangeAspect="1"/>
          </p:cNvPicPr>
          <p:nvPr>
            <a:videoFile r:link="rId1"/>
          </p:nvPr>
        </p:nvPicPr>
        <p:blipFill>
          <a:blip r:embed="rId5"/>
          <a:stretch>
            <a:fillRect/>
          </a:stretch>
        </p:blipFill>
        <p:spPr>
          <a:xfrm>
            <a:off x="5143499" y="2162804"/>
            <a:ext cx="2540000" cy="1435100"/>
          </a:xfrm>
          <a:prstGeom prst="rect">
            <a:avLst/>
          </a:prstGeom>
        </p:spPr>
      </p:pic>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F3DC9E-4291-4D02-BAA0-FF510C4DF329}"/>
              </a:ext>
            </a:extLst>
          </p:cNvPr>
          <p:cNvSpPr txBox="1"/>
          <p:nvPr/>
        </p:nvSpPr>
        <p:spPr>
          <a:xfrm>
            <a:off x="130793" y="1702615"/>
            <a:ext cx="4466607" cy="2308324"/>
          </a:xfrm>
          <a:prstGeom prst="rect">
            <a:avLst/>
          </a:prstGeom>
          <a:noFill/>
        </p:spPr>
        <p:txBody>
          <a:bodyPr wrap="square" rtlCol="0">
            <a:spAutoFit/>
          </a:bodyPr>
          <a:lstStyle/>
          <a:p>
            <a:pPr algn="ctr"/>
            <a:r>
              <a:rPr lang="en-GB" sz="1800" b="0" dirty="0">
                <a:solidFill>
                  <a:srgbClr val="000000"/>
                </a:solidFill>
                <a:effectLst/>
                <a:latin typeface="Arial" panose="020B0604020202020204" pitchFamily="34" charset="0"/>
                <a:cs typeface="Arial" panose="020B0604020202020204" pitchFamily="34" charset="0"/>
              </a:rPr>
              <a:t>Think about your day at school and </a:t>
            </a:r>
            <a:r>
              <a:rPr lang="en-GB" sz="1800" b="1" dirty="0">
                <a:solidFill>
                  <a:srgbClr val="000000"/>
                </a:solidFill>
                <a:effectLst/>
                <a:latin typeface="Arial" panose="020B0604020202020204" pitchFamily="34" charset="0"/>
                <a:cs typeface="Arial" panose="020B0604020202020204" pitchFamily="34" charset="0"/>
              </a:rPr>
              <a:t>who makes decisions in your best interest</a:t>
            </a:r>
            <a:r>
              <a:rPr lang="en-GB" sz="1800" b="0" dirty="0">
                <a:solidFill>
                  <a:srgbClr val="000000"/>
                </a:solidFill>
                <a:effectLst/>
                <a:latin typeface="Arial" panose="020B0604020202020204" pitchFamily="34" charset="0"/>
                <a:cs typeface="Arial" panose="020B0604020202020204" pitchFamily="34" charset="0"/>
              </a:rPr>
              <a:t>. What sorts of things do you get a say in? What sorts of things do adults make decisions on? Is this fair? Discuss in small groups your views on this and prepare to share with the rest of your class in a creative way that suits your skills.</a:t>
            </a:r>
            <a:endParaRPr lang="en-GB" sz="1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879EF30-A081-44CA-8569-E2D12E34BCE9}"/>
              </a:ext>
            </a:extLst>
          </p:cNvPr>
          <p:cNvSpPr txBox="1"/>
          <p:nvPr/>
        </p:nvSpPr>
        <p:spPr>
          <a:xfrm>
            <a:off x="7786954" y="4960033"/>
            <a:ext cx="4101158" cy="1015663"/>
          </a:xfrm>
          <a:prstGeom prst="rect">
            <a:avLst/>
          </a:prstGeom>
          <a:noFill/>
        </p:spPr>
        <p:txBody>
          <a:bodyPr wrap="square" rtlCol="0">
            <a:spAutoFit/>
          </a:bodyPr>
          <a:lstStyle/>
          <a:p>
            <a:pPr algn="ctr"/>
            <a:r>
              <a:rPr lang="en-GB" sz="2000" b="0" dirty="0">
                <a:solidFill>
                  <a:srgbClr val="000000"/>
                </a:solidFill>
                <a:effectLst/>
                <a:latin typeface="Arial" panose="020B0604020202020204" pitchFamily="34" charset="0"/>
                <a:cs typeface="Arial" panose="020B0604020202020204" pitchFamily="34" charset="0"/>
              </a:rPr>
              <a:t>Read through the information on this </a:t>
            </a:r>
            <a:r>
              <a:rPr lang="en-GB" sz="2000" b="0" u="sng" strike="noStrike" dirty="0">
                <a:solidFill>
                  <a:srgbClr val="0563C1"/>
                </a:solidFill>
                <a:effectLst/>
                <a:latin typeface="Arial" panose="020B0604020202020204" pitchFamily="34" charset="0"/>
                <a:cs typeface="Arial" panose="020B0604020202020204" pitchFamily="34" charset="0"/>
                <a:hlinkClick r:id="rId3"/>
              </a:rPr>
              <a:t>BBC Bitesize page</a:t>
            </a:r>
            <a:r>
              <a:rPr lang="en-GB" sz="2000" b="0" dirty="0">
                <a:solidFill>
                  <a:srgbClr val="000000"/>
                </a:solidFill>
                <a:effectLst/>
                <a:latin typeface="Arial" panose="020B0604020202020204" pitchFamily="34" charset="0"/>
                <a:cs typeface="Arial" panose="020B0604020202020204" pitchFamily="34" charset="0"/>
              </a:rPr>
              <a:t> about </a:t>
            </a:r>
            <a:r>
              <a:rPr lang="en-GB" sz="2000" b="0" dirty="0">
                <a:solidFill>
                  <a:srgbClr val="000000"/>
                </a:solidFill>
                <a:effectLst/>
                <a:highlight>
                  <a:srgbClr val="00ACE9"/>
                </a:highlight>
                <a:latin typeface="Arial" panose="020B0604020202020204" pitchFamily="34" charset="0"/>
                <a:cs typeface="Arial" panose="020B0604020202020204" pitchFamily="34" charset="0"/>
              </a:rPr>
              <a:t>Article 3</a:t>
            </a:r>
            <a:r>
              <a:rPr lang="en-GB" sz="2000" b="0" dirty="0">
                <a:solidFill>
                  <a:srgbClr val="000000"/>
                </a:solidFill>
                <a:effectLst/>
                <a:latin typeface="Arial" panose="020B0604020202020204" pitchFamily="34" charset="0"/>
                <a:cs typeface="Arial" panose="020B0604020202020204" pitchFamily="34" charset="0"/>
              </a:rPr>
              <a:t> and then do the quiz.  </a:t>
            </a:r>
            <a:endParaRPr lang="en-GB" sz="2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BE4825D-2DD5-4A85-9FF0-57CCC89EA8D7}"/>
              </a:ext>
            </a:extLst>
          </p:cNvPr>
          <p:cNvSpPr txBox="1"/>
          <p:nvPr/>
        </p:nvSpPr>
        <p:spPr>
          <a:xfrm>
            <a:off x="303888" y="4729200"/>
            <a:ext cx="6714507" cy="1477328"/>
          </a:xfrm>
          <a:prstGeom prst="rect">
            <a:avLst/>
          </a:prstGeom>
          <a:noFill/>
        </p:spPr>
        <p:txBody>
          <a:bodyPr wrap="square">
            <a:spAutoFit/>
          </a:bodyPr>
          <a:lstStyle/>
          <a:p>
            <a:pPr algn="ctr"/>
            <a:r>
              <a:rPr lang="en-GB" sz="1800" b="0" dirty="0">
                <a:solidFill>
                  <a:schemeClr val="bg1"/>
                </a:solidFill>
                <a:effectLst/>
                <a:latin typeface="Arial" panose="020B0604020202020204" pitchFamily="34" charset="0"/>
                <a:cs typeface="Arial" panose="020B0604020202020204" pitchFamily="34" charset="0"/>
              </a:rPr>
              <a:t>Your parents/carers probably make decisions that affect you all the time. </a:t>
            </a:r>
            <a:r>
              <a:rPr lang="en-GB" sz="1800" b="1" dirty="0">
                <a:solidFill>
                  <a:schemeClr val="bg1"/>
                </a:solidFill>
                <a:effectLst/>
                <a:latin typeface="Arial" panose="020B0604020202020204" pitchFamily="34" charset="0"/>
                <a:cs typeface="Arial" panose="020B0604020202020204" pitchFamily="34" charset="0"/>
              </a:rPr>
              <a:t>What sorts of decisions would you like to be more involved in?</a:t>
            </a:r>
            <a:r>
              <a:rPr lang="en-GB" sz="1800" b="0" dirty="0">
                <a:solidFill>
                  <a:schemeClr val="bg1"/>
                </a:solidFill>
                <a:effectLst/>
                <a:latin typeface="Arial" panose="020B0604020202020204" pitchFamily="34" charset="0"/>
                <a:cs typeface="Arial" panose="020B0604020202020204" pitchFamily="34" charset="0"/>
              </a:rPr>
              <a:t> Think of why it is in your best interest to be more involved. Discuss in your class or in groups. How could you explain this at home? </a:t>
            </a:r>
            <a:endParaRPr lang="en-GB" sz="1400" b="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5D850FA-48C7-4BC8-ABA0-C51BB944CC6A}"/>
              </a:ext>
            </a:extLst>
          </p:cNvPr>
          <p:cNvSpPr txBox="1"/>
          <p:nvPr/>
        </p:nvSpPr>
        <p:spPr>
          <a:xfrm>
            <a:off x="7918663" y="1702615"/>
            <a:ext cx="4231951" cy="2308324"/>
          </a:xfrm>
          <a:prstGeom prst="rect">
            <a:avLst/>
          </a:prstGeom>
          <a:noFill/>
        </p:spPr>
        <p:txBody>
          <a:bodyPr wrap="square" rtlCol="0">
            <a:spAutoFit/>
          </a:bodyPr>
          <a:lstStyle/>
          <a:p>
            <a:pPr algn="ctr"/>
            <a:r>
              <a:rPr lang="en-GB" sz="1600" b="0" dirty="0">
                <a:solidFill>
                  <a:srgbClr val="000000"/>
                </a:solidFill>
                <a:effectLst/>
                <a:latin typeface="Arial" panose="020B0604020202020204" pitchFamily="34" charset="0"/>
                <a:cs typeface="Arial" panose="020B0604020202020204" pitchFamily="34" charset="0"/>
              </a:rPr>
              <a:t>Find out who the </a:t>
            </a:r>
            <a:r>
              <a:rPr lang="en-GB" sz="1600" b="1" dirty="0">
                <a:solidFill>
                  <a:srgbClr val="000000"/>
                </a:solidFill>
                <a:effectLst/>
                <a:latin typeface="Arial" panose="020B0604020202020204" pitchFamily="34" charset="0"/>
                <a:cs typeface="Arial" panose="020B0604020202020204" pitchFamily="34" charset="0"/>
              </a:rPr>
              <a:t>Children’s Commissioner </a:t>
            </a:r>
            <a:r>
              <a:rPr lang="en-GB" sz="1600" b="0" dirty="0">
                <a:solidFill>
                  <a:srgbClr val="000000"/>
                </a:solidFill>
                <a:effectLst/>
                <a:latin typeface="Arial" panose="020B0604020202020204" pitchFamily="34" charset="0"/>
                <a:cs typeface="Arial" panose="020B0604020202020204" pitchFamily="34" charset="0"/>
              </a:rPr>
              <a:t>is in your country. What role do they play and how do they make sure that children’s best interests are met? Write a letter to your commissioner to find out what children's rights they are focusing on in your area – and anything else that interests you. Maybe they could help you with a particular campaign you have in mind.</a:t>
            </a:r>
            <a:endParaRPr lang="en-GB" sz="1200" dirty="0">
              <a:latin typeface="Arial" panose="020B0604020202020204" pitchFamily="34" charset="0"/>
              <a:cs typeface="Arial" panose="020B0604020202020204" pitchFamily="34" charset="0"/>
            </a:endParaRPr>
          </a:p>
        </p:txBody>
      </p:sp>
      <p:pic>
        <p:nvPicPr>
          <p:cNvPr id="6" name="Picture 5" descr="Logo, company name&#10;&#10;Description automatically generated">
            <a:extLst>
              <a:ext uri="{FF2B5EF4-FFF2-40B4-BE49-F238E27FC236}">
                <a16:creationId xmlns:a16="http://schemas.microsoft.com/office/drawing/2014/main" id="{2E83E008-F809-4CC6-9409-04F2DBB47D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1461" y="2128800"/>
            <a:ext cx="2673141" cy="1462662"/>
          </a:xfrm>
          <a:prstGeom prst="rect">
            <a:avLst/>
          </a:prstGeom>
        </p:spPr>
      </p:pic>
    </p:spTree>
    <p:extLst>
      <p:ext uri="{BB962C8B-B14F-4D97-AF65-F5344CB8AC3E}">
        <p14:creationId xmlns:p14="http://schemas.microsoft.com/office/powerpoint/2010/main" val="186591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6858E-FDDF-4222-B340-4FB3C88778BB}"/>
              </a:ext>
            </a:extLst>
          </p:cNvPr>
          <p:cNvSpPr txBox="1"/>
          <p:nvPr/>
        </p:nvSpPr>
        <p:spPr>
          <a:xfrm>
            <a:off x="7600156" y="1699425"/>
            <a:ext cx="4393520" cy="2308324"/>
          </a:xfrm>
          <a:prstGeom prst="rect">
            <a:avLst/>
          </a:prstGeom>
          <a:noFill/>
        </p:spPr>
        <p:txBody>
          <a:bodyPr wrap="square" lIns="91440" tIns="45720" rIns="91440" bIns="45720" rtlCol="0" anchor="t">
            <a:spAutoFit/>
          </a:bodyPr>
          <a:lstStyle/>
          <a:p>
            <a:pPr algn="ctr"/>
            <a:r>
              <a:rPr lang="en-GB" sz="1600" b="0" dirty="0">
                <a:solidFill>
                  <a:srgbClr val="000000"/>
                </a:solidFill>
                <a:effectLst/>
                <a:latin typeface="Arial" panose="020B0604020202020204" pitchFamily="34" charset="0"/>
                <a:cs typeface="Arial" panose="020B0604020202020204" pitchFamily="34" charset="0"/>
              </a:rPr>
              <a:t>Watch this </a:t>
            </a:r>
            <a:r>
              <a:rPr lang="en-GB" sz="1600" b="0" u="sng" strike="noStrike" dirty="0">
                <a:solidFill>
                  <a:srgbClr val="0563C1"/>
                </a:solidFill>
                <a:effectLst/>
                <a:latin typeface="Arial" panose="020B0604020202020204" pitchFamily="34" charset="0"/>
                <a:cs typeface="Arial" panose="020B0604020202020204" pitchFamily="34" charset="0"/>
                <a:hlinkClick r:id="rId4"/>
              </a:rPr>
              <a:t>video</a:t>
            </a:r>
            <a:r>
              <a:rPr lang="en-GB" sz="1600" b="0" dirty="0">
                <a:solidFill>
                  <a:srgbClr val="000000"/>
                </a:solidFill>
                <a:effectLst/>
                <a:latin typeface="Arial" panose="020B0604020202020204" pitchFamily="34" charset="0"/>
                <a:cs typeface="Arial" panose="020B0604020202020204" pitchFamily="34" charset="0"/>
              </a:rPr>
              <a:t> by the </a:t>
            </a:r>
            <a:r>
              <a:rPr lang="en-GB" sz="1600" b="1" dirty="0">
                <a:solidFill>
                  <a:srgbClr val="000000"/>
                </a:solidFill>
                <a:effectLst/>
                <a:latin typeface="Arial" panose="020B0604020202020204" pitchFamily="34" charset="0"/>
                <a:cs typeface="Arial" panose="020B0604020202020204" pitchFamily="34" charset="0"/>
              </a:rPr>
              <a:t>Children’s Commissioners</a:t>
            </a:r>
            <a:r>
              <a:rPr lang="en-GB" sz="1600" b="0" dirty="0">
                <a:solidFill>
                  <a:srgbClr val="000000"/>
                </a:solidFill>
                <a:effectLst/>
                <a:latin typeface="Arial" panose="020B0604020202020204" pitchFamily="34" charset="0"/>
                <a:cs typeface="Arial" panose="020B0604020202020204" pitchFamily="34" charset="0"/>
              </a:rPr>
              <a:t> of the four UK nations about young people’s reaction to recent events. Part of their role is to ensure your best interests are met. Find out who your commissioner is for your country and write to them to express your views and share ideas on how improvements could be made for you personally, for your area or for children and young people globally.</a:t>
            </a:r>
            <a:endParaRPr lang="en-GB" sz="12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48B92E7-3C95-4628-917E-762990BA365E}"/>
              </a:ext>
            </a:extLst>
          </p:cNvPr>
          <p:cNvSpPr txBox="1"/>
          <p:nvPr/>
        </p:nvSpPr>
        <p:spPr>
          <a:xfrm>
            <a:off x="198324" y="1869693"/>
            <a:ext cx="4393520" cy="2062103"/>
          </a:xfrm>
          <a:prstGeom prst="rect">
            <a:avLst/>
          </a:prstGeom>
          <a:noFill/>
        </p:spPr>
        <p:txBody>
          <a:bodyPr wrap="square" rtlCol="0">
            <a:spAutoFit/>
          </a:bodyPr>
          <a:lstStyle/>
          <a:p>
            <a:pPr algn="ctr"/>
            <a:r>
              <a:rPr lang="en-GB" sz="1600" b="0" dirty="0">
                <a:solidFill>
                  <a:schemeClr val="bg1"/>
                </a:solidFill>
                <a:effectLst/>
                <a:latin typeface="Arial" panose="020B0604020202020204" pitchFamily="34" charset="0"/>
                <a:cs typeface="Arial" panose="020B0604020202020204" pitchFamily="34" charset="0"/>
              </a:rPr>
              <a:t>Think about your life at school and in your local community. </a:t>
            </a:r>
            <a:r>
              <a:rPr lang="en-GB" sz="1600" b="1" dirty="0">
                <a:solidFill>
                  <a:schemeClr val="bg1"/>
                </a:solidFill>
                <a:effectLst/>
                <a:latin typeface="Arial" panose="020B0604020202020204" pitchFamily="34" charset="0"/>
                <a:cs typeface="Arial" panose="020B0604020202020204" pitchFamily="34" charset="0"/>
              </a:rPr>
              <a:t>Who makes decisions in your best interest? </a:t>
            </a:r>
            <a:r>
              <a:rPr lang="en-GB" sz="1600" b="0" dirty="0">
                <a:solidFill>
                  <a:schemeClr val="bg1"/>
                </a:solidFill>
                <a:effectLst/>
                <a:latin typeface="Arial" panose="020B0604020202020204" pitchFamily="34" charset="0"/>
                <a:cs typeface="Arial" panose="020B0604020202020204" pitchFamily="34" charset="0"/>
              </a:rPr>
              <a:t>What sorts of things do you get a say in? What sorts of things do adults make decisions on? Is this fair? Discuss in small groups your view on this and prepare to share with the rest of your class in a creative way that suits your skills.</a:t>
            </a:r>
            <a:endParaRPr lang="en-GB" sz="1400" b="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232ECBE-FC1D-43E0-AF25-319A44147B7E}"/>
              </a:ext>
            </a:extLst>
          </p:cNvPr>
          <p:cNvSpPr txBox="1"/>
          <p:nvPr/>
        </p:nvSpPr>
        <p:spPr>
          <a:xfrm>
            <a:off x="388824" y="4690162"/>
            <a:ext cx="6596175" cy="1754326"/>
          </a:xfrm>
          <a:prstGeom prst="rect">
            <a:avLst/>
          </a:prstGeom>
          <a:noFill/>
        </p:spPr>
        <p:txBody>
          <a:bodyPr wrap="square" rtlCol="0">
            <a:spAutoFit/>
          </a:bodyPr>
          <a:lstStyle/>
          <a:p>
            <a:pPr algn="ctr"/>
            <a:r>
              <a:rPr lang="en-GB" b="0" dirty="0">
                <a:solidFill>
                  <a:srgbClr val="000000"/>
                </a:solidFill>
                <a:effectLst/>
                <a:latin typeface="Arial" panose="020B0604020202020204" pitchFamily="34" charset="0"/>
                <a:cs typeface="Arial" panose="020B0604020202020204" pitchFamily="34" charset="0"/>
              </a:rPr>
              <a:t>Imagine the adults in your school have suggested a change to something big like the school day or uniform. </a:t>
            </a:r>
            <a:r>
              <a:rPr lang="en-GB" b="1" dirty="0">
                <a:solidFill>
                  <a:srgbClr val="000000"/>
                </a:solidFill>
                <a:effectLst/>
                <a:latin typeface="Arial" panose="020B0604020202020204" pitchFamily="34" charset="0"/>
                <a:cs typeface="Arial" panose="020B0604020202020204" pitchFamily="34" charset="0"/>
              </a:rPr>
              <a:t>What kinds of things would they need to consider for the best interests of all young people? </a:t>
            </a:r>
            <a:r>
              <a:rPr lang="en-GB" b="0" dirty="0">
                <a:solidFill>
                  <a:srgbClr val="000000"/>
                </a:solidFill>
                <a:effectLst/>
                <a:latin typeface="Arial" panose="020B0604020202020204" pitchFamily="34" charset="0"/>
                <a:cs typeface="Arial" panose="020B0604020202020204" pitchFamily="34" charset="0"/>
              </a:rPr>
              <a:t>For example, gender identity, disabilities etc. Discuss in small groups or with partners what these considerations would be to prepare for a class discussion.</a:t>
            </a:r>
            <a:endParaRPr lang="en-GB"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499407F-876C-4F61-8256-827E3F080E75}"/>
              </a:ext>
            </a:extLst>
          </p:cNvPr>
          <p:cNvSpPr txBox="1"/>
          <p:nvPr/>
        </p:nvSpPr>
        <p:spPr>
          <a:xfrm>
            <a:off x="7620680" y="4551662"/>
            <a:ext cx="4372996" cy="2031325"/>
          </a:xfrm>
          <a:prstGeom prst="rect">
            <a:avLst/>
          </a:prstGeom>
          <a:noFill/>
        </p:spPr>
        <p:txBody>
          <a:bodyPr wrap="square">
            <a:spAutoFit/>
          </a:bodyPr>
          <a:lstStyle/>
          <a:p>
            <a:pPr algn="ctr"/>
            <a:r>
              <a:rPr lang="en-GB" b="0" dirty="0">
                <a:solidFill>
                  <a:srgbClr val="000000"/>
                </a:solidFill>
                <a:effectLst/>
                <a:latin typeface="Arial" panose="020B0604020202020204" pitchFamily="34" charset="0"/>
                <a:cs typeface="Arial" panose="020B0604020202020204" pitchFamily="34" charset="0"/>
              </a:rPr>
              <a:t>Are there decisions being made by the government that affect you, that you feel strongly about? </a:t>
            </a:r>
            <a:r>
              <a:rPr lang="en-GB" dirty="0">
                <a:solidFill>
                  <a:srgbClr val="000000"/>
                </a:solidFill>
                <a:effectLst/>
                <a:highlight>
                  <a:srgbClr val="00ACE9"/>
                </a:highlight>
                <a:latin typeface="Arial" panose="020B0604020202020204" pitchFamily="34" charset="0"/>
                <a:cs typeface="Arial" panose="020B0604020202020204" pitchFamily="34" charset="0"/>
              </a:rPr>
              <a:t>Write a letter to your local MP</a:t>
            </a:r>
            <a:r>
              <a:rPr lang="en-GB" b="0" dirty="0">
                <a:solidFill>
                  <a:srgbClr val="000000"/>
                </a:solidFill>
                <a:effectLst/>
                <a:latin typeface="Arial" panose="020B0604020202020204" pitchFamily="34" charset="0"/>
                <a:cs typeface="Arial" panose="020B0604020202020204" pitchFamily="34" charset="0"/>
              </a:rPr>
              <a:t> to explain why – make sure you </a:t>
            </a:r>
            <a:r>
              <a:rPr lang="en-GB" b="1" dirty="0">
                <a:solidFill>
                  <a:srgbClr val="000000"/>
                </a:solidFill>
                <a:effectLst/>
                <a:latin typeface="Arial" panose="020B0604020202020204" pitchFamily="34" charset="0"/>
                <a:cs typeface="Arial" panose="020B0604020202020204" pitchFamily="34" charset="0"/>
              </a:rPr>
              <a:t>mention the relevant rights</a:t>
            </a:r>
            <a:r>
              <a:rPr lang="en-GB" b="0" dirty="0">
                <a:solidFill>
                  <a:srgbClr val="000000"/>
                </a:solidFill>
                <a:effectLst/>
                <a:latin typeface="Arial" panose="020B0604020202020204" pitchFamily="34" charset="0"/>
                <a:cs typeface="Arial" panose="020B0604020202020204" pitchFamily="34" charset="0"/>
              </a:rPr>
              <a:t> that are being impacted and a suggested action to make a change.</a:t>
            </a:r>
            <a:endParaRPr lang="en-GB" sz="1800" dirty="0">
              <a:latin typeface="Arial" panose="020B0604020202020204" pitchFamily="34" charset="0"/>
              <a:cs typeface="Arial" panose="020B0604020202020204" pitchFamily="34" charset="0"/>
            </a:endParaRPr>
          </a:p>
        </p:txBody>
      </p:sp>
      <p:pic>
        <p:nvPicPr>
          <p:cNvPr id="6" name="Online Media 5" title="UK Children's Commissioners' joint report to UN Committee on the Rights of the Child">
            <a:hlinkClick r:id="" action="ppaction://media"/>
            <a:extLst>
              <a:ext uri="{FF2B5EF4-FFF2-40B4-BE49-F238E27FC236}">
                <a16:creationId xmlns:a16="http://schemas.microsoft.com/office/drawing/2014/main" id="{AF320120-1380-42F3-86D0-CF87DDB16E2F}"/>
              </a:ext>
            </a:extLst>
          </p:cNvPr>
          <p:cNvPicPr>
            <a:picLocks noRot="1" noChangeAspect="1"/>
          </p:cNvPicPr>
          <p:nvPr>
            <a:videoFile r:link="rId1"/>
          </p:nvPr>
        </p:nvPicPr>
        <p:blipFill>
          <a:blip r:embed="rId5"/>
          <a:stretch>
            <a:fillRect/>
          </a:stretch>
        </p:blipFill>
        <p:spPr>
          <a:xfrm>
            <a:off x="4971256" y="2183195"/>
            <a:ext cx="2540000" cy="1435100"/>
          </a:xfrm>
          <a:prstGeom prst="rect">
            <a:avLst/>
          </a:prstGeom>
        </p:spPr>
      </p:pic>
    </p:spTree>
    <p:extLst>
      <p:ext uri="{BB962C8B-B14F-4D97-AF65-F5344CB8AC3E}">
        <p14:creationId xmlns:p14="http://schemas.microsoft.com/office/powerpoint/2010/main" val="242324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1509</TotalTime>
  <Words>1233</Words>
  <Application>Microsoft Office PowerPoint</Application>
  <PresentationFormat>Widescreen</PresentationFormat>
  <Paragraphs>77</Paragraphs>
  <Slides>13</Slides>
  <Notes>11</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Calibri Light</vt:lpstr>
      <vt:lpstr>Open Sans</vt:lpstr>
      <vt:lpstr>Roboto</vt:lpstr>
      <vt:lpstr>Univers Next Pro</vt:lpstr>
      <vt:lpstr>Univers Next Pro Condensed</vt:lpstr>
      <vt:lpstr>Wingdings</vt:lpstr>
      <vt:lpstr>Office Theme</vt:lpstr>
      <vt:lpstr>PowerPoint Presentation</vt:lpstr>
      <vt:lpstr>PowerPoint Presentation</vt:lpstr>
      <vt:lpstr>Guess the Article</vt:lpstr>
      <vt:lpstr>PowerPoint Presentation</vt:lpstr>
      <vt:lpstr>PowerPoint Presentation</vt:lpstr>
      <vt:lpstr>Did you think of these? </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Romana Juhasova</cp:lastModifiedBy>
  <cp:revision>135</cp:revision>
  <dcterms:created xsi:type="dcterms:W3CDTF">2021-02-11T16:57:41Z</dcterms:created>
  <dcterms:modified xsi:type="dcterms:W3CDTF">2022-02-10T09:36:42Z</dcterms:modified>
</cp:coreProperties>
</file>