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F4B0B-FF04-440F-9CE4-1EB4C9C663C1}" v="18" dt="2022-01-04T11:05:27.689"/>
    <p1510:client id="{7022064E-1025-4C0B-9D93-39796EEC7514}" v="10" dt="2021-12-01T15:23:01.710"/>
    <p1510:client id="{725FA346-D367-4597-83AD-3D53E8E98A3E}" v="16" dt="2021-10-22T11:58:09.641"/>
    <p1510:client id="{8E637C06-4625-49B7-9C80-DA34A6A5B948}" v="12" dt="2022-01-12T11:12:18.755"/>
    <p1510:client id="{9AA9BE5B-8E68-4A26-B226-2E446FCCD01D}" v="4" dt="2021-10-21T16:39:11.668"/>
    <p1510:client id="{B6EC8F51-C6EA-4AE6-8B9F-4CC2162D85FA}" v="75" dt="2021-12-01T11:04:49.636"/>
    <p1510:client id="{D909B453-082A-4023-9A0D-57B836D8C26D}" v="4" dt="2022-03-08T12:44:28.545"/>
    <p1510:client id="{DA314E9A-A2E8-4850-B4A9-8B2D34807ADF}" v="5" dt="2021-12-09T10:01:13.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4618" autoAdjust="0"/>
  </p:normalViewPr>
  <p:slideViewPr>
    <p:cSldViewPr snapToGrid="0">
      <p:cViewPr varScale="1">
        <p:scale>
          <a:sx n="50" d="100"/>
          <a:sy n="50" d="100"/>
        </p:scale>
        <p:origin x="1028" y="2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b96yWGPE/ZuIqUo2x4NKrB11wUYp/4VbujG+fdxUq2k=" providerId="None" clId="Web-{725FA346-D367-4597-83AD-3D53E8E98A3E}"/>
    <pc:docChg chg="modSld">
      <pc:chgData name="Frances Bestley" userId="b96yWGPE/ZuIqUo2x4NKrB11wUYp/4VbujG+fdxUq2k=" providerId="None" clId="Web-{725FA346-D367-4597-83AD-3D53E8E98A3E}" dt="2021-10-22T11:58:09.641" v="7" actId="20577"/>
      <pc:docMkLst>
        <pc:docMk/>
      </pc:docMkLst>
      <pc:sldChg chg="modSp">
        <pc:chgData name="Frances Bestley" userId="b96yWGPE/ZuIqUo2x4NKrB11wUYp/4VbujG+fdxUq2k=" providerId="None" clId="Web-{725FA346-D367-4597-83AD-3D53E8E98A3E}" dt="2021-10-22T11:58:09.641" v="7" actId="20577"/>
        <pc:sldMkLst>
          <pc:docMk/>
          <pc:sldMk cId="175122666" sldId="291"/>
        </pc:sldMkLst>
        <pc:spChg chg="mod">
          <ac:chgData name="Frances Bestley" userId="b96yWGPE/ZuIqUo2x4NKrB11wUYp/4VbujG+fdxUq2k=" providerId="None" clId="Web-{725FA346-D367-4597-83AD-3D53E8E98A3E}" dt="2021-10-22T11:58:09.641" v="7" actId="20577"/>
          <ac:spMkLst>
            <pc:docMk/>
            <pc:sldMk cId="175122666" sldId="291"/>
            <ac:spMk id="4" creationId="{28AAB065-553A-45C7-9E2E-75E49E587972}"/>
          </ac:spMkLst>
        </pc:spChg>
      </pc:sldChg>
    </pc:docChg>
  </pc:docChgLst>
  <pc:docChgLst>
    <pc:chgData name="Stuart Whiffin" userId="AoE9dP9km+fKFDi+GAIP0QmtH/eX3C08mMuRq9sONFM=" providerId="None" clId="Web-{9AA9BE5B-8E68-4A26-B226-2E446FCCD01D}"/>
    <pc:docChg chg="modSld">
      <pc:chgData name="Stuart Whiffin" userId="AoE9dP9km+fKFDi+GAIP0QmtH/eX3C08mMuRq9sONFM=" providerId="None" clId="Web-{9AA9BE5B-8E68-4A26-B226-2E446FCCD01D}" dt="2021-10-21T16:39:11.668" v="1" actId="20577"/>
      <pc:docMkLst>
        <pc:docMk/>
      </pc:docMkLst>
      <pc:sldChg chg="modSp">
        <pc:chgData name="Stuart Whiffin" userId="AoE9dP9km+fKFDi+GAIP0QmtH/eX3C08mMuRq9sONFM=" providerId="None" clId="Web-{9AA9BE5B-8E68-4A26-B226-2E446FCCD01D}" dt="2021-10-21T16:39:11.668" v="1" actId="20577"/>
        <pc:sldMkLst>
          <pc:docMk/>
          <pc:sldMk cId="2423244893" sldId="287"/>
        </pc:sldMkLst>
        <pc:spChg chg="mod">
          <ac:chgData name="Stuart Whiffin" userId="AoE9dP9km+fKFDi+GAIP0QmtH/eX3C08mMuRq9sONFM=" providerId="None" clId="Web-{9AA9BE5B-8E68-4A26-B226-2E446FCCD01D}" dt="2021-10-21T16:39:11.668" v="1" actId="20577"/>
          <ac:spMkLst>
            <pc:docMk/>
            <pc:sldMk cId="2423244893" sldId="287"/>
            <ac:spMk id="2" creationId="{3116858E-FDDF-4222-B340-4FB3C88778BB}"/>
          </ac:spMkLst>
        </pc:spChg>
      </pc:sldChg>
    </pc:docChg>
  </pc:docChgLst>
  <pc:docChgLst>
    <pc:chgData name="Romana Juhasova" userId="pug63gakqHhUKCblM6dKftwFImXt0SaHY6Q/zF0jifQ=" providerId="None" clId="Web-{7022064E-1025-4C0B-9D93-39796EEC7514}"/>
    <pc:docChg chg="modSld">
      <pc:chgData name="Romana Juhasova" userId="pug63gakqHhUKCblM6dKftwFImXt0SaHY6Q/zF0jifQ=" providerId="None" clId="Web-{7022064E-1025-4C0B-9D93-39796EEC7514}" dt="2021-12-01T15:23:01.710" v="5" actId="1076"/>
      <pc:docMkLst>
        <pc:docMk/>
      </pc:docMkLst>
      <pc:sldChg chg="modSp">
        <pc:chgData name="Romana Juhasova" userId="pug63gakqHhUKCblM6dKftwFImXt0SaHY6Q/zF0jifQ=" providerId="None" clId="Web-{7022064E-1025-4C0B-9D93-39796EEC7514}" dt="2021-12-01T15:23:01.710" v="5" actId="1076"/>
        <pc:sldMkLst>
          <pc:docMk/>
          <pc:sldMk cId="430025987" sldId="285"/>
        </pc:sldMkLst>
        <pc:spChg chg="mod">
          <ac:chgData name="Romana Juhasova" userId="pug63gakqHhUKCblM6dKftwFImXt0SaHY6Q/zF0jifQ=" providerId="None" clId="Web-{7022064E-1025-4C0B-9D93-39796EEC7514}" dt="2021-12-01T15:23:01.710" v="5" actId="1076"/>
          <ac:spMkLst>
            <pc:docMk/>
            <pc:sldMk cId="430025987" sldId="285"/>
            <ac:spMk id="5" creationId="{1BB7B9C6-9863-41EF-9798-72096D5A70D1}"/>
          </ac:spMkLst>
        </pc:spChg>
      </pc:sldChg>
    </pc:docChg>
  </pc:docChgLst>
  <pc:docChgLst>
    <pc:chgData name="Romana Juhasova" userId="pug63gakqHhUKCblM6dKftwFImXt0SaHY6Q/zF0jifQ=" providerId="None" clId="Web-{DA314E9A-A2E8-4850-B4A9-8B2D34807ADF}"/>
    <pc:docChg chg="modSld">
      <pc:chgData name="Romana Juhasova" userId="pug63gakqHhUKCblM6dKftwFImXt0SaHY6Q/zF0jifQ=" providerId="None" clId="Web-{DA314E9A-A2E8-4850-B4A9-8B2D34807ADF}" dt="2021-12-09T10:01:13.555" v="1"/>
      <pc:docMkLst>
        <pc:docMk/>
      </pc:docMkLst>
      <pc:sldChg chg="delSp modSp">
        <pc:chgData name="Romana Juhasova" userId="pug63gakqHhUKCblM6dKftwFImXt0SaHY6Q/zF0jifQ=" providerId="None" clId="Web-{DA314E9A-A2E8-4850-B4A9-8B2D34807ADF}" dt="2021-12-09T10:01:13.555" v="1"/>
        <pc:sldMkLst>
          <pc:docMk/>
          <pc:sldMk cId="4111859181" sldId="281"/>
        </pc:sldMkLst>
        <pc:spChg chg="del mod">
          <ac:chgData name="Romana Juhasova" userId="pug63gakqHhUKCblM6dKftwFImXt0SaHY6Q/zF0jifQ=" providerId="None" clId="Web-{DA314E9A-A2E8-4850-B4A9-8B2D34807ADF}" dt="2021-12-09T10:01:13.555" v="1"/>
          <ac:spMkLst>
            <pc:docMk/>
            <pc:sldMk cId="4111859181" sldId="281"/>
            <ac:spMk id="10" creationId="{E2F8037A-2936-49AD-A6AC-D02A40C75AC3}"/>
          </ac:spMkLst>
        </pc:spChg>
      </pc:sldChg>
    </pc:docChg>
  </pc:docChgLst>
  <pc:docChgLst>
    <pc:chgData name="Romana Juhasova" userId="pug63gakqHhUKCblM6dKftwFImXt0SaHY6Q/zF0jifQ=" providerId="None" clId="Web-{B6EC8F51-C6EA-4AE6-8B9F-4CC2162D85FA}"/>
    <pc:docChg chg="modSld">
      <pc:chgData name="Romana Juhasova" userId="pug63gakqHhUKCblM6dKftwFImXt0SaHY6Q/zF0jifQ=" providerId="None" clId="Web-{B6EC8F51-C6EA-4AE6-8B9F-4CC2162D85FA}" dt="2021-12-01T11:04:49.636" v="55"/>
      <pc:docMkLst>
        <pc:docMk/>
      </pc:docMkLst>
      <pc:sldChg chg="delSp delAnim">
        <pc:chgData name="Romana Juhasova" userId="pug63gakqHhUKCblM6dKftwFImXt0SaHY6Q/zF0jifQ=" providerId="None" clId="Web-{B6EC8F51-C6EA-4AE6-8B9F-4CC2162D85FA}" dt="2021-12-01T11:04:49.636" v="55"/>
        <pc:sldMkLst>
          <pc:docMk/>
          <pc:sldMk cId="250076512" sldId="258"/>
        </pc:sldMkLst>
        <pc:picChg chg="del">
          <ac:chgData name="Romana Juhasova" userId="pug63gakqHhUKCblM6dKftwFImXt0SaHY6Q/zF0jifQ=" providerId="None" clId="Web-{B6EC8F51-C6EA-4AE6-8B9F-4CC2162D85FA}" dt="2021-12-01T11:04:49.636" v="55"/>
          <ac:picMkLst>
            <pc:docMk/>
            <pc:sldMk cId="250076512" sldId="258"/>
            <ac:picMk id="12" creationId="{ADF35238-6B9D-4206-B99D-AA4D255C8A74}"/>
          </ac:picMkLst>
        </pc:picChg>
      </pc:sldChg>
      <pc:sldChg chg="addSp delSp modSp">
        <pc:chgData name="Romana Juhasova" userId="pug63gakqHhUKCblM6dKftwFImXt0SaHY6Q/zF0jifQ=" providerId="None" clId="Web-{B6EC8F51-C6EA-4AE6-8B9F-4CC2162D85FA}" dt="2021-12-01T10:07:55.755" v="54" actId="1076"/>
        <pc:sldMkLst>
          <pc:docMk/>
          <pc:sldMk cId="4111859181" sldId="281"/>
        </pc:sldMkLst>
        <pc:spChg chg="mod">
          <ac:chgData name="Romana Juhasova" userId="pug63gakqHhUKCblM6dKftwFImXt0SaHY6Q/zF0jifQ=" providerId="None" clId="Web-{B6EC8F51-C6EA-4AE6-8B9F-4CC2162D85FA}" dt="2021-12-01T10:07:34.958" v="50" actId="20577"/>
          <ac:spMkLst>
            <pc:docMk/>
            <pc:sldMk cId="4111859181" sldId="281"/>
            <ac:spMk id="13" creationId="{8504294B-F81D-4424-A3D2-E85D93D79961}"/>
          </ac:spMkLst>
        </pc:spChg>
        <pc:picChg chg="add mod">
          <ac:chgData name="Romana Juhasova" userId="pug63gakqHhUKCblM6dKftwFImXt0SaHY6Q/zF0jifQ=" providerId="None" clId="Web-{B6EC8F51-C6EA-4AE6-8B9F-4CC2162D85FA}" dt="2021-12-01T10:07:55.755" v="54" actId="1076"/>
          <ac:picMkLst>
            <pc:docMk/>
            <pc:sldMk cId="4111859181" sldId="281"/>
            <ac:picMk id="2" creationId="{9F90DDED-30D2-470E-857B-3242FE829263}"/>
          </ac:picMkLst>
        </pc:picChg>
        <pc:picChg chg="del">
          <ac:chgData name="Romana Juhasova" userId="pug63gakqHhUKCblM6dKftwFImXt0SaHY6Q/zF0jifQ=" providerId="None" clId="Web-{B6EC8F51-C6EA-4AE6-8B9F-4CC2162D85FA}" dt="2021-12-01T10:07:24.114" v="42"/>
          <ac:picMkLst>
            <pc:docMk/>
            <pc:sldMk cId="4111859181" sldId="281"/>
            <ac:picMk id="9" creationId="{076912A5-3791-4E5E-AE2A-671E15B92563}"/>
          </ac:picMkLst>
        </pc:picChg>
      </pc:sldChg>
      <pc:sldChg chg="addSp delSp modSp delAnim">
        <pc:chgData name="Romana Juhasova" userId="pug63gakqHhUKCblM6dKftwFImXt0SaHY6Q/zF0jifQ=" providerId="None" clId="Web-{B6EC8F51-C6EA-4AE6-8B9F-4CC2162D85FA}" dt="2021-12-01T09:56:11.879" v="41" actId="1076"/>
        <pc:sldMkLst>
          <pc:docMk/>
          <pc:sldMk cId="1301578224" sldId="282"/>
        </pc:sldMkLst>
        <pc:spChg chg="mod">
          <ac:chgData name="Romana Juhasova" userId="pug63gakqHhUKCblM6dKftwFImXt0SaHY6Q/zF0jifQ=" providerId="None" clId="Web-{B6EC8F51-C6EA-4AE6-8B9F-4CC2162D85FA}" dt="2021-12-01T09:55:32.097" v="36" actId="1076"/>
          <ac:spMkLst>
            <pc:docMk/>
            <pc:sldMk cId="1301578224" sldId="282"/>
            <ac:spMk id="3" creationId="{8C7B30EE-8314-408D-AFA1-AF315CB53D79}"/>
          </ac:spMkLst>
        </pc:spChg>
        <pc:spChg chg="add mod">
          <ac:chgData name="Romana Juhasova" userId="pug63gakqHhUKCblM6dKftwFImXt0SaHY6Q/zF0jifQ=" providerId="None" clId="Web-{B6EC8F51-C6EA-4AE6-8B9F-4CC2162D85FA}" dt="2021-12-01T09:56:11.879" v="41" actId="1076"/>
          <ac:spMkLst>
            <pc:docMk/>
            <pc:sldMk cId="1301578224" sldId="282"/>
            <ac:spMk id="6" creationId="{F0D9717F-28C0-4288-A05E-446D39712DF5}"/>
          </ac:spMkLst>
        </pc:spChg>
        <pc:picChg chg="del">
          <ac:chgData name="Romana Juhasova" userId="pug63gakqHhUKCblM6dKftwFImXt0SaHY6Q/zF0jifQ=" providerId="None" clId="Web-{B6EC8F51-C6EA-4AE6-8B9F-4CC2162D85FA}" dt="2021-12-01T09:53:22.094" v="0"/>
          <ac:picMkLst>
            <pc:docMk/>
            <pc:sldMk cId="1301578224" sldId="282"/>
            <ac:picMk id="5" creationId="{2617C380-8C0A-4062-B62F-2ADA46449F2C}"/>
          </ac:picMkLst>
        </pc:picChg>
      </pc:sldChg>
    </pc:docChg>
  </pc:docChgLst>
  <pc:docChgLst>
    <pc:chgData name="Romana Juhasova" userId="pug63gakqHhUKCblM6dKftwFImXt0SaHY6Q/zF0jifQ=" providerId="None" clId="Web-{D909B453-082A-4023-9A0D-57B836D8C26D}"/>
    <pc:docChg chg="modSld">
      <pc:chgData name="Romana Juhasova" userId="pug63gakqHhUKCblM6dKftwFImXt0SaHY6Q/zF0jifQ=" providerId="None" clId="Web-{D909B453-082A-4023-9A0D-57B836D8C26D}" dt="2022-03-08T12:44:28.529" v="1" actId="20577"/>
      <pc:docMkLst>
        <pc:docMk/>
      </pc:docMkLst>
      <pc:sldChg chg="modSp">
        <pc:chgData name="Romana Juhasova" userId="pug63gakqHhUKCblM6dKftwFImXt0SaHY6Q/zF0jifQ=" providerId="None" clId="Web-{D909B453-082A-4023-9A0D-57B836D8C26D}" dt="2022-03-08T12:44:28.529" v="1" actId="20577"/>
        <pc:sldMkLst>
          <pc:docMk/>
          <pc:sldMk cId="2423244893" sldId="287"/>
        </pc:sldMkLst>
        <pc:spChg chg="mod">
          <ac:chgData name="Romana Juhasova" userId="pug63gakqHhUKCblM6dKftwFImXt0SaHY6Q/zF0jifQ=" providerId="None" clId="Web-{D909B453-082A-4023-9A0D-57B836D8C26D}" dt="2022-03-08T12:44:28.529" v="1" actId="20577"/>
          <ac:spMkLst>
            <pc:docMk/>
            <pc:sldMk cId="2423244893" sldId="287"/>
            <ac:spMk id="2" creationId="{3116858E-FDDF-4222-B340-4FB3C88778BB}"/>
          </ac:spMkLst>
        </pc:spChg>
      </pc:sldChg>
    </pc:docChg>
  </pc:docChgLst>
  <pc:docChgLst>
    <pc:chgData name="Romana Juhasova" userId="pug63gakqHhUKCblM6dKftwFImXt0SaHY6Q/zF0jifQ=" providerId="None" clId="Web-{04DF4B0B-FF04-440F-9CE4-1EB4C9C663C1}"/>
    <pc:docChg chg="modSld">
      <pc:chgData name="Romana Juhasova" userId="pug63gakqHhUKCblM6dKftwFImXt0SaHY6Q/zF0jifQ=" providerId="None" clId="Web-{04DF4B0B-FF04-440F-9CE4-1EB4C9C663C1}" dt="2022-01-04T11:05:27.406" v="8" actId="20577"/>
      <pc:docMkLst>
        <pc:docMk/>
      </pc:docMkLst>
      <pc:sldChg chg="modSp">
        <pc:chgData name="Romana Juhasova" userId="pug63gakqHhUKCblM6dKftwFImXt0SaHY6Q/zF0jifQ=" providerId="None" clId="Web-{04DF4B0B-FF04-440F-9CE4-1EB4C9C663C1}" dt="2022-01-04T11:04:24.874" v="4" actId="1076"/>
        <pc:sldMkLst>
          <pc:docMk/>
          <pc:sldMk cId="3686444004" sldId="259"/>
        </pc:sldMkLst>
        <pc:spChg chg="mod">
          <ac:chgData name="Romana Juhasova" userId="pug63gakqHhUKCblM6dKftwFImXt0SaHY6Q/zF0jifQ=" providerId="None" clId="Web-{04DF4B0B-FF04-440F-9CE4-1EB4C9C663C1}" dt="2022-01-04T11:04:24.874" v="4" actId="1076"/>
          <ac:spMkLst>
            <pc:docMk/>
            <pc:sldMk cId="3686444004" sldId="259"/>
            <ac:spMk id="5" creationId="{13227B2E-B5C9-407F-BBFD-D529411BB157}"/>
          </ac:spMkLst>
        </pc:spChg>
      </pc:sldChg>
      <pc:sldChg chg="modSp">
        <pc:chgData name="Romana Juhasova" userId="pug63gakqHhUKCblM6dKftwFImXt0SaHY6Q/zF0jifQ=" providerId="None" clId="Web-{04DF4B0B-FF04-440F-9CE4-1EB4C9C663C1}" dt="2022-01-04T11:05:27.406" v="8" actId="20577"/>
        <pc:sldMkLst>
          <pc:docMk/>
          <pc:sldMk cId="1301578224" sldId="282"/>
        </pc:sldMkLst>
        <pc:spChg chg="mod">
          <ac:chgData name="Romana Juhasova" userId="pug63gakqHhUKCblM6dKftwFImXt0SaHY6Q/zF0jifQ=" providerId="None" clId="Web-{04DF4B0B-FF04-440F-9CE4-1EB4C9C663C1}" dt="2022-01-04T11:05:27.406" v="8" actId="20577"/>
          <ac:spMkLst>
            <pc:docMk/>
            <pc:sldMk cId="1301578224" sldId="282"/>
            <ac:spMk id="3" creationId="{8C7B30EE-8314-408D-AFA1-AF315CB53D79}"/>
          </ac:spMkLst>
        </pc:spChg>
      </pc:sldChg>
    </pc:docChg>
  </pc:docChgLst>
  <pc:docChgLst>
    <pc:chgData name="Romana Juhasova" userId="pug63gakqHhUKCblM6dKftwFImXt0SaHY6Q/zF0jifQ=" providerId="None" clId="Web-{8E637C06-4625-49B7-9C80-DA34A6A5B948}"/>
    <pc:docChg chg="modSld">
      <pc:chgData name="Romana Juhasova" userId="pug63gakqHhUKCblM6dKftwFImXt0SaHY6Q/zF0jifQ=" providerId="None" clId="Web-{8E637C06-4625-49B7-9C80-DA34A6A5B948}" dt="2022-01-12T11:12:18.192" v="4" actId="20577"/>
      <pc:docMkLst>
        <pc:docMk/>
      </pc:docMkLst>
      <pc:sldChg chg="modSp">
        <pc:chgData name="Romana Juhasova" userId="pug63gakqHhUKCblM6dKftwFImXt0SaHY6Q/zF0jifQ=" providerId="None" clId="Web-{8E637C06-4625-49B7-9C80-DA34A6A5B948}" dt="2022-01-12T11:12:18.192" v="4" actId="20577"/>
        <pc:sldMkLst>
          <pc:docMk/>
          <pc:sldMk cId="250076512" sldId="258"/>
        </pc:sldMkLst>
        <pc:spChg chg="mod">
          <ac:chgData name="Romana Juhasova" userId="pug63gakqHhUKCblM6dKftwFImXt0SaHY6Q/zF0jifQ=" providerId="None" clId="Web-{8E637C06-4625-49B7-9C80-DA34A6A5B948}" dt="2022-01-12T11:12:18.192" v="4" actId="20577"/>
          <ac:spMkLst>
            <pc:docMk/>
            <pc:sldMk cId="250076512" sldId="258"/>
            <ac:spMk id="4" creationId="{912E3953-F276-4DEC-93F8-DD02F352CB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10/03/2022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10/03/2022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cypcs.org.uk/wpcypcs/wp-content/uploads/2020/03/Golden-Rules-young-people.pdf" TargetMode="External"/><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s://www.unicef.org.uk/rights-respecting-schools/resources/teaching-resources/guidance-assemblies-lessons/article-of-the-week/" TargetMode="External"/><Relationship Id="rId5" Type="http://schemas.openxmlformats.org/officeDocument/2006/relationships/hyperlink" Target="https://www.voicesofyouth.org/" TargetMode="External"/><Relationship Id="rId4" Type="http://schemas.openxmlformats.org/officeDocument/2006/relationships/hyperlink" Target="https://twitter.com/UNICEFuk_action/status/1329726177326428160?s=2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p8gWr2PKwkM"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3.xml"/><Relationship Id="rId7" Type="http://schemas.openxmlformats.org/officeDocument/2006/relationships/hyperlink" Target="https://www.youtube.com/watch?v=xOnm83W1yx0" TargetMode="External"/><Relationship Id="rId2" Type="http://schemas.openxmlformats.org/officeDocument/2006/relationships/video" Target="https://www.youtube.com/embed/xOnm83W1yx0?feature=oembed" TargetMode="External"/><Relationship Id="rId1" Type="http://schemas.openxmlformats.org/officeDocument/2006/relationships/video" Target="https://www.youtube.com/embed/H8WVfWW4J7I?feature=oembed" TargetMode="External"/><Relationship Id="rId6" Type="http://schemas.openxmlformats.org/officeDocument/2006/relationships/hyperlink" Target="https://www.amnesty.org.uk/files/abirthdayforben.pdf" TargetMode="External"/><Relationship Id="rId5" Type="http://schemas.openxmlformats.org/officeDocument/2006/relationships/hyperlink" Target="https://www.youtube.com/watch?v=H8WVfWW4J7I" TargetMode="External"/><Relationship Id="rId4" Type="http://schemas.openxmlformats.org/officeDocument/2006/relationships/notesSlide" Target="../notesSlides/notesSlide6.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hyperlink" Target="https://www.cypcs.org.uk/wpcypcs/wp-content/uploads/2020/03/Golden-Rules-children.pdf"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5.xml"/><Relationship Id="rId7" Type="http://schemas.openxmlformats.org/officeDocument/2006/relationships/image" Target="../media/image24.jpeg"/><Relationship Id="rId2" Type="http://schemas.openxmlformats.org/officeDocument/2006/relationships/video" Target="https://www.youtube.com/embed/iMQEJv7YYGM?feature=oembed" TargetMode="External"/><Relationship Id="rId1" Type="http://schemas.openxmlformats.org/officeDocument/2006/relationships/video" Target="https://www.youtube.com/embed/5KQGz-toMnk?feature=oembed" TargetMode="External"/><Relationship Id="rId6" Type="http://schemas.openxmlformats.org/officeDocument/2006/relationships/hyperlink" Target="https://www.youtube.com/watch?v=iMQEJv7YYGM" TargetMode="External"/><Relationship Id="rId5" Type="http://schemas.openxmlformats.org/officeDocument/2006/relationships/hyperlink" Target="https://www.youtube.com/watch?v=5KQGz-toMnk"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UNICEF/UN0364424</a:t>
            </a:r>
            <a:endParaRPr lang="en-GB" sz="9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6718301" y="1985841"/>
            <a:ext cx="5300178" cy="1754326"/>
          </a:xfrm>
          <a:prstGeom prst="rect">
            <a:avLst/>
          </a:prstGeom>
          <a:noFill/>
        </p:spPr>
        <p:txBody>
          <a:bodyPr wrap="square" rtlCol="0">
            <a:spAutoFit/>
          </a:bodyPr>
          <a:lstStyle/>
          <a:p>
            <a:pPr algn="ctr"/>
            <a:r>
              <a:rPr lang="en-GB" b="0" dirty="0">
                <a:solidFill>
                  <a:srgbClr val="000000"/>
                </a:solidFill>
                <a:effectLst/>
                <a:latin typeface="Arial" panose="020B0604020202020204" pitchFamily="34" charset="0"/>
              </a:rPr>
              <a:t>Explore one or more of the questions within this set of </a:t>
            </a:r>
            <a:r>
              <a:rPr lang="en-GB" b="0" u="sng" strike="noStrike" dirty="0">
                <a:solidFill>
                  <a:srgbClr val="0563C1"/>
                </a:solidFill>
                <a:effectLst/>
                <a:latin typeface="Arial" panose="020B0604020202020204" pitchFamily="34" charset="0"/>
                <a:hlinkClick r:id="rId3"/>
              </a:rPr>
              <a:t>‘Golden Rules for Young People for Participation’</a:t>
            </a:r>
            <a:r>
              <a:rPr lang="en-GB" b="0" dirty="0">
                <a:solidFill>
                  <a:srgbClr val="000000"/>
                </a:solidFill>
                <a:effectLst/>
                <a:latin typeface="Arial" panose="020B0604020202020204" pitchFamily="34" charset="0"/>
              </a:rPr>
              <a:t> from the Children’s Commissioner for Scotland. Share your responses with others. How can you use what you have discussed to improve participation within your school?  </a:t>
            </a:r>
            <a:endParaRPr lang="en-GB"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73522" y="1727192"/>
            <a:ext cx="4397747" cy="2308324"/>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rPr>
              <a:t>Watch </a:t>
            </a:r>
            <a:r>
              <a:rPr lang="en-GB" sz="1800" b="0" u="sng" strike="noStrike" dirty="0">
                <a:solidFill>
                  <a:srgbClr val="0563C1"/>
                </a:solidFill>
                <a:effectLst/>
                <a:latin typeface="Arial" panose="020B0604020202020204" pitchFamily="34" charset="0"/>
                <a:hlinkClick r:id="rId4"/>
              </a:rPr>
              <a:t>this video</a:t>
            </a:r>
            <a:r>
              <a:rPr lang="en-GB" sz="1800" b="0" dirty="0">
                <a:solidFill>
                  <a:srgbClr val="000000"/>
                </a:solidFill>
                <a:effectLst/>
                <a:latin typeface="Arial" panose="020B0604020202020204" pitchFamily="34" charset="0"/>
              </a:rPr>
              <a:t> (2020) showing young people from the UK and Australia expressing their views on climate change. </a:t>
            </a:r>
            <a:r>
              <a:rPr lang="en-GB" sz="1800" b="1" dirty="0">
                <a:solidFill>
                  <a:srgbClr val="000000"/>
                </a:solidFill>
                <a:effectLst/>
                <a:latin typeface="Arial" panose="020B0604020202020204" pitchFamily="34" charset="0"/>
              </a:rPr>
              <a:t>What do you feel passionate about?</a:t>
            </a:r>
            <a:r>
              <a:rPr lang="en-GB" sz="1800" b="0" dirty="0">
                <a:solidFill>
                  <a:srgbClr val="000000"/>
                </a:solidFill>
                <a:effectLst/>
                <a:latin typeface="Arial" panose="020B0604020202020204" pitchFamily="34" charset="0"/>
              </a:rPr>
              <a:t> Visit the </a:t>
            </a:r>
            <a:r>
              <a:rPr lang="en-GB" sz="1800" b="0" u="sng" strike="noStrike" dirty="0">
                <a:solidFill>
                  <a:srgbClr val="0563C1"/>
                </a:solidFill>
                <a:effectLst/>
                <a:latin typeface="Arial" panose="020B0604020202020204" pitchFamily="34" charset="0"/>
                <a:hlinkClick r:id="rId5"/>
              </a:rPr>
              <a:t>UNICEF Voices of Youth</a:t>
            </a:r>
            <a:r>
              <a:rPr lang="en-GB" sz="1800" b="0" dirty="0">
                <a:solidFill>
                  <a:srgbClr val="000000"/>
                </a:solidFill>
                <a:effectLst/>
                <a:latin typeface="Arial" panose="020B0604020202020204" pitchFamily="34" charset="0"/>
              </a:rPr>
              <a:t> home page and find out more about how your voice can join with young people all over the world.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632700" y="4778290"/>
            <a:ext cx="4385779" cy="1631216"/>
          </a:xfrm>
          <a:prstGeom prst="rect">
            <a:avLst/>
          </a:prstGeom>
          <a:noFill/>
        </p:spPr>
        <p:txBody>
          <a:bodyPr wrap="square" rtlCol="0">
            <a:spAutoFit/>
          </a:bodyPr>
          <a:lstStyle/>
          <a:p>
            <a:pPr algn="ctr"/>
            <a:r>
              <a:rPr lang="en-GB" sz="2000" b="0" dirty="0">
                <a:solidFill>
                  <a:srgbClr val="000000"/>
                </a:solidFill>
                <a:effectLst/>
                <a:latin typeface="Arial" panose="020B0604020202020204" pitchFamily="34" charset="0"/>
              </a:rPr>
              <a:t>If you were to stand for election to your </a:t>
            </a:r>
            <a:r>
              <a:rPr lang="en-GB" sz="2000" b="1" dirty="0">
                <a:solidFill>
                  <a:srgbClr val="000000"/>
                </a:solidFill>
                <a:effectLst/>
                <a:latin typeface="Arial" panose="020B0604020202020204" pitchFamily="34" charset="0"/>
              </a:rPr>
              <a:t>School Council </a:t>
            </a:r>
            <a:r>
              <a:rPr lang="en-GB" sz="2000" b="0" dirty="0">
                <a:solidFill>
                  <a:srgbClr val="000000"/>
                </a:solidFill>
                <a:effectLst/>
                <a:latin typeface="Arial" panose="020B0604020202020204" pitchFamily="34" charset="0"/>
              </a:rPr>
              <a:t>or </a:t>
            </a:r>
            <a:r>
              <a:rPr lang="en-GB" sz="2000" b="1" dirty="0">
                <a:solidFill>
                  <a:srgbClr val="000000"/>
                </a:solidFill>
                <a:effectLst/>
                <a:latin typeface="Arial" panose="020B0604020202020204" pitchFamily="34" charset="0"/>
              </a:rPr>
              <a:t>Pupil Parliament</a:t>
            </a:r>
            <a:r>
              <a:rPr lang="en-GB" sz="2000" b="0" dirty="0">
                <a:solidFill>
                  <a:srgbClr val="000000"/>
                </a:solidFill>
                <a:effectLst/>
                <a:latin typeface="Arial" panose="020B0604020202020204" pitchFamily="34" charset="0"/>
              </a:rPr>
              <a:t> next year, what would you say in </a:t>
            </a:r>
            <a:r>
              <a:rPr lang="en-GB" sz="2000" b="0" dirty="0">
                <a:solidFill>
                  <a:srgbClr val="000000"/>
                </a:solidFill>
                <a:effectLst/>
                <a:highlight>
                  <a:srgbClr val="00ACE9"/>
                </a:highlight>
                <a:latin typeface="Arial" panose="020B0604020202020204" pitchFamily="34" charset="0"/>
              </a:rPr>
              <a:t>your speech or manifesto</a:t>
            </a:r>
            <a:r>
              <a:rPr lang="en-GB" sz="2000" b="0" dirty="0">
                <a:solidFill>
                  <a:srgbClr val="000000"/>
                </a:solidFill>
                <a:effectLst/>
                <a:latin typeface="Arial" panose="020B0604020202020204" pitchFamily="34" charset="0"/>
              </a:rPr>
              <a:t>? Start drafting it now! </a:t>
            </a:r>
            <a:endParaRPr lang="en-GB"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66108" y="4716735"/>
            <a:ext cx="6656260" cy="1754326"/>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rPr>
              <a:t>How has your school created space for students to understand, reflect upon and respond to </a:t>
            </a:r>
            <a:r>
              <a:rPr lang="en-GB" sz="1800" b="0" dirty="0">
                <a:solidFill>
                  <a:srgbClr val="FFFF00"/>
                </a:solidFill>
                <a:effectLst/>
                <a:latin typeface="Arial" panose="020B0604020202020204" pitchFamily="34" charset="0"/>
              </a:rPr>
              <a:t>events unfolding in Ukraine </a:t>
            </a:r>
            <a:r>
              <a:rPr lang="en-GB" sz="1800" b="0" dirty="0">
                <a:solidFill>
                  <a:schemeClr val="bg1"/>
                </a:solidFill>
                <a:effectLst/>
                <a:latin typeface="Arial" panose="020B0604020202020204" pitchFamily="34" charset="0"/>
              </a:rPr>
              <a:t>and the surrounding countries? Feed back to your teachers what the school is doing well. Do you or your peers need more support to express your opinions about this crisis? Our extra Article of the Week pack about this can be found </a:t>
            </a:r>
            <a:r>
              <a:rPr lang="en-GB" sz="1800" b="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here</a:t>
            </a:r>
            <a:r>
              <a:rPr lang="en-GB" sz="1800" b="0" dirty="0">
                <a:solidFill>
                  <a:schemeClr val="bg1"/>
                </a:solidFill>
                <a:effectLst/>
                <a:latin typeface="Arial" panose="020B0604020202020204" pitchFamily="34" charset="0"/>
              </a:rPr>
              <a:t>.  </a:t>
            </a:r>
            <a:endParaRPr lang="en-GB" sz="20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BC2CDFE-0728-4D34-924D-D688794A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2200" y="1690492"/>
            <a:ext cx="1663700" cy="2345024"/>
          </a:xfrm>
          <a:prstGeom prst="rect">
            <a:avLst/>
          </a:prstGeom>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226300" y="1196473"/>
            <a:ext cx="4847170" cy="4001095"/>
          </a:xfrm>
          <a:prstGeom prst="rect">
            <a:avLst/>
          </a:prstGeom>
          <a:noFill/>
        </p:spPr>
        <p:txBody>
          <a:bodyPr wrap="square" lIns="91440" tIns="45720" rIns="91440" bIns="45720" rtlCol="0" anchor="t">
            <a:spAutoFit/>
          </a:bodyPr>
          <a:lstStyle/>
          <a:p>
            <a:pPr algn="r" rtl="0" fontAlgn="base"/>
            <a:r>
              <a:rPr lang="en-GB" sz="1600" b="0" dirty="0">
                <a:solidFill>
                  <a:schemeClr val="bg1"/>
                </a:solidFill>
                <a:effectLst/>
                <a:latin typeface="Arial" panose="020B0604020202020204" pitchFamily="34" charset="0"/>
                <a:cs typeface="Arial" panose="020B0604020202020204" pitchFamily="34" charset="0"/>
              </a:rPr>
              <a:t>Take some time to be still, to be quiet and to have a think... </a:t>
            </a:r>
          </a:p>
          <a:p>
            <a:pPr algn="r" rtl="0" fontAlgn="base"/>
            <a:endParaRPr lang="en-GB" sz="1400" dirty="0">
              <a:solidFill>
                <a:schemeClr val="bg1"/>
              </a:solidFill>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How does it feel when you know you are being listened to and </a:t>
            </a:r>
            <a:r>
              <a:rPr lang="en-GB" sz="1600" b="0" dirty="0">
                <a:solidFill>
                  <a:srgbClr val="FFFF00"/>
                </a:solidFill>
                <a:effectLst/>
                <a:latin typeface="Arial" panose="020B0604020202020204" pitchFamily="34" charset="0"/>
                <a:cs typeface="Arial" panose="020B0604020202020204" pitchFamily="34" charset="0"/>
              </a:rPr>
              <a:t>your views are respected</a:t>
            </a:r>
            <a:r>
              <a:rPr lang="en-GB" sz="1600" b="0" dirty="0">
                <a:solidFill>
                  <a:schemeClr val="bg1"/>
                </a:solidFill>
                <a:effectLst/>
                <a:latin typeface="Arial" panose="020B0604020202020204" pitchFamily="34" charset="0"/>
                <a:cs typeface="Arial" panose="020B0604020202020204" pitchFamily="34" charset="0"/>
              </a:rPr>
              <a:t>?</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When has your voice and your views </a:t>
            </a:r>
            <a:r>
              <a:rPr lang="en-GB" sz="1600" b="0" dirty="0">
                <a:solidFill>
                  <a:srgbClr val="FFFF00"/>
                </a:solidFill>
                <a:effectLst/>
                <a:latin typeface="Arial" panose="020B0604020202020204" pitchFamily="34" charset="0"/>
                <a:cs typeface="Arial" panose="020B0604020202020204" pitchFamily="34" charset="0"/>
              </a:rPr>
              <a:t>made a difference</a:t>
            </a:r>
            <a:r>
              <a:rPr lang="en-GB" sz="1600" b="0" dirty="0">
                <a:solidFill>
                  <a:schemeClr val="bg1"/>
                </a:solidFill>
                <a:effectLst/>
                <a:latin typeface="Arial" panose="020B0604020202020204" pitchFamily="34" charset="0"/>
                <a:cs typeface="Arial" panose="020B0604020202020204" pitchFamily="34" charset="0"/>
              </a:rPr>
              <a:t>?</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If adults are not creating a space for your views to be heard, </a:t>
            </a:r>
            <a:r>
              <a:rPr lang="en-GB" sz="1600" b="0" dirty="0">
                <a:solidFill>
                  <a:srgbClr val="FFFF00"/>
                </a:solidFill>
                <a:effectLst/>
                <a:latin typeface="Arial" panose="020B0604020202020204" pitchFamily="34" charset="0"/>
                <a:cs typeface="Arial" panose="020B0604020202020204" pitchFamily="34" charset="0"/>
              </a:rPr>
              <a:t>how can you respectfully claim this right</a:t>
            </a:r>
            <a:r>
              <a:rPr lang="en-GB" sz="1600" b="0" dirty="0">
                <a:solidFill>
                  <a:schemeClr val="bg1"/>
                </a:solidFill>
                <a:effectLst/>
                <a:latin typeface="Arial" panose="020B0604020202020204" pitchFamily="34" charset="0"/>
                <a:cs typeface="Arial" panose="020B0604020202020204" pitchFamily="34" charset="0"/>
              </a:rPr>
              <a:t>? Who could help you?</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Are there more </a:t>
            </a:r>
            <a:r>
              <a:rPr lang="en-GB" sz="1600" b="0" dirty="0">
                <a:solidFill>
                  <a:srgbClr val="FFFF00"/>
                </a:solidFill>
                <a:effectLst/>
                <a:latin typeface="Arial" panose="020B0604020202020204" pitchFamily="34" charset="0"/>
                <a:cs typeface="Arial" panose="020B0604020202020204" pitchFamily="34" charset="0"/>
              </a:rPr>
              <a:t>things you could speak up about </a:t>
            </a:r>
            <a:r>
              <a:rPr lang="en-GB" sz="1600" b="0" dirty="0">
                <a:solidFill>
                  <a:schemeClr val="bg1"/>
                </a:solidFill>
                <a:effectLst/>
                <a:latin typeface="Arial" panose="020B0604020202020204" pitchFamily="34" charset="0"/>
                <a:cs typeface="Arial" panose="020B0604020202020204" pitchFamily="34" charset="0"/>
              </a:rPr>
              <a:t>in your own life or in the wider world? How might you do this - on your own or with friends? </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12</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12</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articles.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272180" y="5227548"/>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i="0" dirty="0">
                <a:effectLst/>
                <a:latin typeface="Arial" panose="020B0604020202020204" pitchFamily="34" charset="0"/>
                <a:cs typeface="Arial" panose="020B0604020202020204" pitchFamily="34" charset="0"/>
              </a:rPr>
              <a:t>UN0285224</a:t>
            </a:r>
            <a:endParaRPr lang="en-GB" sz="90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4001574" y="5197296"/>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panose="020B0606030504020204" pitchFamily="34" charset="0"/>
              </a:rPr>
              <a:t>Elwyn-Jones</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7886465" y="5197296"/>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a:t>
            </a:r>
            <a:r>
              <a:rPr lang="en-GB" sz="900" dirty="0">
                <a:solidFill>
                  <a:srgbClr val="121212"/>
                </a:solidFill>
                <a:latin typeface="Arial" panose="020B0604020202020204" pitchFamily="34" charset="0"/>
                <a:cs typeface="Arial" panose="020B0604020202020204" pitchFamily="34" charset="0"/>
              </a:rPr>
              <a:t>Jiro </a:t>
            </a:r>
            <a:r>
              <a:rPr lang="en-GB" sz="900" dirty="0" err="1">
                <a:solidFill>
                  <a:srgbClr val="121212"/>
                </a:solidFill>
                <a:latin typeface="Arial" panose="020B0604020202020204" pitchFamily="34" charset="0"/>
                <a:cs typeface="Arial" panose="020B0604020202020204" pitchFamily="34" charset="0"/>
              </a:rPr>
              <a:t>Ose</a:t>
            </a:r>
            <a:endParaRPr lang="en-GB" sz="900" dirty="0">
              <a:solidFill>
                <a:schemeClr val="bg2">
                  <a:lumMod val="25000"/>
                </a:schemeClr>
              </a:solidFill>
              <a:latin typeface="Arial" panose="020B0604020202020204" pitchFamily="34" charset="0"/>
              <a:cs typeface="Arial" panose="020B0604020202020204" pitchFamily="34" charset="0"/>
            </a:endParaRPr>
          </a:p>
        </p:txBody>
      </p:sp>
      <p:pic>
        <p:nvPicPr>
          <p:cNvPr id="6" name="Picture 5" descr="A group of people holding signs&#10;&#10;Description automatically generated with medium confidence">
            <a:extLst>
              <a:ext uri="{FF2B5EF4-FFF2-40B4-BE49-F238E27FC236}">
                <a16:creationId xmlns:a16="http://schemas.microsoft.com/office/drawing/2014/main" id="{79A02416-D6DC-4277-A1A8-1253D447F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322" y="2666998"/>
            <a:ext cx="3634533" cy="2423022"/>
          </a:xfrm>
          <a:prstGeom prst="rect">
            <a:avLst/>
          </a:prstGeom>
        </p:spPr>
      </p:pic>
      <p:pic>
        <p:nvPicPr>
          <p:cNvPr id="9" name="Picture 8" descr="Two people sitting in chairs&#10;&#10;Description automatically generated with low confidence">
            <a:extLst>
              <a:ext uri="{FF2B5EF4-FFF2-40B4-BE49-F238E27FC236}">
                <a16:creationId xmlns:a16="http://schemas.microsoft.com/office/drawing/2014/main" id="{A4E37CFB-3449-4ADF-9D91-9B5120B03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80" y="2666999"/>
            <a:ext cx="3634532" cy="2423021"/>
          </a:xfrm>
          <a:prstGeom prst="rect">
            <a:avLst/>
          </a:prstGeom>
        </p:spPr>
      </p:pic>
      <p:pic>
        <p:nvPicPr>
          <p:cNvPr id="12" name="Picture 11" descr="Two people sitting on a bench&#10;&#10;Description automatically generated with medium confidence">
            <a:extLst>
              <a:ext uri="{FF2B5EF4-FFF2-40B4-BE49-F238E27FC236}">
                <a16:creationId xmlns:a16="http://schemas.microsoft.com/office/drawing/2014/main" id="{D7B254DA-5FCC-40CE-84AC-442CFC775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465" y="2666998"/>
            <a:ext cx="3633918" cy="2422612"/>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12</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646331"/>
          </a:xfrm>
          <a:prstGeom prst="rect">
            <a:avLst/>
          </a:prstGeom>
          <a:noFill/>
        </p:spPr>
        <p:txBody>
          <a:bodyPr wrap="square" lIns="91440" tIns="45720" rIns="91440" bIns="45720" rtlCol="0" anchor="t">
            <a:spAutoFit/>
          </a:bodyPr>
          <a:lstStyle/>
          <a:p>
            <a:r>
              <a:rPr lang="en-GB" b="0" i="0" dirty="0">
                <a:effectLst/>
                <a:latin typeface="Arial" panose="020B0604020202020204" pitchFamily="34" charset="0"/>
                <a:cs typeface="Arial" panose="020B0604020202020204" pitchFamily="34" charset="0"/>
              </a:rPr>
              <a:t>Gold: Rights Respecting Foreland Fields School </a:t>
            </a:r>
            <a:r>
              <a:rPr lang="en-GB" dirty="0">
                <a:latin typeface="Arial" panose="020B0604020202020204" pitchFamily="34" charset="0"/>
                <a:cs typeface="Arial" panose="020B0604020202020204" pitchFamily="34" charset="0"/>
              </a:rPr>
              <a:t>introduces Article 12</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073900" y="1410158"/>
            <a:ext cx="5027823" cy="4016484"/>
          </a:xfrm>
          <a:prstGeom prst="rect">
            <a:avLst/>
          </a:prstGeom>
          <a:noFill/>
        </p:spPr>
        <p:txBody>
          <a:bodyPr wrap="square" rtlCol="0">
            <a:spAutoFit/>
          </a:bodyPr>
          <a:lstStyle/>
          <a:p>
            <a:pPr algn="r" fontAlgn="base"/>
            <a:r>
              <a:rPr lang="en-GB" sz="17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Sarah Thorp from Foreland Fields Special School introduces Article 12, accompanied by two pupils who were recently involved in their RRSA Gold reaccreditation visit. Sarah explains how the school listens to children in different ways, depending on how they communicate and takes their views into consideration in decision-making.</a:t>
            </a:r>
            <a:endParaRPr lang="en-GB" sz="1700" b="1" dirty="0">
              <a:solidFill>
                <a:srgbClr val="FFFF00"/>
              </a:solidFill>
              <a:latin typeface="Arial" panose="020B0604020202020204" pitchFamily="34" charset="0"/>
              <a:cs typeface="Arial" panose="020B0604020202020204" pitchFamily="34" charset="0"/>
            </a:endParaRPr>
          </a:p>
          <a:p>
            <a:pPr algn="r" rtl="0" fontAlgn="base"/>
            <a:endParaRPr lang="en-GB" sz="1700" b="1" dirty="0">
              <a:solidFill>
                <a:srgbClr val="FFFF00"/>
              </a:solidFill>
              <a:latin typeface="Arial" panose="020B0604020202020204" pitchFamily="34" charset="0"/>
              <a:cs typeface="Arial" panose="020B0604020202020204" pitchFamily="34" charset="0"/>
            </a:endParaRPr>
          </a:p>
          <a:p>
            <a:pPr algn="r" rtl="0" fontAlgn="base"/>
            <a:r>
              <a:rPr lang="en-GB" sz="1700" b="1" dirty="0">
                <a:solidFill>
                  <a:srgbClr val="FFFF00"/>
                </a:solidFill>
                <a:latin typeface="Arial" panose="020B0604020202020204" pitchFamily="34" charset="0"/>
                <a:cs typeface="Arial" panose="020B0604020202020204" pitchFamily="34" charset="0"/>
              </a:rPr>
              <a:t>Article 12 (respect for the views of the child): </a:t>
            </a:r>
            <a:r>
              <a:rPr lang="en-GB" sz="1700" dirty="0">
                <a:solidFill>
                  <a:schemeClr val="bg1"/>
                </a:solidFill>
                <a:latin typeface="Arial" panose="020B0604020202020204" pitchFamily="34" charset="0"/>
                <a:cs typeface="Arial" panose="020B0604020202020204" pitchFamily="34" charset="0"/>
              </a:rPr>
              <a:t>Every child has the right to express their views, feelings and wishes in all matters affecting them, and to have their views considered and taken seriously. This right applies at all times, for example during immigration proceedings, housing decisions or the child’s day-to-day home life.</a:t>
            </a:r>
          </a:p>
        </p:txBody>
      </p:sp>
      <p:pic>
        <p:nvPicPr>
          <p:cNvPr id="5" name="A12 video">
            <a:hlinkClick r:id="" action="ppaction://media"/>
            <a:extLst>
              <a:ext uri="{FF2B5EF4-FFF2-40B4-BE49-F238E27FC236}">
                <a16:creationId xmlns:a16="http://schemas.microsoft.com/office/drawing/2014/main" id="{2B1EAFB3-5F06-4A69-A49C-62809DB753C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36958" y="2292052"/>
            <a:ext cx="4542990" cy="2555432"/>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12</a:t>
            </a:r>
          </a:p>
        </p:txBody>
      </p:sp>
      <p:sp>
        <p:nvSpPr>
          <p:cNvPr id="5" name="TextBox 4">
            <a:extLst>
              <a:ext uri="{FF2B5EF4-FFF2-40B4-BE49-F238E27FC236}">
                <a16:creationId xmlns:a16="http://schemas.microsoft.com/office/drawing/2014/main" id="{13227B2E-B5C9-407F-BBFD-D529411BB157}"/>
              </a:ext>
            </a:extLst>
          </p:cNvPr>
          <p:cNvSpPr txBox="1"/>
          <p:nvPr/>
        </p:nvSpPr>
        <p:spPr>
          <a:xfrm>
            <a:off x="7226299" y="1275052"/>
            <a:ext cx="4965701" cy="3785652"/>
          </a:xfrm>
          <a:prstGeom prst="rect">
            <a:avLst/>
          </a:prstGeom>
          <a:noFill/>
        </p:spPr>
        <p:txBody>
          <a:bodyPr wrap="square" lIns="91440" tIns="45720" rIns="91440" bIns="45720" rtlCol="0" anchor="t">
            <a:spAutoFit/>
          </a:bodyPr>
          <a:lstStyle/>
          <a:p>
            <a:pPr algn="r"/>
            <a:r>
              <a:rPr lang="en-GB" sz="2400" b="0" dirty="0">
                <a:solidFill>
                  <a:schemeClr val="bg1"/>
                </a:solidFill>
                <a:effectLst/>
                <a:latin typeface="Arial" panose="020B0604020202020204" pitchFamily="34" charset="0"/>
                <a:cs typeface="Arial" panose="020B0604020202020204" pitchFamily="34" charset="0"/>
              </a:rPr>
              <a:t>Article 12 says that every child has the right to express their views freely and that their views should be taken into account when decisions are made. </a:t>
            </a:r>
          </a:p>
          <a:p>
            <a:pPr algn="r"/>
            <a:endParaRPr lang="en-GB" sz="2400" dirty="0">
              <a:solidFill>
                <a:schemeClr val="bg1"/>
              </a:solidFill>
              <a:latin typeface="Arial" panose="020B0604020202020204" pitchFamily="34" charset="0"/>
              <a:cs typeface="Arial" panose="020B0604020202020204" pitchFamily="34" charset="0"/>
            </a:endParaRPr>
          </a:p>
          <a:p>
            <a:pPr algn="r"/>
            <a:r>
              <a:rPr lang="en-GB" sz="2400" b="0" dirty="0">
                <a:solidFill>
                  <a:srgbClr val="FFFF00"/>
                </a:solidFill>
                <a:effectLst/>
                <a:latin typeface="Arial" panose="020B0604020202020204" pitchFamily="34" charset="0"/>
                <a:cs typeface="Arial" panose="020B0604020202020204" pitchFamily="34" charset="0"/>
              </a:rPr>
              <a:t>At your school, how do you ensure that </a:t>
            </a:r>
            <a:r>
              <a:rPr lang="en-GB" sz="2400" b="1" dirty="0">
                <a:solidFill>
                  <a:srgbClr val="FFFF00"/>
                </a:solidFill>
                <a:effectLst/>
                <a:latin typeface="Arial" panose="020B0604020202020204" pitchFamily="34" charset="0"/>
                <a:cs typeface="Arial" panose="020B0604020202020204" pitchFamily="34" charset="0"/>
              </a:rPr>
              <a:t>every child</a:t>
            </a:r>
            <a:r>
              <a:rPr lang="en-GB" sz="2400" b="0" dirty="0">
                <a:solidFill>
                  <a:srgbClr val="FFFF00"/>
                </a:solidFill>
                <a:effectLst/>
                <a:latin typeface="Arial" panose="020B0604020202020204" pitchFamily="34" charset="0"/>
                <a:cs typeface="Arial" panose="020B0604020202020204" pitchFamily="34" charset="0"/>
              </a:rPr>
              <a:t> can have their voice heard, however they like to communicate?</a:t>
            </a:r>
            <a:endParaRPr lang="en-GB" sz="4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554277"/>
            <a:ext cx="6071622" cy="4748220"/>
          </a:xfrm>
        </p:spPr>
        <p:txBody>
          <a:bodyPr vert="horz" lIns="91440" tIns="180000" rIns="91440" bIns="45720" rtlCol="0" anchor="t">
            <a:normAutofit/>
          </a:bodyPr>
          <a:lstStyle/>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By having a school council that represents pupils' views, with democratically elected representatives</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By having issue-led pupil groups such as Eco groups, ICT groups, Equalities groups</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Having worry boxes or worry monsters that are regularly checked</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Having pupil voice interviews with staff</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Pupil surveys/questionnaires </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Junior Leadership Teams who are involved in decision-making </a:t>
            </a:r>
          </a:p>
          <a:p>
            <a:pPr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Ensuing that everyone receives information about issues so that they can form their own views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315040" y="1554277"/>
            <a:ext cx="5686460" cy="4656023"/>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By giving some people additional help or time to communicate their ideas if they need it </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By asking people to give their views in a way that works for them </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By ensuring feedback is given so that you know your views have been heard </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Feeling that your voice counts </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Trusting that you can speak honestly even if your opinion is different from many others </a:t>
            </a:r>
          </a:p>
          <a:p>
            <a:pPr algn="l" rtl="0" fontAlgn="base">
              <a:buFont typeface="Arial" panose="020B0604020202020204" pitchFamily="34" charset="0"/>
              <a:buChar char="•"/>
            </a:pPr>
            <a:r>
              <a:rPr lang="en-GB" sz="1700" b="0" dirty="0">
                <a:solidFill>
                  <a:srgbClr val="000000"/>
                </a:solidFill>
                <a:effectLst/>
                <a:latin typeface="Arial" panose="020B0604020202020204" pitchFamily="34" charset="0"/>
                <a:cs typeface="Arial" panose="020B0604020202020204" pitchFamily="34" charset="0"/>
              </a:rPr>
              <a:t>Believing that your opinion is welcome and respected </a:t>
            </a:r>
          </a:p>
        </p:txBody>
      </p:sp>
      <p:sp>
        <p:nvSpPr>
          <p:cNvPr id="5" name="TextBox 4">
            <a:extLst>
              <a:ext uri="{FF2B5EF4-FFF2-40B4-BE49-F238E27FC236}">
                <a16:creationId xmlns:a16="http://schemas.microsoft.com/office/drawing/2014/main" id="{ED831199-8A67-401D-8AA2-2EE2632740A6}"/>
              </a:ext>
            </a:extLst>
          </p:cNvPr>
          <p:cNvSpPr txBox="1"/>
          <p:nvPr/>
        </p:nvSpPr>
        <p:spPr>
          <a:xfrm>
            <a:off x="360000" y="6210300"/>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Did you think of anything else?</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505700" y="1763950"/>
            <a:ext cx="4447600" cy="2308324"/>
          </a:xfrm>
          <a:prstGeom prst="rect">
            <a:avLst/>
          </a:prstGeom>
          <a:noFill/>
        </p:spPr>
        <p:txBody>
          <a:bodyPr wrap="square" lIns="91440" tIns="45720" rIns="91440" bIns="45720" rtlCol="0" anchor="t">
            <a:spAutoFit/>
          </a:bodyPr>
          <a:lstStyle/>
          <a:p>
            <a:pPr algn="ctr"/>
            <a:r>
              <a:rPr lang="en-GB" sz="1800" b="0" i="0" dirty="0">
                <a:effectLst/>
                <a:latin typeface="Arial" panose="020B0604020202020204" pitchFamily="34" charset="0"/>
                <a:cs typeface="Arial" panose="020B0604020202020204" pitchFamily="34" charset="0"/>
              </a:rPr>
              <a:t>Watch</a:t>
            </a:r>
            <a:r>
              <a:rPr lang="en-GB" sz="1800" b="0" i="0" dirty="0">
                <a:solidFill>
                  <a:srgbClr val="4F4F4F"/>
                </a:solidFill>
                <a:effectLst/>
                <a:latin typeface="Arial" panose="020B0604020202020204" pitchFamily="34" charset="0"/>
                <a:cs typeface="Arial" panose="020B0604020202020204" pitchFamily="34" charset="0"/>
              </a:rPr>
              <a:t> </a:t>
            </a:r>
            <a:r>
              <a:rPr lang="en-GB" sz="1800" b="0" i="0" u="sng" strike="noStrike" dirty="0">
                <a:solidFill>
                  <a:srgbClr val="0563C1"/>
                </a:solidFill>
                <a:effectLst/>
                <a:latin typeface="Arial" panose="020B0604020202020204" pitchFamily="34" charset="0"/>
                <a:cs typeface="Arial" panose="020B0604020202020204" pitchFamily="34" charset="0"/>
                <a:hlinkClick r:id="rId5"/>
              </a:rPr>
              <a:t>this clip</a:t>
            </a:r>
            <a:r>
              <a:rPr lang="en-GB" sz="1800" b="0" i="0" dirty="0">
                <a:solidFill>
                  <a:srgbClr val="4F4F4F"/>
                </a:solidFill>
                <a:effectLst/>
                <a:latin typeface="Arial" panose="020B0604020202020204" pitchFamily="34" charset="0"/>
                <a:cs typeface="Arial" panose="020B0604020202020204" pitchFamily="34" charset="0"/>
              </a:rPr>
              <a:t> </a:t>
            </a:r>
            <a:r>
              <a:rPr lang="en-GB" sz="1800" b="0" i="0" dirty="0">
                <a:effectLst/>
                <a:latin typeface="Arial" panose="020B0604020202020204" pitchFamily="34" charset="0"/>
                <a:cs typeface="Arial" panose="020B0604020202020204" pitchFamily="34" charset="0"/>
              </a:rPr>
              <a:t>of a story book by Kate Gaynor titled ‘A Birthday for Ben’. Why doesn’t Ben like parties at first? How does Ben make sure that </a:t>
            </a:r>
            <a:r>
              <a:rPr lang="en-GB" sz="1800" i="0" dirty="0">
                <a:effectLst/>
                <a:latin typeface="Arial" panose="020B0604020202020204" pitchFamily="34" charset="0"/>
                <a:cs typeface="Arial" panose="020B0604020202020204" pitchFamily="34" charset="0"/>
              </a:rPr>
              <a:t>everyone can participate</a:t>
            </a:r>
            <a:r>
              <a:rPr lang="en-GB" sz="1800" b="0" i="0" dirty="0">
                <a:effectLst/>
                <a:latin typeface="Arial" panose="020B0604020202020204" pitchFamily="34" charset="0"/>
                <a:cs typeface="Arial" panose="020B0604020202020204" pitchFamily="34" charset="0"/>
              </a:rPr>
              <a:t> in his party? How can you make sure that </a:t>
            </a:r>
            <a:r>
              <a:rPr lang="en-GB" sz="1800" b="1" i="0" dirty="0">
                <a:effectLst/>
                <a:latin typeface="Arial" panose="020B0604020202020204" pitchFamily="34" charset="0"/>
                <a:cs typeface="Arial" panose="020B0604020202020204" pitchFamily="34" charset="0"/>
              </a:rPr>
              <a:t>everyone </a:t>
            </a:r>
            <a:r>
              <a:rPr lang="en-GB" sz="1800" b="1" i="0" dirty="0">
                <a:solidFill>
                  <a:srgbClr val="000000"/>
                </a:solidFill>
                <a:effectLst/>
                <a:latin typeface="Arial" panose="020B0604020202020204" pitchFamily="34" charset="0"/>
                <a:cs typeface="Arial" panose="020B0604020202020204" pitchFamily="34" charset="0"/>
              </a:rPr>
              <a:t>feels included </a:t>
            </a:r>
            <a:r>
              <a:rPr lang="en-GB" sz="1800" b="0" i="0" dirty="0">
                <a:solidFill>
                  <a:srgbClr val="000000"/>
                </a:solidFill>
                <a:effectLst/>
                <a:latin typeface="Arial" panose="020B0604020202020204" pitchFamily="34" charset="0"/>
                <a:cs typeface="Arial" panose="020B0604020202020204" pitchFamily="34" charset="0"/>
              </a:rPr>
              <a:t>and is fully able to participate in your class? (More teacher guidance </a:t>
            </a:r>
            <a:r>
              <a:rPr lang="en-GB" sz="1800" b="0" i="0" u="sng" strike="noStrike" dirty="0">
                <a:solidFill>
                  <a:srgbClr val="0563C1"/>
                </a:solidFill>
                <a:effectLst/>
                <a:latin typeface="Arial" panose="020B0604020202020204" pitchFamily="34" charset="0"/>
                <a:cs typeface="Arial" panose="020B0604020202020204" pitchFamily="34" charset="0"/>
                <a:hlinkClick r:id="rId6"/>
              </a:rPr>
              <a:t>here</a:t>
            </a:r>
            <a:r>
              <a:rPr lang="en-GB" sz="1800" b="0" i="0" dirty="0">
                <a:solidFill>
                  <a:srgbClr val="000000"/>
                </a:solidFill>
                <a:effectLst/>
                <a:latin typeface="Arial" panose="020B0604020202020204" pitchFamily="34" charset="0"/>
                <a:cs typeface="Arial" panose="020B0604020202020204" pitchFamily="34" charset="0"/>
              </a:rPr>
              <a:t>)</a:t>
            </a:r>
            <a:endParaRPr lang="en-GB"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700" y="1902450"/>
            <a:ext cx="4212115" cy="2031325"/>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One way we can communicate our thoughts and ideas is through </a:t>
            </a:r>
            <a:r>
              <a:rPr lang="en-GB" b="1" i="0" dirty="0">
                <a:solidFill>
                  <a:schemeClr val="bg1"/>
                </a:solidFill>
                <a:effectLst/>
                <a:latin typeface="Arial" panose="020B0604020202020204" pitchFamily="34" charset="0"/>
                <a:cs typeface="Arial" panose="020B0604020202020204" pitchFamily="34" charset="0"/>
              </a:rPr>
              <a:t>drawing</a:t>
            </a:r>
            <a:r>
              <a:rPr lang="en-GB" b="0" i="0" dirty="0">
                <a:solidFill>
                  <a:schemeClr val="bg1"/>
                </a:solidFill>
                <a:effectLst/>
                <a:latin typeface="Arial" panose="020B0604020202020204" pitchFamily="34" charset="0"/>
                <a:cs typeface="Arial" panose="020B0604020202020204" pitchFamily="34" charset="0"/>
              </a:rPr>
              <a:t>. </a:t>
            </a:r>
            <a:r>
              <a:rPr lang="en-GB" b="0" i="0" dirty="0">
                <a:solidFill>
                  <a:srgbClr val="FFFF00"/>
                </a:solidFill>
                <a:effectLst/>
                <a:latin typeface="Arial" panose="020B0604020202020204" pitchFamily="34" charset="0"/>
                <a:cs typeface="Arial" panose="020B0604020202020204" pitchFamily="34" charset="0"/>
              </a:rPr>
              <a:t>Draw a picture of yourself doing your favourite activity </a:t>
            </a:r>
            <a:r>
              <a:rPr lang="en-GB" b="0" i="0" dirty="0">
                <a:solidFill>
                  <a:schemeClr val="bg1"/>
                </a:solidFill>
                <a:effectLst/>
                <a:latin typeface="Arial" panose="020B0604020202020204" pitchFamily="34" charset="0"/>
                <a:cs typeface="Arial" panose="020B0604020202020204" pitchFamily="34" charset="0"/>
              </a:rPr>
              <a:t>and then share these as a class. Ask your teacher to build these activities into their planning over the next few weeks.</a:t>
            </a:r>
            <a:endParaRPr lang="en-GB" sz="16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591284" y="4400963"/>
            <a:ext cx="4362016" cy="2308324"/>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cs typeface="Arial" panose="020B0604020202020204" pitchFamily="34" charset="0"/>
              </a:rPr>
              <a:t>Think about what your face looks like when you like something, when you don’t like something, or when you are scared or excited. Can you tell how someone else is feeling by looking at their </a:t>
            </a:r>
            <a:r>
              <a:rPr lang="en-GB" b="1" i="0" dirty="0">
                <a:solidFill>
                  <a:srgbClr val="000000"/>
                </a:solidFill>
                <a:effectLst/>
                <a:latin typeface="Arial" panose="020B0604020202020204" pitchFamily="34" charset="0"/>
                <a:cs typeface="Arial" panose="020B0604020202020204" pitchFamily="34" charset="0"/>
              </a:rPr>
              <a:t>facial expressions</a:t>
            </a:r>
            <a:r>
              <a:rPr lang="en-GB" b="0" i="0" dirty="0">
                <a:solidFill>
                  <a:srgbClr val="000000"/>
                </a:solidFill>
                <a:effectLst/>
                <a:latin typeface="Arial" panose="020B0604020202020204" pitchFamily="34" charset="0"/>
                <a:cs typeface="Arial" panose="020B0604020202020204" pitchFamily="34" charset="0"/>
              </a:rPr>
              <a:t>? </a:t>
            </a:r>
            <a:r>
              <a:rPr lang="en-GB" b="0" i="0" dirty="0">
                <a:solidFill>
                  <a:srgbClr val="000000"/>
                </a:solidFill>
                <a:effectLst/>
                <a:highlight>
                  <a:srgbClr val="00ACE9"/>
                </a:highlight>
                <a:latin typeface="Arial" panose="020B0604020202020204" pitchFamily="34" charset="0"/>
                <a:cs typeface="Arial" panose="020B0604020202020204" pitchFamily="34" charset="0"/>
              </a:rPr>
              <a:t>How can we ‘hear’ people even when they don’t speak</a:t>
            </a:r>
            <a:r>
              <a:rPr lang="en-GB" b="0" i="0" dirty="0">
                <a:solidFill>
                  <a:srgbClr val="000000"/>
                </a:solidFill>
                <a:effectLst/>
                <a:latin typeface="Arial" panose="020B0604020202020204" pitchFamily="34" charset="0"/>
                <a:cs typeface="Arial" panose="020B0604020202020204" pitchFamily="34" charset="0"/>
              </a:rPr>
              <a:t> so that we can respect their views?</a:t>
            </a:r>
            <a:endParaRPr lang="en-GB" b="1" dirty="0">
              <a:highlight>
                <a:srgbClr val="00ACE9"/>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316560" y="4585629"/>
            <a:ext cx="3818413" cy="1938992"/>
          </a:xfrm>
          <a:prstGeom prst="rect">
            <a:avLst/>
          </a:prstGeom>
          <a:noFill/>
        </p:spPr>
        <p:txBody>
          <a:bodyPr wrap="square" rtlCol="0">
            <a:spAutoFit/>
          </a:bodyPr>
          <a:lstStyle/>
          <a:p>
            <a:pPr algn="ctr"/>
            <a:r>
              <a:rPr lang="en-GB" sz="2000" b="0" dirty="0">
                <a:solidFill>
                  <a:srgbClr val="000000"/>
                </a:solidFill>
                <a:effectLst/>
                <a:latin typeface="Arial" panose="020B0604020202020204" pitchFamily="34" charset="0"/>
                <a:cs typeface="Arial" panose="020B0604020202020204" pitchFamily="34" charset="0"/>
              </a:rPr>
              <a:t>Watch </a:t>
            </a:r>
            <a:r>
              <a:rPr lang="en-GB" sz="2000" b="0" u="sng" strike="noStrike" dirty="0">
                <a:solidFill>
                  <a:srgbClr val="0563C1"/>
                </a:solidFill>
                <a:effectLst/>
                <a:latin typeface="Arial" panose="020B0604020202020204" pitchFamily="34" charset="0"/>
                <a:cs typeface="Arial" panose="020B0604020202020204" pitchFamily="34" charset="0"/>
                <a:hlinkClick r:id="rId7"/>
              </a:rPr>
              <a:t>this video</a:t>
            </a:r>
            <a:r>
              <a:rPr lang="en-GB" sz="2000" b="0" dirty="0">
                <a:solidFill>
                  <a:srgbClr val="000000"/>
                </a:solidFill>
                <a:effectLst/>
                <a:latin typeface="Arial" panose="020B0604020202020204" pitchFamily="34" charset="0"/>
                <a:cs typeface="Arial" panose="020B0604020202020204" pitchFamily="34" charset="0"/>
              </a:rPr>
              <a:t> about children’s rights. Can you draw the page in the storybook where Viz, </a:t>
            </a:r>
            <a:r>
              <a:rPr lang="en-GB" sz="2000" b="0" dirty="0" err="1">
                <a:solidFill>
                  <a:srgbClr val="000000"/>
                </a:solidFill>
                <a:effectLst/>
                <a:latin typeface="Arial" panose="020B0604020202020204" pitchFamily="34" charset="0"/>
                <a:cs typeface="Arial" panose="020B0604020202020204" pitchFamily="34" charset="0"/>
              </a:rPr>
              <a:t>Leepa</a:t>
            </a:r>
            <a:r>
              <a:rPr lang="en-GB" sz="2000" b="0" dirty="0">
                <a:solidFill>
                  <a:srgbClr val="000000"/>
                </a:solidFill>
                <a:effectLst/>
                <a:latin typeface="Arial" panose="020B0604020202020204" pitchFamily="34" charset="0"/>
                <a:cs typeface="Arial" panose="020B0604020202020204" pitchFamily="34" charset="0"/>
              </a:rPr>
              <a:t> and </a:t>
            </a:r>
            <a:r>
              <a:rPr lang="en-GB" sz="2000" b="0" dirty="0" err="1">
                <a:solidFill>
                  <a:srgbClr val="000000"/>
                </a:solidFill>
                <a:effectLst/>
                <a:latin typeface="Arial" panose="020B0604020202020204" pitchFamily="34" charset="0"/>
                <a:cs typeface="Arial" panose="020B0604020202020204" pitchFamily="34" charset="0"/>
              </a:rPr>
              <a:t>Zooko</a:t>
            </a:r>
            <a:r>
              <a:rPr lang="en-GB" sz="2000" b="0" dirty="0">
                <a:solidFill>
                  <a:srgbClr val="000000"/>
                </a:solidFill>
                <a:effectLst/>
                <a:latin typeface="Arial" panose="020B0604020202020204" pitchFamily="34" charset="0"/>
                <a:cs typeface="Arial" panose="020B0604020202020204" pitchFamily="34" charset="0"/>
              </a:rPr>
              <a:t> explain what </a:t>
            </a:r>
            <a:r>
              <a:rPr lang="en-GB" sz="2000" b="1" dirty="0">
                <a:solidFill>
                  <a:srgbClr val="000000"/>
                </a:solidFill>
                <a:effectLst/>
                <a:latin typeface="Arial" panose="020B0604020202020204" pitchFamily="34" charset="0"/>
                <a:cs typeface="Arial" panose="020B0604020202020204" pitchFamily="34" charset="0"/>
              </a:rPr>
              <a:t>Article 12 </a:t>
            </a:r>
            <a:r>
              <a:rPr lang="en-GB" sz="2000" b="0" dirty="0">
                <a:solidFill>
                  <a:srgbClr val="000000"/>
                </a:solidFill>
                <a:effectLst/>
                <a:latin typeface="Arial" panose="020B0604020202020204" pitchFamily="34" charset="0"/>
                <a:cs typeface="Arial" panose="020B0604020202020204" pitchFamily="34" charset="0"/>
              </a:rPr>
              <a:t>is all about? (It’s at 6 mins) </a:t>
            </a:r>
            <a:endParaRPr lang="en-GB" b="1" dirty="0">
              <a:solidFill>
                <a:srgbClr val="00AEEF"/>
              </a:solidFill>
              <a:latin typeface="Arial" panose="020B0604020202020204" pitchFamily="34" charset="0"/>
              <a:cs typeface="Arial" panose="020B0604020202020204" pitchFamily="34" charset="0"/>
            </a:endParaRPr>
          </a:p>
        </p:txBody>
      </p:sp>
      <p:pic>
        <p:nvPicPr>
          <p:cNvPr id="2" name="Online Media 1" title="Birthday for Ben">
            <a:hlinkClick r:id="" action="ppaction://media"/>
            <a:extLst>
              <a:ext uri="{FF2B5EF4-FFF2-40B4-BE49-F238E27FC236}">
                <a16:creationId xmlns:a16="http://schemas.microsoft.com/office/drawing/2014/main" id="{CB05D3D5-0A79-44C3-9F80-CC24CF8A16A5}"/>
              </a:ext>
            </a:extLst>
          </p:cNvPr>
          <p:cNvPicPr>
            <a:picLocks noRot="1" noChangeAspect="1"/>
          </p:cNvPicPr>
          <p:nvPr>
            <a:videoFile r:link="rId1"/>
          </p:nvPr>
        </p:nvPicPr>
        <p:blipFill>
          <a:blip r:embed="rId8"/>
          <a:stretch>
            <a:fillRect/>
          </a:stretch>
        </p:blipFill>
        <p:spPr>
          <a:xfrm>
            <a:off x="4876800" y="2200562"/>
            <a:ext cx="2540000" cy="1435100"/>
          </a:xfrm>
          <a:prstGeom prst="rect">
            <a:avLst/>
          </a:prstGeom>
        </p:spPr>
      </p:pic>
      <p:pic>
        <p:nvPicPr>
          <p:cNvPr id="3" name="Online Media 2" title="We all have rights (international sign version) I UNICEF">
            <a:hlinkClick r:id="" action="ppaction://media"/>
            <a:extLst>
              <a:ext uri="{FF2B5EF4-FFF2-40B4-BE49-F238E27FC236}">
                <a16:creationId xmlns:a16="http://schemas.microsoft.com/office/drawing/2014/main" id="{35E2535F-9392-4214-97B9-0D75C49F3967}"/>
              </a:ext>
            </a:extLst>
          </p:cNvPr>
          <p:cNvPicPr>
            <a:picLocks noRot="1" noChangeAspect="1"/>
          </p:cNvPicPr>
          <p:nvPr>
            <a:videoFile r:link="rId2"/>
          </p:nvPr>
        </p:nvPicPr>
        <p:blipFill>
          <a:blip r:embed="rId9"/>
          <a:stretch>
            <a:fillRect/>
          </a:stretch>
        </p:blipFill>
        <p:spPr>
          <a:xfrm>
            <a:off x="4450815" y="4757168"/>
            <a:ext cx="2824627" cy="1595914"/>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56193" y="1851999"/>
            <a:ext cx="4466607" cy="2031325"/>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People don’t only share their opinions and thoughts through talking. Write a list of as many ways as you can think through which people share their thoughts and opinions. As a class or a school, how could you make sure children can </a:t>
            </a:r>
            <a:r>
              <a:rPr lang="en-GB" sz="1800" b="1" dirty="0">
                <a:solidFill>
                  <a:srgbClr val="000000"/>
                </a:solidFill>
                <a:effectLst/>
                <a:latin typeface="Arial" panose="020B0604020202020204" pitchFamily="34" charset="0"/>
                <a:cs typeface="Arial" panose="020B0604020202020204" pitchFamily="34" charset="0"/>
              </a:rPr>
              <a:t>share their thoughts in different ways</a:t>
            </a:r>
            <a:r>
              <a:rPr lang="en-GB" sz="1800" b="0" dirty="0">
                <a:solidFill>
                  <a:srgbClr val="000000"/>
                </a:solidFill>
                <a:effectLst/>
                <a:latin typeface="Arial" panose="020B0604020202020204" pitchFamily="34" charset="0"/>
                <a:cs typeface="Arial" panose="020B0604020202020204" pitchFamily="34" charset="0"/>
              </a:rPr>
              <a:t>?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594600" y="4375257"/>
            <a:ext cx="4318912" cy="2185214"/>
          </a:xfrm>
          <a:prstGeom prst="rect">
            <a:avLst/>
          </a:prstGeom>
          <a:noFill/>
        </p:spPr>
        <p:txBody>
          <a:bodyPr wrap="square" rtlCol="0">
            <a:spAutoFit/>
          </a:bodyPr>
          <a:lstStyle/>
          <a:p>
            <a:pPr algn="ctr"/>
            <a:r>
              <a:rPr lang="en-GB" sz="1700" b="0" dirty="0">
                <a:solidFill>
                  <a:srgbClr val="000000"/>
                </a:solidFill>
                <a:effectLst/>
                <a:latin typeface="Arial" panose="020B0604020202020204" pitchFamily="34" charset="0"/>
                <a:cs typeface="Arial" panose="020B0604020202020204" pitchFamily="34" charset="0"/>
              </a:rPr>
              <a:t>Many schools have </a:t>
            </a:r>
            <a:r>
              <a:rPr lang="en-GB" sz="1700" b="1" dirty="0">
                <a:solidFill>
                  <a:srgbClr val="000000"/>
                </a:solidFill>
                <a:effectLst/>
                <a:latin typeface="Arial" panose="020B0604020202020204" pitchFamily="34" charset="0"/>
                <a:cs typeface="Arial" panose="020B0604020202020204" pitchFamily="34" charset="0"/>
              </a:rPr>
              <a:t>worry boxes </a:t>
            </a:r>
            <a:r>
              <a:rPr lang="en-GB" sz="1700" b="0" dirty="0">
                <a:solidFill>
                  <a:srgbClr val="000000"/>
                </a:solidFill>
                <a:effectLst/>
                <a:latin typeface="Arial" panose="020B0604020202020204" pitchFamily="34" charset="0"/>
                <a:cs typeface="Arial" panose="020B0604020202020204" pitchFamily="34" charset="0"/>
              </a:rPr>
              <a:t>or tell me boxes so that children can share their thoughts in writing. One school has a box labelled, “I wish my teacher knew...” so that children can share any thoughts, ideas, worries or news. </a:t>
            </a:r>
            <a:r>
              <a:rPr lang="en-GB" sz="1700" b="0" dirty="0">
                <a:solidFill>
                  <a:srgbClr val="000000"/>
                </a:solidFill>
                <a:effectLst/>
                <a:highlight>
                  <a:srgbClr val="00ACE9"/>
                </a:highlight>
                <a:latin typeface="Arial" panose="020B0604020202020204" pitchFamily="34" charset="0"/>
                <a:cs typeface="Arial" panose="020B0604020202020204" pitchFamily="34" charset="0"/>
              </a:rPr>
              <a:t>Design a class box </a:t>
            </a:r>
            <a:r>
              <a:rPr lang="en-GB" sz="1700" b="0" dirty="0">
                <a:solidFill>
                  <a:srgbClr val="000000"/>
                </a:solidFill>
                <a:effectLst/>
                <a:latin typeface="Arial" panose="020B0604020202020204" pitchFamily="34" charset="0"/>
                <a:cs typeface="Arial" panose="020B0604020202020204" pitchFamily="34" charset="0"/>
              </a:rPr>
              <a:t>so that children in your class can share their views through writing.  </a:t>
            </a:r>
            <a:endParaRPr lang="en-GB" sz="17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6903588" y="1767361"/>
            <a:ext cx="5132219" cy="2200602"/>
          </a:xfrm>
          <a:prstGeom prst="rect">
            <a:avLst/>
          </a:prstGeom>
          <a:noFill/>
        </p:spPr>
        <p:txBody>
          <a:bodyPr wrap="square" rtlCol="0">
            <a:spAutoFit/>
          </a:bodyPr>
          <a:lstStyle/>
          <a:p>
            <a:pPr algn="ctr"/>
            <a:r>
              <a:rPr lang="en-GB" sz="1700" b="0" dirty="0">
                <a:solidFill>
                  <a:srgbClr val="000000"/>
                </a:solidFill>
                <a:effectLst/>
                <a:latin typeface="Arial" panose="020B0604020202020204" pitchFamily="34" charset="0"/>
                <a:cs typeface="Arial" panose="020B0604020202020204" pitchFamily="34" charset="0"/>
              </a:rPr>
              <a:t>Use </a:t>
            </a:r>
            <a:r>
              <a:rPr lang="en-GB" sz="1700" b="0" u="sng" strike="noStrike" dirty="0">
                <a:solidFill>
                  <a:srgbClr val="0563C1"/>
                </a:solidFill>
                <a:effectLst/>
                <a:latin typeface="Arial" panose="020B0604020202020204" pitchFamily="34" charset="0"/>
                <a:cs typeface="Arial" panose="020B0604020202020204" pitchFamily="34" charset="0"/>
                <a:hlinkClick r:id="rId3"/>
              </a:rPr>
              <a:t>these cards</a:t>
            </a:r>
            <a:r>
              <a:rPr lang="en-GB" sz="1700" b="0" dirty="0">
                <a:solidFill>
                  <a:srgbClr val="000000"/>
                </a:solidFill>
                <a:effectLst/>
                <a:latin typeface="Arial" panose="020B0604020202020204" pitchFamily="34" charset="0"/>
                <a:cs typeface="Arial" panose="020B0604020202020204" pitchFamily="34" charset="0"/>
              </a:rPr>
              <a:t> from Scotland’s Commissioner for Children to explore what effective participation looks like. Look at each ‘rule’ in turn and think about whether your school does this well or could improve. Why is it important to remember that Article 12 of the CRC also includes the right not to express a view? As a class, </a:t>
            </a:r>
            <a:r>
              <a:rPr lang="en-GB" sz="1700" b="1" dirty="0">
                <a:solidFill>
                  <a:srgbClr val="000000"/>
                </a:solidFill>
                <a:effectLst/>
                <a:latin typeface="Arial" panose="020B0604020202020204" pitchFamily="34" charset="0"/>
                <a:cs typeface="Arial" panose="020B0604020202020204" pitchFamily="34" charset="0"/>
              </a:rPr>
              <a:t>agree on three rules that you need to improve </a:t>
            </a:r>
            <a:r>
              <a:rPr lang="en-GB" sz="1700" b="0" dirty="0">
                <a:solidFill>
                  <a:srgbClr val="000000"/>
                </a:solidFill>
                <a:effectLst/>
                <a:latin typeface="Arial" panose="020B0604020202020204" pitchFamily="34" charset="0"/>
                <a:cs typeface="Arial" panose="020B0604020202020204" pitchFamily="34" charset="0"/>
              </a:rPr>
              <a:t>as a school. </a:t>
            </a:r>
            <a:r>
              <a:rPr lang="en-GB" sz="1800" b="0" i="1" dirty="0">
                <a:solidFill>
                  <a:srgbClr val="000000"/>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A07F5FCB-1BCE-4B6E-9661-7DC227EAF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0" y="1698950"/>
            <a:ext cx="1658305" cy="2337421"/>
          </a:xfrm>
          <a:prstGeom prst="rect">
            <a:avLst/>
          </a:prstGeom>
        </p:spPr>
      </p:pic>
      <p:sp>
        <p:nvSpPr>
          <p:cNvPr id="9" name="TextBox 8">
            <a:extLst>
              <a:ext uri="{FF2B5EF4-FFF2-40B4-BE49-F238E27FC236}">
                <a16:creationId xmlns:a16="http://schemas.microsoft.com/office/drawing/2014/main" id="{F51E56E0-0122-4793-99A0-3FE5D073B105}"/>
              </a:ext>
            </a:extLst>
          </p:cNvPr>
          <p:cNvSpPr txBox="1"/>
          <p:nvPr/>
        </p:nvSpPr>
        <p:spPr>
          <a:xfrm>
            <a:off x="156193" y="4590701"/>
            <a:ext cx="7057407" cy="1754326"/>
          </a:xfrm>
          <a:prstGeom prst="rect">
            <a:avLst/>
          </a:prstGeom>
          <a:noFill/>
        </p:spPr>
        <p:txBody>
          <a:bodyPr wrap="square">
            <a:spAutoFit/>
          </a:bodyPr>
          <a:lstStyle/>
          <a:p>
            <a:pPr algn="ctr"/>
            <a:r>
              <a:rPr lang="en-GB" sz="1800" b="0" dirty="0">
                <a:solidFill>
                  <a:schemeClr val="bg1"/>
                </a:solidFill>
                <a:effectLst/>
                <a:latin typeface="Arial" panose="020B0604020202020204" pitchFamily="34" charset="0"/>
                <a:cs typeface="Arial" panose="020B0604020202020204" pitchFamily="34" charset="0"/>
              </a:rPr>
              <a:t>What </a:t>
            </a:r>
            <a:r>
              <a:rPr lang="en-GB" sz="1800" b="1" dirty="0">
                <a:solidFill>
                  <a:schemeClr val="bg1"/>
                </a:solidFill>
                <a:effectLst/>
                <a:latin typeface="Arial" panose="020B0604020202020204" pitchFamily="34" charset="0"/>
                <a:cs typeface="Arial" panose="020B0604020202020204" pitchFamily="34" charset="0"/>
              </a:rPr>
              <a:t>pupil leadership groups </a:t>
            </a:r>
            <a:r>
              <a:rPr lang="en-GB" sz="1800" b="0" dirty="0">
                <a:solidFill>
                  <a:schemeClr val="bg1"/>
                </a:solidFill>
                <a:effectLst/>
                <a:latin typeface="Arial" panose="020B0604020202020204" pitchFamily="34" charset="0"/>
                <a:cs typeface="Arial" panose="020B0604020202020204" pitchFamily="34" charset="0"/>
              </a:rPr>
              <a:t>does your school have to help pupils share their views and opinions on school life? Can you think of any groups you would like to have? Work with a partner to </a:t>
            </a:r>
            <a:r>
              <a:rPr lang="en-GB" sz="1800" b="0" dirty="0">
                <a:solidFill>
                  <a:srgbClr val="FFFF00"/>
                </a:solidFill>
                <a:effectLst/>
                <a:latin typeface="Arial" panose="020B0604020202020204" pitchFamily="34" charset="0"/>
                <a:cs typeface="Arial" panose="020B0604020202020204" pitchFamily="34" charset="0"/>
              </a:rPr>
              <a:t>create a plan for a new pupil group</a:t>
            </a:r>
            <a:r>
              <a:rPr lang="en-GB" sz="1800" b="0" dirty="0">
                <a:solidFill>
                  <a:schemeClr val="bg1"/>
                </a:solidFill>
                <a:effectLst/>
                <a:latin typeface="Arial" panose="020B0604020202020204" pitchFamily="34" charset="0"/>
                <a:cs typeface="Arial" panose="020B0604020202020204" pitchFamily="34" charset="0"/>
              </a:rPr>
              <a:t>. Explain why you think this group is important and what kinds of things they would be involved in. How can you make sure a variety of people can get involved?  </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472476" y="1808137"/>
            <a:ext cx="4521200" cy="2185214"/>
          </a:xfrm>
          <a:prstGeom prst="rect">
            <a:avLst/>
          </a:prstGeom>
          <a:noFill/>
        </p:spPr>
        <p:txBody>
          <a:bodyPr wrap="square" lIns="91440" tIns="45720" rIns="91440" bIns="45720" rtlCol="0" anchor="t">
            <a:spAutoFit/>
          </a:bodyPr>
          <a:lstStyle/>
          <a:p>
            <a:pPr algn="ctr"/>
            <a:r>
              <a:rPr lang="en-GB" sz="1700" b="0" dirty="0">
                <a:solidFill>
                  <a:srgbClr val="000000"/>
                </a:solidFill>
                <a:effectLst/>
                <a:latin typeface="Arial"/>
                <a:cs typeface="Arial"/>
              </a:rPr>
              <a:t>Watch </a:t>
            </a:r>
            <a:r>
              <a:rPr lang="en-GB" sz="1700" b="0" u="sng" strike="noStrike" dirty="0">
                <a:solidFill>
                  <a:srgbClr val="0563C1"/>
                </a:solidFill>
                <a:effectLst/>
                <a:latin typeface="Arial"/>
                <a:cs typeface="Arial"/>
                <a:hlinkClick r:id="rId5"/>
              </a:rPr>
              <a:t>this video</a:t>
            </a:r>
            <a:r>
              <a:rPr lang="en-GB" sz="1700" b="0" dirty="0">
                <a:solidFill>
                  <a:srgbClr val="000000"/>
                </a:solidFill>
                <a:effectLst/>
                <a:latin typeface="Arial"/>
                <a:cs typeface="Arial"/>
              </a:rPr>
              <a:t> about the UN Committee on the Rights of the Child. </a:t>
            </a:r>
            <a:r>
              <a:rPr lang="en-GB" sz="1700" dirty="0">
                <a:solidFill>
                  <a:srgbClr val="000000"/>
                </a:solidFill>
                <a:effectLst/>
                <a:latin typeface="Arial"/>
                <a:cs typeface="Arial"/>
              </a:rPr>
              <a:t>Write a letter to send to your country’s Children’s Commissioner </a:t>
            </a:r>
            <a:r>
              <a:rPr lang="en-GB" sz="1700" b="0" dirty="0">
                <a:solidFill>
                  <a:srgbClr val="000000"/>
                </a:solidFill>
                <a:effectLst/>
                <a:latin typeface="Arial"/>
                <a:cs typeface="Arial"/>
              </a:rPr>
              <a:t>about an issue either within your local community or the wider world that you consider needs improving. Try to include some ideas for how to do this and why you think your ideas would work.   </a:t>
            </a:r>
            <a:endParaRPr lang="en-GB" sz="1700" b="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03073" y="1685027"/>
            <a:ext cx="4393520" cy="2308324"/>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How can you tell how someone is feeling? List </a:t>
            </a:r>
            <a:r>
              <a:rPr lang="en-GB" sz="1800" b="0" dirty="0">
                <a:solidFill>
                  <a:srgbClr val="FFFF00"/>
                </a:solidFill>
                <a:effectLst/>
                <a:latin typeface="Arial" panose="020B0604020202020204" pitchFamily="34" charset="0"/>
                <a:cs typeface="Arial" panose="020B0604020202020204" pitchFamily="34" charset="0"/>
              </a:rPr>
              <a:t>all of the ways people communicate </a:t>
            </a:r>
            <a:r>
              <a:rPr lang="en-GB" sz="1800" b="0" dirty="0">
                <a:solidFill>
                  <a:schemeClr val="bg1"/>
                </a:solidFill>
                <a:effectLst/>
                <a:latin typeface="Arial" panose="020B0604020202020204" pitchFamily="34" charset="0"/>
                <a:cs typeface="Arial" panose="020B0604020202020204" pitchFamily="34" charset="0"/>
              </a:rPr>
              <a:t>their views and opinions. Share your list with your class. Discuss the importance of non-verbal communication. What can you do to make sure everyone is listened to and able to participate in decision-making? </a:t>
            </a:r>
            <a:endParaRPr lang="en-GB" sz="14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198324" y="4690161"/>
            <a:ext cx="4203019" cy="1754326"/>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rPr>
              <a:t>After watching </a:t>
            </a:r>
            <a:r>
              <a:rPr lang="en-GB" sz="1800" b="0" u="sng" strike="noStrike" dirty="0">
                <a:solidFill>
                  <a:srgbClr val="0563C1"/>
                </a:solidFill>
                <a:effectLst/>
                <a:latin typeface="Arial" panose="020B0604020202020204" pitchFamily="34" charset="0"/>
                <a:hlinkClick r:id="rId6"/>
              </a:rPr>
              <a:t>this video</a:t>
            </a:r>
            <a:r>
              <a:rPr lang="en-GB" sz="1800" b="0" dirty="0">
                <a:solidFill>
                  <a:srgbClr val="000000"/>
                </a:solidFill>
                <a:effectLst/>
                <a:latin typeface="Arial" panose="020B0604020202020204" pitchFamily="34" charset="0"/>
              </a:rPr>
              <a:t>, spend some time researching </a:t>
            </a:r>
            <a:r>
              <a:rPr lang="en-GB" sz="1800" b="1" dirty="0">
                <a:solidFill>
                  <a:srgbClr val="000000"/>
                </a:solidFill>
                <a:effectLst/>
                <a:latin typeface="Arial" panose="020B0604020202020204" pitchFamily="34" charset="0"/>
              </a:rPr>
              <a:t>organisations which support young people to express their views</a:t>
            </a:r>
            <a:r>
              <a:rPr lang="en-GB" sz="1800" b="0" dirty="0">
                <a:solidFill>
                  <a:srgbClr val="000000"/>
                </a:solidFill>
                <a:effectLst/>
                <a:latin typeface="Arial" panose="020B0604020202020204" pitchFamily="34" charset="0"/>
              </a:rPr>
              <a:t> and concerns to see if they have any helpful guidance that you can share with your class or the school. </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20680" y="4551661"/>
            <a:ext cx="4372996" cy="2031325"/>
          </a:xfrm>
          <a:prstGeom prst="rect">
            <a:avLst/>
          </a:prstGeom>
          <a:noFill/>
        </p:spPr>
        <p:txBody>
          <a:bodyPr wrap="square">
            <a:spAutoFit/>
          </a:bodyPr>
          <a:lstStyle/>
          <a:p>
            <a:pPr algn="ctr"/>
            <a:r>
              <a:rPr lang="en-GB" sz="1800" b="0" dirty="0">
                <a:solidFill>
                  <a:srgbClr val="000000"/>
                </a:solidFill>
                <a:effectLst/>
                <a:latin typeface="Arial" panose="020B0604020202020204" pitchFamily="34" charset="0"/>
                <a:cs typeface="Arial" panose="020B0604020202020204" pitchFamily="34" charset="0"/>
              </a:rPr>
              <a:t>Conduct a survey to look at how diverse </a:t>
            </a:r>
            <a:r>
              <a:rPr lang="en-GB" sz="1800" dirty="0">
                <a:solidFill>
                  <a:srgbClr val="000000"/>
                </a:solidFill>
                <a:effectLst/>
                <a:latin typeface="Arial" panose="020B0604020202020204" pitchFamily="34" charset="0"/>
                <a:cs typeface="Arial" panose="020B0604020202020204" pitchFamily="34" charset="0"/>
              </a:rPr>
              <a:t>your school pupil leadership groups </a:t>
            </a:r>
            <a:r>
              <a:rPr lang="en-GB" sz="1800" b="0" dirty="0">
                <a:solidFill>
                  <a:srgbClr val="000000"/>
                </a:solidFill>
                <a:effectLst/>
                <a:latin typeface="Arial" panose="020B0604020202020204" pitchFamily="34" charset="0"/>
                <a:cs typeface="Arial" panose="020B0604020202020204" pitchFamily="34" charset="0"/>
              </a:rPr>
              <a:t>are. What could you do as a school to ensure that a </a:t>
            </a:r>
            <a:r>
              <a:rPr lang="en-GB" sz="1800" b="0" dirty="0">
                <a:solidFill>
                  <a:srgbClr val="000000"/>
                </a:solidFill>
                <a:effectLst/>
                <a:highlight>
                  <a:srgbClr val="00ACE9"/>
                </a:highlight>
                <a:latin typeface="Arial" panose="020B0604020202020204" pitchFamily="34" charset="0"/>
                <a:cs typeface="Arial" panose="020B0604020202020204" pitchFamily="34" charset="0"/>
              </a:rPr>
              <a:t>diverse range of voices are heard</a:t>
            </a:r>
            <a:r>
              <a:rPr lang="en-GB" sz="1800" b="0" dirty="0">
                <a:solidFill>
                  <a:srgbClr val="000000"/>
                </a:solidFill>
                <a:effectLst/>
                <a:latin typeface="Arial" panose="020B0604020202020204" pitchFamily="34" charset="0"/>
                <a:cs typeface="Arial" panose="020B0604020202020204" pitchFamily="34" charset="0"/>
              </a:rPr>
              <a:t> at your school? </a:t>
            </a:r>
          </a:p>
          <a:p>
            <a:pPr algn="ctr"/>
            <a:r>
              <a:rPr lang="en-GB" sz="1800" b="0" dirty="0">
                <a:solidFill>
                  <a:srgbClr val="000000"/>
                </a:solidFill>
                <a:effectLst/>
                <a:latin typeface="Arial" panose="020B0604020202020204" pitchFamily="34" charset="0"/>
                <a:cs typeface="Arial" panose="020B0604020202020204" pitchFamily="34" charset="0"/>
              </a:rPr>
              <a:t>What steps need to be taken to ensure </a:t>
            </a:r>
            <a:r>
              <a:rPr lang="en-GB" sz="1800" b="1" dirty="0">
                <a:solidFill>
                  <a:srgbClr val="000000"/>
                </a:solidFill>
                <a:effectLst/>
                <a:latin typeface="Arial" panose="020B0604020202020204" pitchFamily="34" charset="0"/>
                <a:cs typeface="Arial" panose="020B0604020202020204" pitchFamily="34" charset="0"/>
              </a:rPr>
              <a:t>meaningful participation</a:t>
            </a:r>
            <a:r>
              <a:rPr lang="en-GB" sz="1800" b="0" dirty="0">
                <a:solidFill>
                  <a:srgbClr val="000000"/>
                </a:solidFill>
                <a:effectLst/>
                <a:latin typeface="Arial" panose="020B0604020202020204" pitchFamily="34" charset="0"/>
                <a:cs typeface="Arial" panose="020B0604020202020204" pitchFamily="34" charset="0"/>
              </a:rPr>
              <a:t>? </a:t>
            </a:r>
            <a:endParaRPr lang="en-GB" sz="1800" dirty="0">
              <a:latin typeface="Arial" panose="020B0604020202020204" pitchFamily="34" charset="0"/>
              <a:cs typeface="Arial" panose="020B0604020202020204" pitchFamily="34" charset="0"/>
            </a:endParaRPr>
          </a:p>
        </p:txBody>
      </p:sp>
      <p:pic>
        <p:nvPicPr>
          <p:cNvPr id="5" name="Online Media 4" title="Rights of the Child animation">
            <a:hlinkClick r:id="" action="ppaction://media"/>
            <a:extLst>
              <a:ext uri="{FF2B5EF4-FFF2-40B4-BE49-F238E27FC236}">
                <a16:creationId xmlns:a16="http://schemas.microsoft.com/office/drawing/2014/main" id="{79E79AD9-D474-45D8-B0C4-3F5D1FEDB937}"/>
              </a:ext>
            </a:extLst>
          </p:cNvPr>
          <p:cNvPicPr>
            <a:picLocks noRot="1" noChangeAspect="1"/>
          </p:cNvPicPr>
          <p:nvPr>
            <a:videoFile r:link="rId1"/>
          </p:nvPr>
        </p:nvPicPr>
        <p:blipFill>
          <a:blip r:embed="rId7"/>
          <a:stretch>
            <a:fillRect/>
          </a:stretch>
        </p:blipFill>
        <p:spPr>
          <a:xfrm>
            <a:off x="4826000" y="2183194"/>
            <a:ext cx="2540000" cy="1435100"/>
          </a:xfrm>
          <a:prstGeom prst="rect">
            <a:avLst/>
          </a:prstGeom>
        </p:spPr>
      </p:pic>
      <p:pic>
        <p:nvPicPr>
          <p:cNvPr id="6" name="Online Media 5" title="UNCRC Article 12 (respect for the views of the child)">
            <a:hlinkClick r:id="" action="ppaction://media"/>
            <a:extLst>
              <a:ext uri="{FF2B5EF4-FFF2-40B4-BE49-F238E27FC236}">
                <a16:creationId xmlns:a16="http://schemas.microsoft.com/office/drawing/2014/main" id="{7C37D10E-652A-49AD-8D00-BBB03C965E5B}"/>
              </a:ext>
            </a:extLst>
          </p:cNvPr>
          <p:cNvPicPr>
            <a:picLocks noRot="1" noChangeAspect="1"/>
          </p:cNvPicPr>
          <p:nvPr>
            <a:videoFile r:link="rId2"/>
          </p:nvPr>
        </p:nvPicPr>
        <p:blipFill>
          <a:blip r:embed="rId8"/>
          <a:stretch>
            <a:fillRect/>
          </a:stretch>
        </p:blipFill>
        <p:spPr>
          <a:xfrm>
            <a:off x="4571321" y="4849774"/>
            <a:ext cx="2747773" cy="1552492"/>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TotalTime>
  <Words>1477</Words>
  <Application>Microsoft Office PowerPoint</Application>
  <PresentationFormat>Widescreen</PresentationFormat>
  <Paragraphs>87</Paragraphs>
  <Slides>13</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146</cp:revision>
  <dcterms:created xsi:type="dcterms:W3CDTF">2021-02-11T16:57:41Z</dcterms:created>
  <dcterms:modified xsi:type="dcterms:W3CDTF">2022-03-10T08:42:40Z</dcterms:modified>
</cp:coreProperties>
</file>