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1" r:id="rId4"/>
    <p:sldId id="258" r:id="rId5"/>
    <p:sldId id="259" r:id="rId6"/>
    <p:sldId id="284" r:id="rId7"/>
    <p:sldId id="285" r:id="rId8"/>
    <p:sldId id="286" r:id="rId9"/>
    <p:sldId id="287" r:id="rId10"/>
    <p:sldId id="288" r:id="rId11"/>
    <p:sldId id="282" r:id="rId12"/>
    <p:sldId id="290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9" autoAdjust="0"/>
    <p:restoredTop sz="90823" autoAdjust="0"/>
  </p:normalViewPr>
  <p:slideViewPr>
    <p:cSldViewPr snapToGrid="0">
      <p:cViewPr varScale="1">
        <p:scale>
          <a:sx n="60" d="100"/>
          <a:sy n="60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3FA8B-F5D3-48AA-A011-79311221A7E0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68D0-998C-4032-83B2-2279821C9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44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121212"/>
              </a:solidFill>
              <a:effectLst/>
              <a:latin typeface="Open Sans"/>
            </a:endParaRPr>
          </a:p>
          <a:p>
            <a:endParaRPr lang="en-GB" b="0" i="0" dirty="0">
              <a:solidFill>
                <a:srgbClr val="121212"/>
              </a:solidFill>
              <a:effectLst/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16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329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UNICEF UK/Dawe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FAD9A-D0F1-4AD6-A7C9-3D519A760F4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08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88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3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12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19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48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70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950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68D0-998C-4032-83B2-2279821C941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35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bed&#10;&#10;Description automatically generated">
            <a:extLst>
              <a:ext uri="{FF2B5EF4-FFF2-40B4-BE49-F238E27FC236}">
                <a16:creationId xmlns:a16="http://schemas.microsoft.com/office/drawing/2014/main" id="{C4056781-D515-4BC7-8006-26261C928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414" y="0"/>
            <a:ext cx="12312414" cy="69257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CF067E-39E5-4D91-87A3-ACC6AD15E96D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32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ce single title blue dash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A72FEE0-4541-40C9-9A50-CFC663451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8592"/>
          <a:stretch/>
        </p:blipFill>
        <p:spPr>
          <a:xfrm flipH="1">
            <a:off x="-1" y="12921"/>
            <a:ext cx="12191999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2CA1285B-6221-419C-A454-834FF378DA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366"/>
            <a:ext cx="12315821" cy="69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ce single title blue dash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773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man, reading&#10;&#10;Description automatically generated">
            <a:extLst>
              <a:ext uri="{FF2B5EF4-FFF2-40B4-BE49-F238E27FC236}">
                <a16:creationId xmlns:a16="http://schemas.microsoft.com/office/drawing/2014/main" id="{3F6FEA19-0098-4FF3-8554-E7B817911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088B6A-37EC-4377-97F2-1E7A89274C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rgbClr val="00ACE9"/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thankyou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38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ctiviti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3A3BD-8BBB-4A16-8F4F-DE87626F53FB}"/>
              </a:ext>
            </a:extLst>
          </p:cNvPr>
          <p:cNvSpPr/>
          <p:nvPr userDrawn="1"/>
        </p:nvSpPr>
        <p:spPr>
          <a:xfrm>
            <a:off x="0" y="4186410"/>
            <a:ext cx="7425369" cy="26715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4EDD5-F2D4-484B-9B69-F3004F5F0692}"/>
              </a:ext>
            </a:extLst>
          </p:cNvPr>
          <p:cNvSpPr/>
          <p:nvPr userDrawn="1"/>
        </p:nvSpPr>
        <p:spPr>
          <a:xfrm>
            <a:off x="4766631" y="1514820"/>
            <a:ext cx="7425369" cy="2671590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F4892-DECC-43FF-88C0-3B5EECDC2F0C}"/>
              </a:ext>
            </a:extLst>
          </p:cNvPr>
          <p:cNvSpPr/>
          <p:nvPr userDrawn="1"/>
        </p:nvSpPr>
        <p:spPr>
          <a:xfrm>
            <a:off x="7425369" y="4186410"/>
            <a:ext cx="4766631" cy="267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D00EA-2284-4624-8A40-76C6536547E6}"/>
              </a:ext>
            </a:extLst>
          </p:cNvPr>
          <p:cNvSpPr/>
          <p:nvPr userDrawn="1"/>
        </p:nvSpPr>
        <p:spPr>
          <a:xfrm>
            <a:off x="0" y="1514820"/>
            <a:ext cx="4766631" cy="26715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B22F8F5-AE04-4AC1-91B1-035F35388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48" y="204854"/>
            <a:ext cx="5296365" cy="11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A332-9979-40EC-A695-35FA1240F675}"/>
              </a:ext>
            </a:extLst>
          </p:cNvPr>
          <p:cNvSpPr txBox="1"/>
          <p:nvPr userDrawn="1"/>
        </p:nvSpPr>
        <p:spPr>
          <a:xfrm>
            <a:off x="220338" y="204854"/>
            <a:ext cx="633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rgbClr val="00B0F0"/>
                </a:solidFill>
                <a:latin typeface="Univers Next Pro Condensed" panose="020B0906030202020203" pitchFamily="34" charset="0"/>
              </a:rPr>
              <a:t>PRIMARY ACTIVITIES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98843-F7A5-4EA9-8E27-83B20EC475F2}"/>
              </a:ext>
            </a:extLst>
          </p:cNvPr>
          <p:cNvSpPr txBox="1"/>
          <p:nvPr userDrawn="1"/>
        </p:nvSpPr>
        <p:spPr>
          <a:xfrm>
            <a:off x="220338" y="868593"/>
            <a:ext cx="526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need to complete every activity but if you have time you can try to complete more than one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7805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ctiviti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3A3BD-8BBB-4A16-8F4F-DE87626F53FB}"/>
              </a:ext>
            </a:extLst>
          </p:cNvPr>
          <p:cNvSpPr/>
          <p:nvPr userDrawn="1"/>
        </p:nvSpPr>
        <p:spPr>
          <a:xfrm>
            <a:off x="0" y="4186410"/>
            <a:ext cx="7425369" cy="26715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4EDD5-F2D4-484B-9B69-F3004F5F0692}"/>
              </a:ext>
            </a:extLst>
          </p:cNvPr>
          <p:cNvSpPr/>
          <p:nvPr userDrawn="1"/>
        </p:nvSpPr>
        <p:spPr>
          <a:xfrm>
            <a:off x="4766631" y="1514820"/>
            <a:ext cx="7425369" cy="26715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F4892-DECC-43FF-88C0-3B5EECDC2F0C}"/>
              </a:ext>
            </a:extLst>
          </p:cNvPr>
          <p:cNvSpPr/>
          <p:nvPr userDrawn="1"/>
        </p:nvSpPr>
        <p:spPr>
          <a:xfrm>
            <a:off x="7425369" y="4186410"/>
            <a:ext cx="4766631" cy="267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D00EA-2284-4624-8A40-76C6536547E6}"/>
              </a:ext>
            </a:extLst>
          </p:cNvPr>
          <p:cNvSpPr/>
          <p:nvPr userDrawn="1"/>
        </p:nvSpPr>
        <p:spPr>
          <a:xfrm>
            <a:off x="0" y="1514820"/>
            <a:ext cx="4766631" cy="2671590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B22F8F5-AE04-4AC1-91B1-035F35388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48" y="204854"/>
            <a:ext cx="5296365" cy="11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A332-9979-40EC-A695-35FA1240F675}"/>
              </a:ext>
            </a:extLst>
          </p:cNvPr>
          <p:cNvSpPr txBox="1"/>
          <p:nvPr userDrawn="1"/>
        </p:nvSpPr>
        <p:spPr>
          <a:xfrm>
            <a:off x="220338" y="204854"/>
            <a:ext cx="6488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rgbClr val="00B0F0"/>
                </a:solidFill>
                <a:latin typeface="Univers Next Pro Condensed" panose="020B0906030202020203" pitchFamily="34" charset="0"/>
              </a:rPr>
              <a:t>PRIMARY ACTIVITIES 2</a:t>
            </a:r>
            <a:endParaRPr lang="en-GB" sz="5400" dirty="0">
              <a:solidFill>
                <a:srgbClr val="00B0F0"/>
              </a:solidFill>
              <a:latin typeface="Univers Next Pro Condensed" panose="020B0906030202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98843-F7A5-4EA9-8E27-83B20EC475F2}"/>
              </a:ext>
            </a:extLst>
          </p:cNvPr>
          <p:cNvSpPr txBox="1"/>
          <p:nvPr userDrawn="1"/>
        </p:nvSpPr>
        <p:spPr>
          <a:xfrm>
            <a:off x="220338" y="868593"/>
            <a:ext cx="526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need to complete every activity but if you have time you can try to complete more than one. </a:t>
            </a:r>
          </a:p>
        </p:txBody>
      </p:sp>
    </p:spTree>
    <p:extLst>
      <p:ext uri="{BB962C8B-B14F-4D97-AF65-F5344CB8AC3E}">
        <p14:creationId xmlns:p14="http://schemas.microsoft.com/office/powerpoint/2010/main" val="1540408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ctiv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3A3BD-8BBB-4A16-8F4F-DE87626F53FB}"/>
              </a:ext>
            </a:extLst>
          </p:cNvPr>
          <p:cNvSpPr/>
          <p:nvPr userDrawn="1"/>
        </p:nvSpPr>
        <p:spPr>
          <a:xfrm>
            <a:off x="0" y="4186410"/>
            <a:ext cx="7425369" cy="26715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4EDD5-F2D4-484B-9B69-F3004F5F0692}"/>
              </a:ext>
            </a:extLst>
          </p:cNvPr>
          <p:cNvSpPr/>
          <p:nvPr userDrawn="1"/>
        </p:nvSpPr>
        <p:spPr>
          <a:xfrm>
            <a:off x="4766631" y="1514820"/>
            <a:ext cx="7425369" cy="2671590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F4892-DECC-43FF-88C0-3B5EECDC2F0C}"/>
              </a:ext>
            </a:extLst>
          </p:cNvPr>
          <p:cNvSpPr/>
          <p:nvPr userDrawn="1"/>
        </p:nvSpPr>
        <p:spPr>
          <a:xfrm>
            <a:off x="7425369" y="4186410"/>
            <a:ext cx="4766631" cy="267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D00EA-2284-4624-8A40-76C6536547E6}"/>
              </a:ext>
            </a:extLst>
          </p:cNvPr>
          <p:cNvSpPr/>
          <p:nvPr userDrawn="1"/>
        </p:nvSpPr>
        <p:spPr>
          <a:xfrm>
            <a:off x="0" y="1514820"/>
            <a:ext cx="4766631" cy="26715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B22F8F5-AE04-4AC1-91B1-035F35388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48" y="204854"/>
            <a:ext cx="5296365" cy="11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A332-9979-40EC-A695-35FA1240F675}"/>
              </a:ext>
            </a:extLst>
          </p:cNvPr>
          <p:cNvSpPr txBox="1"/>
          <p:nvPr userDrawn="1"/>
        </p:nvSpPr>
        <p:spPr>
          <a:xfrm>
            <a:off x="220338" y="204854"/>
            <a:ext cx="5985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rgbClr val="00B0F0"/>
                </a:solidFill>
                <a:latin typeface="Univers Next Pro Condensed" panose="020B0906030202020203" pitchFamily="34" charset="0"/>
              </a:rPr>
              <a:t>SECONDARY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98843-F7A5-4EA9-8E27-83B20EC475F2}"/>
              </a:ext>
            </a:extLst>
          </p:cNvPr>
          <p:cNvSpPr txBox="1"/>
          <p:nvPr userDrawn="1"/>
        </p:nvSpPr>
        <p:spPr>
          <a:xfrm>
            <a:off x="220338" y="868593"/>
            <a:ext cx="526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need to complete every activity but if you have time you can try to complete more than one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9396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ctiviti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3A3BD-8BBB-4A16-8F4F-DE87626F53FB}"/>
              </a:ext>
            </a:extLst>
          </p:cNvPr>
          <p:cNvSpPr/>
          <p:nvPr userDrawn="1"/>
        </p:nvSpPr>
        <p:spPr>
          <a:xfrm>
            <a:off x="0" y="4186410"/>
            <a:ext cx="7425369" cy="26715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4EDD5-F2D4-484B-9B69-F3004F5F0692}"/>
              </a:ext>
            </a:extLst>
          </p:cNvPr>
          <p:cNvSpPr/>
          <p:nvPr userDrawn="1"/>
        </p:nvSpPr>
        <p:spPr>
          <a:xfrm>
            <a:off x="4766631" y="1514820"/>
            <a:ext cx="7425369" cy="26715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F4892-DECC-43FF-88C0-3B5EECDC2F0C}"/>
              </a:ext>
            </a:extLst>
          </p:cNvPr>
          <p:cNvSpPr/>
          <p:nvPr userDrawn="1"/>
        </p:nvSpPr>
        <p:spPr>
          <a:xfrm>
            <a:off x="7425369" y="4186410"/>
            <a:ext cx="4766631" cy="267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D00EA-2284-4624-8A40-76C6536547E6}"/>
              </a:ext>
            </a:extLst>
          </p:cNvPr>
          <p:cNvSpPr/>
          <p:nvPr userDrawn="1"/>
        </p:nvSpPr>
        <p:spPr>
          <a:xfrm>
            <a:off x="0" y="1514820"/>
            <a:ext cx="4766631" cy="2671590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B22F8F5-AE04-4AC1-91B1-035F35388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48" y="204854"/>
            <a:ext cx="5296365" cy="11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A332-9979-40EC-A695-35FA1240F675}"/>
              </a:ext>
            </a:extLst>
          </p:cNvPr>
          <p:cNvSpPr txBox="1"/>
          <p:nvPr userDrawn="1"/>
        </p:nvSpPr>
        <p:spPr>
          <a:xfrm>
            <a:off x="220338" y="204854"/>
            <a:ext cx="6323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rgbClr val="00B0F0"/>
                </a:solidFill>
                <a:latin typeface="Univers Next Pro Condensed" panose="020B0906030202020203" pitchFamily="34" charset="0"/>
              </a:rPr>
              <a:t>SECONDARY ACTIVITIES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98843-F7A5-4EA9-8E27-83B20EC475F2}"/>
              </a:ext>
            </a:extLst>
          </p:cNvPr>
          <p:cNvSpPr txBox="1"/>
          <p:nvPr userDrawn="1"/>
        </p:nvSpPr>
        <p:spPr>
          <a:xfrm>
            <a:off x="220338" y="868593"/>
            <a:ext cx="526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need to complete every activity but if you have time you can try to complete more than one. </a:t>
            </a:r>
          </a:p>
        </p:txBody>
      </p:sp>
    </p:spTree>
    <p:extLst>
      <p:ext uri="{BB962C8B-B14F-4D97-AF65-F5344CB8AC3E}">
        <p14:creationId xmlns:p14="http://schemas.microsoft.com/office/powerpoint/2010/main" val="3154015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ce double title blue d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49A15B5-7EFA-4045-AD3F-F12AF2BFB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"/>
            <a:ext cx="12192000" cy="68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28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ce double title white d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6C2F8840-AA37-4E5E-A12B-53A1C91C49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"/>
            <a:ext cx="12192000" cy="68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76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object 2">
    <p:bg>
      <p:bgPr>
        <a:solidFill>
          <a:srgbClr val="00A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66101A-794E-4CBA-A965-9BBF63D6A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04" y="5495112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0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4C12D-CF63-408B-A8E3-CA310ADFA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-311150"/>
            <a:ext cx="12192000" cy="812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5A0075-6DAE-4F75-9850-A81CCC068425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971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6F8ED-6F66-BE45-ADC6-D6BC0CEF01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652580"/>
            <a:ext cx="10858500" cy="4092575"/>
          </a:xfrm>
        </p:spPr>
        <p:txBody>
          <a:bodyPr tIns="180000"/>
          <a:lstStyle>
            <a:lvl1pPr marL="457200" indent="-457200">
              <a:spcAft>
                <a:spcPts val="1000"/>
              </a:spcAft>
              <a:buClr>
                <a:srgbClr val="00AEEF"/>
              </a:buClr>
              <a:buFont typeface="Wingdings" pitchFamily="2" charset="2"/>
              <a:buChar char="§"/>
              <a:defRPr/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00AEEF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2114550" indent="-285750">
              <a:buClr>
                <a:srgbClr val="00AEE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b="0" i="0">
                <a:latin typeface="Univers Next Pro" panose="020B0503030202020203" pitchFamily="34" charset="77"/>
                <a:cs typeface="Univers" panose="020F0502020204030204" pitchFamily="34" charset="0"/>
              </a:rPr>
              <a:t>Click to add engaging text</a:t>
            </a:r>
          </a:p>
          <a:p>
            <a:pPr lvl="0"/>
            <a:r>
              <a:rPr lang="en-US" b="0" i="0">
                <a:latin typeface="Univers Next Pro" panose="020B0503030202020203" pitchFamily="34" charset="77"/>
                <a:cs typeface="Univers" panose="020F0502020204030204" pitchFamily="34" charset="0"/>
              </a:rPr>
              <a:t>And some more text</a:t>
            </a:r>
          </a:p>
          <a:p>
            <a:pPr lvl="1"/>
            <a:r>
              <a:rPr lang="en-US" b="0" i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4"/>
            <a:endParaRPr lang="en-US" b="0" i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2FFBB5-AF36-DC41-B7D2-D1C8564792E3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/>
              <a:t> add headline here</a:t>
            </a:r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DF87C42-D6D6-4C5A-A743-872A791424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16" y="5719200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98FE80-BE6B-4AD6-9CAE-75882CA82C99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6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C21AA-0D92-47EE-9154-7AF89AB43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0783"/>
            <a:ext cx="12192000" cy="6855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7C208-4BD6-4C38-BDC1-17B195E04AB9}"/>
              </a:ext>
            </a:extLst>
          </p:cNvPr>
          <p:cNvSpPr txBox="1"/>
          <p:nvPr userDrawn="1"/>
        </p:nvSpPr>
        <p:spPr>
          <a:xfrm>
            <a:off x="221192" y="350308"/>
            <a:ext cx="568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  <a:latin typeface="Univers Next Pro Condensed" panose="020B0906030202020203" pitchFamily="34" charset="0"/>
              </a:rPr>
              <a:t>INSTRUCTIONS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F2516-8551-4EE9-849B-CB3BC03C1256}"/>
              </a:ext>
            </a:extLst>
          </p:cNvPr>
          <p:cNvSpPr txBox="1"/>
          <p:nvPr userDrawn="1"/>
        </p:nvSpPr>
        <p:spPr>
          <a:xfrm>
            <a:off x="202142" y="1037167"/>
            <a:ext cx="61637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flexible resource is intended to provide you with some easy to use, appropriate rights-related learning to share with your children, their families and your colleagues. </a:t>
            </a:r>
          </a:p>
          <a:p>
            <a:pPr algn="l"/>
            <a:endParaRPr lang="en-GB" sz="1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GB" sz="17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out non-relevant slides or tasks </a:t>
            </a:r>
            <a:r>
              <a:rPr lang="en-GB" sz="1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sharing with students. Please check the content works for your learners and feel free to add any content that would make the material more relevant to your setting. </a:t>
            </a:r>
            <a:r>
              <a:rPr lang="en-GB" sz="17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any of the activities become triggering, please follow your internal mechanisms to provide a safe space and utilise your pastoral/safeguarding support. You can access further support via NSPCC and Childline.</a:t>
            </a:r>
            <a:r>
              <a:rPr lang="en-GB" sz="1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en-GB" sz="1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pack also provides links to learning resources from third parties and from the UK Committee for UNICEF (UNICEF UK) that you can access for free.</a:t>
            </a:r>
          </a:p>
        </p:txBody>
      </p:sp>
    </p:spTree>
    <p:extLst>
      <p:ext uri="{BB962C8B-B14F-4D97-AF65-F5344CB8AC3E}">
        <p14:creationId xmlns:p14="http://schemas.microsoft.com/office/powerpoint/2010/main" val="399752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the 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F4E0B0F9-B80F-427D-AC73-5A7A7CB7A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828"/>
            <a:ext cx="12259733" cy="6893570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78A57B8-0C74-4701-99F6-4AD43C62E7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575"/>
            <a:ext cx="6896566" cy="49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7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ce one title blue d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F4E0B0F9-B80F-427D-AC73-5A7A7CB7A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067"/>
            <a:ext cx="12251267" cy="688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2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ce single title white d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0819AA2-CB58-47D5-A0B0-74E666CA8C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7"/>
            <a:ext cx="12299639" cy="69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ce single title white dash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A72FEE0-4541-40C9-9A50-CFC663451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8592"/>
          <a:stretch/>
        </p:blipFill>
        <p:spPr>
          <a:xfrm flipH="1">
            <a:off x="-1" y="12921"/>
            <a:ext cx="12191999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0819AA2-CB58-47D5-A0B0-74E666CA8C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"/>
            <a:ext cx="12380610" cy="69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ce single title white dash with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FE2D8E7-4EA0-4C23-9739-A10E1C8E6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0819AA2-CB58-47D5-A0B0-74E666CA8C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66"/>
            <a:ext cx="12313582" cy="69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4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823AD-7E46-4BC4-B6F2-95D96091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6E73-1FB3-4672-A186-44EDDA5AB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92268-EE10-4A33-8023-A417290A4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314E-8A4B-4758-9B45-C385D311A07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80CCE-9D22-4D25-93E2-654F4CF35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CC405-8893-4E1F-8261-69B33BE35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F9AC1-C1B8-4CF6-A420-CB7239454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4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8" r:id="rId8"/>
    <p:sldLayoutId id="2147483666" r:id="rId9"/>
    <p:sldLayoutId id="2147483659" r:id="rId10"/>
    <p:sldLayoutId id="2147483667" r:id="rId11"/>
    <p:sldLayoutId id="2147483668" r:id="rId12"/>
    <p:sldLayoutId id="2147483662" r:id="rId13"/>
    <p:sldLayoutId id="2147483663" r:id="rId14"/>
    <p:sldLayoutId id="2147483665" r:id="rId15"/>
    <p:sldLayoutId id="2147483664" r:id="rId16"/>
    <p:sldLayoutId id="2147483656" r:id="rId17"/>
    <p:sldLayoutId id="2147483657" r:id="rId18"/>
    <p:sldLayoutId id="2147483660" r:id="rId19"/>
    <p:sldLayoutId id="214748366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round/6056863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G"/><Relationship Id="rId4" Type="http://schemas.openxmlformats.org/officeDocument/2006/relationships/hyperlink" Target="https://young.scot/get-informed/national/activate-your-rights-your-right-to-informatio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unicef.org.uk/rights-respecting-schools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5S0gb8EfO64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rOGPxgYvTTs?feature=oembed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youtu.be/rOGPxgYvT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clips/zqw6pv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ownit/the-basics/real-or-fake-news-quiz?collection=secrets-of-the-intern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G"/><Relationship Id="rId4" Type="http://schemas.openxmlformats.org/officeDocument/2006/relationships/hyperlink" Target="https://talk.economistfoundation.org/headlin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A74F53-4D6D-415D-8E2B-DE22FE6A7BE4}"/>
              </a:ext>
            </a:extLst>
          </p:cNvPr>
          <p:cNvSpPr/>
          <p:nvPr/>
        </p:nvSpPr>
        <p:spPr>
          <a:xfrm rot="16200000">
            <a:off x="9637186" y="4347300"/>
            <a:ext cx="47905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UNICEF/UN0535990</a:t>
            </a:r>
            <a:endParaRPr lang="en-GB" sz="9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0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8A03A1-88A0-44B1-97D2-61800F3A42CD}"/>
              </a:ext>
            </a:extLst>
          </p:cNvPr>
          <p:cNvSpPr txBox="1"/>
          <p:nvPr/>
        </p:nvSpPr>
        <p:spPr>
          <a:xfrm>
            <a:off x="7719514" y="1714490"/>
            <a:ext cx="4298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Misinformation and propaganda have been used to shape opinion for many years, but the rise of social media has brought it into greater focus.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Watch this BBC Newsround report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strike="noStrike" dirty="0">
                <a:effectLst/>
                <a:latin typeface="Arial" panose="020B0604020202020204" pitchFamily="34" charset="0"/>
              </a:rPr>
              <a:t>on </a:t>
            </a:r>
            <a:r>
              <a:rPr lang="en-GB" sz="1800" b="1" i="0" strike="noStrike" dirty="0">
                <a:effectLst/>
                <a:latin typeface="Arial" panose="020B0604020202020204" pitchFamily="34" charset="0"/>
              </a:rPr>
              <a:t>spotting misleading stories about Ukraine crisis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put together your own top tips to help friends and family. 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0F493-6501-485D-A348-28E38E3CA272}"/>
              </a:ext>
            </a:extLst>
          </p:cNvPr>
          <p:cNvSpPr txBox="1"/>
          <p:nvPr/>
        </p:nvSpPr>
        <p:spPr>
          <a:xfrm>
            <a:off x="269214" y="2090465"/>
            <a:ext cx="42989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Everybody has 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opinions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it’s important that we are able to express those (that’s another one of your rights), but can you think about why they’re different from 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EC641-DA4F-4530-9151-5ABA16A69E50}"/>
              </a:ext>
            </a:extLst>
          </p:cNvPr>
          <p:cNvSpPr txBox="1"/>
          <p:nvPr/>
        </p:nvSpPr>
        <p:spPr>
          <a:xfrm>
            <a:off x="7527851" y="4536701"/>
            <a:ext cx="4490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George Orwell’s 1984, set in a dystopian world overseen by Big Brother, contains the line, </a:t>
            </a:r>
            <a:r>
              <a:rPr lang="en-GB" sz="1600" b="0" i="0" dirty="0">
                <a:solidFill>
                  <a:srgbClr val="000000"/>
                </a:solidFill>
                <a:effectLst/>
                <a:highlight>
                  <a:srgbClr val="00ACE9"/>
                </a:highlight>
                <a:latin typeface="Arial" panose="020B0604020202020204" pitchFamily="34" charset="0"/>
              </a:rPr>
              <a:t>“Who controls the past, controls the future: who controls the present, controls the past.” </a:t>
            </a:r>
          </a:p>
          <a:p>
            <a:pPr algn="ctr"/>
            <a:endParaRPr lang="en-GB" sz="1600" dirty="0">
              <a:solidFill>
                <a:srgbClr val="000000"/>
              </a:solidFill>
              <a:highlight>
                <a:srgbClr val="00ACE9"/>
              </a:highlight>
              <a:latin typeface="Arial" panose="020B0604020202020204" pitchFamily="34" charset="0"/>
            </a:endParaRPr>
          </a:p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Thinking about your right to reliable information, consider the meaning of that quote in a group discussion or a discursive essay. 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EA25C-1C99-4044-8B84-8FFE009DFEFA}"/>
              </a:ext>
            </a:extLst>
          </p:cNvPr>
          <p:cNvSpPr txBox="1"/>
          <p:nvPr/>
        </p:nvSpPr>
        <p:spPr>
          <a:xfrm>
            <a:off x="357542" y="4567479"/>
            <a:ext cx="66562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Trusted organisations can help you get the information you need to live a full and happy life. </a:t>
            </a:r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Young Scot 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provides information written especially for young people in Scotland on all sorts of important topics – </a:t>
            </a:r>
            <a:r>
              <a:rPr lang="en-GB" sz="1800" b="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article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sets out how they make sure they respect Article 17 - your right to reliable information. Find another article on the site that interests you and turn it into a poster to help friends and family too. 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CB6FB165-DC04-4550-B2FE-ABC0F9A39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58" y="2108905"/>
            <a:ext cx="2719355" cy="151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7B30EE-8314-408D-AFA1-AF315CB53D79}"/>
              </a:ext>
            </a:extLst>
          </p:cNvPr>
          <p:cNvSpPr txBox="1"/>
          <p:nvPr/>
        </p:nvSpPr>
        <p:spPr>
          <a:xfrm>
            <a:off x="6898958" y="1859339"/>
            <a:ext cx="5174512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0" fontAlgn="base"/>
            <a:r>
              <a:rPr lang="en-GB" sz="18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Article 17 is an important article which can be linked with many other articles in the UNCRC. </a:t>
            </a:r>
          </a:p>
          <a:p>
            <a:pPr algn="r" rtl="0" fontAlgn="base"/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 rtl="0" fontAlgn="base"/>
            <a:r>
              <a:rPr lang="en-GB" sz="18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access to reliable information is important to you, </a:t>
            </a:r>
            <a:r>
              <a:rPr lang="en-GB" sz="1800" b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think of ways you can develop this across your whole school</a:t>
            </a:r>
            <a:r>
              <a:rPr lang="en-GB" sz="18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Maybe start up a school newspaper, radio station or YouTube Channel? </a:t>
            </a:r>
          </a:p>
          <a:p>
            <a:pPr algn="r" rtl="0" fontAlgn="base"/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 rtl="0" fontAlgn="base"/>
            <a:r>
              <a:rPr lang="en-GB" sz="1800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Keep in mind the activities you have just completed when sending out information to your peers and community, ensuring its reliability.  </a:t>
            </a:r>
            <a:endParaRPr lang="en-GB" sz="16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3C82157-AD07-4FD9-B297-04B284DC039A}"/>
              </a:ext>
            </a:extLst>
          </p:cNvPr>
          <p:cNvSpPr txBox="1"/>
          <p:nvPr/>
        </p:nvSpPr>
        <p:spPr>
          <a:xfrm rot="16200000">
            <a:off x="-1794355" y="4585045"/>
            <a:ext cx="4102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UK/Dawe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D66AC-46D6-4F8A-810F-F3415CD421FE}"/>
              </a:ext>
            </a:extLst>
          </p:cNvPr>
          <p:cNvSpPr txBox="1"/>
          <p:nvPr/>
        </p:nvSpPr>
        <p:spPr>
          <a:xfrm>
            <a:off x="165253" y="310787"/>
            <a:ext cx="6521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  <a:latin typeface="Univers Next Pro Condensed" panose="020B0906030202020203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30157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019A7-CDA6-401B-9D1D-A4A7DCC14E18}"/>
              </a:ext>
            </a:extLst>
          </p:cNvPr>
          <p:cNvSpPr txBox="1"/>
          <p:nvPr/>
        </p:nvSpPr>
        <p:spPr>
          <a:xfrm>
            <a:off x="215153" y="367553"/>
            <a:ext cx="6203576" cy="645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  <a:latin typeface="Univers Next Pro Condensed" panose="020B0906030202020203" pitchFamily="34" charset="0"/>
              </a:rPr>
              <a:t>MORE INFO…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4E711-0EF7-4F28-A2D7-DB27D505B288}"/>
              </a:ext>
            </a:extLst>
          </p:cNvPr>
          <p:cNvSpPr txBox="1"/>
          <p:nvPr/>
        </p:nvSpPr>
        <p:spPr>
          <a:xfrm>
            <a:off x="7413811" y="2105561"/>
            <a:ext cx="4607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or to download previous Article of the Week packs please visit the RRSA website by clicking the link below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BFA64-22F0-4E3F-B825-9A837392DD3E}"/>
              </a:ext>
            </a:extLst>
          </p:cNvPr>
          <p:cNvSpPr txBox="1"/>
          <p:nvPr/>
        </p:nvSpPr>
        <p:spPr>
          <a:xfrm>
            <a:off x="5818094" y="1460102"/>
            <a:ext cx="6203576" cy="645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chemeClr val="bg1"/>
                </a:solidFill>
                <a:latin typeface="Univers Next Pro Condensed" panose="020B0906030202020203" pitchFamily="34" charset="0"/>
              </a:rPr>
              <a:t>RRSA WEBSITE</a:t>
            </a:r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E369713D-0727-4389-B219-77724AD179AD}"/>
              </a:ext>
            </a:extLst>
          </p:cNvPr>
          <p:cNvSpPr/>
          <p:nvPr/>
        </p:nvSpPr>
        <p:spPr>
          <a:xfrm>
            <a:off x="10076329" y="3801035"/>
            <a:ext cx="1846729" cy="4034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CLICK HERE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618DB0-2A07-437D-AD49-FC9CDB25B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22610" r="17133" b="24126"/>
          <a:stretch/>
        </p:blipFill>
        <p:spPr>
          <a:xfrm>
            <a:off x="770964" y="1826509"/>
            <a:ext cx="4823012" cy="40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7AEA0-5D6E-4002-BBDE-BFE9573DDB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Univers Next Pro Condensed"/>
              </a:rPr>
              <a:t>Thank you</a:t>
            </a:r>
            <a:endParaRPr lang="en-US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3C82157-AD07-4FD9-B297-04B284DC039A}"/>
              </a:ext>
            </a:extLst>
          </p:cNvPr>
          <p:cNvSpPr txBox="1"/>
          <p:nvPr/>
        </p:nvSpPr>
        <p:spPr>
          <a:xfrm rot="16200000">
            <a:off x="9911160" y="4668116"/>
            <a:ext cx="4102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UK/Dawe</a:t>
            </a:r>
          </a:p>
        </p:txBody>
      </p:sp>
    </p:spTree>
    <p:extLst>
      <p:ext uri="{BB962C8B-B14F-4D97-AF65-F5344CB8AC3E}">
        <p14:creationId xmlns:p14="http://schemas.microsoft.com/office/powerpoint/2010/main" val="131005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03441-596D-48BC-B878-1D331D489258}"/>
              </a:ext>
            </a:extLst>
          </p:cNvPr>
          <p:cNvSpPr txBox="1"/>
          <p:nvPr/>
        </p:nvSpPr>
        <p:spPr>
          <a:xfrm>
            <a:off x="7135905" y="864312"/>
            <a:ext cx="4527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 3 – Guess the article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8E752-500E-466A-9523-8028B68848A8}"/>
              </a:ext>
            </a:extLst>
          </p:cNvPr>
          <p:cNvSpPr txBox="1"/>
          <p:nvPr/>
        </p:nvSpPr>
        <p:spPr>
          <a:xfrm>
            <a:off x="7575177" y="1622611"/>
            <a:ext cx="4276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 4 – Introducing Article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520FF-8DF7-4B84-907C-B4BEF0B9B76F}"/>
              </a:ext>
            </a:extLst>
          </p:cNvPr>
          <p:cNvSpPr txBox="1"/>
          <p:nvPr/>
        </p:nvSpPr>
        <p:spPr>
          <a:xfrm>
            <a:off x="7844118" y="2447364"/>
            <a:ext cx="4007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 5 – Exploring Article 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11DBE-1260-4CC3-8756-A8D0A2D7E3B2}"/>
              </a:ext>
            </a:extLst>
          </p:cNvPr>
          <p:cNvSpPr txBox="1"/>
          <p:nvPr/>
        </p:nvSpPr>
        <p:spPr>
          <a:xfrm>
            <a:off x="7960659" y="3295056"/>
            <a:ext cx="4007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 6 – Some possible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C655D-0998-4E4E-AC0B-9D4385EBE607}"/>
              </a:ext>
            </a:extLst>
          </p:cNvPr>
          <p:cNvSpPr txBox="1"/>
          <p:nvPr/>
        </p:nvSpPr>
        <p:spPr>
          <a:xfrm>
            <a:off x="7844118" y="4142748"/>
            <a:ext cx="4007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Slides 7&amp;8 – Primary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86C00-5D8C-4E86-BF47-5C2BAA46013B}"/>
              </a:ext>
            </a:extLst>
          </p:cNvPr>
          <p:cNvSpPr txBox="1"/>
          <p:nvPr/>
        </p:nvSpPr>
        <p:spPr>
          <a:xfrm>
            <a:off x="7575176" y="4940608"/>
            <a:ext cx="4276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Slides 9&amp;10 – Secondary Activities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365D3-AF72-42B0-BC23-BD0019988A53}"/>
              </a:ext>
            </a:extLst>
          </p:cNvPr>
          <p:cNvSpPr txBox="1"/>
          <p:nvPr/>
        </p:nvSpPr>
        <p:spPr>
          <a:xfrm>
            <a:off x="7135904" y="5761659"/>
            <a:ext cx="4831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Slide 11 – Reflection </a:t>
            </a:r>
          </a:p>
        </p:txBody>
      </p:sp>
    </p:spTree>
    <p:extLst>
      <p:ext uri="{BB962C8B-B14F-4D97-AF65-F5344CB8AC3E}">
        <p14:creationId xmlns:p14="http://schemas.microsoft.com/office/powerpoint/2010/main" val="321026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62DAE-A92D-4216-A7E9-7CD23CC78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Guess the Article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1201E13-C0BC-46A3-8E76-A9DCF33947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2796" y="1294912"/>
            <a:ext cx="10867229" cy="5364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These pictures provide a clue to this week’s articles. 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How do these pictures help you? Can you guess how they are linked together?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Write down your thoughts or discuss with someone in your class. 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DFE037-9285-441F-9F0E-D276D5EE5CC9}"/>
              </a:ext>
            </a:extLst>
          </p:cNvPr>
          <p:cNvSpPr/>
          <p:nvPr/>
        </p:nvSpPr>
        <p:spPr>
          <a:xfrm>
            <a:off x="207942" y="5312712"/>
            <a:ext cx="26775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@UNICEF/</a:t>
            </a:r>
            <a:r>
              <a:rPr lang="en-GB" sz="900" b="0" dirty="0">
                <a:solidFill>
                  <a:srgbClr val="1212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Prashanth </a:t>
            </a:r>
            <a:r>
              <a:rPr lang="en-GB" sz="900" b="0" dirty="0" err="1">
                <a:solidFill>
                  <a:srgbClr val="1212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Vishwanathan</a:t>
            </a:r>
            <a:endParaRPr lang="en-GB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C8CAE4-15FD-40C8-B30C-8C985C017D42}"/>
              </a:ext>
            </a:extLst>
          </p:cNvPr>
          <p:cNvSpPr/>
          <p:nvPr/>
        </p:nvSpPr>
        <p:spPr>
          <a:xfrm>
            <a:off x="4088791" y="5312712"/>
            <a:ext cx="18950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@UNICEF/</a:t>
            </a:r>
            <a:r>
              <a:rPr lang="en-GB" sz="900" b="0" dirty="0">
                <a:solidFill>
                  <a:srgbClr val="1212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Suman Paul </a:t>
            </a:r>
            <a:r>
              <a:rPr lang="en-GB" sz="900" b="0" dirty="0" err="1">
                <a:solidFill>
                  <a:srgbClr val="1212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Himu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4294B-F81D-4424-A3D2-E85D93D79961}"/>
              </a:ext>
            </a:extLst>
          </p:cNvPr>
          <p:cNvSpPr txBox="1"/>
          <p:nvPr/>
        </p:nvSpPr>
        <p:spPr>
          <a:xfrm>
            <a:off x="7969640" y="5304277"/>
            <a:ext cx="328506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@Photo by </a:t>
            </a: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endParaRPr lang="en-GB" sz="9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262B0184-74BE-4FD4-8D64-C69625A8E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91" y="2688112"/>
            <a:ext cx="3769700" cy="2513133"/>
          </a:xfrm>
          <a:prstGeom prst="rect">
            <a:avLst/>
          </a:prstGeom>
        </p:spPr>
      </p:pic>
      <p:pic>
        <p:nvPicPr>
          <p:cNvPr id="9" name="Picture 8" descr="A person reading a newspaper&#10;&#10;Description automatically generated with low confidence">
            <a:extLst>
              <a:ext uri="{FF2B5EF4-FFF2-40B4-BE49-F238E27FC236}">
                <a16:creationId xmlns:a16="http://schemas.microsoft.com/office/drawing/2014/main" id="{0DF42078-CA56-49B0-BCFE-A5DC1DD43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" y="2688112"/>
            <a:ext cx="3769700" cy="2513133"/>
          </a:xfrm>
          <a:prstGeom prst="rect">
            <a:avLst/>
          </a:prstGeom>
        </p:spPr>
      </p:pic>
      <p:pic>
        <p:nvPicPr>
          <p:cNvPr id="12" name="Picture 11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70982244-C569-4209-ADED-B3A9E59D2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40" y="2688112"/>
            <a:ext cx="4061122" cy="25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9C59E5-9E4B-47DC-AD42-E22FA6B0EAC8}"/>
              </a:ext>
            </a:extLst>
          </p:cNvPr>
          <p:cNvSpPr txBox="1"/>
          <p:nvPr/>
        </p:nvSpPr>
        <p:spPr>
          <a:xfrm>
            <a:off x="71919" y="328773"/>
            <a:ext cx="940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Univers Next Pro Condensed" panose="020B0906030202020203" pitchFamily="34" charset="0"/>
              </a:rPr>
              <a:t>INTRODUCING ARTICLE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E3953-F276-4DEC-93F8-DD02F352CBC3}"/>
              </a:ext>
            </a:extLst>
          </p:cNvPr>
          <p:cNvSpPr txBox="1"/>
          <p:nvPr/>
        </p:nvSpPr>
        <p:spPr>
          <a:xfrm>
            <a:off x="528810" y="1410158"/>
            <a:ext cx="576182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Stuart Whiffin, RRSA Professional Adviser, introduces Article 17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A49F9065-60B4-4746-9CF1-6F055F79B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57" y="5730535"/>
            <a:ext cx="1575470" cy="351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EE89B7-C84A-4093-BFB0-C1D9D6D178B8}"/>
              </a:ext>
            </a:extLst>
          </p:cNvPr>
          <p:cNvSpPr txBox="1"/>
          <p:nvPr/>
        </p:nvSpPr>
        <p:spPr>
          <a:xfrm>
            <a:off x="2113403" y="6082114"/>
            <a:ext cx="5761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here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to watch on YouTube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9EF96-D35D-4BA1-997A-F63BC93C2D43}"/>
              </a:ext>
            </a:extLst>
          </p:cNvPr>
          <p:cNvSpPr txBox="1"/>
          <p:nvPr/>
        </p:nvSpPr>
        <p:spPr>
          <a:xfrm>
            <a:off x="6667500" y="2056947"/>
            <a:ext cx="537885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0" fontAlgn="base"/>
            <a:r>
              <a:rPr lang="en-GB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Article 17</a:t>
            </a:r>
            <a:r>
              <a:rPr lang="en-GB" sz="2000" b="0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(access to information from the media): 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Every child has the right to reliable information from a variety of sources, and governments should encourage the media to provide information that children can understand. Governments must help protect children from materials that could harm them.</a:t>
            </a:r>
            <a:endParaRPr lang="en-GB" b="0" i="0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2" name="A17 video">
            <a:hlinkClick r:id="" action="ppaction://media"/>
            <a:extLst>
              <a:ext uri="{FF2B5EF4-FFF2-40B4-BE49-F238E27FC236}">
                <a16:creationId xmlns:a16="http://schemas.microsoft.com/office/drawing/2014/main" id="{DBA4E947-4890-4140-94C2-EB12510C6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53" y="2408068"/>
            <a:ext cx="4684417" cy="26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F3B62-EA3D-4292-AC91-B296750236C6}"/>
              </a:ext>
            </a:extLst>
          </p:cNvPr>
          <p:cNvSpPr txBox="1"/>
          <p:nvPr/>
        </p:nvSpPr>
        <p:spPr>
          <a:xfrm>
            <a:off x="82192" y="349321"/>
            <a:ext cx="940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Univers Next Pro Condensed" panose="020B0906030202020203" pitchFamily="34" charset="0"/>
              </a:rPr>
              <a:t>EXPLORING ARTICLE 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27B2E-B5C9-407F-BBFD-D529411BB157}"/>
              </a:ext>
            </a:extLst>
          </p:cNvPr>
          <p:cNvSpPr txBox="1"/>
          <p:nvPr/>
        </p:nvSpPr>
        <p:spPr>
          <a:xfrm>
            <a:off x="7226299" y="2037052"/>
            <a:ext cx="496570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0" fontAlgn="base"/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Why is it important to think about the information we receive and </a:t>
            </a:r>
            <a:r>
              <a:rPr lang="en-GB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whether they’re reliable</a:t>
            </a:r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(can be trusted)?</a:t>
            </a:r>
            <a:endParaRPr lang="en-GB" sz="5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4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CE0EB-9064-441E-8E00-129028567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" y="1848336"/>
            <a:ext cx="6071622" cy="4748220"/>
          </a:xfrm>
        </p:spPr>
        <p:txBody>
          <a:bodyPr vert="horz" lIns="91440" tIns="18000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know that not everything you read/see/hear is true.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help you learn about where information comes from.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be able to discuss information you find, with people you trust.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learn about bias and ‘fake news’.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know that it’s OK to ask more questions if something doesn't seem right.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Did you think of these?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5A1F908-72CB-493B-AC08-FDCF0FF0F192}"/>
              </a:ext>
            </a:extLst>
          </p:cNvPr>
          <p:cNvSpPr txBox="1">
            <a:spLocks/>
          </p:cNvSpPr>
          <p:nvPr/>
        </p:nvSpPr>
        <p:spPr>
          <a:xfrm>
            <a:off x="6315040" y="1848336"/>
            <a:ext cx="5686460" cy="4656023"/>
          </a:xfrm>
          <a:prstGeom prst="rect">
            <a:avLst/>
          </a:prstGeom>
        </p:spPr>
        <p:txBody>
          <a:bodyPr vert="horz" lIns="91440" tIns="18000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AEEF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EEF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EE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be aware that people have lots of different opinions.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learn the difference between a fact and an opinion.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feel confident to say ‘I’m not sure if that’s true’.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know that some people deliberately put false information online.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31199-8A67-401D-8AA2-2EE2632740A6}"/>
              </a:ext>
            </a:extLst>
          </p:cNvPr>
          <p:cNvSpPr txBox="1"/>
          <p:nvPr/>
        </p:nvSpPr>
        <p:spPr>
          <a:xfrm>
            <a:off x="360000" y="6210300"/>
            <a:ext cx="618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ACE9"/>
                </a:solidFill>
                <a:latin typeface="Arial"/>
                <a:cs typeface="Arial"/>
              </a:rPr>
              <a:t>Did you think of anything else?</a:t>
            </a:r>
          </a:p>
        </p:txBody>
      </p:sp>
    </p:spTree>
    <p:extLst>
      <p:ext uri="{BB962C8B-B14F-4D97-AF65-F5344CB8AC3E}">
        <p14:creationId xmlns:p14="http://schemas.microsoft.com/office/powerpoint/2010/main" val="160682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B7B9C6-9863-41EF-9798-72096D5A70D1}"/>
              </a:ext>
            </a:extLst>
          </p:cNvPr>
          <p:cNvSpPr txBox="1"/>
          <p:nvPr/>
        </p:nvSpPr>
        <p:spPr>
          <a:xfrm>
            <a:off x="7635732" y="1748558"/>
            <a:ext cx="445380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800" b="0" i="0" u="none" strike="noStrike" dirty="0">
                <a:effectLst/>
                <a:latin typeface="Arial" panose="020B0604020202020204" pitchFamily="34" charset="0"/>
                <a:hlinkClick r:id="rId4"/>
              </a:rPr>
              <a:t>Watch the story of </a:t>
            </a:r>
            <a:r>
              <a:rPr lang="en-GB" sz="18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4"/>
              </a:rPr>
              <a:t>Jack and the Beanstalk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This video tells you the story from the Giant’s point of view. Imagine you are a reporter. Create a news desk in your classroom and 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a news report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on the events in the story. Make sure that the report is based on facts and not opinions.  </a:t>
            </a:r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8B9E3-8E79-4757-8058-6AB5BADE1D15}"/>
              </a:ext>
            </a:extLst>
          </p:cNvPr>
          <p:cNvSpPr txBox="1"/>
          <p:nvPr/>
        </p:nvSpPr>
        <p:spPr>
          <a:xfrm>
            <a:off x="253242" y="2241001"/>
            <a:ext cx="4413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have the right to find information in many different ways. Can you write a list or draw pictures of </a:t>
            </a:r>
            <a:r>
              <a:rPr lang="en-GB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places or ways that you can find information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?  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7571C-46EF-478E-A8BA-084977281247}"/>
              </a:ext>
            </a:extLst>
          </p:cNvPr>
          <p:cNvSpPr txBox="1"/>
          <p:nvPr/>
        </p:nvSpPr>
        <p:spPr>
          <a:xfrm>
            <a:off x="7681626" y="4526106"/>
            <a:ext cx="4362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Refugee children arriving in a new country need reliable information about the town or city they have arrived in. 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00ACE9"/>
                </a:highlight>
                <a:latin typeface="Arial" panose="020B0604020202020204" pitchFamily="34" charset="0"/>
              </a:rPr>
              <a:t>Create a welcome pack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a new child to your school giving 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reliable information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about what they need to know about the local area.  </a:t>
            </a:r>
            <a:endParaRPr lang="en-GB" sz="2400" b="1" dirty="0">
              <a:highlight>
                <a:srgbClr val="00ACE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754CF-3BFD-4017-9006-CD5B235AF81F}"/>
              </a:ext>
            </a:extLst>
          </p:cNvPr>
          <p:cNvSpPr txBox="1"/>
          <p:nvPr/>
        </p:nvSpPr>
        <p:spPr>
          <a:xfrm>
            <a:off x="556354" y="4526107"/>
            <a:ext cx="6541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a look in your school library or reading corner at the types of books you find there. They will either be fiction or non-fiction. What is the difference? </a:t>
            </a:r>
          </a:p>
          <a:p>
            <a:pPr algn="ctr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Non-fiction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books in libraries are reliable places to get true information from. Can you name 5 true facts that you have learned about in a nonfiction book?  </a:t>
            </a:r>
            <a:endParaRPr lang="en-GB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nline Media 1" title="Read Aloud- Jack and the Beanstalk as told by the Giant | Fairy Tales from another point of view">
            <a:hlinkClick r:id="" action="ppaction://media"/>
            <a:extLst>
              <a:ext uri="{FF2B5EF4-FFF2-40B4-BE49-F238E27FC236}">
                <a16:creationId xmlns:a16="http://schemas.microsoft.com/office/drawing/2014/main" id="{946BEBB3-C7F0-4139-8264-78AFB41E64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93268" y="2185170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F3DC9E-4291-4D02-BAA0-FF510C4DF329}"/>
              </a:ext>
            </a:extLst>
          </p:cNvPr>
          <p:cNvSpPr txBox="1"/>
          <p:nvPr/>
        </p:nvSpPr>
        <p:spPr>
          <a:xfrm>
            <a:off x="156193" y="1966397"/>
            <a:ext cx="4466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Duty bearers must make sure that you are kept 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safe from harmful information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This is why there are age limits for certain games and films. Research the different categorisations used by the Government to keep children safe.  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9EF30-A081-44CA-8569-E2D12E34BCE9}"/>
              </a:ext>
            </a:extLst>
          </p:cNvPr>
          <p:cNvSpPr txBox="1"/>
          <p:nvPr/>
        </p:nvSpPr>
        <p:spPr>
          <a:xfrm>
            <a:off x="7716895" y="4617299"/>
            <a:ext cx="431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Social media platforms like Facebook or Instagram have 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minimum age limits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signup to keep children safe. Research the age limits on social media platforms and discuss as a class 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why these limits are in place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 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850FA-48C7-4BC8-ABA0-C51BB944CC6A}"/>
              </a:ext>
            </a:extLst>
          </p:cNvPr>
          <p:cNvSpPr txBox="1"/>
          <p:nvPr/>
        </p:nvSpPr>
        <p:spPr>
          <a:xfrm>
            <a:off x="7716895" y="1689398"/>
            <a:ext cx="4196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Sometimes the information we see posted online is false. </a:t>
            </a:r>
            <a:r>
              <a:rPr lang="en-GB" sz="18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/>
              </a:rPr>
              <a:t>Watch this video from BBC Bitesize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about the reliability of digital media. Think of 5 ways you can spot if digital information is unreliable. Create a poster to put up around your school informing children how to spot misinformation. 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E56E0-0122-4793-99A0-3FE5D073B105}"/>
              </a:ext>
            </a:extLst>
          </p:cNvPr>
          <p:cNvSpPr txBox="1"/>
          <p:nvPr/>
        </p:nvSpPr>
        <p:spPr>
          <a:xfrm>
            <a:off x="156193" y="4478799"/>
            <a:ext cx="70574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Everybody has opinions and it’s important that we are able to express those (that’s another one of your rights), but can you think about why they’re different from facts? </a:t>
            </a:r>
            <a:r>
              <a:rPr lang="en-GB" sz="18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How can you make sure the information you find out is trustworthy? 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 this statement to discuss the facts and opinions relating to it: ‘Sugar is unhealthy and should be avoided.’ Can you think of other opinions you might hear of that need to be explored to make sure it is reliable information?  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677EEAF-954B-4EBE-889D-449EB130D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2" y="2072035"/>
            <a:ext cx="27622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1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6858E-FDDF-4222-B340-4FB3C88778BB}"/>
              </a:ext>
            </a:extLst>
          </p:cNvPr>
          <p:cNvSpPr txBox="1"/>
          <p:nvPr/>
        </p:nvSpPr>
        <p:spPr>
          <a:xfrm>
            <a:off x="8471971" y="2096157"/>
            <a:ext cx="352170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/>
              </a:rPr>
              <a:t>Try this fun BBC quiz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see if you can 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spot the fake news headlines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Create a poster or information sheet to help people spot misinformation. </a:t>
            </a:r>
            <a:endParaRPr lang="en-GB" sz="2000" b="1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B92E7-3C95-4628-917E-762990BA365E}"/>
              </a:ext>
            </a:extLst>
          </p:cNvPr>
          <p:cNvSpPr txBox="1"/>
          <p:nvPr/>
        </p:nvSpPr>
        <p:spPr>
          <a:xfrm>
            <a:off x="198324" y="1757603"/>
            <a:ext cx="4372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What problems might it cause if people don’t get balanced, reliable information about important events? For example, the pandemic, climate change or elections? Our friends at </a:t>
            </a:r>
            <a:r>
              <a:rPr lang="en-GB" sz="16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Economist Educational Foundation</a:t>
            </a:r>
            <a:r>
              <a:rPr lang="en-GB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have prepared their own Article 17 focused resource which considers this issue in greater detail. Have a look at their free </a:t>
            </a:r>
            <a:r>
              <a:rPr lang="en-GB" sz="16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Topical Talk resource</a:t>
            </a:r>
            <a:r>
              <a:rPr lang="en-GB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more activities.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2ECBE-FC1D-43E0-AF25-319A44147B7E}"/>
              </a:ext>
            </a:extLst>
          </p:cNvPr>
          <p:cNvSpPr txBox="1"/>
          <p:nvPr/>
        </p:nvSpPr>
        <p:spPr>
          <a:xfrm>
            <a:off x="292646" y="4551661"/>
            <a:ext cx="682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Refugee children arriving in a new country need reliable information about the town or city they have arrived in.</a:t>
            </a:r>
          </a:p>
          <a:p>
            <a:pPr algn="ctr"/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 a welcome pack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 new child to your school giving reliable information about what they need to know about the local area.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9407F-876C-4F61-8256-827E3F080E75}"/>
              </a:ext>
            </a:extLst>
          </p:cNvPr>
          <p:cNvSpPr txBox="1"/>
          <p:nvPr/>
        </p:nvSpPr>
        <p:spPr>
          <a:xfrm>
            <a:off x="7620680" y="4505494"/>
            <a:ext cx="43729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00ACE9"/>
                </a:highlight>
                <a:latin typeface="Arial" panose="020B0604020202020204" pitchFamily="34" charset="0"/>
              </a:rPr>
              <a:t>How does your school communicate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with you, with families and with the wider world? Does it have a website or social media? Is the information up-to-date and of good quality? </a:t>
            </a:r>
          </a:p>
          <a:p>
            <a:pPr algn="ctr"/>
            <a:endParaRPr lang="en-GB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children’s rights mentioned? 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6380F550-F719-495C-ABFC-6CA992A2B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30" y="2003770"/>
            <a:ext cx="3275127" cy="18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44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600" dirty="0" smtClean="0">
            <a:solidFill>
              <a:schemeClr val="bg1"/>
            </a:solidFill>
            <a:latin typeface="Univers Next Pro Condensed" panose="020B0906030202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1255</Words>
  <Application>Microsoft Office PowerPoint</Application>
  <PresentationFormat>Widescreen</PresentationFormat>
  <Paragraphs>82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Univers Next Pro</vt:lpstr>
      <vt:lpstr>Univers Next Pro Condensed</vt:lpstr>
      <vt:lpstr>Wingdings</vt:lpstr>
      <vt:lpstr>Office Theme</vt:lpstr>
      <vt:lpstr>PowerPoint Presentation</vt:lpstr>
      <vt:lpstr>PowerPoint Presentation</vt:lpstr>
      <vt:lpstr>Guess the Article</vt:lpstr>
      <vt:lpstr>PowerPoint Presentation</vt:lpstr>
      <vt:lpstr>PowerPoint Presentation</vt:lpstr>
      <vt:lpstr>Did you think of these?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Whiffin</dc:creator>
  <cp:lastModifiedBy>Romana Juhasova</cp:lastModifiedBy>
  <cp:revision>172</cp:revision>
  <dcterms:created xsi:type="dcterms:W3CDTF">2021-02-11T16:57:41Z</dcterms:created>
  <dcterms:modified xsi:type="dcterms:W3CDTF">2022-04-21T08:21:39Z</dcterms:modified>
</cp:coreProperties>
</file>