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81" r:id="rId4"/>
    <p:sldId id="258" r:id="rId5"/>
    <p:sldId id="292" r:id="rId6"/>
    <p:sldId id="259" r:id="rId7"/>
    <p:sldId id="284" r:id="rId8"/>
    <p:sldId id="285" r:id="rId9"/>
    <p:sldId id="286" r:id="rId10"/>
    <p:sldId id="287" r:id="rId11"/>
    <p:sldId id="288" r:id="rId12"/>
    <p:sldId id="282" r:id="rId13"/>
    <p:sldId id="290"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90823" autoAdjust="0"/>
  </p:normalViewPr>
  <p:slideViewPr>
    <p:cSldViewPr snapToGrid="0">
      <p:cViewPr varScale="1">
        <p:scale>
          <a:sx n="60" d="100"/>
          <a:sy n="60" d="100"/>
        </p:scale>
        <p:origin x="652" y="5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27/04/2022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830350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14</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5</a:t>
            </a:fld>
            <a:endParaRPr lang="en-GB"/>
          </a:p>
        </p:txBody>
      </p:sp>
    </p:spTree>
    <p:extLst>
      <p:ext uri="{BB962C8B-B14F-4D97-AF65-F5344CB8AC3E}">
        <p14:creationId xmlns:p14="http://schemas.microsoft.com/office/powerpoint/2010/main" val="1516118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4094950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21192" y="1336164"/>
            <a:ext cx="6163733" cy="3416320"/>
          </a:xfrm>
          <a:prstGeom prst="rect">
            <a:avLst/>
          </a:prstGeom>
          <a:noFill/>
        </p:spPr>
        <p:txBody>
          <a:bodyPr wrap="square" rtlCol="0">
            <a:spAutoFit/>
          </a:bodyPr>
          <a:lstStyle/>
          <a:p>
            <a:pPr algn="l"/>
            <a:r>
              <a:rPr lang="en-GB" sz="18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800" dirty="0">
              <a:solidFill>
                <a:schemeClr val="bg1"/>
              </a:solidFill>
              <a:latin typeface="Arial" panose="020B0604020202020204" pitchFamily="34" charset="0"/>
              <a:cs typeface="Arial" panose="020B0604020202020204" pitchFamily="34" charset="0"/>
            </a:endParaRPr>
          </a:p>
          <a:p>
            <a:r>
              <a:rPr lang="en-GB" sz="1800" dirty="0">
                <a:solidFill>
                  <a:schemeClr val="bg1"/>
                </a:solidFill>
                <a:latin typeface="Arial" panose="020B0604020202020204" pitchFamily="34" charset="0"/>
                <a:cs typeface="Arial" panose="020B0604020202020204" pitchFamily="34" charset="0"/>
              </a:rPr>
              <a:t>Please </a:t>
            </a:r>
            <a:r>
              <a:rPr lang="en-GB" sz="1800" b="1" dirty="0">
                <a:solidFill>
                  <a:srgbClr val="FFFF00"/>
                </a:solidFill>
                <a:latin typeface="Arial" panose="020B0604020202020204" pitchFamily="34" charset="0"/>
                <a:cs typeface="Arial" panose="020B0604020202020204" pitchFamily="34" charset="0"/>
              </a:rPr>
              <a:t>edit out non-relevant slides or tasks </a:t>
            </a:r>
            <a:r>
              <a:rPr lang="en-GB" sz="18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a:t>
            </a:r>
          </a:p>
          <a:p>
            <a:pPr algn="l"/>
            <a:endParaRPr lang="en-GB" sz="1800" dirty="0">
              <a:solidFill>
                <a:schemeClr val="bg1"/>
              </a:solidFill>
              <a:latin typeface="Arial" panose="020B0604020202020204" pitchFamily="34" charset="0"/>
              <a:cs typeface="Arial" panose="020B0604020202020204" pitchFamily="34" charset="0"/>
            </a:endParaRPr>
          </a:p>
          <a:p>
            <a:pPr algn="l"/>
            <a:r>
              <a:rPr lang="en-GB" sz="18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27/04/2022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ideo" Target="https://www.youtube.com/embed/aISXCw0Pi94?feature=oembed" TargetMode="External"/><Relationship Id="rId5" Type="http://schemas.openxmlformats.org/officeDocument/2006/relationships/image" Target="../media/image24.jpeg"/><Relationship Id="rId4" Type="http://schemas.openxmlformats.org/officeDocument/2006/relationships/hyperlink" Target="https://www.youtube.com/watch?v=aISXCw0Pi94"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3.jpeg"/><Relationship Id="rId2" Type="http://schemas.openxmlformats.org/officeDocument/2006/relationships/slideLayout" Target="../slideLayouts/slideLayout16.xml"/><Relationship Id="rId1" Type="http://schemas.openxmlformats.org/officeDocument/2006/relationships/video" Target="https://www.youtube.com/embed/XylrCWDtuVU?feature=oembed" TargetMode="External"/><Relationship Id="rId6" Type="http://schemas.openxmlformats.org/officeDocument/2006/relationships/hyperlink" Target="https://www.unicef.org.uk/celebrity-supporters/" TargetMode="External"/><Relationship Id="rId5" Type="http://schemas.openxmlformats.org/officeDocument/2006/relationships/hyperlink" Target="https://www.unicef.org.uk/celebrity-supporters/ramla-ali/" TargetMode="External"/><Relationship Id="rId4" Type="http://schemas.openxmlformats.org/officeDocument/2006/relationships/hyperlink" Target="https://www.socceraid.org.uk/how-your-support-help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8C1lZMyAW4w"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www.socceraid.org.uk/schools/" TargetMode="External"/><Relationship Id="rId3" Type="http://schemas.openxmlformats.org/officeDocument/2006/relationships/notesSlide" Target="../notesSlides/notesSlide5.xml"/><Relationship Id="rId7" Type="http://schemas.openxmlformats.org/officeDocument/2006/relationships/hyperlink" Target="https://www.unicef.org.uk/rights-respecting-schools/" TargetMode="External"/><Relationship Id="rId2" Type="http://schemas.openxmlformats.org/officeDocument/2006/relationships/slideLayout" Target="../slideLayouts/slideLayout5.xml"/><Relationship Id="rId1" Type="http://schemas.openxmlformats.org/officeDocument/2006/relationships/video" Target="https://www.youtube.com/embed/z8o1kRXmLeE?feature=oembed" TargetMode="External"/><Relationship Id="rId6" Type="http://schemas.openxmlformats.org/officeDocument/2006/relationships/hyperlink" Target="https://www.unicef.org.uk/rights-respecting-schools/soccer-aid-schools-challenge-join-the-team-this-summer/" TargetMode="External"/><Relationship Id="rId5" Type="http://schemas.openxmlformats.org/officeDocument/2006/relationships/hyperlink" Target="https://www.youtube.com/watch?v=5S0gb8EfO64" TargetMode="External"/><Relationship Id="rId4" Type="http://schemas.openxmlformats.org/officeDocument/2006/relationships/image" Target="../media/image19.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video" Target="https://www.youtube.com/embed/E92XNvCoeWo?feature=oembed" TargetMode="External"/><Relationship Id="rId5" Type="http://schemas.openxmlformats.org/officeDocument/2006/relationships/image" Target="../media/image22.jpeg"/><Relationship Id="rId4" Type="http://schemas.openxmlformats.org/officeDocument/2006/relationships/hyperlink" Target="https://www.youtube.com/watch?v=E92XNvCoeWo"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jpeg"/><Relationship Id="rId2" Type="http://schemas.openxmlformats.org/officeDocument/2006/relationships/slideLayout" Target="../slideLayouts/slideLayout14.xml"/><Relationship Id="rId1" Type="http://schemas.openxmlformats.org/officeDocument/2006/relationships/video" Target="https://www.youtube.com/embed/XylrCWDtuVU?feature=oembed" TargetMode="External"/><Relationship Id="rId6" Type="http://schemas.openxmlformats.org/officeDocument/2006/relationships/hyperlink" Target="https://www.unicef.org.uk/celebrity-supporters/" TargetMode="External"/><Relationship Id="rId5" Type="http://schemas.openxmlformats.org/officeDocument/2006/relationships/hyperlink" Target="https://www.unicef.org.uk/celebrity-supporters/ramla-ali/" TargetMode="External"/><Relationship Id="rId4" Type="http://schemas.openxmlformats.org/officeDocument/2006/relationships/hyperlink" Target="https://eur03.safelinks.protection.outlook.com/?url=https%3A%2F%2Fschools.dreamachine.world%2Fresources%2Fglobal-citizenship%2F&amp;data=04%7C01%7CHTrivers%40unicef.org.uk%7Ca70cd9f7101a4009e1f408da1df3276f%7C2e8b3e917b2d435dacdaa68ba2653e5a%7C0%7C0%7C637855227416213199%7CUnknown%7CTWFpbGZsb3d8eyJWIjoiMC4wLjAwMDAiLCJQIjoiV2luMzIiLCJBTiI6Ik1haWwiLCJXVCI6Mn0%3D%7C3000&amp;sdata=pba20iO96ZoBIutqVc%2FlK8tQFUJfPyLFAyzmKZdzJnA%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24218"/>
            <a:ext cx="4790567" cy="276999"/>
          </a:xfrm>
          <a:prstGeom prst="rect">
            <a:avLst/>
          </a:prstGeom>
        </p:spPr>
        <p:txBody>
          <a:bodyPr wrap="square">
            <a:spAutoFit/>
          </a:bodyPr>
          <a:lstStyle/>
          <a:p>
            <a:r>
              <a:rPr lang="en-GB" sz="1200" b="0" i="0" dirty="0">
                <a:solidFill>
                  <a:schemeClr val="bg1"/>
                </a:solidFill>
                <a:effectLst/>
                <a:latin typeface="Arial" panose="020B0604020202020204" pitchFamily="34" charset="0"/>
                <a:cs typeface="Arial" panose="020B0604020202020204" pitchFamily="34" charset="0"/>
              </a:rPr>
              <a:t>©UNICEF/Dawe</a:t>
            </a:r>
            <a:endParaRPr lang="en-GB" sz="120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715695" y="1824628"/>
            <a:ext cx="4298569" cy="2031325"/>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Watch this </a:t>
            </a:r>
            <a:r>
              <a:rPr lang="en-GB" sz="1800" b="0" i="0" u="sng" strike="noStrike" dirty="0">
                <a:solidFill>
                  <a:srgbClr val="0563C1"/>
                </a:solidFill>
                <a:effectLst/>
                <a:latin typeface="Arial" panose="020B0604020202020204" pitchFamily="34" charset="0"/>
                <a:hlinkClick r:id="rId4"/>
              </a:rPr>
              <a:t>TED Talk</a:t>
            </a:r>
            <a:r>
              <a:rPr lang="en-GB" sz="1800" b="0" i="0" dirty="0">
                <a:solidFill>
                  <a:srgbClr val="000000"/>
                </a:solidFill>
                <a:effectLst/>
                <a:latin typeface="Arial" panose="020B0604020202020204" pitchFamily="34" charset="0"/>
              </a:rPr>
              <a:t> with Molly Wright about the </a:t>
            </a:r>
            <a:r>
              <a:rPr lang="en-GB" sz="1800" b="1" i="0" dirty="0">
                <a:solidFill>
                  <a:srgbClr val="000000"/>
                </a:solidFill>
                <a:effectLst/>
                <a:latin typeface="Arial" panose="020B0604020202020204" pitchFamily="34" charset="0"/>
              </a:rPr>
              <a:t>importance of play for a child’s development</a:t>
            </a:r>
            <a:r>
              <a:rPr lang="en-GB" sz="1800" b="0" i="0" dirty="0">
                <a:solidFill>
                  <a:srgbClr val="000000"/>
                </a:solidFill>
                <a:effectLst/>
                <a:latin typeface="Arial" panose="020B0604020202020204" pitchFamily="34" charset="0"/>
              </a:rPr>
              <a:t>. As a class, debate whether there should be more time for play as part of secondary education. What rights are linked to the five ideas she mentions? </a:t>
            </a:r>
            <a:endParaRPr lang="en-GB" sz="2000" b="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272752" y="1870795"/>
            <a:ext cx="4203555" cy="1938992"/>
          </a:xfrm>
          <a:prstGeom prst="rect">
            <a:avLst/>
          </a:prstGeom>
          <a:noFill/>
        </p:spPr>
        <p:txBody>
          <a:bodyPr wrap="square" rtlCol="0">
            <a:spAutoFit/>
          </a:bodyPr>
          <a:lstStyle/>
          <a:p>
            <a:pPr algn="ctr"/>
            <a:r>
              <a:rPr lang="en-GB" sz="2000" b="0" i="0" dirty="0">
                <a:solidFill>
                  <a:schemeClr val="bg1"/>
                </a:solidFill>
                <a:effectLst/>
                <a:latin typeface="Arial" panose="020B0604020202020204" pitchFamily="34" charset="0"/>
              </a:rPr>
              <a:t>Work in groups to design an advertising campaign to encourage everyone to get involved in the </a:t>
            </a:r>
            <a:r>
              <a:rPr lang="en-GB" sz="2000" b="0" i="0" dirty="0">
                <a:solidFill>
                  <a:srgbClr val="FFFF00"/>
                </a:solidFill>
                <a:effectLst/>
                <a:latin typeface="Arial" panose="020B0604020202020204" pitchFamily="34" charset="0"/>
              </a:rPr>
              <a:t>2022 Soccer Aid Schools Challenge</a:t>
            </a:r>
            <a:r>
              <a:rPr lang="en-GB" sz="2000" b="0" i="0" dirty="0">
                <a:solidFill>
                  <a:schemeClr val="bg1"/>
                </a:solidFill>
                <a:effectLst/>
                <a:latin typeface="Arial" panose="020B0604020202020204" pitchFamily="34" charset="0"/>
              </a:rPr>
              <a:t>. Try to mention UNICEF’s work and Article 31. </a:t>
            </a:r>
            <a:endParaRPr lang="en-GB" dirty="0">
              <a:solidFill>
                <a:schemeClr val="bg1"/>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272752" y="4782493"/>
            <a:ext cx="6824776" cy="1754326"/>
          </a:xfrm>
          <a:prstGeom prst="rect">
            <a:avLst/>
          </a:prstGeom>
          <a:noFill/>
        </p:spPr>
        <p:txBody>
          <a:bodyPr wrap="square" rtlCol="0">
            <a:spAutoFit/>
          </a:bodyPr>
          <a:lstStyle/>
          <a:p>
            <a:pPr algn="ctr"/>
            <a:r>
              <a:rPr lang="en-GB" sz="1800" b="0" i="0" u="none" strike="noStrike" dirty="0">
                <a:effectLst/>
                <a:latin typeface="Arial" panose="020B0604020202020204" pitchFamily="34" charset="0"/>
              </a:rPr>
              <a:t>The 2022 School’s Challenge for Soccer Aid invites you to design an obstacle course. Around the world there are many </a:t>
            </a:r>
            <a:r>
              <a:rPr lang="en-GB" sz="1800" b="1" i="0" u="none" strike="noStrike" dirty="0">
                <a:effectLst/>
                <a:latin typeface="Arial" panose="020B0604020202020204" pitchFamily="34" charset="0"/>
              </a:rPr>
              <a:t>obstacles</a:t>
            </a:r>
            <a:r>
              <a:rPr lang="en-GB" sz="1800" b="0" i="0" u="none" strike="noStrike" dirty="0">
                <a:effectLst/>
                <a:latin typeface="Arial" panose="020B0604020202020204" pitchFamily="34" charset="0"/>
              </a:rPr>
              <a:t> in the way of children’s rights including their right to relax and play. Find out about some of these and use your creativity to create a display in school to show how your obstacle course will help children overcome obstacles in their lives.</a:t>
            </a:r>
            <a:r>
              <a:rPr lang="en-GB" sz="1800" b="0" i="0" dirty="0">
                <a:effectLst/>
                <a:latin typeface="Arial" panose="020B0604020202020204" pitchFamily="34" charset="0"/>
              </a:rPr>
              <a:t> </a:t>
            </a:r>
            <a:endParaRPr lang="en-GB" sz="2000" dirty="0">
              <a:solidFill>
                <a:srgbClr val="00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641268" y="4335373"/>
            <a:ext cx="4372996" cy="2308324"/>
          </a:xfrm>
          <a:prstGeom prst="rect">
            <a:avLst/>
          </a:prstGeom>
          <a:noFill/>
        </p:spPr>
        <p:txBody>
          <a:bodyPr wrap="square">
            <a:spAutoFit/>
          </a:bodyPr>
          <a:lstStyle/>
          <a:p>
            <a:pPr algn="ctr"/>
            <a:r>
              <a:rPr lang="en-GB" sz="1600" b="0" i="0" dirty="0">
                <a:solidFill>
                  <a:srgbClr val="000000"/>
                </a:solidFill>
                <a:effectLst/>
                <a:latin typeface="Arial" panose="020B0604020202020204" pitchFamily="34" charset="0"/>
              </a:rPr>
              <a:t>Talk to friends and family and find out </a:t>
            </a:r>
            <a:r>
              <a:rPr lang="en-GB" sz="1600" b="0" i="0" dirty="0">
                <a:solidFill>
                  <a:srgbClr val="000000"/>
                </a:solidFill>
                <a:effectLst/>
                <a:highlight>
                  <a:srgbClr val="00ACE9"/>
                </a:highlight>
                <a:latin typeface="Arial" panose="020B0604020202020204" pitchFamily="34" charset="0"/>
              </a:rPr>
              <a:t>which sports they enjoy</a:t>
            </a:r>
            <a:r>
              <a:rPr lang="en-GB" sz="1600" b="0" i="0" dirty="0">
                <a:solidFill>
                  <a:srgbClr val="000000"/>
                </a:solidFill>
                <a:effectLst/>
                <a:latin typeface="Arial" panose="020B0604020202020204" pitchFamily="34" charset="0"/>
              </a:rPr>
              <a:t>. Complete a tally chart and turn this into a graph. Which sport is most popular in your class? Talk to grandparents and/or great grandparents and find out which sports they used to play or watch. How and when has access to sport changed for some women and girls and/or for people with disabilities? Is this the same in all countries?</a:t>
            </a:r>
            <a:endParaRPr lang="en-GB" b="1" dirty="0">
              <a:latin typeface="Arial" panose="020B0604020202020204" pitchFamily="34" charset="0"/>
              <a:cs typeface="Arial" panose="020B0604020202020204" pitchFamily="34" charset="0"/>
            </a:endParaRPr>
          </a:p>
        </p:txBody>
      </p:sp>
      <p:pic>
        <p:nvPicPr>
          <p:cNvPr id="5" name="Online Media 4" title="Molly Wright: How every child can thrive by five | TED">
            <a:hlinkClick r:id="" action="ppaction://media"/>
            <a:extLst>
              <a:ext uri="{FF2B5EF4-FFF2-40B4-BE49-F238E27FC236}">
                <a16:creationId xmlns:a16="http://schemas.microsoft.com/office/drawing/2014/main" id="{09BCB8AD-C81D-42EF-98FD-5EBC504DA938}"/>
              </a:ext>
            </a:extLst>
          </p:cNvPr>
          <p:cNvPicPr>
            <a:picLocks noRot="1" noChangeAspect="1"/>
          </p:cNvPicPr>
          <p:nvPr>
            <a:videoFile r:link="rId1"/>
          </p:nvPr>
        </p:nvPicPr>
        <p:blipFill>
          <a:blip r:embed="rId5"/>
          <a:stretch>
            <a:fillRect/>
          </a:stretch>
        </p:blipFill>
        <p:spPr>
          <a:xfrm>
            <a:off x="4932326" y="2122741"/>
            <a:ext cx="2540000" cy="1435100"/>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4954772" y="1991489"/>
            <a:ext cx="6968014"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Soccer Aid has helped UNICEF make life better for millions of children over the years. Realising the rights of every child requires money to be raised but also voices to be raised in order to change unfair systems and structures. Research the </a:t>
            </a:r>
            <a:r>
              <a:rPr lang="en-GB" sz="1800" b="1" i="0" dirty="0">
                <a:solidFill>
                  <a:srgbClr val="000000"/>
                </a:solidFill>
                <a:effectLst/>
                <a:latin typeface="Arial" panose="020B0604020202020204" pitchFamily="34" charset="0"/>
              </a:rPr>
              <a:t>impact of Soccer Aid for UNICEF</a:t>
            </a:r>
            <a:r>
              <a:rPr lang="en-GB" sz="1800" b="0" i="0" dirty="0">
                <a:solidFill>
                  <a:srgbClr val="000000"/>
                </a:solidFill>
                <a:effectLst/>
                <a:latin typeface="Arial" panose="020B0604020202020204" pitchFamily="34" charset="0"/>
              </a:rPr>
              <a:t> and, if you would like to, find ways to raise your voice to support UNICEF’s work. You might like to start </a:t>
            </a:r>
            <a:r>
              <a:rPr lang="en-GB" sz="1800" b="0" i="0" u="sng" strike="noStrike" dirty="0">
                <a:solidFill>
                  <a:srgbClr val="0563C1"/>
                </a:solidFill>
                <a:effectLst/>
                <a:latin typeface="Arial" panose="020B0604020202020204" pitchFamily="34" charset="0"/>
                <a:hlinkClick r:id="rId4"/>
              </a:rPr>
              <a:t>here</a:t>
            </a:r>
            <a:r>
              <a:rPr lang="en-GB" sz="1800" b="0" i="0" dirty="0">
                <a:solidFill>
                  <a:srgbClr val="000000"/>
                </a:solidFill>
                <a:effectLst/>
                <a:latin typeface="Arial" panose="020B0604020202020204" pitchFamily="34" charset="0"/>
              </a:rPr>
              <a:t>. </a:t>
            </a:r>
            <a:endParaRPr lang="en-GB"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269214" y="1714490"/>
            <a:ext cx="4217305" cy="230832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The teams playing in Soccer Aid for UNICEF have male and female players, people from all over the world and this year Alex Brooker will be the first person with a visible disability to play in Soccer Aid. </a:t>
            </a:r>
            <a:r>
              <a:rPr lang="en-GB" sz="1600" b="1" i="0" dirty="0">
                <a:solidFill>
                  <a:srgbClr val="000000"/>
                </a:solidFill>
                <a:effectLst/>
                <a:latin typeface="Arial" panose="020B0604020202020204" pitchFamily="34" charset="0"/>
              </a:rPr>
              <a:t>Why do you think this is important?</a:t>
            </a:r>
            <a:r>
              <a:rPr lang="en-GB" sz="1600" b="0" i="0" dirty="0">
                <a:solidFill>
                  <a:srgbClr val="000000"/>
                </a:solidFill>
                <a:effectLst/>
                <a:latin typeface="Arial" panose="020B0604020202020204" pitchFamily="34" charset="0"/>
              </a:rPr>
              <a:t> Write an article to share your thoughts or hold a class discussion. If the players were children, which rights would be relevant here?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527851" y="4358818"/>
            <a:ext cx="4490628"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Think about how </a:t>
            </a:r>
            <a:r>
              <a:rPr lang="en-GB" sz="1800" b="1" i="0" dirty="0">
                <a:solidFill>
                  <a:srgbClr val="000000"/>
                </a:solidFill>
                <a:effectLst/>
                <a:latin typeface="Arial" panose="020B0604020202020204" pitchFamily="34" charset="0"/>
              </a:rPr>
              <a:t>Article 19 </a:t>
            </a:r>
            <a:r>
              <a:rPr lang="en-GB" sz="1800" b="0" i="0" dirty="0">
                <a:solidFill>
                  <a:srgbClr val="000000"/>
                </a:solidFill>
                <a:effectLst/>
                <a:latin typeface="Arial" panose="020B0604020202020204" pitchFamily="34" charset="0"/>
              </a:rPr>
              <a:t>links to </a:t>
            </a:r>
            <a:r>
              <a:rPr lang="en-GB" sz="1800" b="1" i="0" dirty="0">
                <a:solidFill>
                  <a:srgbClr val="000000"/>
                </a:solidFill>
                <a:effectLst/>
                <a:latin typeface="Arial" panose="020B0604020202020204" pitchFamily="34" charset="0"/>
              </a:rPr>
              <a:t>Article 31</a:t>
            </a:r>
            <a:r>
              <a:rPr lang="en-GB" sz="1800" b="0" i="0" dirty="0">
                <a:solidFill>
                  <a:srgbClr val="000000"/>
                </a:solidFill>
                <a:effectLst/>
                <a:latin typeface="Arial" panose="020B0604020202020204" pitchFamily="34" charset="0"/>
              </a:rPr>
              <a:t>. Discuss what duty bearers should do to make sure that children and young people are </a:t>
            </a:r>
            <a:r>
              <a:rPr lang="en-GB" sz="1800" b="0" i="0" dirty="0">
                <a:solidFill>
                  <a:srgbClr val="000000"/>
                </a:solidFill>
                <a:effectLst/>
                <a:highlight>
                  <a:srgbClr val="00ACE9"/>
                </a:highlight>
                <a:latin typeface="Arial" panose="020B0604020202020204" pitchFamily="34" charset="0"/>
              </a:rPr>
              <a:t>safe when taking part in sporting activities</a:t>
            </a:r>
            <a:r>
              <a:rPr lang="en-GB" sz="1800" b="0" i="0" dirty="0">
                <a:solidFill>
                  <a:srgbClr val="000000"/>
                </a:solidFill>
                <a:effectLst/>
                <a:latin typeface="Arial" panose="020B0604020202020204" pitchFamily="34" charset="0"/>
              </a:rPr>
              <a:t>. Create a poster or role play a scenario about this. Discuss with an adult how you can share this information safely with others. </a:t>
            </a:r>
            <a:endParaRPr lang="en-GB"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41849FB-DE4F-4A1E-8677-D53F72AE7464}"/>
              </a:ext>
            </a:extLst>
          </p:cNvPr>
          <p:cNvSpPr txBox="1"/>
          <p:nvPr/>
        </p:nvSpPr>
        <p:spPr>
          <a:xfrm>
            <a:off x="173521" y="4497318"/>
            <a:ext cx="4217304" cy="2031325"/>
          </a:xfrm>
          <a:prstGeom prst="rect">
            <a:avLst/>
          </a:prstGeom>
          <a:noFill/>
        </p:spPr>
        <p:txBody>
          <a:bodyPr wrap="square">
            <a:spAutoFit/>
          </a:bodyPr>
          <a:lstStyle/>
          <a:p>
            <a:pPr algn="ctr"/>
            <a:r>
              <a:rPr lang="en-GB" sz="1800" b="0" i="0" dirty="0">
                <a:solidFill>
                  <a:schemeClr val="bg1"/>
                </a:solidFill>
                <a:effectLst/>
                <a:latin typeface="Arial" panose="020B0604020202020204" pitchFamily="34" charset="0"/>
              </a:rPr>
              <a:t>Watch </a:t>
            </a:r>
            <a:r>
              <a:rPr lang="en-GB" sz="1800" b="0" i="0" u="sng" strike="noStrike" dirty="0">
                <a:solidFill>
                  <a:srgbClr val="FFFF00"/>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video</a:t>
            </a:r>
            <a:r>
              <a:rPr lang="en-GB" sz="1800" b="0" i="0" dirty="0">
                <a:solidFill>
                  <a:srgbClr val="FFFF00"/>
                </a:solidFill>
                <a:effectLst/>
                <a:latin typeface="Arial" panose="020B0604020202020204" pitchFamily="34" charset="0"/>
              </a:rPr>
              <a:t> </a:t>
            </a:r>
            <a:r>
              <a:rPr lang="en-GB" sz="1800" b="0" i="0" dirty="0">
                <a:solidFill>
                  <a:schemeClr val="bg1"/>
                </a:solidFill>
                <a:effectLst/>
                <a:latin typeface="Arial" panose="020B0604020202020204" pitchFamily="34" charset="0"/>
              </a:rPr>
              <a:t>with </a:t>
            </a:r>
            <a:r>
              <a:rPr lang="en-GB" sz="1800" b="0" i="0" dirty="0" err="1">
                <a:solidFill>
                  <a:schemeClr val="bg1"/>
                </a:solidFill>
                <a:effectLst/>
                <a:latin typeface="Arial" panose="020B0604020202020204" pitchFamily="34" charset="0"/>
              </a:rPr>
              <a:t>Ramla</a:t>
            </a:r>
            <a:r>
              <a:rPr lang="en-GB" sz="1800" b="0" i="0" dirty="0">
                <a:solidFill>
                  <a:schemeClr val="bg1"/>
                </a:solidFill>
                <a:effectLst/>
                <a:latin typeface="Arial" panose="020B0604020202020204" pitchFamily="34" charset="0"/>
              </a:rPr>
              <a:t> Ali showing the power of sport in </a:t>
            </a:r>
            <a:r>
              <a:rPr lang="en-GB" sz="1800" b="0" i="0" dirty="0" err="1">
                <a:solidFill>
                  <a:schemeClr val="bg1"/>
                </a:solidFill>
                <a:effectLst/>
                <a:latin typeface="Arial" panose="020B0604020202020204" pitchFamily="34" charset="0"/>
              </a:rPr>
              <a:t>Za’atari</a:t>
            </a:r>
            <a:r>
              <a:rPr lang="en-GB" sz="1800" b="0" i="0" dirty="0">
                <a:solidFill>
                  <a:schemeClr val="bg1"/>
                </a:solidFill>
                <a:effectLst/>
                <a:latin typeface="Arial" panose="020B0604020202020204" pitchFamily="34" charset="0"/>
              </a:rPr>
              <a:t> refugee camp. Research other </a:t>
            </a:r>
            <a:r>
              <a:rPr lang="en-GB" sz="1800" b="0" i="0" u="sng" strike="noStrike" dirty="0">
                <a:solidFill>
                  <a:srgbClr val="FFFF00"/>
                </a:solidFill>
                <a:effectLst/>
                <a:latin typeface="Arial" panose="020B0604020202020204" pitchFamily="34" charset="0"/>
                <a:hlinkClick r:id="rId6">
                  <a:extLst>
                    <a:ext uri="{A12FA001-AC4F-418D-AE19-62706E023703}">
                      <ahyp:hlinkClr xmlns:ahyp="http://schemas.microsoft.com/office/drawing/2018/hyperlinkcolor" val="tx"/>
                    </a:ext>
                  </a:extLst>
                </a:hlinkClick>
              </a:rPr>
              <a:t>UNICEF celebrity supporters</a:t>
            </a:r>
            <a:r>
              <a:rPr lang="en-GB" sz="1800" b="0" i="0" u="none" strike="noStrike" dirty="0">
                <a:solidFill>
                  <a:srgbClr val="FFFF00"/>
                </a:solidFill>
                <a:effectLst/>
                <a:latin typeface="Arial" panose="020B0604020202020204" pitchFamily="34" charset="0"/>
              </a:rPr>
              <a:t> </a:t>
            </a:r>
            <a:r>
              <a:rPr lang="en-GB" sz="1800" b="0" i="0" u="none" strike="noStrike" dirty="0">
                <a:solidFill>
                  <a:schemeClr val="bg1"/>
                </a:solidFill>
                <a:effectLst/>
                <a:latin typeface="Arial" panose="020B0604020202020204" pitchFamily="34" charset="0"/>
              </a:rPr>
              <a:t>who use sport to help ensure all children can enjoy their rights. Create a fact file on your favourite ambassador and their role.</a:t>
            </a:r>
            <a:r>
              <a:rPr lang="en-GB" sz="1800" b="0" i="0" dirty="0">
                <a:solidFill>
                  <a:schemeClr val="bg1"/>
                </a:solidFill>
                <a:effectLst/>
                <a:latin typeface="Arial" panose="020B0604020202020204" pitchFamily="34" charset="0"/>
              </a:rPr>
              <a:t> </a:t>
            </a:r>
            <a:endParaRPr lang="en-GB" sz="1400" b="1" dirty="0">
              <a:solidFill>
                <a:schemeClr val="bg1"/>
              </a:solidFill>
              <a:latin typeface="Arial" panose="020B0604020202020204" pitchFamily="34" charset="0"/>
              <a:cs typeface="Arial" panose="020B0604020202020204" pitchFamily="34" charset="0"/>
            </a:endParaRPr>
          </a:p>
        </p:txBody>
      </p:sp>
      <p:pic>
        <p:nvPicPr>
          <p:cNvPr id="9" name="Online Media 1" title="Ramla Ali witnesses the power of sport at the Za'atari refugee camp in Jordan">
            <a:hlinkClick r:id="" action="ppaction://media"/>
            <a:extLst>
              <a:ext uri="{FF2B5EF4-FFF2-40B4-BE49-F238E27FC236}">
                <a16:creationId xmlns:a16="http://schemas.microsoft.com/office/drawing/2014/main" id="{E02D04A9-A472-4979-BF11-D539CE79E97C}"/>
              </a:ext>
            </a:extLst>
          </p:cNvPr>
          <p:cNvPicPr>
            <a:picLocks noRot="1" noChangeAspect="1"/>
          </p:cNvPicPr>
          <p:nvPr>
            <a:videoFile r:link="rId1"/>
          </p:nvPr>
        </p:nvPicPr>
        <p:blipFill>
          <a:blip r:embed="rId7"/>
          <a:stretch>
            <a:fillRect/>
          </a:stretch>
        </p:blipFill>
        <p:spPr>
          <a:xfrm>
            <a:off x="4664150" y="4795430"/>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7028122" y="1146957"/>
            <a:ext cx="5045348" cy="4278094"/>
          </a:xfrm>
          <a:prstGeom prst="rect">
            <a:avLst/>
          </a:prstGeom>
          <a:noFill/>
        </p:spPr>
        <p:txBody>
          <a:bodyPr wrap="square" lIns="91440" tIns="45720" rIns="91440" bIns="45720" rtlCol="0" anchor="t">
            <a:spAutoFit/>
          </a:bodyPr>
          <a:lstStyle/>
          <a:p>
            <a:pPr algn="r" rtl="0" fontAlgn="base"/>
            <a:r>
              <a:rPr lang="en-GB" sz="2000" b="1" dirty="0">
                <a:solidFill>
                  <a:srgbClr val="FFFF00"/>
                </a:solidFill>
                <a:effectLst/>
                <a:latin typeface="Arial" panose="020B0604020202020204" pitchFamily="34" charset="0"/>
              </a:rPr>
              <a:t>Here’s a challenge for you…</a:t>
            </a:r>
          </a:p>
          <a:p>
            <a:pPr algn="r" rtl="0" fontAlgn="base"/>
            <a:r>
              <a:rPr lang="en-GB" sz="1800" b="0" dirty="0">
                <a:solidFill>
                  <a:schemeClr val="bg1"/>
                </a:solidFill>
                <a:effectLst/>
                <a:latin typeface="Arial" panose="020B0604020202020204" pitchFamily="34" charset="0"/>
              </a:rPr>
              <a:t> </a:t>
            </a:r>
            <a:endParaRPr lang="en-GB" b="0" dirty="0">
              <a:solidFill>
                <a:schemeClr val="bg1"/>
              </a:solidFill>
              <a:effectLst/>
              <a:latin typeface="Arial" panose="020B0604020202020204" pitchFamily="34" charset="0"/>
            </a:endParaRPr>
          </a:p>
          <a:p>
            <a:pPr algn="r" rtl="0" fontAlgn="base"/>
            <a:r>
              <a:rPr lang="en-GB" sz="1800" b="0" dirty="0">
                <a:solidFill>
                  <a:schemeClr val="bg1"/>
                </a:solidFill>
                <a:effectLst/>
                <a:latin typeface="Arial" panose="020B0604020202020204" pitchFamily="34" charset="0"/>
              </a:rPr>
              <a:t>Next time you play (whether it’s online, around a table with your family or friends or in the park or playground. </a:t>
            </a:r>
          </a:p>
          <a:p>
            <a:pPr algn="r" rtl="0" fontAlgn="base"/>
            <a:endParaRPr lang="en-GB" b="0" dirty="0">
              <a:solidFill>
                <a:schemeClr val="bg1"/>
              </a:solidFill>
              <a:effectLst/>
              <a:latin typeface="Arial" panose="020B0604020202020204" pitchFamily="34" charset="0"/>
            </a:endParaRP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rPr>
              <a:t>Try to stop for a moment and appreciate </a:t>
            </a:r>
            <a:r>
              <a:rPr lang="en-GB" sz="1800" b="0" dirty="0">
                <a:solidFill>
                  <a:srgbClr val="FFFF00"/>
                </a:solidFill>
                <a:effectLst/>
                <a:latin typeface="Arial" panose="020B0604020202020204" pitchFamily="34" charset="0"/>
              </a:rPr>
              <a:t>how good it is to play</a:t>
            </a:r>
            <a:r>
              <a:rPr lang="en-GB" sz="1800" b="0" dirty="0">
                <a:solidFill>
                  <a:schemeClr val="bg1"/>
                </a:solidFill>
                <a:effectLst/>
                <a:latin typeface="Arial" panose="020B0604020202020204" pitchFamily="34" charset="0"/>
              </a:rPr>
              <a:t>.</a:t>
            </a:r>
          </a:p>
          <a:p>
            <a:pPr algn="r" rtl="0" fontAlgn="base"/>
            <a:r>
              <a:rPr lang="en-GB" sz="1800" b="0" dirty="0">
                <a:solidFill>
                  <a:schemeClr val="bg1"/>
                </a:solidFill>
                <a:effectLst/>
                <a:latin typeface="Arial" panose="020B0604020202020204" pitchFamily="34" charset="0"/>
              </a:rPr>
              <a:t> </a:t>
            </a: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rPr>
              <a:t>If you are playing with somebody else, remind them that relaxing and playing is </a:t>
            </a:r>
            <a:r>
              <a:rPr lang="en-GB" sz="1800" b="0" dirty="0">
                <a:solidFill>
                  <a:srgbClr val="FFFF00"/>
                </a:solidFill>
                <a:effectLst/>
                <a:latin typeface="Arial" panose="020B0604020202020204" pitchFamily="34" charset="0"/>
              </a:rPr>
              <a:t>one of your rights</a:t>
            </a:r>
            <a:r>
              <a:rPr lang="en-GB" sz="1800" b="0" dirty="0">
                <a:solidFill>
                  <a:schemeClr val="bg1"/>
                </a:solidFill>
                <a:effectLst/>
                <a:latin typeface="Arial" panose="020B0604020202020204" pitchFamily="34" charset="0"/>
              </a:rPr>
              <a:t>.</a:t>
            </a:r>
          </a:p>
          <a:p>
            <a:pPr algn="r" rtl="0" fontAlgn="base"/>
            <a:r>
              <a:rPr lang="en-GB" sz="1800" b="0" dirty="0">
                <a:solidFill>
                  <a:schemeClr val="bg1"/>
                </a:solidFill>
                <a:effectLst/>
                <a:latin typeface="Arial" panose="020B0604020202020204" pitchFamily="34" charset="0"/>
              </a:rPr>
              <a:t> </a:t>
            </a:r>
          </a:p>
          <a:p>
            <a:pPr marL="285750" indent="-285750" algn="r" rtl="0" fontAlgn="base">
              <a:buFont typeface="Arial" panose="020B0604020202020204" pitchFamily="34" charset="0"/>
              <a:buChar char="•"/>
            </a:pPr>
            <a:r>
              <a:rPr lang="en-GB" sz="1800" b="0" dirty="0">
                <a:solidFill>
                  <a:schemeClr val="bg1"/>
                </a:solidFill>
                <a:effectLst/>
                <a:latin typeface="Arial" panose="020B0604020202020204" pitchFamily="34" charset="0"/>
              </a:rPr>
              <a:t>Think about how you can </a:t>
            </a:r>
            <a:r>
              <a:rPr lang="en-GB" sz="1800" b="0" dirty="0">
                <a:solidFill>
                  <a:srgbClr val="FFFF00"/>
                </a:solidFill>
                <a:effectLst/>
                <a:latin typeface="Arial" panose="020B0604020202020204" pitchFamily="34" charset="0"/>
              </a:rPr>
              <a:t>include other people</a:t>
            </a:r>
            <a:r>
              <a:rPr lang="en-GB" sz="1800" b="0" dirty="0">
                <a:solidFill>
                  <a:schemeClr val="bg1"/>
                </a:solidFill>
                <a:effectLst/>
                <a:latin typeface="Arial" panose="020B0604020202020204" pitchFamily="34" charset="0"/>
              </a:rPr>
              <a:t> more in your games and in your play. </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Tree>
    <p:extLst>
      <p:ext uri="{BB962C8B-B14F-4D97-AF65-F5344CB8AC3E}">
        <p14:creationId xmlns:p14="http://schemas.microsoft.com/office/powerpoint/2010/main" val="1301578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542207"/>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 31</a:t>
            </a:r>
          </a:p>
        </p:txBody>
      </p:sp>
      <p:sp>
        <p:nvSpPr>
          <p:cNvPr id="4" name="TextBox 3">
            <a:extLst>
              <a:ext uri="{FF2B5EF4-FFF2-40B4-BE49-F238E27FC236}">
                <a16:creationId xmlns:a16="http://schemas.microsoft.com/office/drawing/2014/main" id="{EE9520FF-8DF7-4B84-907C-B4BEF0B9B76F}"/>
              </a:ext>
            </a:extLst>
          </p:cNvPr>
          <p:cNvSpPr txBox="1"/>
          <p:nvPr/>
        </p:nvSpPr>
        <p:spPr>
          <a:xfrm>
            <a:off x="8095129" y="302340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Exploring Article 31</a:t>
            </a:r>
          </a:p>
        </p:txBody>
      </p:sp>
      <p:sp>
        <p:nvSpPr>
          <p:cNvPr id="5" name="TextBox 4">
            <a:extLst>
              <a:ext uri="{FF2B5EF4-FFF2-40B4-BE49-F238E27FC236}">
                <a16:creationId xmlns:a16="http://schemas.microsoft.com/office/drawing/2014/main" id="{C6311DBE-1260-4CC3-8756-A8D0A2D7E3B2}"/>
              </a:ext>
            </a:extLst>
          </p:cNvPr>
          <p:cNvSpPr txBox="1"/>
          <p:nvPr/>
        </p:nvSpPr>
        <p:spPr>
          <a:xfrm>
            <a:off x="8095129" y="3747569"/>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7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440481"/>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8&amp;9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386917" y="5168933"/>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10&amp;11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6983503" y="5846828"/>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12 – Reflection </a:t>
            </a:r>
          </a:p>
        </p:txBody>
      </p:sp>
      <p:sp>
        <p:nvSpPr>
          <p:cNvPr id="9" name="TextBox 8">
            <a:extLst>
              <a:ext uri="{FF2B5EF4-FFF2-40B4-BE49-F238E27FC236}">
                <a16:creationId xmlns:a16="http://schemas.microsoft.com/office/drawing/2014/main" id="{1B4643FF-CBE8-4072-8C81-FB7DB5D87636}"/>
              </a:ext>
            </a:extLst>
          </p:cNvPr>
          <p:cNvSpPr txBox="1"/>
          <p:nvPr/>
        </p:nvSpPr>
        <p:spPr>
          <a:xfrm>
            <a:off x="7844118" y="2270659"/>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Soccer Aid Schools Challenge</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381857" y="5201245"/>
            <a:ext cx="2677568" cy="230832"/>
          </a:xfrm>
          <a:prstGeom prst="rect">
            <a:avLst/>
          </a:prstGeom>
        </p:spPr>
        <p:txBody>
          <a:bodyPr wrap="square">
            <a:spAutoFit/>
          </a:bodyPr>
          <a:lstStyle/>
          <a:p>
            <a:r>
              <a:rPr lang="en-GB" sz="900" b="0" i="0" dirty="0">
                <a:effectLst/>
                <a:latin typeface="Arial" panose="020B0604020202020204" pitchFamily="34" charset="0"/>
                <a:cs typeface="Arial" panose="020B0604020202020204" pitchFamily="34" charset="0"/>
              </a:rPr>
              <a:t>©UNICEF/Dawe</a:t>
            </a:r>
            <a:endParaRPr lang="en-GB" sz="900" b="1" i="0" dirty="0">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4200986" y="5201245"/>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 Adrian </a:t>
            </a:r>
            <a:r>
              <a:rPr lang="en-GB" sz="900" b="0" dirty="0" err="1">
                <a:solidFill>
                  <a:srgbClr val="121212"/>
                </a:solidFill>
                <a:effectLst/>
                <a:latin typeface="Arial" panose="020B0604020202020204" pitchFamily="34" charset="0"/>
                <a:cs typeface="Arial" panose="020B0604020202020204" pitchFamily="34" charset="0"/>
              </a:rPr>
              <a:t>Holerga</a:t>
            </a:r>
            <a:endParaRPr lang="en-GB" sz="900" dirty="0">
              <a:latin typeface="Arial" panose="020B0604020202020204" pitchFamily="34" charset="0"/>
              <a:cs typeface="Arial" panose="020B0604020202020204" pitchFamily="34" charset="0"/>
            </a:endParaRPr>
          </a:p>
        </p:txBody>
      </p:sp>
      <p:pic>
        <p:nvPicPr>
          <p:cNvPr id="5" name="Picture 4" descr="A child jumping in the air with a football ball&#10;&#10;Description automatically generated with low confidence">
            <a:extLst>
              <a:ext uri="{FF2B5EF4-FFF2-40B4-BE49-F238E27FC236}">
                <a16:creationId xmlns:a16="http://schemas.microsoft.com/office/drawing/2014/main" id="{08BFD238-3F69-4081-997D-9174AE082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57" y="2555369"/>
            <a:ext cx="3706934" cy="2471289"/>
          </a:xfrm>
          <a:prstGeom prst="rect">
            <a:avLst/>
          </a:prstGeom>
        </p:spPr>
      </p:pic>
      <p:pic>
        <p:nvPicPr>
          <p:cNvPr id="8" name="Picture 7" descr="A group of people riding bikes&#10;&#10;Description automatically generated with medium confidence">
            <a:extLst>
              <a:ext uri="{FF2B5EF4-FFF2-40B4-BE49-F238E27FC236}">
                <a16:creationId xmlns:a16="http://schemas.microsoft.com/office/drawing/2014/main" id="{35EC69AC-B6E4-4AE0-B4F3-F16A2BFE9E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3210" y="2555367"/>
            <a:ext cx="3706933" cy="2471289"/>
          </a:xfrm>
          <a:prstGeom prst="rect">
            <a:avLst/>
          </a:prstGeom>
        </p:spPr>
      </p:pic>
      <p:pic>
        <p:nvPicPr>
          <p:cNvPr id="11" name="Picture 10" descr="A couple of children playing with toys&#10;&#10;Description automatically generated with low confidence">
            <a:extLst>
              <a:ext uri="{FF2B5EF4-FFF2-40B4-BE49-F238E27FC236}">
                <a16:creationId xmlns:a16="http://schemas.microsoft.com/office/drawing/2014/main" id="{8D993B50-F69B-41D9-BA0A-477A26A67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2533" y="2555367"/>
            <a:ext cx="3706934" cy="2471289"/>
          </a:xfrm>
          <a:prstGeom prst="rect">
            <a:avLst/>
          </a:prstGeom>
        </p:spPr>
      </p:pic>
      <p:sp>
        <p:nvSpPr>
          <p:cNvPr id="17" name="Rectangle 16">
            <a:extLst>
              <a:ext uri="{FF2B5EF4-FFF2-40B4-BE49-F238E27FC236}">
                <a16:creationId xmlns:a16="http://schemas.microsoft.com/office/drawing/2014/main" id="{3B44CEE5-C368-45F8-AC4E-2BCBC9F18029}"/>
              </a:ext>
            </a:extLst>
          </p:cNvPr>
          <p:cNvSpPr/>
          <p:nvPr/>
        </p:nvSpPr>
        <p:spPr>
          <a:xfrm>
            <a:off x="8103210" y="5201245"/>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 </a:t>
            </a:r>
            <a:r>
              <a:rPr lang="en-GB" sz="900" b="0" dirty="0" err="1">
                <a:solidFill>
                  <a:srgbClr val="121212"/>
                </a:solidFill>
                <a:effectLst/>
                <a:latin typeface="Open Sans" panose="020B0606030504020204" pitchFamily="34" charset="0"/>
              </a:rPr>
              <a:t>Azizullah</a:t>
            </a:r>
            <a:r>
              <a:rPr lang="en-GB" sz="900" b="0" dirty="0">
                <a:solidFill>
                  <a:srgbClr val="121212"/>
                </a:solidFill>
                <a:effectLst/>
                <a:latin typeface="Open Sans" panose="020B0606030504020204" pitchFamily="34" charset="0"/>
              </a:rPr>
              <a:t> Karimi</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 31</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761821" cy="646331"/>
          </a:xfrm>
          <a:prstGeom prst="rect">
            <a:avLst/>
          </a:prstGeom>
          <a:noFill/>
        </p:spPr>
        <p:txBody>
          <a:bodyPr wrap="square" lIns="91440" tIns="45720" rIns="91440" bIns="45720" rtlCol="0" anchor="t">
            <a:spAutoFit/>
          </a:bodyPr>
          <a:lstStyle/>
          <a:p>
            <a:r>
              <a:rPr lang="en-GB" b="0" i="0" dirty="0">
                <a:effectLst/>
                <a:latin typeface="Arial" panose="020B0604020202020204" pitchFamily="34" charset="0"/>
                <a:cs typeface="Arial" panose="020B0604020202020204" pitchFamily="34" charset="0"/>
              </a:rPr>
              <a:t>Sam Meegan from Soccer Aid for UNICEF, introduces Article </a:t>
            </a:r>
            <a:r>
              <a:rPr lang="en-GB" dirty="0">
                <a:latin typeface="Arial" panose="020B0604020202020204" pitchFamily="34" charset="0"/>
                <a:cs typeface="Arial" panose="020B0604020202020204" pitchFamily="34" charset="0"/>
              </a:rPr>
              <a:t>31</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112000" y="2056947"/>
            <a:ext cx="4934359" cy="2246769"/>
          </a:xfrm>
          <a:prstGeom prst="rect">
            <a:avLst/>
          </a:prstGeom>
          <a:noFill/>
        </p:spPr>
        <p:txBody>
          <a:bodyPr wrap="square" lIns="91440" tIns="45720" rIns="91440" bIns="45720" rtlCol="0" anchor="t">
            <a:spAutoFit/>
          </a:bodyPr>
          <a:lstStyle/>
          <a:p>
            <a:pPr algn="r" rtl="0" fontAlgn="base"/>
            <a:r>
              <a:rPr lang="en-GB" sz="2800" b="0" i="0" dirty="0">
                <a:solidFill>
                  <a:srgbClr val="FFFF00"/>
                </a:solidFill>
                <a:effectLst/>
                <a:latin typeface="Arial" panose="020B0604020202020204" pitchFamily="34" charset="0"/>
                <a:cs typeface="Arial" panose="020B0604020202020204" pitchFamily="34" charset="0"/>
              </a:rPr>
              <a:t>Article 31 </a:t>
            </a:r>
            <a:r>
              <a:rPr lang="en-GB" sz="2800" dirty="0">
                <a:solidFill>
                  <a:srgbClr val="FFFF00"/>
                </a:solidFill>
                <a:latin typeface="Arial" panose="020B0604020202020204" pitchFamily="34" charset="0"/>
                <a:cs typeface="Arial" panose="020B0604020202020204" pitchFamily="34" charset="0"/>
              </a:rPr>
              <a:t>(leisure, play and culture): </a:t>
            </a:r>
            <a:r>
              <a:rPr lang="en-GB" sz="2800" dirty="0">
                <a:solidFill>
                  <a:schemeClr val="bg1"/>
                </a:solidFill>
                <a:latin typeface="Arial" panose="020B0604020202020204" pitchFamily="34" charset="0"/>
                <a:cs typeface="Arial" panose="020B0604020202020204" pitchFamily="34" charset="0"/>
              </a:rPr>
              <a:t>Every child has the right to relax, play and take part in a wide range of cultural and artistic activities</a:t>
            </a:r>
            <a:r>
              <a:rPr lang="en-GB" sz="2800" b="0" i="0" dirty="0">
                <a:solidFill>
                  <a:schemeClr val="bg1"/>
                </a:solidFill>
                <a:effectLst/>
                <a:latin typeface="Arial" panose="020B0604020202020204" pitchFamily="34" charset="0"/>
                <a:cs typeface="Arial" panose="020B0604020202020204" pitchFamily="34" charset="0"/>
              </a:rPr>
              <a:t>.</a:t>
            </a:r>
            <a:endParaRPr lang="en-GB" sz="2400" b="0" i="0" dirty="0">
              <a:solidFill>
                <a:schemeClr val="bg1"/>
              </a:solidFill>
              <a:effectLst/>
              <a:latin typeface="Arial" panose="020B0604020202020204" pitchFamily="34" charset="0"/>
              <a:cs typeface="Arial" panose="020B0604020202020204" pitchFamily="34" charset="0"/>
            </a:endParaRPr>
          </a:p>
        </p:txBody>
      </p:sp>
      <p:pic>
        <p:nvPicPr>
          <p:cNvPr id="2" name="A31 Soccer Aid video">
            <a:hlinkClick r:id="" action="ppaction://media"/>
            <a:extLst>
              <a:ext uri="{FF2B5EF4-FFF2-40B4-BE49-F238E27FC236}">
                <a16:creationId xmlns:a16="http://schemas.microsoft.com/office/drawing/2014/main" id="{D55BE447-D870-458B-87F3-39599B15CFB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3888" y="2375711"/>
            <a:ext cx="4666698" cy="2625018"/>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SOCCER AID SCHOOLS CHALLENGE</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5"/>
              </a:rPr>
              <a:t>here</a:t>
            </a:r>
            <a:r>
              <a:rPr lang="en-GB" sz="1400" dirty="0">
                <a:latin typeface="Arial" panose="020B0604020202020204" pitchFamily="34" charset="0"/>
                <a:cs typeface="Arial" panose="020B0604020202020204" pitchFamily="34" charset="0"/>
              </a:rPr>
              <a:t> to watch on YouTube</a:t>
            </a:r>
          </a:p>
        </p:txBody>
      </p:sp>
      <p:sp>
        <p:nvSpPr>
          <p:cNvPr id="7" name="TextBox 6">
            <a:extLst>
              <a:ext uri="{FF2B5EF4-FFF2-40B4-BE49-F238E27FC236}">
                <a16:creationId xmlns:a16="http://schemas.microsoft.com/office/drawing/2014/main" id="{7DD87525-059E-43F9-B8FE-A745B1D53196}"/>
              </a:ext>
            </a:extLst>
          </p:cNvPr>
          <p:cNvSpPr txBox="1"/>
          <p:nvPr/>
        </p:nvSpPr>
        <p:spPr>
          <a:xfrm>
            <a:off x="6996223" y="1234626"/>
            <a:ext cx="5020208" cy="4308872"/>
          </a:xfrm>
          <a:prstGeom prst="rect">
            <a:avLst/>
          </a:prstGeom>
          <a:noFill/>
        </p:spPr>
        <p:txBody>
          <a:bodyPr wrap="square" rtlCol="0">
            <a:spAutoFit/>
          </a:bodyPr>
          <a:lstStyle/>
          <a:p>
            <a:pPr algn="r"/>
            <a:r>
              <a:rPr lang="en-GB" sz="1600" dirty="0">
                <a:solidFill>
                  <a:schemeClr val="bg1"/>
                </a:solidFill>
                <a:latin typeface="Arial" panose="020B0604020202020204" pitchFamily="34" charset="0"/>
                <a:cs typeface="Arial" panose="020B0604020202020204" pitchFamily="34" charset="0"/>
              </a:rPr>
              <a:t>Are you looking for fun and meaningful activities to get the school together, celebrate the right to play and promote children’s rights? Join the team this summer and sign up for </a:t>
            </a:r>
            <a:r>
              <a:rPr lang="en-GB" sz="1600" dirty="0">
                <a:solidFill>
                  <a:srgbClr val="FFFF00"/>
                </a:solidFill>
                <a:latin typeface="Arial" panose="020B0604020202020204" pitchFamily="34" charset="0"/>
                <a:cs typeface="Arial" panose="020B0604020202020204" pitchFamily="34" charset="0"/>
              </a:rPr>
              <a:t>Soccer Aid Schools Challenge</a:t>
            </a:r>
            <a:r>
              <a:rPr lang="en-GB" sz="1600" dirty="0">
                <a:solidFill>
                  <a:schemeClr val="bg1"/>
                </a:solidFill>
                <a:latin typeface="Arial" panose="020B0604020202020204" pitchFamily="34" charset="0"/>
                <a:cs typeface="Arial" panose="020B0604020202020204" pitchFamily="34" charset="0"/>
              </a:rPr>
              <a:t>! You can learn more about it </a:t>
            </a:r>
            <a:r>
              <a:rPr lang="en-GB" sz="1600"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here</a:t>
            </a:r>
            <a:r>
              <a:rPr lang="en-GB" sz="1600" dirty="0">
                <a:solidFill>
                  <a:schemeClr val="bg1"/>
                </a:solidFill>
                <a:latin typeface="Arial" panose="020B0604020202020204" pitchFamily="34" charset="0"/>
                <a:cs typeface="Arial" panose="020B0604020202020204" pitchFamily="34" charset="0"/>
              </a:rPr>
              <a:t>.</a:t>
            </a:r>
          </a:p>
          <a:p>
            <a:pPr algn="r"/>
            <a:endParaRPr lang="en-GB" sz="1600" dirty="0">
              <a:solidFill>
                <a:schemeClr val="bg1"/>
              </a:solidFill>
              <a:latin typeface="Arial" panose="020B0604020202020204" pitchFamily="34" charset="0"/>
              <a:cs typeface="Arial" panose="020B0604020202020204" pitchFamily="34" charset="0"/>
            </a:endParaRPr>
          </a:p>
          <a:p>
            <a:pPr algn="r"/>
            <a:r>
              <a:rPr lang="en-GB" sz="1600" dirty="0">
                <a:solidFill>
                  <a:schemeClr val="bg1"/>
                </a:solidFill>
                <a:latin typeface="Arial" panose="020B0604020202020204" pitchFamily="34" charset="0"/>
                <a:cs typeface="Arial" panose="020B0604020202020204" pitchFamily="34" charset="0"/>
              </a:rPr>
              <a:t>The Schools Challenge is part of Soccer Aid for UNICEF, </a:t>
            </a:r>
            <a:r>
              <a:rPr lang="en-GB" sz="1600" b="0" i="0" dirty="0">
                <a:solidFill>
                  <a:schemeClr val="bg1"/>
                </a:solidFill>
                <a:effectLst/>
                <a:latin typeface="Arial" panose="020B0604020202020204" pitchFamily="34" charset="0"/>
                <a:cs typeface="Arial" panose="020B0604020202020204" pitchFamily="34" charset="0"/>
              </a:rPr>
              <a:t>the world's biggest celebrity football match </a:t>
            </a:r>
            <a:r>
              <a:rPr lang="en-GB" sz="1600" dirty="0">
                <a:solidFill>
                  <a:schemeClr val="bg1"/>
                </a:solidFill>
                <a:latin typeface="Arial" panose="020B0604020202020204" pitchFamily="34" charset="0"/>
                <a:cs typeface="Arial" panose="020B0604020202020204" pitchFamily="34" charset="0"/>
              </a:rPr>
              <a:t>happening </a:t>
            </a:r>
            <a:r>
              <a:rPr lang="en-GB" sz="1600" b="0" i="0" dirty="0">
                <a:solidFill>
                  <a:schemeClr val="bg1"/>
                </a:solidFill>
                <a:effectLst/>
                <a:latin typeface="Arial" panose="020B0604020202020204" pitchFamily="34" charset="0"/>
                <a:cs typeface="Arial" panose="020B0604020202020204" pitchFamily="34" charset="0"/>
              </a:rPr>
              <a:t>on 12 June this year. </a:t>
            </a:r>
          </a:p>
          <a:p>
            <a:pPr algn="r"/>
            <a:r>
              <a:rPr lang="en-GB" sz="1600" dirty="0">
                <a:solidFill>
                  <a:schemeClr val="bg1"/>
                </a:solidFill>
                <a:latin typeface="Arial" panose="020B0604020202020204" pitchFamily="34" charset="0"/>
                <a:cs typeface="Arial" panose="020B0604020202020204" pitchFamily="34" charset="0"/>
              </a:rPr>
              <a:t>By taking part and fundraising</a:t>
            </a:r>
            <a:r>
              <a:rPr lang="en-GB" sz="1600">
                <a:solidFill>
                  <a:schemeClr val="bg1"/>
                </a:solidFill>
                <a:latin typeface="Arial" panose="020B0604020202020204" pitchFamily="34" charset="0"/>
                <a:cs typeface="Arial" panose="020B0604020202020204" pitchFamily="34" charset="0"/>
              </a:rPr>
              <a:t>, your </a:t>
            </a:r>
            <a:r>
              <a:rPr lang="en-GB" sz="1600" dirty="0">
                <a:solidFill>
                  <a:schemeClr val="bg1"/>
                </a:solidFill>
                <a:latin typeface="Arial" panose="020B0604020202020204" pitchFamily="34" charset="0"/>
                <a:cs typeface="Arial" panose="020B0604020202020204" pitchFamily="34" charset="0"/>
              </a:rPr>
              <a:t>school can change the lives of children around the world. Watch the video to see some of the work that UNICEF is doing thanks to money raised through Soccer Aid and Soccer Aid Schools Challenge – this was aired during 2021 match. </a:t>
            </a:r>
          </a:p>
          <a:p>
            <a:pPr algn="r"/>
            <a:r>
              <a:rPr lang="en-GB" sz="1600" dirty="0">
                <a:solidFill>
                  <a:schemeClr val="bg1"/>
                </a:solidFill>
                <a:latin typeface="Arial" panose="020B0604020202020204" pitchFamily="34" charset="0"/>
                <a:cs typeface="Arial" panose="020B0604020202020204" pitchFamily="34" charset="0"/>
              </a:rPr>
              <a:t> </a:t>
            </a:r>
          </a:p>
          <a:p>
            <a:pPr algn="r"/>
            <a:endParaRPr lang="en-GB" dirty="0">
              <a:solidFill>
                <a:schemeClr val="bg1"/>
              </a:solidFill>
              <a:latin typeface="Arial" panose="020B0604020202020204" pitchFamily="34" charset="0"/>
              <a:cs typeface="Arial" panose="020B0604020202020204" pitchFamily="34" charset="0"/>
            </a:endParaRPr>
          </a:p>
        </p:txBody>
      </p:sp>
      <p:sp>
        <p:nvSpPr>
          <p:cNvPr id="11" name="Rectangle 10">
            <a:hlinkClick r:id="rId7"/>
            <a:extLst>
              <a:ext uri="{FF2B5EF4-FFF2-40B4-BE49-F238E27FC236}">
                <a16:creationId xmlns:a16="http://schemas.microsoft.com/office/drawing/2014/main" id="{F90843BF-E83F-42CE-A367-AC7AFDCF3961}"/>
              </a:ext>
            </a:extLst>
          </p:cNvPr>
          <p:cNvSpPr/>
          <p:nvPr/>
        </p:nvSpPr>
        <p:spPr>
          <a:xfrm>
            <a:off x="10169702" y="5140086"/>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hlinkClick r:id="rId8"/>
              </a:rPr>
              <a:t>SIGN UP NOW</a:t>
            </a:r>
            <a:endParaRPr lang="en-GB" b="1" dirty="0">
              <a:solidFill>
                <a:schemeClr val="tx1"/>
              </a:solidFill>
            </a:endParaRPr>
          </a:p>
        </p:txBody>
      </p:sp>
      <p:pic>
        <p:nvPicPr>
          <p:cNvPr id="2" name="Online Media 1" title="Soccer Aid for Unicef | Olly Murs takes us back to Kenya">
            <a:hlinkClick r:id="" action="ppaction://media"/>
            <a:extLst>
              <a:ext uri="{FF2B5EF4-FFF2-40B4-BE49-F238E27FC236}">
                <a16:creationId xmlns:a16="http://schemas.microsoft.com/office/drawing/2014/main" id="{FA79D4B0-8000-4BCE-8B63-D9E465CD51E0}"/>
              </a:ext>
            </a:extLst>
          </p:cNvPr>
          <p:cNvPicPr>
            <a:picLocks noRot="1" noChangeAspect="1"/>
          </p:cNvPicPr>
          <p:nvPr>
            <a:videoFile r:link="rId1"/>
          </p:nvPr>
        </p:nvPicPr>
        <p:blipFill>
          <a:blip r:embed="rId9"/>
          <a:stretch>
            <a:fillRect/>
          </a:stretch>
        </p:blipFill>
        <p:spPr>
          <a:xfrm>
            <a:off x="1192719" y="2437509"/>
            <a:ext cx="4620136" cy="2610377"/>
          </a:xfrm>
          <a:prstGeom prst="rect">
            <a:avLst/>
          </a:prstGeom>
        </p:spPr>
      </p:pic>
      <p:sp>
        <p:nvSpPr>
          <p:cNvPr id="12" name="TextBox 11">
            <a:extLst>
              <a:ext uri="{FF2B5EF4-FFF2-40B4-BE49-F238E27FC236}">
                <a16:creationId xmlns:a16="http://schemas.microsoft.com/office/drawing/2014/main" id="{CE619CEF-FC22-4542-B9D1-A145B4B8A5C7}"/>
              </a:ext>
            </a:extLst>
          </p:cNvPr>
          <p:cNvSpPr txBox="1"/>
          <p:nvPr/>
        </p:nvSpPr>
        <p:spPr>
          <a:xfrm>
            <a:off x="528781" y="1570194"/>
            <a:ext cx="5761821" cy="369332"/>
          </a:xfrm>
          <a:prstGeom prst="rect">
            <a:avLst/>
          </a:prstGeom>
          <a:noFill/>
        </p:spPr>
        <p:txBody>
          <a:bodyPr wrap="square" lIns="91440" tIns="45720" rIns="91440" bIns="45720" rtlCol="0" anchor="t">
            <a:spAutoFit/>
          </a:bodyPr>
          <a:lstStyle/>
          <a:p>
            <a:r>
              <a:rPr lang="en-GB" b="0" i="0" dirty="0">
                <a:effectLst/>
                <a:latin typeface="Arial" panose="020B0604020202020204" pitchFamily="34" charset="0"/>
                <a:cs typeface="Arial" panose="020B0604020202020204" pitchFamily="34" charset="0"/>
              </a:rPr>
              <a:t>Olly Murs takes us back to Kenya</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708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 31</a:t>
            </a:r>
          </a:p>
        </p:txBody>
      </p:sp>
      <p:sp>
        <p:nvSpPr>
          <p:cNvPr id="5" name="TextBox 4">
            <a:extLst>
              <a:ext uri="{FF2B5EF4-FFF2-40B4-BE49-F238E27FC236}">
                <a16:creationId xmlns:a16="http://schemas.microsoft.com/office/drawing/2014/main" id="{13227B2E-B5C9-407F-BBFD-D529411BB157}"/>
              </a:ext>
            </a:extLst>
          </p:cNvPr>
          <p:cNvSpPr txBox="1"/>
          <p:nvPr/>
        </p:nvSpPr>
        <p:spPr>
          <a:xfrm>
            <a:off x="7226299" y="2037052"/>
            <a:ext cx="4965701" cy="1384995"/>
          </a:xfrm>
          <a:prstGeom prst="rect">
            <a:avLst/>
          </a:prstGeom>
          <a:noFill/>
        </p:spPr>
        <p:txBody>
          <a:bodyPr wrap="square" lIns="91440" tIns="45720" rIns="91440" bIns="45720" rtlCol="0" anchor="t">
            <a:spAutoFit/>
          </a:bodyPr>
          <a:lstStyle/>
          <a:p>
            <a:pPr lvl="0" algn="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Why is </a:t>
            </a:r>
            <a:r>
              <a:rPr lang="en-GB" sz="2800" dirty="0">
                <a:solidFill>
                  <a:srgbClr val="FFFF00"/>
                </a:solidFill>
                <a:effectLst/>
                <a:latin typeface="Arial" panose="020B0604020202020204" pitchFamily="34" charset="0"/>
                <a:ea typeface="Calibri" panose="020F0502020204030204" pitchFamily="34" charset="0"/>
                <a:cs typeface="Arial" panose="020B0604020202020204" pitchFamily="34" charset="0"/>
              </a:rPr>
              <a:t>play important </a:t>
            </a:r>
            <a:r>
              <a:rPr lang="en-GB"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to children? Name as many reasons as you can think of.</a:t>
            </a:r>
          </a:p>
        </p:txBody>
      </p:sp>
    </p:spTree>
    <p:extLst>
      <p:ext uri="{BB962C8B-B14F-4D97-AF65-F5344CB8AC3E}">
        <p14:creationId xmlns:p14="http://schemas.microsoft.com/office/powerpoint/2010/main" val="368644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848336"/>
            <a:ext cx="6071622" cy="4748220"/>
          </a:xfrm>
        </p:spPr>
        <p:txBody>
          <a:bodyPr vert="horz" lIns="91440" tIns="180000" rIns="91440" bIns="45720" rtlCol="0" anchor="t">
            <a:normAutofit/>
          </a:bodyPr>
          <a:lstStyle/>
          <a:p>
            <a:pPr algn="l" rtl="0" fontAlgn="base"/>
            <a:r>
              <a:rPr lang="en-GB" sz="2000" b="0" i="0" dirty="0">
                <a:solidFill>
                  <a:srgbClr val="000000"/>
                </a:solidFill>
                <a:effectLst/>
                <a:latin typeface="Arial" panose="020B0604020202020204" pitchFamily="34" charset="0"/>
                <a:cs typeface="Arial" panose="020B0604020202020204" pitchFamily="34" charset="0"/>
              </a:rPr>
              <a:t>It’s good to have fun and relax. </a:t>
            </a:r>
          </a:p>
          <a:p>
            <a:pPr algn="l" rtl="0" fontAlgn="base"/>
            <a:r>
              <a:rPr lang="en-GB" sz="2000" b="0" i="0" dirty="0">
                <a:solidFill>
                  <a:srgbClr val="000000"/>
                </a:solidFill>
                <a:effectLst/>
                <a:latin typeface="Arial" panose="020B0604020202020204" pitchFamily="34" charset="0"/>
                <a:cs typeface="Arial" panose="020B0604020202020204" pitchFamily="34" charset="0"/>
              </a:rPr>
              <a:t>Some play is good for exercise. </a:t>
            </a:r>
          </a:p>
          <a:p>
            <a:pPr algn="l" rtl="0" fontAlgn="base"/>
            <a:r>
              <a:rPr lang="en-GB" sz="2000" b="0" i="0" dirty="0">
                <a:solidFill>
                  <a:srgbClr val="000000"/>
                </a:solidFill>
                <a:effectLst/>
                <a:latin typeface="Arial" panose="020B0604020202020204" pitchFamily="34" charset="0"/>
                <a:cs typeface="Arial" panose="020B0604020202020204" pitchFamily="34" charset="0"/>
              </a:rPr>
              <a:t>It can help you get on with people and make friends. </a:t>
            </a:r>
          </a:p>
          <a:p>
            <a:pPr algn="l" rtl="0" fontAlgn="base"/>
            <a:r>
              <a:rPr lang="en-GB" sz="2000" b="0" i="0" dirty="0">
                <a:solidFill>
                  <a:srgbClr val="000000"/>
                </a:solidFill>
                <a:effectLst/>
                <a:latin typeface="Arial" panose="020B0604020202020204" pitchFamily="34" charset="0"/>
                <a:cs typeface="Arial" panose="020B0604020202020204" pitchFamily="34" charset="0"/>
              </a:rPr>
              <a:t>You might learn to take turns and to share. </a:t>
            </a:r>
          </a:p>
          <a:p>
            <a:pPr algn="l" rtl="0" fontAlgn="base"/>
            <a:r>
              <a:rPr lang="en-GB" sz="2000" b="0" i="0" dirty="0">
                <a:solidFill>
                  <a:srgbClr val="000000"/>
                </a:solidFill>
                <a:effectLst/>
                <a:latin typeface="Arial" panose="020B0604020202020204" pitchFamily="34" charset="0"/>
                <a:cs typeface="Arial" panose="020B0604020202020204" pitchFamily="34" charset="0"/>
              </a:rPr>
              <a:t>It can help your education and learning. </a:t>
            </a: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315040" y="1848336"/>
            <a:ext cx="5686460" cy="4656023"/>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sz="2000" b="0" i="0" dirty="0">
                <a:solidFill>
                  <a:srgbClr val="000000"/>
                </a:solidFill>
                <a:effectLst/>
                <a:latin typeface="Arial" panose="020B0604020202020204" pitchFamily="34" charset="0"/>
                <a:cs typeface="Arial" panose="020B0604020202020204" pitchFamily="34" charset="0"/>
              </a:rPr>
              <a:t>It can help your mental health. </a:t>
            </a:r>
          </a:p>
          <a:p>
            <a:pPr algn="l" rtl="0" fontAlgn="base"/>
            <a:r>
              <a:rPr lang="en-GB" sz="2000" b="0" i="0" dirty="0">
                <a:solidFill>
                  <a:srgbClr val="000000"/>
                </a:solidFill>
                <a:effectLst/>
                <a:latin typeface="Arial" panose="020B0604020202020204" pitchFamily="34" charset="0"/>
                <a:cs typeface="Arial" panose="020B0604020202020204" pitchFamily="34" charset="0"/>
              </a:rPr>
              <a:t>Play can help you to imagine and be creative. </a:t>
            </a:r>
          </a:p>
          <a:p>
            <a:pPr algn="l" rtl="0" fontAlgn="base"/>
            <a:r>
              <a:rPr lang="en-GB" sz="2000" b="0" i="0" dirty="0">
                <a:solidFill>
                  <a:srgbClr val="000000"/>
                </a:solidFill>
                <a:effectLst/>
                <a:latin typeface="Arial" panose="020B0604020202020204" pitchFamily="34" charset="0"/>
                <a:cs typeface="Arial" panose="020B0604020202020204" pitchFamily="34" charset="0"/>
              </a:rPr>
              <a:t>It’s one of the rights children have. </a:t>
            </a:r>
          </a:p>
        </p:txBody>
      </p:sp>
      <p:sp>
        <p:nvSpPr>
          <p:cNvPr id="5" name="TextBox 4">
            <a:extLst>
              <a:ext uri="{FF2B5EF4-FFF2-40B4-BE49-F238E27FC236}">
                <a16:creationId xmlns:a16="http://schemas.microsoft.com/office/drawing/2014/main" id="{ED831199-8A67-401D-8AA2-2EE2632740A6}"/>
              </a:ext>
            </a:extLst>
          </p:cNvPr>
          <p:cNvSpPr txBox="1"/>
          <p:nvPr/>
        </p:nvSpPr>
        <p:spPr>
          <a:xfrm>
            <a:off x="360000" y="6210300"/>
            <a:ext cx="6187556" cy="461665"/>
          </a:xfrm>
          <a:prstGeom prst="rect">
            <a:avLst/>
          </a:prstGeom>
          <a:noFill/>
        </p:spPr>
        <p:txBody>
          <a:bodyPr wrap="square" rtlCol="0">
            <a:spAutoFit/>
          </a:bodyPr>
          <a:lstStyle/>
          <a:p>
            <a:pPr marL="0" indent="0">
              <a:buNone/>
            </a:pPr>
            <a:r>
              <a:rPr lang="en-GB" sz="2400" b="1" dirty="0">
                <a:solidFill>
                  <a:srgbClr val="00ACE9"/>
                </a:solidFill>
                <a:latin typeface="Arial"/>
                <a:cs typeface="Arial"/>
              </a:rPr>
              <a:t>What other ideas did you have?</a:t>
            </a: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589838" y="1887057"/>
            <a:ext cx="4453804" cy="2031325"/>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Read or listen to ‘</a:t>
            </a:r>
            <a:r>
              <a:rPr lang="en-GB" sz="1800" b="0" i="0" u="sng" strike="noStrike" dirty="0">
                <a:solidFill>
                  <a:srgbClr val="0563C1"/>
                </a:solidFill>
                <a:effectLst/>
                <a:latin typeface="Arial" panose="020B0604020202020204" pitchFamily="34" charset="0"/>
                <a:hlinkClick r:id="rId4"/>
              </a:rPr>
              <a:t>Giraffe’s Can’t Dance’</a:t>
            </a:r>
            <a:r>
              <a:rPr lang="en-GB" sz="1800" b="0" i="0" dirty="0">
                <a:solidFill>
                  <a:srgbClr val="000000"/>
                </a:solidFill>
                <a:effectLst/>
                <a:latin typeface="Arial" panose="020B0604020202020204" pitchFamily="34" charset="0"/>
              </a:rPr>
              <a:t> by Giles </a:t>
            </a:r>
            <a:r>
              <a:rPr lang="en-GB" sz="1800" b="0" i="0" dirty="0" err="1">
                <a:solidFill>
                  <a:srgbClr val="000000"/>
                </a:solidFill>
                <a:effectLst/>
                <a:latin typeface="Arial" panose="020B0604020202020204" pitchFamily="34" charset="0"/>
              </a:rPr>
              <a:t>Andreae</a:t>
            </a:r>
            <a:r>
              <a:rPr lang="en-GB" sz="1800" b="0" i="0" dirty="0">
                <a:solidFill>
                  <a:srgbClr val="000000"/>
                </a:solidFill>
                <a:effectLst/>
                <a:latin typeface="Arial" panose="020B0604020202020204" pitchFamily="34" charset="0"/>
              </a:rPr>
              <a:t>. Discuss with the class times you have been </a:t>
            </a:r>
            <a:r>
              <a:rPr lang="en-GB" sz="1800" i="0" dirty="0">
                <a:solidFill>
                  <a:srgbClr val="000000"/>
                </a:solidFill>
                <a:effectLst/>
                <a:latin typeface="Arial" panose="020B0604020202020204" pitchFamily="34" charset="0"/>
              </a:rPr>
              <a:t>worried about trying a new sport or activity</a:t>
            </a:r>
            <a:r>
              <a:rPr lang="en-GB" sz="1800" b="0" i="0" dirty="0">
                <a:solidFill>
                  <a:srgbClr val="000000"/>
                </a:solidFill>
                <a:effectLst/>
                <a:latin typeface="Arial" panose="020B0604020202020204" pitchFamily="34" charset="0"/>
              </a:rPr>
              <a:t>. What helped you to join in and have fun? Share your ideas and discuss how </a:t>
            </a:r>
            <a:r>
              <a:rPr lang="en-GB" sz="1800" b="1" i="0" dirty="0">
                <a:solidFill>
                  <a:srgbClr val="000000"/>
                </a:solidFill>
                <a:effectLst/>
                <a:latin typeface="Arial" panose="020B0604020202020204" pitchFamily="34" charset="0"/>
              </a:rPr>
              <a:t>trying new things </a:t>
            </a:r>
            <a:r>
              <a:rPr lang="en-GB" sz="1800" b="0" i="0" dirty="0">
                <a:solidFill>
                  <a:srgbClr val="000000"/>
                </a:solidFill>
                <a:effectLst/>
                <a:latin typeface="Arial" panose="020B0604020202020204" pitchFamily="34" charset="0"/>
              </a:rPr>
              <a:t>can help us with our right to relax and play. </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350874" y="1933223"/>
            <a:ext cx="4034800" cy="1938992"/>
          </a:xfrm>
          <a:prstGeom prst="rect">
            <a:avLst/>
          </a:prstGeom>
          <a:noFill/>
        </p:spPr>
        <p:txBody>
          <a:bodyPr wrap="square" rtlCol="0">
            <a:spAutoFit/>
          </a:bodyPr>
          <a:lstStyle/>
          <a:p>
            <a:pPr algn="ctr"/>
            <a:r>
              <a:rPr lang="en-GB" sz="2000" b="0" i="0" dirty="0">
                <a:solidFill>
                  <a:schemeClr val="bg1"/>
                </a:solidFill>
                <a:effectLst/>
                <a:latin typeface="Arial" panose="020B0604020202020204" pitchFamily="34" charset="0"/>
              </a:rPr>
              <a:t>Talk to your class about </a:t>
            </a:r>
            <a:r>
              <a:rPr lang="en-GB" sz="2000" b="0" i="0" dirty="0">
                <a:solidFill>
                  <a:srgbClr val="FFFF00"/>
                </a:solidFill>
                <a:effectLst/>
                <a:latin typeface="Arial" panose="020B0604020202020204" pitchFamily="34" charset="0"/>
              </a:rPr>
              <a:t>favourite toys/games/sports</a:t>
            </a:r>
            <a:r>
              <a:rPr lang="en-GB" sz="2000" b="0" i="0" dirty="0">
                <a:solidFill>
                  <a:schemeClr val="bg1"/>
                </a:solidFill>
                <a:effectLst/>
                <a:latin typeface="Arial" panose="020B0604020202020204" pitchFamily="34" charset="0"/>
              </a:rPr>
              <a:t>. Invite the children to draw or paint a picture of themselves playing their favourite game or sport or with their favourite toy. </a:t>
            </a:r>
            <a:endParaRPr lang="en-GB" sz="28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635732" y="4544006"/>
            <a:ext cx="4362016"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Play a simple game that you know your class enjoys (it could be a word or number game…something they know well), then open up a discussion about play - how we play, what we like about playing, why it matters. </a:t>
            </a:r>
            <a:r>
              <a:rPr lang="en-GB" sz="1800" b="0" i="0" dirty="0">
                <a:solidFill>
                  <a:srgbClr val="000000"/>
                </a:solidFill>
                <a:effectLst/>
                <a:highlight>
                  <a:srgbClr val="00ACE9"/>
                </a:highlight>
                <a:latin typeface="Arial" panose="020B0604020202020204" pitchFamily="34" charset="0"/>
              </a:rPr>
              <a:t>Remind everyone that relaxing and playing is a right</a:t>
            </a:r>
            <a:r>
              <a:rPr lang="en-GB" sz="1800" b="0" i="0" dirty="0">
                <a:solidFill>
                  <a:srgbClr val="000000"/>
                </a:solidFill>
                <a:effectLst/>
                <a:latin typeface="Arial" panose="020B0604020202020204" pitchFamily="34" charset="0"/>
              </a:rPr>
              <a:t>. </a:t>
            </a:r>
            <a:endParaRPr lang="en-GB" sz="2400" b="1" dirty="0">
              <a:highlight>
                <a:srgbClr val="00ACE9"/>
              </a:highligh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350874" y="4544007"/>
            <a:ext cx="6746920" cy="2031325"/>
          </a:xfrm>
          <a:prstGeom prst="rect">
            <a:avLst/>
          </a:prstGeom>
          <a:noFill/>
        </p:spPr>
        <p:txBody>
          <a:bodyPr wrap="square" rtlCol="0">
            <a:spAutoFit/>
          </a:bodyPr>
          <a:lstStyle/>
          <a:p>
            <a:pPr algn="ctr"/>
            <a:r>
              <a:rPr lang="en-GB" sz="1800" b="0" i="0" u="none" strike="noStrike" dirty="0">
                <a:effectLst/>
                <a:latin typeface="Arial" panose="020B0604020202020204" pitchFamily="34" charset="0"/>
              </a:rPr>
              <a:t>The 2022 Soccer Aid Schools Challenge invites you to design an obstacle course. Look up the word </a:t>
            </a:r>
            <a:r>
              <a:rPr lang="en-GB" sz="1800" b="1" i="0" u="none" strike="noStrike" dirty="0">
                <a:effectLst/>
                <a:latin typeface="Arial" panose="020B0604020202020204" pitchFamily="34" charset="0"/>
              </a:rPr>
              <a:t>obstacle</a:t>
            </a:r>
            <a:r>
              <a:rPr lang="en-GB" sz="1800" b="0" i="0" u="none" strike="noStrike" dirty="0">
                <a:effectLst/>
                <a:latin typeface="Arial" panose="020B0604020202020204" pitchFamily="34" charset="0"/>
              </a:rPr>
              <a:t>. Around the world there are many obstacles in the way of children’s rights including their right to relax and play. Find out about some of these and use your creativity to create a display in school to show how your obstacle course will help children overcome obstacles in their lives.</a:t>
            </a:r>
            <a:r>
              <a:rPr lang="en-GB" sz="1800" b="0" i="0" dirty="0">
                <a:effectLst/>
                <a:latin typeface="Arial" panose="020B0604020202020204" pitchFamily="34" charset="0"/>
              </a:rPr>
              <a:t> </a:t>
            </a:r>
            <a:endParaRPr lang="en-GB" sz="2000" b="1" dirty="0">
              <a:solidFill>
                <a:srgbClr val="00AEEF"/>
              </a:solidFill>
              <a:latin typeface="Arial" panose="020B0604020202020204" pitchFamily="34" charset="0"/>
              <a:cs typeface="Arial" panose="020B0604020202020204" pitchFamily="34" charset="0"/>
            </a:endParaRPr>
          </a:p>
        </p:txBody>
      </p:sp>
      <p:pic>
        <p:nvPicPr>
          <p:cNvPr id="3" name="Online Media 2" title="Giraffes Can't Dance, Read By Stephen Graham">
            <a:hlinkClick r:id="" action="ppaction://media"/>
            <a:extLst>
              <a:ext uri="{FF2B5EF4-FFF2-40B4-BE49-F238E27FC236}">
                <a16:creationId xmlns:a16="http://schemas.microsoft.com/office/drawing/2014/main" id="{CDB2BCEC-54A0-45AE-A4B8-0C1BD3906275}"/>
              </a:ext>
            </a:extLst>
          </p:cNvPr>
          <p:cNvPicPr>
            <a:picLocks noRot="1" noChangeAspect="1"/>
          </p:cNvPicPr>
          <p:nvPr>
            <a:videoFile r:link="rId1"/>
          </p:nvPr>
        </p:nvPicPr>
        <p:blipFill>
          <a:blip r:embed="rId5"/>
          <a:stretch>
            <a:fillRect/>
          </a:stretch>
        </p:blipFill>
        <p:spPr>
          <a:xfrm>
            <a:off x="4826000" y="2046670"/>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56194" y="1785570"/>
            <a:ext cx="4466607" cy="2308324"/>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The teams playing in </a:t>
            </a:r>
            <a:r>
              <a:rPr lang="en-GB" sz="1600" b="1" i="0" dirty="0">
                <a:solidFill>
                  <a:srgbClr val="000000"/>
                </a:solidFill>
                <a:effectLst/>
                <a:latin typeface="Arial" panose="020B0604020202020204" pitchFamily="34" charset="0"/>
              </a:rPr>
              <a:t>Soccer Aid for UNICEF </a:t>
            </a:r>
            <a:r>
              <a:rPr lang="en-GB" sz="1600" b="0" i="0" dirty="0">
                <a:solidFill>
                  <a:srgbClr val="000000"/>
                </a:solidFill>
                <a:effectLst/>
                <a:latin typeface="Arial" panose="020B0604020202020204" pitchFamily="34" charset="0"/>
              </a:rPr>
              <a:t>have male and female players, people from all over the world and this year Alex Brooker will be the first person with a visible disability to play in Soccer Aid. Why do you think this is important? Write an article to share your thoughts or hold a class discussion. If the players were children, which rights would be relevant here? </a:t>
            </a:r>
            <a:endParaRPr lang="en-GB" sz="1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832651" y="4543484"/>
            <a:ext cx="4203156"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Work in groups to </a:t>
            </a:r>
            <a:r>
              <a:rPr lang="en-GB" sz="2000" b="0" i="0" dirty="0">
                <a:solidFill>
                  <a:srgbClr val="000000"/>
                </a:solidFill>
                <a:effectLst/>
                <a:highlight>
                  <a:srgbClr val="00ACE9"/>
                </a:highlight>
                <a:latin typeface="Arial" panose="020B0604020202020204" pitchFamily="34" charset="0"/>
              </a:rPr>
              <a:t>design an advertising campaign</a:t>
            </a:r>
            <a:r>
              <a:rPr lang="en-GB" sz="2000" b="0" i="0" dirty="0">
                <a:solidFill>
                  <a:srgbClr val="000000"/>
                </a:solidFill>
                <a:effectLst/>
                <a:latin typeface="Arial" panose="020B0604020202020204" pitchFamily="34" charset="0"/>
              </a:rPr>
              <a:t> to encourage everyone to get involved in the </a:t>
            </a:r>
            <a:r>
              <a:rPr lang="en-GB" sz="2000" b="1" i="0" dirty="0">
                <a:solidFill>
                  <a:srgbClr val="000000"/>
                </a:solidFill>
                <a:effectLst/>
                <a:latin typeface="Arial" panose="020B0604020202020204" pitchFamily="34" charset="0"/>
              </a:rPr>
              <a:t>2022 Soccer Aid Schools Challenge</a:t>
            </a:r>
            <a:r>
              <a:rPr lang="en-GB" sz="2000" b="0" i="0" dirty="0">
                <a:solidFill>
                  <a:srgbClr val="000000"/>
                </a:solidFill>
                <a:effectLst/>
                <a:latin typeface="Arial" panose="020B0604020202020204" pitchFamily="34" charset="0"/>
              </a:rPr>
              <a:t>. Try to mention UNICEF’s work and Article 31. </a:t>
            </a:r>
            <a:endParaRPr lang="en-GB"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4986671" y="2062569"/>
            <a:ext cx="6926842"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What do you like to do when you relax? What is your favourite way to play? Do you take part in any cultural activities in school? What about outside of school? Discuss your </a:t>
            </a:r>
            <a:r>
              <a:rPr lang="en-GB" sz="1800" b="1" i="0" dirty="0">
                <a:solidFill>
                  <a:srgbClr val="000000"/>
                </a:solidFill>
                <a:effectLst/>
                <a:latin typeface="Arial" panose="020B0604020202020204" pitchFamily="34" charset="0"/>
              </a:rPr>
              <a:t>favourite ways to relax and play</a:t>
            </a:r>
            <a:r>
              <a:rPr lang="en-GB" sz="1800" b="0" i="0" dirty="0">
                <a:solidFill>
                  <a:srgbClr val="000000"/>
                </a:solidFill>
                <a:effectLst/>
                <a:latin typeface="Arial" panose="020B0604020202020204" pitchFamily="34" charset="0"/>
              </a:rPr>
              <a:t>. How would you feel if you weren’t able to do any of these things? This activity is part of Global citizenship resources developed by </a:t>
            </a:r>
            <a:r>
              <a:rPr lang="en-GB" sz="1800" b="0" i="0" dirty="0" err="1">
                <a:solidFill>
                  <a:srgbClr val="000000"/>
                </a:solidFill>
                <a:effectLst/>
                <a:latin typeface="Arial" panose="020B0604020202020204" pitchFamily="34" charset="0"/>
              </a:rPr>
              <a:t>Dreamachine</a:t>
            </a:r>
            <a:r>
              <a:rPr lang="en-GB" sz="1800" b="0" i="0" dirty="0">
                <a:solidFill>
                  <a:srgbClr val="000000"/>
                </a:solidFill>
                <a:effectLst/>
                <a:latin typeface="Arial" panose="020B0604020202020204" pitchFamily="34" charset="0"/>
              </a:rPr>
              <a:t> and UNICEF UK. Find more </a:t>
            </a:r>
            <a:r>
              <a:rPr lang="en-GB" sz="1800" b="0" i="0" u="sng" strike="noStrike" dirty="0">
                <a:solidFill>
                  <a:srgbClr val="0563C1"/>
                </a:solidFill>
                <a:effectLst/>
                <a:latin typeface="Arial" panose="020B0604020202020204" pitchFamily="34" charset="0"/>
                <a:hlinkClick r:id="rId4"/>
              </a:rPr>
              <a:t>here</a:t>
            </a:r>
            <a:r>
              <a:rPr lang="en-GB" sz="1800" b="0" i="0" dirty="0">
                <a:solidFill>
                  <a:srgbClr val="000000"/>
                </a:solidFill>
                <a:effectLst/>
                <a:latin typeface="Arial" panose="020B0604020202020204" pitchFamily="34" charset="0"/>
              </a:rPr>
              <a:t>. </a:t>
            </a:r>
            <a:endParaRPr lang="en-GB" sz="1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1E56E0-0122-4793-99A0-3FE5D073B105}"/>
              </a:ext>
            </a:extLst>
          </p:cNvPr>
          <p:cNvSpPr txBox="1"/>
          <p:nvPr/>
        </p:nvSpPr>
        <p:spPr>
          <a:xfrm>
            <a:off x="156193" y="4497318"/>
            <a:ext cx="4203155" cy="2031325"/>
          </a:xfrm>
          <a:prstGeom prst="rect">
            <a:avLst/>
          </a:prstGeom>
          <a:noFill/>
        </p:spPr>
        <p:txBody>
          <a:bodyPr wrap="square">
            <a:spAutoFit/>
          </a:bodyPr>
          <a:lstStyle/>
          <a:p>
            <a:pPr algn="ctr"/>
            <a:r>
              <a:rPr lang="en-GB" sz="1800" b="0" i="0" dirty="0">
                <a:solidFill>
                  <a:schemeClr val="bg1"/>
                </a:solidFill>
                <a:effectLst/>
                <a:latin typeface="Arial" panose="020B0604020202020204" pitchFamily="34" charset="0"/>
              </a:rPr>
              <a:t>Watch </a:t>
            </a:r>
            <a:r>
              <a:rPr lang="en-GB" sz="1800" b="0" i="0" u="sng" strike="noStrike" dirty="0">
                <a:solidFill>
                  <a:srgbClr val="FFFF00"/>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video</a:t>
            </a:r>
            <a:r>
              <a:rPr lang="en-GB" sz="1800" b="0" i="0" dirty="0">
                <a:solidFill>
                  <a:srgbClr val="FFFF00"/>
                </a:solidFill>
                <a:effectLst/>
                <a:latin typeface="Arial" panose="020B0604020202020204" pitchFamily="34" charset="0"/>
              </a:rPr>
              <a:t> </a:t>
            </a:r>
            <a:r>
              <a:rPr lang="en-GB" sz="1800" b="0" i="0" dirty="0">
                <a:solidFill>
                  <a:schemeClr val="bg1"/>
                </a:solidFill>
                <a:effectLst/>
                <a:latin typeface="Arial" panose="020B0604020202020204" pitchFamily="34" charset="0"/>
              </a:rPr>
              <a:t>with </a:t>
            </a:r>
            <a:r>
              <a:rPr lang="en-GB" sz="1800" b="0" i="0" dirty="0" err="1">
                <a:solidFill>
                  <a:schemeClr val="bg1"/>
                </a:solidFill>
                <a:effectLst/>
                <a:latin typeface="Arial" panose="020B0604020202020204" pitchFamily="34" charset="0"/>
              </a:rPr>
              <a:t>Ramla</a:t>
            </a:r>
            <a:r>
              <a:rPr lang="en-GB" sz="1800" b="0" i="0" dirty="0">
                <a:solidFill>
                  <a:schemeClr val="bg1"/>
                </a:solidFill>
                <a:effectLst/>
                <a:latin typeface="Arial" panose="020B0604020202020204" pitchFamily="34" charset="0"/>
              </a:rPr>
              <a:t> Ali showing the power of sport in </a:t>
            </a:r>
            <a:r>
              <a:rPr lang="en-GB" sz="1800" b="0" i="0" dirty="0" err="1">
                <a:solidFill>
                  <a:schemeClr val="bg1"/>
                </a:solidFill>
                <a:effectLst/>
                <a:latin typeface="Arial" panose="020B0604020202020204" pitchFamily="34" charset="0"/>
              </a:rPr>
              <a:t>Za’atari</a:t>
            </a:r>
            <a:r>
              <a:rPr lang="en-GB" sz="1800" b="0" i="0" dirty="0">
                <a:solidFill>
                  <a:schemeClr val="bg1"/>
                </a:solidFill>
                <a:effectLst/>
                <a:latin typeface="Arial" panose="020B0604020202020204" pitchFamily="34" charset="0"/>
              </a:rPr>
              <a:t> refugee camp. Research other </a:t>
            </a:r>
            <a:r>
              <a:rPr lang="en-GB" sz="1800" b="0" i="0" u="sng" strike="noStrike" dirty="0">
                <a:solidFill>
                  <a:srgbClr val="FFFF00"/>
                </a:solidFill>
                <a:effectLst/>
                <a:latin typeface="Arial" panose="020B0604020202020204" pitchFamily="34" charset="0"/>
                <a:hlinkClick r:id="rId6">
                  <a:extLst>
                    <a:ext uri="{A12FA001-AC4F-418D-AE19-62706E023703}">
                      <ahyp:hlinkClr xmlns:ahyp="http://schemas.microsoft.com/office/drawing/2018/hyperlinkcolor" val="tx"/>
                    </a:ext>
                  </a:extLst>
                </a:hlinkClick>
              </a:rPr>
              <a:t>UNICEF celebrity supporters</a:t>
            </a:r>
            <a:r>
              <a:rPr lang="en-GB" sz="1800" b="0" i="0" u="none" strike="noStrike" dirty="0">
                <a:solidFill>
                  <a:schemeClr val="bg1"/>
                </a:solidFill>
                <a:effectLst/>
                <a:latin typeface="Arial" panose="020B0604020202020204" pitchFamily="34" charset="0"/>
              </a:rPr>
              <a:t> who use sport to help ensure all children can enjoy their rights. Create a fact file on your favourite ambassador and their role.</a:t>
            </a:r>
            <a:endParaRPr lang="en-GB" sz="1400" b="1" dirty="0">
              <a:solidFill>
                <a:schemeClr val="bg1"/>
              </a:solidFill>
              <a:latin typeface="Arial" panose="020B0604020202020204" pitchFamily="34" charset="0"/>
              <a:cs typeface="Arial" panose="020B0604020202020204" pitchFamily="34" charset="0"/>
            </a:endParaRPr>
          </a:p>
        </p:txBody>
      </p:sp>
      <p:pic>
        <p:nvPicPr>
          <p:cNvPr id="2" name="Online Media 1" title="Ramla Ali witnesses the power of sport at the Za'atari refugee camp in Jordan">
            <a:hlinkClick r:id="" action="ppaction://media"/>
            <a:extLst>
              <a:ext uri="{FF2B5EF4-FFF2-40B4-BE49-F238E27FC236}">
                <a16:creationId xmlns:a16="http://schemas.microsoft.com/office/drawing/2014/main" id="{283D4E21-9F86-4FE1-859C-7D645C8E584C}"/>
              </a:ext>
            </a:extLst>
          </p:cNvPr>
          <p:cNvPicPr>
            <a:picLocks noRot="1" noChangeAspect="1"/>
          </p:cNvPicPr>
          <p:nvPr>
            <a:videoFile r:link="rId1"/>
          </p:nvPr>
        </p:nvPicPr>
        <p:blipFill>
          <a:blip r:embed="rId7"/>
          <a:stretch>
            <a:fillRect/>
          </a:stretch>
        </p:blipFill>
        <p:spPr>
          <a:xfrm>
            <a:off x="4651164" y="4795431"/>
            <a:ext cx="2540000" cy="1435100"/>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2124</TotalTime>
  <Words>1476</Words>
  <Application>Microsoft Office PowerPoint</Application>
  <PresentationFormat>Widescreen</PresentationFormat>
  <Paragraphs>88</Paragraphs>
  <Slides>14</Slides>
  <Notes>12</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Guess the Article</vt:lpstr>
      <vt:lpstr>PowerPoint Presentation</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186</cp:revision>
  <dcterms:created xsi:type="dcterms:W3CDTF">2021-02-11T16:57:41Z</dcterms:created>
  <dcterms:modified xsi:type="dcterms:W3CDTF">2022-04-27T09:49:00Z</dcterms:modified>
</cp:coreProperties>
</file>