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81" r:id="rId4"/>
    <p:sldId id="258" r:id="rId5"/>
    <p:sldId id="259" r:id="rId6"/>
    <p:sldId id="284" r:id="rId7"/>
    <p:sldId id="285" r:id="rId8"/>
    <p:sldId id="286" r:id="rId9"/>
    <p:sldId id="287" r:id="rId10"/>
    <p:sldId id="288" r:id="rId11"/>
    <p:sldId id="282" r:id="rId12"/>
    <p:sldId id="290" r:id="rId13"/>
    <p:sldId id="28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69" autoAdjust="0"/>
    <p:restoredTop sz="90823" autoAdjust="0"/>
  </p:normalViewPr>
  <p:slideViewPr>
    <p:cSldViewPr snapToGrid="0">
      <p:cViewPr varScale="1">
        <p:scale>
          <a:sx n="60" d="100"/>
          <a:sy n="60" d="100"/>
        </p:scale>
        <p:origin x="652" y="56"/>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B3FA8B-F5D3-48AA-A011-79311221A7E0}" type="datetimeFigureOut">
              <a:rPr lang="en-GB" smtClean="0"/>
              <a:t>04/05/2022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368D0-998C-4032-83B2-2279821C941C}" type="slidenum">
              <a:rPr lang="en-GB" smtClean="0"/>
              <a:t>‹#›</a:t>
            </a:fld>
            <a:endParaRPr lang="en-GB"/>
          </a:p>
        </p:txBody>
      </p:sp>
    </p:spTree>
    <p:extLst>
      <p:ext uri="{BB962C8B-B14F-4D97-AF65-F5344CB8AC3E}">
        <p14:creationId xmlns:p14="http://schemas.microsoft.com/office/powerpoint/2010/main" val="627445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dirty="0">
              <a:solidFill>
                <a:srgbClr val="121212"/>
              </a:solidFill>
              <a:effectLst/>
              <a:latin typeface="Open Sans"/>
            </a:endParaRPr>
          </a:p>
          <a:p>
            <a:endParaRPr lang="en-GB" b="0" i="0" dirty="0">
              <a:solidFill>
                <a:srgbClr val="121212"/>
              </a:solidFill>
              <a:effectLst/>
              <a:latin typeface="Open Sans"/>
            </a:endParaRPr>
          </a:p>
        </p:txBody>
      </p:sp>
      <p:sp>
        <p:nvSpPr>
          <p:cNvPr id="4" name="Slide Number Placeholder 3"/>
          <p:cNvSpPr>
            <a:spLocks noGrp="1"/>
          </p:cNvSpPr>
          <p:nvPr>
            <p:ph type="sldNum" sz="quarter" idx="5"/>
          </p:nvPr>
        </p:nvSpPr>
        <p:spPr/>
        <p:txBody>
          <a:bodyPr/>
          <a:lstStyle/>
          <a:p>
            <a:fld id="{A60368D0-998C-4032-83B2-2279821C941C}" type="slidenum">
              <a:rPr lang="en-GB" smtClean="0"/>
              <a:t>1</a:t>
            </a:fld>
            <a:endParaRPr lang="en-GB"/>
          </a:p>
        </p:txBody>
      </p:sp>
    </p:spTree>
    <p:extLst>
      <p:ext uri="{BB962C8B-B14F-4D97-AF65-F5344CB8AC3E}">
        <p14:creationId xmlns:p14="http://schemas.microsoft.com/office/powerpoint/2010/main" val="3798116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11</a:t>
            </a:fld>
            <a:endParaRPr lang="en-GB"/>
          </a:p>
        </p:txBody>
      </p:sp>
    </p:spTree>
    <p:extLst>
      <p:ext uri="{BB962C8B-B14F-4D97-AF65-F5344CB8AC3E}">
        <p14:creationId xmlns:p14="http://schemas.microsoft.com/office/powerpoint/2010/main" val="2965329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UNICEF UK/Dawe</a:t>
            </a:r>
          </a:p>
        </p:txBody>
      </p:sp>
      <p:sp>
        <p:nvSpPr>
          <p:cNvPr id="4" name="Slide Number Placeholder 3"/>
          <p:cNvSpPr>
            <a:spLocks noGrp="1"/>
          </p:cNvSpPr>
          <p:nvPr>
            <p:ph type="sldNum" sz="quarter" idx="5"/>
          </p:nvPr>
        </p:nvSpPr>
        <p:spPr/>
        <p:txBody>
          <a:bodyPr/>
          <a:lstStyle/>
          <a:p>
            <a:fld id="{60FFAD9A-D0F1-4AD6-A7C9-3D519A760F4B}" type="slidenum">
              <a:rPr lang="en-GB" smtClean="0"/>
              <a:t>13</a:t>
            </a:fld>
            <a:endParaRPr lang="en-GB"/>
          </a:p>
        </p:txBody>
      </p:sp>
    </p:spTree>
    <p:extLst>
      <p:ext uri="{BB962C8B-B14F-4D97-AF65-F5344CB8AC3E}">
        <p14:creationId xmlns:p14="http://schemas.microsoft.com/office/powerpoint/2010/main" val="567608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2</a:t>
            </a:fld>
            <a:endParaRPr lang="en-GB"/>
          </a:p>
        </p:txBody>
      </p:sp>
    </p:spTree>
    <p:extLst>
      <p:ext uri="{BB962C8B-B14F-4D97-AF65-F5344CB8AC3E}">
        <p14:creationId xmlns:p14="http://schemas.microsoft.com/office/powerpoint/2010/main" val="4015882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p>
        </p:txBody>
      </p:sp>
      <p:sp>
        <p:nvSpPr>
          <p:cNvPr id="4" name="Slide Number Placeholder 3"/>
          <p:cNvSpPr>
            <a:spLocks noGrp="1"/>
          </p:cNvSpPr>
          <p:nvPr>
            <p:ph type="sldNum" sz="quarter" idx="5"/>
          </p:nvPr>
        </p:nvSpPr>
        <p:spPr/>
        <p:txBody>
          <a:bodyPr/>
          <a:lstStyle/>
          <a:p>
            <a:fld id="{A60368D0-998C-4032-83B2-2279821C941C}" type="slidenum">
              <a:rPr lang="en-GB" smtClean="0"/>
              <a:t>3</a:t>
            </a:fld>
            <a:endParaRPr lang="en-GB"/>
          </a:p>
        </p:txBody>
      </p:sp>
    </p:spTree>
    <p:extLst>
      <p:ext uri="{BB962C8B-B14F-4D97-AF65-F5344CB8AC3E}">
        <p14:creationId xmlns:p14="http://schemas.microsoft.com/office/powerpoint/2010/main" val="453335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4</a:t>
            </a:fld>
            <a:endParaRPr lang="en-GB"/>
          </a:p>
        </p:txBody>
      </p:sp>
    </p:spTree>
    <p:extLst>
      <p:ext uri="{BB962C8B-B14F-4D97-AF65-F5344CB8AC3E}">
        <p14:creationId xmlns:p14="http://schemas.microsoft.com/office/powerpoint/2010/main" val="3571126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6</a:t>
            </a:fld>
            <a:endParaRPr lang="en-GB"/>
          </a:p>
        </p:txBody>
      </p:sp>
    </p:spTree>
    <p:extLst>
      <p:ext uri="{BB962C8B-B14F-4D97-AF65-F5344CB8AC3E}">
        <p14:creationId xmlns:p14="http://schemas.microsoft.com/office/powerpoint/2010/main" val="3380190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7</a:t>
            </a:fld>
            <a:endParaRPr lang="en-GB"/>
          </a:p>
        </p:txBody>
      </p:sp>
    </p:spTree>
    <p:extLst>
      <p:ext uri="{BB962C8B-B14F-4D97-AF65-F5344CB8AC3E}">
        <p14:creationId xmlns:p14="http://schemas.microsoft.com/office/powerpoint/2010/main" val="4102548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8</a:t>
            </a:fld>
            <a:endParaRPr lang="en-GB"/>
          </a:p>
        </p:txBody>
      </p:sp>
    </p:spTree>
    <p:extLst>
      <p:ext uri="{BB962C8B-B14F-4D97-AF65-F5344CB8AC3E}">
        <p14:creationId xmlns:p14="http://schemas.microsoft.com/office/powerpoint/2010/main" val="4161070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9</a:t>
            </a:fld>
            <a:endParaRPr lang="en-GB"/>
          </a:p>
        </p:txBody>
      </p:sp>
    </p:spTree>
    <p:extLst>
      <p:ext uri="{BB962C8B-B14F-4D97-AF65-F5344CB8AC3E}">
        <p14:creationId xmlns:p14="http://schemas.microsoft.com/office/powerpoint/2010/main" val="4094950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10</a:t>
            </a:fld>
            <a:endParaRPr lang="en-GB"/>
          </a:p>
        </p:txBody>
      </p:sp>
    </p:spTree>
    <p:extLst>
      <p:ext uri="{BB962C8B-B14F-4D97-AF65-F5344CB8AC3E}">
        <p14:creationId xmlns:p14="http://schemas.microsoft.com/office/powerpoint/2010/main" val="28303502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A person sitting on a bed&#10;&#10;Description automatically generated">
            <a:extLst>
              <a:ext uri="{FF2B5EF4-FFF2-40B4-BE49-F238E27FC236}">
                <a16:creationId xmlns:a16="http://schemas.microsoft.com/office/drawing/2014/main" id="{C4056781-D515-4BC7-8006-26261C928EF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0414" y="0"/>
            <a:ext cx="12312414" cy="6925733"/>
          </a:xfrm>
          <a:prstGeom prst="rect">
            <a:avLst/>
          </a:prstGeom>
        </p:spPr>
      </p:pic>
      <p:sp>
        <p:nvSpPr>
          <p:cNvPr id="8" name="Title 1">
            <a:extLst>
              <a:ext uri="{FF2B5EF4-FFF2-40B4-BE49-F238E27FC236}">
                <a16:creationId xmlns:a16="http://schemas.microsoft.com/office/drawing/2014/main" id="{09CF067E-39E5-4D91-87A3-ACC6AD15E96D}"/>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1705324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ce single title blue dash with image">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4A72FEE0-4541-40C9-9A50-CFC663451F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6" b="8592"/>
          <a:stretch/>
        </p:blipFill>
        <p:spPr>
          <a:xfrm flipH="1">
            <a:off x="-1" y="12921"/>
            <a:ext cx="12191999" cy="6858000"/>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2CA1285B-6221-419C-A454-834FF378DA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8366"/>
            <a:ext cx="12315821" cy="6925108"/>
          </a:xfrm>
          <a:prstGeom prst="rect">
            <a:avLst/>
          </a:prstGeom>
        </p:spPr>
      </p:pic>
    </p:spTree>
    <p:extLst>
      <p:ext uri="{BB962C8B-B14F-4D97-AF65-F5344CB8AC3E}">
        <p14:creationId xmlns:p14="http://schemas.microsoft.com/office/powerpoint/2010/main" val="913400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lice single title blue dash with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773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rgbClr val="00ACE9"/>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thankyou</a:t>
            </a:r>
            <a:endParaRPr lang="en-GB" dirty="0"/>
          </a:p>
        </p:txBody>
      </p:sp>
    </p:spTree>
    <p:extLst>
      <p:ext uri="{BB962C8B-B14F-4D97-AF65-F5344CB8AC3E}">
        <p14:creationId xmlns:p14="http://schemas.microsoft.com/office/powerpoint/2010/main" val="3547384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imary Activities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332862"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 </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27805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im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488010"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 2</a:t>
            </a:r>
            <a:endParaRPr lang="en-GB" sz="5400" dirty="0">
              <a:solidFill>
                <a:srgbClr val="00B0F0"/>
              </a:solidFill>
              <a:latin typeface="Univers Next Pro Condensed" panose="020B0906030202020203" pitchFamily="34" charset="0"/>
            </a:endParaRP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1540408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ondary Activiti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09396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ond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32368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 2</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3154015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slice double title blue dash">
    <p:spTree>
      <p:nvGrpSpPr>
        <p:cNvPr id="1" name=""/>
        <p:cNvGrpSpPr/>
        <p:nvPr/>
      </p:nvGrpSpPr>
      <p:grpSpPr>
        <a:xfrm>
          <a:off x="0" y="0"/>
          <a:ext cx="0" cy="0"/>
          <a:chOff x="0" y="0"/>
          <a:chExt cx="0" cy="0"/>
        </a:xfrm>
      </p:grpSpPr>
      <p:pic>
        <p:nvPicPr>
          <p:cNvPr id="4" name="Picture 3" descr="A picture containing icon&#10;&#10;Description automatically generated">
            <a:extLst>
              <a:ext uri="{FF2B5EF4-FFF2-40B4-BE49-F238E27FC236}">
                <a16:creationId xmlns:a16="http://schemas.microsoft.com/office/drawing/2014/main" id="{E49A15B5-7EFA-4045-AD3F-F12AF2BFB2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2501228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slice double title white dash">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6C2F8840-AA37-4E5E-A12B-53A1C91C49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1765976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and object 2">
    <p:bg>
      <p:bgPr>
        <a:solidFill>
          <a:srgbClr val="00ACE9"/>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FB66101A-794E-4CBA-A965-9BBF63D6A4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4004" y="5495112"/>
            <a:ext cx="5967996" cy="1283211"/>
          </a:xfrm>
          <a:prstGeom prst="rect">
            <a:avLst/>
          </a:prstGeom>
        </p:spPr>
      </p:pic>
    </p:spTree>
    <p:extLst>
      <p:ext uri="{BB962C8B-B14F-4D97-AF65-F5344CB8AC3E}">
        <p14:creationId xmlns:p14="http://schemas.microsoft.com/office/powerpoint/2010/main" val="2346009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84C12D-CF63-408B-A8E3-CA310ADFA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25" y="-311150"/>
            <a:ext cx="12192000" cy="8128000"/>
          </a:xfrm>
          <a:prstGeom prst="rect">
            <a:avLst/>
          </a:prstGeom>
        </p:spPr>
      </p:pic>
      <p:sp>
        <p:nvSpPr>
          <p:cNvPr id="3" name="Title 1">
            <a:extLst>
              <a:ext uri="{FF2B5EF4-FFF2-40B4-BE49-F238E27FC236}">
                <a16:creationId xmlns:a16="http://schemas.microsoft.com/office/drawing/2014/main" id="{EF5A0075-6DAE-4F75-9850-A81CCC068425}"/>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3736971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a:latin typeface="Univers Next Pro" panose="020B0503030202020203" pitchFamily="34" charset="77"/>
                <a:cs typeface="Univers" panose="020F0502020204030204" pitchFamily="34" charset="0"/>
              </a:rPr>
              <a:t>Click to add engaging text</a:t>
            </a:r>
          </a:p>
          <a:p>
            <a:pPr lvl="0"/>
            <a:r>
              <a:rPr lang="en-US" b="0" i="0">
                <a:latin typeface="Univers Next Pro" panose="020B0503030202020203" pitchFamily="34" charset="77"/>
                <a:cs typeface="Univers" panose="020F0502020204030204" pitchFamily="34" charset="0"/>
              </a:rPr>
              <a:t>And some more text</a:t>
            </a:r>
          </a:p>
          <a:p>
            <a:pPr lvl="1"/>
            <a:r>
              <a:rPr lang="en-US" b="0" i="0">
                <a:latin typeface="Univers Next Pro" panose="020B0503030202020203" pitchFamily="34" charset="77"/>
                <a:cs typeface="Univers" panose="020F0502020204030204" pitchFamily="34" charset="0"/>
              </a:rPr>
              <a:t>Second level</a:t>
            </a:r>
          </a:p>
          <a:p>
            <a:pPr lvl="2"/>
            <a:r>
              <a:rPr lang="en-US" b="0" i="0">
                <a:latin typeface="Univers Next Pro" panose="020B0503030202020203" pitchFamily="34" charset="77"/>
                <a:cs typeface="Univers" panose="020F0502020204030204" pitchFamily="34" charset="0"/>
              </a:rPr>
              <a:t>Third level</a:t>
            </a:r>
          </a:p>
          <a:p>
            <a:pPr lvl="3"/>
            <a:r>
              <a:rPr lang="en-US" b="0" i="0">
                <a:latin typeface="Univers Next Pro" panose="020B0503030202020203" pitchFamily="34" charset="77"/>
                <a:cs typeface="Univers" panose="020F0502020204030204" pitchFamily="34" charset="0"/>
              </a:rPr>
              <a:t>Fourth level</a:t>
            </a:r>
          </a:p>
          <a:p>
            <a:pPr lvl="4"/>
            <a:endParaRPr lang="en-US" b="0" i="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a:t> add headline here</a:t>
            </a:r>
            <a:endParaRPr lang="en-GB"/>
          </a:p>
        </p:txBody>
      </p:sp>
      <p:pic>
        <p:nvPicPr>
          <p:cNvPr id="7" name="Picture 6" descr="A close up of a logo&#10;&#10;Description automatically generated">
            <a:extLst>
              <a:ext uri="{FF2B5EF4-FFF2-40B4-BE49-F238E27FC236}">
                <a16:creationId xmlns:a16="http://schemas.microsoft.com/office/drawing/2014/main" id="{DDF87C42-D6D6-4C5A-A743-872A791424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18516" y="5719200"/>
            <a:ext cx="5296365" cy="1138800"/>
          </a:xfrm>
          <a:prstGeom prst="rect">
            <a:avLst/>
          </a:prstGeom>
        </p:spPr>
      </p:pic>
    </p:spTree>
    <p:extLst>
      <p:ext uri="{BB962C8B-B14F-4D97-AF65-F5344CB8AC3E}">
        <p14:creationId xmlns:p14="http://schemas.microsoft.com/office/powerpoint/2010/main" val="2308669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A98FE80-BE6B-4AD6-9CAE-75882CA82C99}"/>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4220624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C21AA-0D92-47EE-9154-7AF89AB436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10783"/>
            <a:ext cx="12192000" cy="6855484"/>
          </a:xfrm>
          <a:prstGeom prst="rect">
            <a:avLst/>
          </a:prstGeom>
        </p:spPr>
      </p:pic>
      <p:sp>
        <p:nvSpPr>
          <p:cNvPr id="5" name="TextBox 4">
            <a:extLst>
              <a:ext uri="{FF2B5EF4-FFF2-40B4-BE49-F238E27FC236}">
                <a16:creationId xmlns:a16="http://schemas.microsoft.com/office/drawing/2014/main" id="{0A77C208-4BD6-4C38-BDC1-17B195E04AB9}"/>
              </a:ext>
            </a:extLst>
          </p:cNvPr>
          <p:cNvSpPr txBox="1"/>
          <p:nvPr userDrawn="1"/>
        </p:nvSpPr>
        <p:spPr>
          <a:xfrm>
            <a:off x="221192" y="350308"/>
            <a:ext cx="5681133" cy="646331"/>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INSTRUCTIONS</a:t>
            </a:r>
          </a:p>
        </p:txBody>
      </p:sp>
      <p:sp>
        <p:nvSpPr>
          <p:cNvPr id="6" name="TextBox 5">
            <a:extLst>
              <a:ext uri="{FF2B5EF4-FFF2-40B4-BE49-F238E27FC236}">
                <a16:creationId xmlns:a16="http://schemas.microsoft.com/office/drawing/2014/main" id="{A3AF2516-8551-4EE9-849B-CB3BC03C1256}"/>
              </a:ext>
            </a:extLst>
          </p:cNvPr>
          <p:cNvSpPr txBox="1"/>
          <p:nvPr userDrawn="1"/>
        </p:nvSpPr>
        <p:spPr>
          <a:xfrm>
            <a:off x="202142" y="1037167"/>
            <a:ext cx="6163733" cy="4401205"/>
          </a:xfrm>
          <a:prstGeom prst="rect">
            <a:avLst/>
          </a:prstGeom>
          <a:noFill/>
        </p:spPr>
        <p:txBody>
          <a:bodyPr wrap="square" rtlCol="0">
            <a:spAutoFit/>
          </a:bodyPr>
          <a:lstStyle/>
          <a:p>
            <a:pPr algn="l"/>
            <a:r>
              <a:rPr lang="en-GB" sz="1750" dirty="0">
                <a:solidFill>
                  <a:schemeClr val="bg1"/>
                </a:solidFill>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algn="l"/>
            <a:endParaRPr lang="en-GB" sz="1750" dirty="0">
              <a:solidFill>
                <a:schemeClr val="bg1"/>
              </a:solidFill>
              <a:latin typeface="Arial" panose="020B0604020202020204" pitchFamily="34" charset="0"/>
              <a:cs typeface="Arial" panose="020B0604020202020204" pitchFamily="34" charset="0"/>
            </a:endParaRPr>
          </a:p>
          <a:p>
            <a:r>
              <a:rPr lang="en-GB" sz="1750" dirty="0">
                <a:solidFill>
                  <a:schemeClr val="bg1"/>
                </a:solidFill>
                <a:latin typeface="Arial" panose="020B0604020202020204" pitchFamily="34" charset="0"/>
                <a:cs typeface="Arial" panose="020B0604020202020204" pitchFamily="34" charset="0"/>
              </a:rPr>
              <a:t>Please </a:t>
            </a:r>
            <a:r>
              <a:rPr lang="en-GB" sz="1750" b="1" dirty="0">
                <a:solidFill>
                  <a:srgbClr val="FFFF00"/>
                </a:solidFill>
                <a:latin typeface="Arial" panose="020B0604020202020204" pitchFamily="34" charset="0"/>
                <a:cs typeface="Arial" panose="020B0604020202020204" pitchFamily="34" charset="0"/>
              </a:rPr>
              <a:t>edit out non-relevant slides or tasks </a:t>
            </a:r>
            <a:r>
              <a:rPr lang="en-GB" sz="1750" dirty="0">
                <a:solidFill>
                  <a:schemeClr val="bg1"/>
                </a:solidFill>
                <a:latin typeface="Arial" panose="020B0604020202020204" pitchFamily="34" charset="0"/>
                <a:cs typeface="Arial" panose="020B0604020202020204" pitchFamily="34" charset="0"/>
              </a:rPr>
              <a:t>before sharing with students. Please check the content works for your learners and feel free to add any content that would make the material more relevant to your setting. </a:t>
            </a:r>
            <a:r>
              <a:rPr lang="en-GB" sz="1750" dirty="0">
                <a:solidFill>
                  <a:schemeClr val="bg1"/>
                </a:solidFill>
                <a:effectLst/>
                <a:latin typeface="Arial" panose="020B0604020202020204" pitchFamily="34" charset="0"/>
                <a:ea typeface="Calibri" panose="020F0502020204030204" pitchFamily="34" charset="0"/>
              </a:rPr>
              <a:t>If any of the activities become triggering, please follow your internal mechanisms to provide a safe space and utilise your pastoral/safeguarding support. You can access further support via NSPCC and Childline.</a:t>
            </a:r>
            <a:r>
              <a:rPr lang="en-GB" sz="1750" dirty="0">
                <a:solidFill>
                  <a:schemeClr val="bg1"/>
                </a:solidFill>
                <a:latin typeface="Arial" panose="020B0604020202020204" pitchFamily="34" charset="0"/>
                <a:cs typeface="Arial" panose="020B0604020202020204" pitchFamily="34" charset="0"/>
              </a:rPr>
              <a:t> </a:t>
            </a:r>
          </a:p>
          <a:p>
            <a:pPr algn="l"/>
            <a:endParaRPr lang="en-GB" sz="1750" dirty="0">
              <a:solidFill>
                <a:schemeClr val="bg1"/>
              </a:solidFill>
              <a:latin typeface="Arial" panose="020B0604020202020204" pitchFamily="34" charset="0"/>
              <a:cs typeface="Arial" panose="020B0604020202020204" pitchFamily="34" charset="0"/>
            </a:endParaRPr>
          </a:p>
          <a:p>
            <a:pPr algn="l"/>
            <a:r>
              <a:rPr lang="en-GB" sz="1750" dirty="0">
                <a:solidFill>
                  <a:schemeClr val="bg1"/>
                </a:solidFill>
                <a:latin typeface="Arial" panose="020B0604020202020204" pitchFamily="34" charset="0"/>
                <a:cs typeface="Arial" panose="020B0604020202020204" pitchFamily="34" charset="0"/>
              </a:rPr>
              <a:t>This pack also provides links to learning resources from third parties and from the UK Committee for UNICEF (UNICEF UK) that you can access for free.</a:t>
            </a:r>
          </a:p>
        </p:txBody>
      </p:sp>
    </p:spTree>
    <p:extLst>
      <p:ext uri="{BB962C8B-B14F-4D97-AF65-F5344CB8AC3E}">
        <p14:creationId xmlns:p14="http://schemas.microsoft.com/office/powerpoint/2010/main" val="3997523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ing the articl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6828"/>
            <a:ext cx="12259733" cy="6893570"/>
          </a:xfrm>
          <a:prstGeom prst="rect">
            <a:avLst/>
          </a:prstGeom>
        </p:spPr>
      </p:pic>
      <p:pic>
        <p:nvPicPr>
          <p:cNvPr id="8" name="Picture 7" descr="Shape&#10;&#10;Description automatically generated">
            <a:extLst>
              <a:ext uri="{FF2B5EF4-FFF2-40B4-BE49-F238E27FC236}">
                <a16:creationId xmlns:a16="http://schemas.microsoft.com/office/drawing/2014/main" id="{F78A57B8-0C74-4701-99F6-4AD43C62E7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933575"/>
            <a:ext cx="6896566" cy="4923167"/>
          </a:xfrm>
          <a:prstGeom prst="rect">
            <a:avLst/>
          </a:prstGeom>
        </p:spPr>
      </p:pic>
    </p:spTree>
    <p:extLst>
      <p:ext uri="{BB962C8B-B14F-4D97-AF65-F5344CB8AC3E}">
        <p14:creationId xmlns:p14="http://schemas.microsoft.com/office/powerpoint/2010/main" val="2192479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slice one title blue dash">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2067"/>
            <a:ext cx="12251267" cy="6888809"/>
          </a:xfrm>
          <a:prstGeom prst="rect">
            <a:avLst/>
          </a:prstGeom>
        </p:spPr>
      </p:pic>
    </p:spTree>
    <p:extLst>
      <p:ext uri="{BB962C8B-B14F-4D97-AF65-F5344CB8AC3E}">
        <p14:creationId xmlns:p14="http://schemas.microsoft.com/office/powerpoint/2010/main" val="527327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slice single title white dash">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9267"/>
            <a:ext cx="12299639" cy="6916009"/>
          </a:xfrm>
          <a:prstGeom prst="rect">
            <a:avLst/>
          </a:prstGeom>
        </p:spPr>
      </p:pic>
    </p:spTree>
    <p:extLst>
      <p:ext uri="{BB962C8B-B14F-4D97-AF65-F5344CB8AC3E}">
        <p14:creationId xmlns:p14="http://schemas.microsoft.com/office/powerpoint/2010/main" val="2867936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ce single title white dash with image">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4A72FEE0-4541-40C9-9A50-CFC663451F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6" b="8592"/>
          <a:stretch/>
        </p:blipFill>
        <p:spPr>
          <a:xfrm flipH="1">
            <a:off x="-1" y="12921"/>
            <a:ext cx="12191999" cy="6858000"/>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93133"/>
            <a:ext cx="12380610" cy="6961538"/>
          </a:xfrm>
          <a:prstGeom prst="rect">
            <a:avLst/>
          </a:prstGeom>
        </p:spPr>
      </p:pic>
    </p:spTree>
    <p:extLst>
      <p:ext uri="{BB962C8B-B14F-4D97-AF65-F5344CB8AC3E}">
        <p14:creationId xmlns:p14="http://schemas.microsoft.com/office/powerpoint/2010/main" val="1019943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lice single title white dash with image2">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5FE2D8E7-4EA0-4C23-9739-A10E1C8E643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881"/>
          <a:stretch/>
        </p:blipFill>
        <p:spPr>
          <a:xfrm flipH="1">
            <a:off x="-1" y="-1"/>
            <a:ext cx="12191999" cy="6858001"/>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8366"/>
            <a:ext cx="12313582" cy="6923849"/>
          </a:xfrm>
          <a:prstGeom prst="rect">
            <a:avLst/>
          </a:prstGeom>
        </p:spPr>
      </p:pic>
    </p:spTree>
    <p:extLst>
      <p:ext uri="{BB962C8B-B14F-4D97-AF65-F5344CB8AC3E}">
        <p14:creationId xmlns:p14="http://schemas.microsoft.com/office/powerpoint/2010/main" val="993741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D823AD-7E46-4BC4-B6F2-95D960913C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EA6E73-1FB3-4672-A186-44EDDA5AB6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F92268-EE10-4A33-8023-A417290A49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21314E-8A4B-4758-9B45-C385D311A07B}" type="datetimeFigureOut">
              <a:rPr lang="en-GB" smtClean="0"/>
              <a:t>04/05/2022</a:t>
            </a:fld>
            <a:endParaRPr lang="en-GB"/>
          </a:p>
        </p:txBody>
      </p:sp>
      <p:sp>
        <p:nvSpPr>
          <p:cNvPr id="5" name="Footer Placeholder 4">
            <a:extLst>
              <a:ext uri="{FF2B5EF4-FFF2-40B4-BE49-F238E27FC236}">
                <a16:creationId xmlns:a16="http://schemas.microsoft.com/office/drawing/2014/main" id="{10980CCE-9D22-4D25-93E2-654F4CF357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7FCC405-8893-4E1F-8261-69B33BE356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3F9AC1-C1B8-4CF6-A420-CB7239454072}" type="slidenum">
              <a:rPr lang="en-GB" smtClean="0"/>
              <a:t>‹#›</a:t>
            </a:fld>
            <a:endParaRPr lang="en-GB"/>
          </a:p>
        </p:txBody>
      </p:sp>
    </p:spTree>
    <p:extLst>
      <p:ext uri="{BB962C8B-B14F-4D97-AF65-F5344CB8AC3E}">
        <p14:creationId xmlns:p14="http://schemas.microsoft.com/office/powerpoint/2010/main" val="1833640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9" r:id="rId4"/>
    <p:sldLayoutId id="2147483653" r:id="rId5"/>
    <p:sldLayoutId id="2147483654" r:id="rId6"/>
    <p:sldLayoutId id="2147483655" r:id="rId7"/>
    <p:sldLayoutId id="2147483658" r:id="rId8"/>
    <p:sldLayoutId id="2147483666" r:id="rId9"/>
    <p:sldLayoutId id="2147483659" r:id="rId10"/>
    <p:sldLayoutId id="2147483667" r:id="rId11"/>
    <p:sldLayoutId id="2147483668" r:id="rId12"/>
    <p:sldLayoutId id="2147483662" r:id="rId13"/>
    <p:sldLayoutId id="2147483663" r:id="rId14"/>
    <p:sldLayoutId id="2147483665" r:id="rId15"/>
    <p:sldLayoutId id="2147483664" r:id="rId16"/>
    <p:sldLayoutId id="2147483656" r:id="rId17"/>
    <p:sldLayoutId id="2147483657" r:id="rId18"/>
    <p:sldLayoutId id="2147483660" r:id="rId19"/>
    <p:sldLayoutId id="2147483661"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notesSlide" Target="../notesSlides/notesSlide9.xml"/><Relationship Id="rId7" Type="http://schemas.openxmlformats.org/officeDocument/2006/relationships/hyperlink" Target="https://www.thenewhumanitarian.org/news/2022/03/07/beyond-ukraine-eight-other-humanitarian-crises-raging-around-globe" TargetMode="External"/><Relationship Id="rId2" Type="http://schemas.openxmlformats.org/officeDocument/2006/relationships/slideLayout" Target="../slideLayouts/slideLayout16.xml"/><Relationship Id="rId1" Type="http://schemas.openxmlformats.org/officeDocument/2006/relationships/video" Target="https://www.youtube.com/embed/dKU1OLrvOn4?feature=oembed" TargetMode="External"/><Relationship Id="rId6" Type="http://schemas.openxmlformats.org/officeDocument/2006/relationships/hyperlink" Target="https://youtu.be/0ZiEwDJMxjs" TargetMode="External"/><Relationship Id="rId5" Type="http://schemas.openxmlformats.org/officeDocument/2006/relationships/hyperlink" Target="https://www.youtube.com/watch?v=pz0ca4gD2Es" TargetMode="External"/><Relationship Id="rId4" Type="http://schemas.openxmlformats.org/officeDocument/2006/relationships/hyperlink" Target="https://youtu.be/dKU1OLrvOn4"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unicef.org.uk/rights-respecting-schools/"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18.jpg"/><Relationship Id="rId4" Type="http://schemas.openxmlformats.org/officeDocument/2006/relationships/image" Target="../media/image17.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tPSWDW8Vxac" TargetMode="External"/><Relationship Id="rId5" Type="http://schemas.openxmlformats.org/officeDocument/2006/relationships/image" Target="../media/image1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video" Target="https://www.youtube.com/embed/75NQK-Sm1YY?feature=oembed" TargetMode="External"/><Relationship Id="rId5" Type="http://schemas.openxmlformats.org/officeDocument/2006/relationships/image" Target="../media/image21.jpeg"/><Relationship Id="rId4" Type="http://schemas.openxmlformats.org/officeDocument/2006/relationships/hyperlink" Target="https://www.youtube.com/watch?v=75NQK-Sm1YY"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www.unicef.org.uk/what-we-do/water-and-sanitation/" TargetMode="External"/><Relationship Id="rId3" Type="http://schemas.openxmlformats.org/officeDocument/2006/relationships/slideLayout" Target="../slideLayouts/slideLayout14.xml"/><Relationship Id="rId7" Type="http://schemas.openxmlformats.org/officeDocument/2006/relationships/hyperlink" Target="https://schools.dreamachine.world/" TargetMode="External"/><Relationship Id="rId2" Type="http://schemas.openxmlformats.org/officeDocument/2006/relationships/video" Target="https://www.youtube.com/embed/-FhLn6aHJjA?feature=oembed" TargetMode="External"/><Relationship Id="rId1" Type="http://schemas.openxmlformats.org/officeDocument/2006/relationships/video" Target="https://www.youtube.com/embed/hJM7BUdhBUg?start=107&amp;feature=oembed" TargetMode="External"/><Relationship Id="rId6" Type="http://schemas.openxmlformats.org/officeDocument/2006/relationships/hyperlink" Target="https://schools.dreamachine.world/resources/global-citizenship/download/imagine-a-world" TargetMode="External"/><Relationship Id="rId5" Type="http://schemas.openxmlformats.org/officeDocument/2006/relationships/hyperlink" Target="https://eur03.safelinks.protection.outlook.com/?url=https%3A%2F%2Fyoutu.be%2FhJM7BUdhBUg%3Ft%3D107&amp;data=04%7C01%7Cfrancesb%40unicef.org.uk%7C7b47c08293464a1d707f08da00e63fde%7C2e8b3e917b2d435dacdaa68ba2653e5a%7C0%7C0%7C637823286153417537%7CUnknown%7CTWFpbGZsb3d8eyJWIjoiMC4wLjAwMDAiLCJQIjoiV2luMzIiLCJBTiI6Ik1haWwiLCJXVCI6Mn0%3D%7C3000&amp;sdata=JM9pmAzfzRWWBx59oW3nrRDzeh5bx3RPcCVWwaRWWDU%3D&amp;reserved=0" TargetMode="External"/><Relationship Id="rId10" Type="http://schemas.openxmlformats.org/officeDocument/2006/relationships/image" Target="../media/image23.jpeg"/><Relationship Id="rId4" Type="http://schemas.openxmlformats.org/officeDocument/2006/relationships/notesSlide" Target="../notesSlides/notesSlide7.xml"/><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5.xml"/><Relationship Id="rId1" Type="http://schemas.openxmlformats.org/officeDocument/2006/relationships/video" Target="https://www.youtube.com/embed/V8cNpUMvAwg?feature=oembed" TargetMode="External"/><Relationship Id="rId6" Type="http://schemas.openxmlformats.org/officeDocument/2006/relationships/image" Target="../media/image24.jpeg"/><Relationship Id="rId5" Type="http://schemas.openxmlformats.org/officeDocument/2006/relationships/hyperlink" Target="https://childmortality.org/" TargetMode="External"/><Relationship Id="rId4" Type="http://schemas.openxmlformats.org/officeDocument/2006/relationships/hyperlink" Target="https://www.youtube.com/watch?v=V8cNpUMvAw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6A74F53-4D6D-415D-8E2B-DE22FE6A7BE4}"/>
              </a:ext>
            </a:extLst>
          </p:cNvPr>
          <p:cNvSpPr/>
          <p:nvPr/>
        </p:nvSpPr>
        <p:spPr>
          <a:xfrm rot="16200000">
            <a:off x="9637186" y="4347300"/>
            <a:ext cx="4790567" cy="230832"/>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UNICEF/UN0517660</a:t>
            </a:r>
            <a:endParaRPr lang="en-GB" sz="900" b="1" i="0"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3001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8A03A1-88A0-44B1-97D2-61800F3A42CD}"/>
              </a:ext>
            </a:extLst>
          </p:cNvPr>
          <p:cNvSpPr txBox="1"/>
          <p:nvPr/>
        </p:nvSpPr>
        <p:spPr>
          <a:xfrm>
            <a:off x="7719515" y="1605779"/>
            <a:ext cx="4298965" cy="2462213"/>
          </a:xfrm>
          <a:prstGeom prst="rect">
            <a:avLst/>
          </a:prstGeom>
          <a:noFill/>
        </p:spPr>
        <p:txBody>
          <a:bodyPr wrap="square" rtlCol="0">
            <a:spAutoFit/>
          </a:bodyPr>
          <a:lstStyle/>
          <a:p>
            <a:pPr algn="ctr"/>
            <a:r>
              <a:rPr lang="en-GB" sz="1400" i="0" dirty="0">
                <a:solidFill>
                  <a:srgbClr val="202124"/>
                </a:solidFill>
                <a:effectLst/>
                <a:latin typeface="Arial" panose="020B0604020202020204" pitchFamily="34" charset="0"/>
              </a:rPr>
              <a:t>Accidents (unintentional injuries), homicide, suicide, cancer, and heart disease</a:t>
            </a:r>
            <a:r>
              <a:rPr lang="en-GB" sz="1400" b="0" i="0" dirty="0">
                <a:solidFill>
                  <a:srgbClr val="202124"/>
                </a:solidFill>
                <a:effectLst/>
                <a:latin typeface="Arial" panose="020B0604020202020204" pitchFamily="34" charset="0"/>
              </a:rPr>
              <a:t> make up the five leading causes of death for 15 -24-year-olds. </a:t>
            </a:r>
            <a:r>
              <a:rPr lang="en-GB" sz="1400" b="0" i="0" u="sng" strike="noStrike" dirty="0">
                <a:solidFill>
                  <a:srgbClr val="0563C1"/>
                </a:solidFill>
                <a:effectLst/>
                <a:latin typeface="Arial" panose="020B0604020202020204" pitchFamily="34" charset="0"/>
                <a:hlinkClick r:id="rId4"/>
              </a:rPr>
              <a:t>This poignant video from Papyrus UK</a:t>
            </a:r>
            <a:r>
              <a:rPr lang="en-GB" sz="1400" b="0" i="0" dirty="0">
                <a:solidFill>
                  <a:srgbClr val="000000"/>
                </a:solidFill>
                <a:effectLst/>
                <a:latin typeface="Arial" panose="020B0604020202020204" pitchFamily="34" charset="0"/>
              </a:rPr>
              <a:t> encourages us to support </a:t>
            </a:r>
            <a:r>
              <a:rPr lang="en-GB" sz="1400" b="1" i="0" dirty="0">
                <a:solidFill>
                  <a:srgbClr val="000000"/>
                </a:solidFill>
                <a:effectLst/>
                <a:latin typeface="Arial" panose="020B0604020202020204" pitchFamily="34" charset="0"/>
              </a:rPr>
              <a:t>suicide prevention </a:t>
            </a:r>
            <a:r>
              <a:rPr lang="en-GB" sz="1400" b="0" i="0" dirty="0">
                <a:solidFill>
                  <a:srgbClr val="000000"/>
                </a:solidFill>
                <a:effectLst/>
                <a:latin typeface="Arial" panose="020B0604020202020204" pitchFamily="34" charset="0"/>
              </a:rPr>
              <a:t>and highlights their free helpline. What advice, help and support does your school offer for mental health, especially to those who are facing difficult or challenging situations? Are local and national organisations signposted? Design a leaflet about this for the new pupils joining your school later in the year. </a:t>
            </a:r>
            <a:endParaRPr lang="en-GB" sz="14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E80F493-6501-485D-A348-28E38E3CA272}"/>
              </a:ext>
            </a:extLst>
          </p:cNvPr>
          <p:cNvSpPr txBox="1"/>
          <p:nvPr/>
        </p:nvSpPr>
        <p:spPr>
          <a:xfrm>
            <a:off x="173522" y="1714490"/>
            <a:ext cx="4298965" cy="2308324"/>
          </a:xfrm>
          <a:prstGeom prst="rect">
            <a:avLst/>
          </a:prstGeom>
          <a:noFill/>
        </p:spPr>
        <p:txBody>
          <a:bodyPr wrap="square" rtlCol="0">
            <a:spAutoFit/>
          </a:bodyPr>
          <a:lstStyle/>
          <a:p>
            <a:pPr algn="ctr" rtl="0" fontAlgn="base"/>
            <a:r>
              <a:rPr lang="en-GB" sz="1600" b="0" i="0" dirty="0">
                <a:solidFill>
                  <a:srgbClr val="000000"/>
                </a:solidFill>
                <a:effectLst/>
                <a:latin typeface="Arial" panose="020B0604020202020204" pitchFamily="34" charset="0"/>
              </a:rPr>
              <a:t>UNICEF supports children’s right to life, survival and development around the world every day. Watch these two videos about its work - </a:t>
            </a:r>
            <a:r>
              <a:rPr lang="en-GB" sz="1600" b="0" i="0" u="sng" strike="noStrike" dirty="0">
                <a:solidFill>
                  <a:srgbClr val="0563C1"/>
                </a:solidFill>
                <a:effectLst/>
                <a:latin typeface="Arial" panose="020B0604020202020204" pitchFamily="34" charset="0"/>
                <a:hlinkClick r:id="rId5"/>
              </a:rPr>
              <a:t>Help a Child</a:t>
            </a:r>
            <a:r>
              <a:rPr lang="en-GB" sz="1600" b="0" i="0" dirty="0">
                <a:solidFill>
                  <a:srgbClr val="000000"/>
                </a:solidFill>
                <a:effectLst/>
                <a:latin typeface="Arial" panose="020B0604020202020204" pitchFamily="34" charset="0"/>
              </a:rPr>
              <a:t> and </a:t>
            </a:r>
            <a:r>
              <a:rPr lang="en-GB" sz="1600" b="0" i="0" u="sng" strike="noStrike" dirty="0">
                <a:solidFill>
                  <a:srgbClr val="0563C1"/>
                </a:solidFill>
                <a:effectLst/>
                <a:latin typeface="Arial" panose="020B0604020202020204" pitchFamily="34" charset="0"/>
                <a:hlinkClick r:id="rId6"/>
              </a:rPr>
              <a:t>We won’t stop</a:t>
            </a:r>
            <a:r>
              <a:rPr lang="en-GB" sz="1600" u="sng" strike="noStrike" dirty="0">
                <a:solidFill>
                  <a:srgbClr val="000000"/>
                </a:solidFill>
                <a:latin typeface="Arial" panose="020B0604020202020204" pitchFamily="34" charset="0"/>
              </a:rPr>
              <a:t>. </a:t>
            </a:r>
            <a:r>
              <a:rPr lang="en-GB" sz="1600" b="0" i="0" dirty="0">
                <a:solidFill>
                  <a:srgbClr val="000000"/>
                </a:solidFill>
                <a:effectLst/>
                <a:latin typeface="Arial" panose="020B0604020202020204" pitchFamily="34" charset="0"/>
              </a:rPr>
              <a:t>Discuss your thoughts and reactions to the content. If you wish, use the ideas (especially the vocabulary) to write a report for your school newsletter or create an assembly about </a:t>
            </a:r>
            <a:r>
              <a:rPr lang="en-GB" sz="1600" b="1" i="0" dirty="0">
                <a:solidFill>
                  <a:srgbClr val="000000"/>
                </a:solidFill>
                <a:effectLst/>
                <a:latin typeface="Arial" panose="020B0604020202020204" pitchFamily="34" charset="0"/>
              </a:rPr>
              <a:t>UNICEF’S work</a:t>
            </a:r>
            <a:r>
              <a:rPr lang="en-GB" sz="1600" b="0" i="0" dirty="0">
                <a:solidFill>
                  <a:srgbClr val="000000"/>
                </a:solidFill>
                <a:effectLst/>
                <a:latin typeface="Arial" panose="020B0604020202020204" pitchFamily="34" charset="0"/>
              </a:rPr>
              <a:t>. </a:t>
            </a:r>
            <a:endParaRPr lang="en-GB" b="0" i="0" dirty="0">
              <a:solidFill>
                <a:srgbClr val="000000"/>
              </a:solidFill>
              <a:effectLst/>
              <a:latin typeface="Arial" panose="020B0604020202020204" pitchFamily="34" charset="0"/>
            </a:endParaRPr>
          </a:p>
        </p:txBody>
      </p:sp>
      <p:sp>
        <p:nvSpPr>
          <p:cNvPr id="4" name="TextBox 3">
            <a:extLst>
              <a:ext uri="{FF2B5EF4-FFF2-40B4-BE49-F238E27FC236}">
                <a16:creationId xmlns:a16="http://schemas.microsoft.com/office/drawing/2014/main" id="{691EC641-DA4F-4530-9151-5ABA16A69E50}"/>
              </a:ext>
            </a:extLst>
          </p:cNvPr>
          <p:cNvSpPr txBox="1"/>
          <p:nvPr/>
        </p:nvSpPr>
        <p:spPr>
          <a:xfrm>
            <a:off x="7623683" y="4536700"/>
            <a:ext cx="4490628" cy="2062103"/>
          </a:xfrm>
          <a:prstGeom prst="rect">
            <a:avLst/>
          </a:prstGeom>
          <a:noFill/>
        </p:spPr>
        <p:txBody>
          <a:bodyPr wrap="square" rtlCol="0">
            <a:spAutoFit/>
          </a:bodyPr>
          <a:lstStyle/>
          <a:p>
            <a:pPr algn="ctr"/>
            <a:r>
              <a:rPr lang="en-GB" sz="1800" b="0" i="0" dirty="0">
                <a:solidFill>
                  <a:srgbClr val="000000"/>
                </a:solidFill>
                <a:effectLst/>
                <a:latin typeface="Arial" panose="020B0604020202020204" pitchFamily="34" charset="0"/>
              </a:rPr>
              <a:t>The very idea of life in an extraordinary concept - look how much effort goes into search for life elsewhere in the universe! How can people show they value and appreciate life? Work alone or with a group to </a:t>
            </a:r>
            <a:r>
              <a:rPr lang="en-GB" sz="1800" b="0" i="0" dirty="0">
                <a:solidFill>
                  <a:srgbClr val="000000"/>
                </a:solidFill>
                <a:effectLst/>
                <a:highlight>
                  <a:srgbClr val="00ACE9"/>
                </a:highlight>
                <a:latin typeface="Arial" panose="020B0604020202020204" pitchFamily="34" charset="0"/>
              </a:rPr>
              <a:t>create a piece of art, drama, music or writing</a:t>
            </a:r>
            <a:r>
              <a:rPr lang="en-GB" sz="1800" b="0" i="0" dirty="0">
                <a:solidFill>
                  <a:srgbClr val="000000"/>
                </a:solidFill>
                <a:effectLst/>
                <a:latin typeface="Arial" panose="020B0604020202020204" pitchFamily="34" charset="0"/>
              </a:rPr>
              <a:t> called ‘</a:t>
            </a:r>
            <a:r>
              <a:rPr lang="en-GB" sz="1800" b="1" i="0" dirty="0">
                <a:solidFill>
                  <a:srgbClr val="000000"/>
                </a:solidFill>
                <a:effectLst/>
                <a:latin typeface="Arial" panose="020B0604020202020204" pitchFamily="34" charset="0"/>
              </a:rPr>
              <a:t>Celebrating Life</a:t>
            </a:r>
            <a:r>
              <a:rPr lang="en-GB" sz="1800" b="0" i="0" dirty="0">
                <a:solidFill>
                  <a:srgbClr val="000000"/>
                </a:solidFill>
                <a:effectLst/>
                <a:latin typeface="Arial" panose="020B0604020202020204" pitchFamily="34" charset="0"/>
              </a:rPr>
              <a:t>’. </a:t>
            </a:r>
            <a:endParaRPr lang="en-GB" sz="1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1EEA25C-1C99-4044-8B84-8FFE009DFEFA}"/>
              </a:ext>
            </a:extLst>
          </p:cNvPr>
          <p:cNvSpPr txBox="1"/>
          <p:nvPr/>
        </p:nvSpPr>
        <p:spPr>
          <a:xfrm>
            <a:off x="389440" y="4829088"/>
            <a:ext cx="6656260" cy="1477328"/>
          </a:xfrm>
          <a:prstGeom prst="rect">
            <a:avLst/>
          </a:prstGeom>
          <a:noFill/>
        </p:spPr>
        <p:txBody>
          <a:bodyPr wrap="square" rtlCol="0">
            <a:spAutoFit/>
          </a:bodyPr>
          <a:lstStyle/>
          <a:p>
            <a:pPr algn="ctr"/>
            <a:r>
              <a:rPr lang="en-GB" sz="1800" b="1" i="0" dirty="0">
                <a:solidFill>
                  <a:schemeClr val="bg1"/>
                </a:solidFill>
                <a:effectLst/>
                <a:latin typeface="Arial" panose="020B0604020202020204" pitchFamily="34" charset="0"/>
              </a:rPr>
              <a:t>Conflict and crises </a:t>
            </a:r>
            <a:r>
              <a:rPr lang="en-GB" sz="1800" b="0" i="0" dirty="0">
                <a:solidFill>
                  <a:schemeClr val="bg1"/>
                </a:solidFill>
                <a:effectLst/>
                <a:latin typeface="Arial" panose="020B0604020202020204" pitchFamily="34" charset="0"/>
              </a:rPr>
              <a:t>greatly impact on children’s ability to enjoy Article 6. A lot of focus in the UK media is on the war in Ukraine, </a:t>
            </a:r>
            <a:r>
              <a:rPr lang="en-GB" sz="1800" b="0" i="0" dirty="0">
                <a:solidFill>
                  <a:srgbClr val="FFFF00"/>
                </a:solidFill>
                <a:effectLst/>
                <a:latin typeface="Arial" panose="020B0604020202020204" pitchFamily="34" charset="0"/>
              </a:rPr>
              <a:t>but </a:t>
            </a:r>
            <a:r>
              <a:rPr lang="en-GB" sz="1800" b="0" i="0" u="sng" strike="noStrike" dirty="0">
                <a:solidFill>
                  <a:srgbClr val="FFFF00"/>
                </a:solidFill>
                <a:effectLst/>
                <a:latin typeface="Arial" panose="020B0604020202020204" pitchFamily="34" charset="0"/>
                <a:hlinkClick r:id="rId7">
                  <a:extLst>
                    <a:ext uri="{A12FA001-AC4F-418D-AE19-62706E023703}">
                      <ahyp:hlinkClr xmlns:ahyp="http://schemas.microsoft.com/office/drawing/2018/hyperlinkcolor" val="tx"/>
                    </a:ext>
                  </a:extLst>
                </a:hlinkClick>
              </a:rPr>
              <a:t>this article in The New Humanitarian</a:t>
            </a:r>
            <a:r>
              <a:rPr lang="en-GB" sz="1800" b="0" i="0" dirty="0">
                <a:solidFill>
                  <a:srgbClr val="FFFF00"/>
                </a:solidFill>
                <a:effectLst/>
                <a:latin typeface="Arial" panose="020B0604020202020204" pitchFamily="34" charset="0"/>
              </a:rPr>
              <a:t> </a:t>
            </a:r>
            <a:r>
              <a:rPr lang="en-GB" sz="1800" b="0" i="0" dirty="0">
                <a:solidFill>
                  <a:schemeClr val="bg1"/>
                </a:solidFill>
                <a:effectLst/>
                <a:latin typeface="Arial" panose="020B0604020202020204" pitchFamily="34" charset="0"/>
              </a:rPr>
              <a:t>highlights eight other situations around the world where lives are threatened. Choose one of the examples to further research and compile a fact file. </a:t>
            </a:r>
            <a:endParaRPr lang="en-GB" sz="2400" b="1" dirty="0">
              <a:solidFill>
                <a:schemeClr val="bg1"/>
              </a:solidFill>
              <a:latin typeface="Arial" panose="020B0604020202020204" pitchFamily="34" charset="0"/>
              <a:cs typeface="Arial" panose="020B0604020202020204" pitchFamily="34" charset="0"/>
            </a:endParaRPr>
          </a:p>
        </p:txBody>
      </p:sp>
      <p:pic>
        <p:nvPicPr>
          <p:cNvPr id="6" name="Online Media 5" title="Sinking Feeling">
            <a:hlinkClick r:id="" action="ppaction://media"/>
            <a:extLst>
              <a:ext uri="{FF2B5EF4-FFF2-40B4-BE49-F238E27FC236}">
                <a16:creationId xmlns:a16="http://schemas.microsoft.com/office/drawing/2014/main" id="{49C2F3C5-B0E2-4D9E-AE48-7C49B77CF703}"/>
              </a:ext>
            </a:extLst>
          </p:cNvPr>
          <p:cNvPicPr>
            <a:picLocks noRot="1" noChangeAspect="1"/>
          </p:cNvPicPr>
          <p:nvPr>
            <a:videoFile r:link="rId1"/>
          </p:nvPr>
        </p:nvPicPr>
        <p:blipFill>
          <a:blip r:embed="rId8"/>
          <a:stretch>
            <a:fillRect/>
          </a:stretch>
        </p:blipFill>
        <p:spPr>
          <a:xfrm>
            <a:off x="4987851" y="2228046"/>
            <a:ext cx="2540000" cy="1435100"/>
          </a:xfrm>
          <a:prstGeom prst="rect">
            <a:avLst/>
          </a:prstGeom>
        </p:spPr>
      </p:pic>
    </p:spTree>
    <p:extLst>
      <p:ext uri="{BB962C8B-B14F-4D97-AF65-F5344CB8AC3E}">
        <p14:creationId xmlns:p14="http://schemas.microsoft.com/office/powerpoint/2010/main" val="420418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7B30EE-8314-408D-AFA1-AF315CB53D79}"/>
              </a:ext>
            </a:extLst>
          </p:cNvPr>
          <p:cNvSpPr txBox="1"/>
          <p:nvPr/>
        </p:nvSpPr>
        <p:spPr>
          <a:xfrm>
            <a:off x="7102549" y="912347"/>
            <a:ext cx="4970921" cy="4585871"/>
          </a:xfrm>
          <a:prstGeom prst="rect">
            <a:avLst/>
          </a:prstGeom>
          <a:noFill/>
        </p:spPr>
        <p:txBody>
          <a:bodyPr wrap="square" lIns="91440" tIns="45720" rIns="91440" bIns="45720" rtlCol="0" anchor="t">
            <a:spAutoFit/>
          </a:bodyPr>
          <a:lstStyle/>
          <a:p>
            <a:pPr algn="r" rtl="0" fontAlgn="base"/>
            <a:r>
              <a:rPr lang="en-GB" sz="1500" b="0" dirty="0">
                <a:solidFill>
                  <a:schemeClr val="bg1"/>
                </a:solidFill>
                <a:effectLst/>
                <a:latin typeface="Arial" panose="020B0604020202020204" pitchFamily="34" charset="0"/>
                <a:cs typeface="Arial" panose="020B0604020202020204" pitchFamily="34" charset="0"/>
              </a:rPr>
              <a:t>Use some of your mindfulness skills or a breathing exercise to be still and calm… then give some time to the thoughts and questions below... </a:t>
            </a:r>
          </a:p>
          <a:p>
            <a:pPr algn="r" rtl="0" fontAlgn="base"/>
            <a:r>
              <a:rPr lang="en-GB" sz="1800" b="0" dirty="0">
                <a:solidFill>
                  <a:schemeClr val="bg1"/>
                </a:solidFill>
                <a:effectLst/>
                <a:latin typeface="Arial" panose="020B0604020202020204" pitchFamily="34" charset="0"/>
                <a:cs typeface="Arial" panose="020B0604020202020204" pitchFamily="34" charset="0"/>
              </a:rPr>
              <a:t> </a:t>
            </a:r>
            <a:endParaRPr lang="en-GB" b="0" dirty="0">
              <a:solidFill>
                <a:schemeClr val="bg1"/>
              </a:solidFill>
              <a:effectLst/>
              <a:latin typeface="Arial" panose="020B0604020202020204" pitchFamily="34" charset="0"/>
              <a:cs typeface="Arial" panose="020B0604020202020204" pitchFamily="34" charset="0"/>
            </a:endParaRPr>
          </a:p>
          <a:p>
            <a:pPr algn="r" rtl="0" fontAlgn="base">
              <a:buFont typeface="Arial" panose="020B0604020202020204" pitchFamily="34" charset="0"/>
              <a:buChar char="•"/>
            </a:pPr>
            <a:r>
              <a:rPr lang="en-GB" sz="1800" b="0" dirty="0">
                <a:solidFill>
                  <a:schemeClr val="bg1"/>
                </a:solidFill>
                <a:effectLst/>
                <a:latin typeface="Arial" panose="020B0604020202020204" pitchFamily="34" charset="0"/>
                <a:cs typeface="Arial" panose="020B0604020202020204" pitchFamily="34" charset="0"/>
              </a:rPr>
              <a:t> </a:t>
            </a:r>
            <a:r>
              <a:rPr lang="en-GB" sz="1600" b="0" dirty="0">
                <a:solidFill>
                  <a:schemeClr val="bg1"/>
                </a:solidFill>
                <a:effectLst/>
                <a:latin typeface="Arial" panose="020B0604020202020204" pitchFamily="34" charset="0"/>
                <a:cs typeface="Arial" panose="020B0604020202020204" pitchFamily="34" charset="0"/>
              </a:rPr>
              <a:t>Think about </a:t>
            </a:r>
            <a:r>
              <a:rPr lang="en-GB" sz="1600" b="0" dirty="0">
                <a:solidFill>
                  <a:srgbClr val="FFFF00"/>
                </a:solidFill>
                <a:effectLst/>
                <a:latin typeface="Arial" panose="020B0604020202020204" pitchFamily="34" charset="0"/>
                <a:cs typeface="Arial" panose="020B0604020202020204" pitchFamily="34" charset="0"/>
              </a:rPr>
              <a:t>your development </a:t>
            </a:r>
            <a:r>
              <a:rPr lang="en-GB" sz="1600" b="0" dirty="0">
                <a:solidFill>
                  <a:schemeClr val="bg1"/>
                </a:solidFill>
                <a:effectLst/>
                <a:latin typeface="Arial" panose="020B0604020202020204" pitchFamily="34" charset="0"/>
                <a:cs typeface="Arial" panose="020B0604020202020204" pitchFamily="34" charset="0"/>
              </a:rPr>
              <a:t>since you were a tiny baby…</a:t>
            </a:r>
          </a:p>
          <a:p>
            <a:pPr algn="r" rtl="0" fontAlgn="base"/>
            <a:r>
              <a:rPr lang="en-GB" sz="1600" b="0" dirty="0">
                <a:solidFill>
                  <a:schemeClr val="bg1"/>
                </a:solidFill>
                <a:effectLst/>
                <a:latin typeface="Arial" panose="020B0604020202020204" pitchFamily="34" charset="0"/>
                <a:cs typeface="Arial" panose="020B0604020202020204" pitchFamily="34" charset="0"/>
              </a:rPr>
              <a:t> </a:t>
            </a:r>
          </a:p>
          <a:p>
            <a:pPr algn="r" rtl="0" fontAlgn="base">
              <a:buFont typeface="Arial" panose="020B0604020202020204" pitchFamily="34" charset="0"/>
              <a:buChar char="•"/>
            </a:pPr>
            <a:r>
              <a:rPr lang="en-GB" sz="1600" b="0" dirty="0">
                <a:solidFill>
                  <a:schemeClr val="bg1"/>
                </a:solidFill>
                <a:effectLst/>
                <a:latin typeface="Arial" panose="020B0604020202020204" pitchFamily="34" charset="0"/>
                <a:cs typeface="Arial" panose="020B0604020202020204" pitchFamily="34" charset="0"/>
              </a:rPr>
              <a:t> Remember a moment when you </a:t>
            </a:r>
            <a:r>
              <a:rPr lang="en-GB" sz="1600" b="0" dirty="0">
                <a:solidFill>
                  <a:srgbClr val="FFFF00"/>
                </a:solidFill>
                <a:effectLst/>
                <a:latin typeface="Arial" panose="020B0604020202020204" pitchFamily="34" charset="0"/>
                <a:cs typeface="Arial" panose="020B0604020202020204" pitchFamily="34" charset="0"/>
              </a:rPr>
              <a:t>learnt to do something for the first time</a:t>
            </a:r>
            <a:r>
              <a:rPr lang="en-GB" sz="1600" b="0" dirty="0">
                <a:solidFill>
                  <a:schemeClr val="bg1"/>
                </a:solidFill>
                <a:effectLst/>
                <a:latin typeface="Arial" panose="020B0604020202020204" pitchFamily="34" charset="0"/>
                <a:cs typeface="Arial" panose="020B0604020202020204" pitchFamily="34" charset="0"/>
              </a:rPr>
              <a:t>… </a:t>
            </a:r>
          </a:p>
          <a:p>
            <a:pPr algn="r" rtl="0" fontAlgn="base"/>
            <a:endParaRPr lang="en-GB" sz="1600" b="0" dirty="0">
              <a:solidFill>
                <a:schemeClr val="bg1"/>
              </a:solidFill>
              <a:effectLst/>
              <a:latin typeface="Arial" panose="020B0604020202020204" pitchFamily="34" charset="0"/>
              <a:cs typeface="Arial" panose="020B0604020202020204" pitchFamily="34" charset="0"/>
            </a:endParaRPr>
          </a:p>
          <a:p>
            <a:pPr algn="r" rtl="0" fontAlgn="base">
              <a:buFont typeface="Arial" panose="020B0604020202020204" pitchFamily="34" charset="0"/>
              <a:buChar char="•"/>
            </a:pPr>
            <a:r>
              <a:rPr lang="en-GB" sz="1600" b="0" dirty="0">
                <a:solidFill>
                  <a:schemeClr val="bg1"/>
                </a:solidFill>
                <a:effectLst/>
                <a:latin typeface="Arial" panose="020B0604020202020204" pitchFamily="34" charset="0"/>
                <a:cs typeface="Arial" panose="020B0604020202020204" pitchFamily="34" charset="0"/>
              </a:rPr>
              <a:t> How did it make you </a:t>
            </a:r>
            <a:r>
              <a:rPr lang="en-GB" sz="1600" b="0" dirty="0">
                <a:solidFill>
                  <a:srgbClr val="FFFF00"/>
                </a:solidFill>
                <a:effectLst/>
                <a:latin typeface="Arial" panose="020B0604020202020204" pitchFamily="34" charset="0"/>
                <a:cs typeface="Arial" panose="020B0604020202020204" pitchFamily="34" charset="0"/>
              </a:rPr>
              <a:t>feel</a:t>
            </a:r>
            <a:r>
              <a:rPr lang="en-GB" sz="1600" b="0" dirty="0">
                <a:solidFill>
                  <a:schemeClr val="bg1"/>
                </a:solidFill>
                <a:effectLst/>
                <a:latin typeface="Arial" panose="020B0604020202020204" pitchFamily="34" charset="0"/>
                <a:cs typeface="Arial" panose="020B0604020202020204" pitchFamily="34" charset="0"/>
              </a:rPr>
              <a:t>? </a:t>
            </a:r>
          </a:p>
          <a:p>
            <a:pPr algn="r" rtl="0" fontAlgn="base"/>
            <a:endParaRPr lang="en-GB" sz="1600" b="0" dirty="0">
              <a:solidFill>
                <a:schemeClr val="bg1"/>
              </a:solidFill>
              <a:effectLst/>
              <a:latin typeface="Arial" panose="020B0604020202020204" pitchFamily="34" charset="0"/>
              <a:cs typeface="Arial" panose="020B0604020202020204" pitchFamily="34" charset="0"/>
            </a:endParaRPr>
          </a:p>
          <a:p>
            <a:pPr algn="r" rtl="0" fontAlgn="base">
              <a:buFont typeface="Arial" panose="020B0604020202020204" pitchFamily="34" charset="0"/>
              <a:buChar char="•"/>
            </a:pPr>
            <a:r>
              <a:rPr lang="en-GB" sz="1600" b="0" dirty="0">
                <a:solidFill>
                  <a:schemeClr val="bg1"/>
                </a:solidFill>
                <a:effectLst/>
                <a:latin typeface="Arial" panose="020B0604020202020204" pitchFamily="34" charset="0"/>
                <a:cs typeface="Arial" panose="020B0604020202020204" pitchFamily="34" charset="0"/>
              </a:rPr>
              <a:t> What did you do next?</a:t>
            </a:r>
          </a:p>
          <a:p>
            <a:pPr algn="r" rtl="0" fontAlgn="base"/>
            <a:r>
              <a:rPr lang="en-GB" sz="1600" b="0" dirty="0">
                <a:solidFill>
                  <a:schemeClr val="bg1"/>
                </a:solidFill>
                <a:effectLst/>
                <a:latin typeface="Arial" panose="020B0604020202020204" pitchFamily="34" charset="0"/>
                <a:cs typeface="Arial" panose="020B0604020202020204" pitchFamily="34" charset="0"/>
              </a:rPr>
              <a:t> </a:t>
            </a:r>
          </a:p>
          <a:p>
            <a:pPr algn="r" rtl="0" fontAlgn="base">
              <a:buFont typeface="Arial" panose="020B0604020202020204" pitchFamily="34" charset="0"/>
              <a:buChar char="•"/>
            </a:pPr>
            <a:r>
              <a:rPr lang="en-GB" sz="1600" b="0" dirty="0">
                <a:solidFill>
                  <a:schemeClr val="bg1"/>
                </a:solidFill>
                <a:effectLst/>
                <a:latin typeface="Arial" panose="020B0604020202020204" pitchFamily="34" charset="0"/>
                <a:cs typeface="Arial" panose="020B0604020202020204" pitchFamily="34" charset="0"/>
              </a:rPr>
              <a:t> What are you looking forward to learning and experiencing </a:t>
            </a:r>
            <a:r>
              <a:rPr lang="en-GB" sz="1600" b="0" dirty="0">
                <a:solidFill>
                  <a:srgbClr val="FFFF00"/>
                </a:solidFill>
                <a:effectLst/>
                <a:latin typeface="Arial" panose="020B0604020202020204" pitchFamily="34" charset="0"/>
                <a:cs typeface="Arial" panose="020B0604020202020204" pitchFamily="34" charset="0"/>
              </a:rPr>
              <a:t>in the future</a:t>
            </a:r>
            <a:r>
              <a:rPr lang="en-GB" sz="1600" b="0" dirty="0">
                <a:solidFill>
                  <a:schemeClr val="bg1"/>
                </a:solidFill>
                <a:effectLst/>
                <a:latin typeface="Arial" panose="020B0604020202020204" pitchFamily="34" charset="0"/>
                <a:cs typeface="Arial" panose="020B0604020202020204" pitchFamily="34" charset="0"/>
              </a:rPr>
              <a:t>?</a:t>
            </a:r>
          </a:p>
          <a:p>
            <a:pPr algn="r" rtl="0" fontAlgn="base"/>
            <a:r>
              <a:rPr lang="en-GB" sz="1600" b="0" dirty="0">
                <a:solidFill>
                  <a:schemeClr val="bg1"/>
                </a:solidFill>
                <a:effectLst/>
                <a:latin typeface="Arial" panose="020B0604020202020204" pitchFamily="34" charset="0"/>
                <a:cs typeface="Arial" panose="020B0604020202020204" pitchFamily="34" charset="0"/>
              </a:rPr>
              <a:t> </a:t>
            </a:r>
          </a:p>
          <a:p>
            <a:pPr algn="r" rtl="0" fontAlgn="base">
              <a:buFont typeface="Arial" panose="020B0604020202020204" pitchFamily="34" charset="0"/>
              <a:buChar char="•"/>
            </a:pPr>
            <a:r>
              <a:rPr lang="en-GB" sz="1600" b="0" dirty="0">
                <a:solidFill>
                  <a:schemeClr val="bg1"/>
                </a:solidFill>
                <a:effectLst/>
                <a:latin typeface="Arial" panose="020B0604020202020204" pitchFamily="34" charset="0"/>
                <a:cs typeface="Arial" panose="020B0604020202020204" pitchFamily="34" charset="0"/>
              </a:rPr>
              <a:t> </a:t>
            </a:r>
            <a:r>
              <a:rPr lang="en-GB" sz="1600" b="0" dirty="0">
                <a:solidFill>
                  <a:srgbClr val="FFFF00"/>
                </a:solidFill>
                <a:effectLst/>
                <a:latin typeface="Arial" panose="020B0604020202020204" pitchFamily="34" charset="0"/>
                <a:cs typeface="Arial" panose="020B0604020202020204" pitchFamily="34" charset="0"/>
              </a:rPr>
              <a:t>Who</a:t>
            </a:r>
            <a:r>
              <a:rPr lang="en-GB" sz="1600" b="0" dirty="0">
                <a:solidFill>
                  <a:schemeClr val="bg1"/>
                </a:solidFill>
                <a:effectLst/>
                <a:latin typeface="Arial" panose="020B0604020202020204" pitchFamily="34" charset="0"/>
                <a:cs typeface="Arial" panose="020B0604020202020204" pitchFamily="34" charset="0"/>
              </a:rPr>
              <a:t> can you share this with? </a:t>
            </a:r>
          </a:p>
        </p:txBody>
      </p:sp>
      <p:sp>
        <p:nvSpPr>
          <p:cNvPr id="4" name="TextBox 4">
            <a:extLst>
              <a:ext uri="{FF2B5EF4-FFF2-40B4-BE49-F238E27FC236}">
                <a16:creationId xmlns:a16="http://schemas.microsoft.com/office/drawing/2014/main" id="{93C82157-AD07-4FD9-B297-04B284DC039A}"/>
              </a:ext>
            </a:extLst>
          </p:cNvPr>
          <p:cNvSpPr txBox="1"/>
          <p:nvPr/>
        </p:nvSpPr>
        <p:spPr>
          <a:xfrm rot="16200000">
            <a:off x="-1794355" y="4585045"/>
            <a:ext cx="41027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200" dirty="0">
                <a:solidFill>
                  <a:schemeClr val="bg1"/>
                </a:solidFill>
                <a:latin typeface="Arial" panose="020B0604020202020204" pitchFamily="34" charset="0"/>
                <a:cs typeface="Arial" panose="020B0604020202020204" pitchFamily="34" charset="0"/>
              </a:rPr>
              <a:t>UNICEF UK/Dawe</a:t>
            </a:r>
          </a:p>
        </p:txBody>
      </p:sp>
      <p:sp>
        <p:nvSpPr>
          <p:cNvPr id="2" name="TextBox 1">
            <a:extLst>
              <a:ext uri="{FF2B5EF4-FFF2-40B4-BE49-F238E27FC236}">
                <a16:creationId xmlns:a16="http://schemas.microsoft.com/office/drawing/2014/main" id="{99CD66AC-46D6-4F8A-810F-F3415CD421FE}"/>
              </a:ext>
            </a:extLst>
          </p:cNvPr>
          <p:cNvSpPr txBox="1"/>
          <p:nvPr/>
        </p:nvSpPr>
        <p:spPr>
          <a:xfrm>
            <a:off x="165253" y="310787"/>
            <a:ext cx="6521986" cy="707886"/>
          </a:xfrm>
          <a:prstGeom prst="rect">
            <a:avLst/>
          </a:prstGeom>
          <a:noFill/>
        </p:spPr>
        <p:txBody>
          <a:bodyPr wrap="square" rtlCol="0">
            <a:spAutoFit/>
          </a:bodyPr>
          <a:lstStyle/>
          <a:p>
            <a:pPr algn="l"/>
            <a:r>
              <a:rPr lang="en-GB" sz="4000" dirty="0">
                <a:solidFill>
                  <a:schemeClr val="bg1"/>
                </a:solidFill>
                <a:latin typeface="Univers Next Pro Condensed" panose="020B0906030202020203" pitchFamily="34" charset="0"/>
              </a:rPr>
              <a:t>REFLECTION</a:t>
            </a:r>
          </a:p>
        </p:txBody>
      </p:sp>
    </p:spTree>
    <p:extLst>
      <p:ext uri="{BB962C8B-B14F-4D97-AF65-F5344CB8AC3E}">
        <p14:creationId xmlns:p14="http://schemas.microsoft.com/office/powerpoint/2010/main" val="1301578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4019A7-CDA6-401B-9D1D-A4A7DCC14E18}"/>
              </a:ext>
            </a:extLst>
          </p:cNvPr>
          <p:cNvSpPr txBox="1"/>
          <p:nvPr/>
        </p:nvSpPr>
        <p:spPr>
          <a:xfrm>
            <a:off x="215153" y="367553"/>
            <a:ext cx="6203576" cy="645459"/>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MORE INFO…</a:t>
            </a:r>
          </a:p>
        </p:txBody>
      </p:sp>
      <p:sp>
        <p:nvSpPr>
          <p:cNvPr id="3" name="TextBox 2">
            <a:extLst>
              <a:ext uri="{FF2B5EF4-FFF2-40B4-BE49-F238E27FC236}">
                <a16:creationId xmlns:a16="http://schemas.microsoft.com/office/drawing/2014/main" id="{7AB4E711-0EF7-4F28-A2D7-DB27D505B288}"/>
              </a:ext>
            </a:extLst>
          </p:cNvPr>
          <p:cNvSpPr txBox="1"/>
          <p:nvPr/>
        </p:nvSpPr>
        <p:spPr>
          <a:xfrm>
            <a:off x="7413811" y="2105561"/>
            <a:ext cx="4607859" cy="1323439"/>
          </a:xfrm>
          <a:prstGeom prst="rect">
            <a:avLst/>
          </a:prstGeom>
          <a:noFill/>
        </p:spPr>
        <p:txBody>
          <a:bodyPr wrap="square" rtlCol="0">
            <a:spAutoFit/>
          </a:bodyPr>
          <a:lstStyle/>
          <a:p>
            <a:pPr algn="r"/>
            <a:r>
              <a:rPr lang="en-GB" sz="2000" dirty="0">
                <a:solidFill>
                  <a:schemeClr val="bg1"/>
                </a:solidFill>
                <a:latin typeface="Arial" panose="020B0604020202020204" pitchFamily="34" charset="0"/>
                <a:cs typeface="Arial" panose="020B0604020202020204" pitchFamily="34" charset="0"/>
              </a:rPr>
              <a:t>For more information or to download previous Article of the Week packs please visit the RRSA website by clicking the link below</a:t>
            </a:r>
          </a:p>
        </p:txBody>
      </p:sp>
      <p:sp>
        <p:nvSpPr>
          <p:cNvPr id="4" name="TextBox 3">
            <a:extLst>
              <a:ext uri="{FF2B5EF4-FFF2-40B4-BE49-F238E27FC236}">
                <a16:creationId xmlns:a16="http://schemas.microsoft.com/office/drawing/2014/main" id="{725BFA64-22F0-4E3F-B825-9A837392DD3E}"/>
              </a:ext>
            </a:extLst>
          </p:cNvPr>
          <p:cNvSpPr txBox="1"/>
          <p:nvPr/>
        </p:nvSpPr>
        <p:spPr>
          <a:xfrm>
            <a:off x="5818094" y="1460102"/>
            <a:ext cx="6203576" cy="645459"/>
          </a:xfrm>
          <a:prstGeom prst="rect">
            <a:avLst/>
          </a:prstGeom>
          <a:noFill/>
        </p:spPr>
        <p:txBody>
          <a:bodyPr wrap="square" rtlCol="0">
            <a:spAutoFit/>
          </a:bodyPr>
          <a:lstStyle/>
          <a:p>
            <a:pPr algn="r"/>
            <a:r>
              <a:rPr lang="en-GB" sz="3600" dirty="0">
                <a:solidFill>
                  <a:schemeClr val="bg1"/>
                </a:solidFill>
                <a:latin typeface="Univers Next Pro Condensed" panose="020B0906030202020203" pitchFamily="34" charset="0"/>
              </a:rPr>
              <a:t>RRSA WEBSITE</a:t>
            </a:r>
          </a:p>
        </p:txBody>
      </p:sp>
      <p:sp>
        <p:nvSpPr>
          <p:cNvPr id="5" name="Rectangle 4">
            <a:hlinkClick r:id="rId2"/>
            <a:extLst>
              <a:ext uri="{FF2B5EF4-FFF2-40B4-BE49-F238E27FC236}">
                <a16:creationId xmlns:a16="http://schemas.microsoft.com/office/drawing/2014/main" id="{E369713D-0727-4389-B219-77724AD179AD}"/>
              </a:ext>
            </a:extLst>
          </p:cNvPr>
          <p:cNvSpPr/>
          <p:nvPr/>
        </p:nvSpPr>
        <p:spPr>
          <a:xfrm>
            <a:off x="10076329" y="3801035"/>
            <a:ext cx="1846729" cy="40341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CLICK HERE</a:t>
            </a:r>
          </a:p>
        </p:txBody>
      </p:sp>
      <p:pic>
        <p:nvPicPr>
          <p:cNvPr id="7" name="Picture 6" descr="Graphical user interface, website&#10;&#10;Description automatically generated">
            <a:extLst>
              <a:ext uri="{FF2B5EF4-FFF2-40B4-BE49-F238E27FC236}">
                <a16:creationId xmlns:a16="http://schemas.microsoft.com/office/drawing/2014/main" id="{EC618DB0-2A07-437D-AD49-FC9CDB25B9EE}"/>
              </a:ext>
            </a:extLst>
          </p:cNvPr>
          <p:cNvPicPr>
            <a:picLocks noChangeAspect="1"/>
          </p:cNvPicPr>
          <p:nvPr/>
        </p:nvPicPr>
        <p:blipFill rotWithShape="1">
          <a:blip r:embed="rId3">
            <a:extLst>
              <a:ext uri="{28A0092B-C50C-407E-A947-70E740481C1C}">
                <a14:useLocalDpi xmlns:a14="http://schemas.microsoft.com/office/drawing/2010/main" val="0"/>
              </a:ext>
            </a:extLst>
          </a:blip>
          <a:srcRect l="20163" t="22610" r="17133" b="24126"/>
          <a:stretch/>
        </p:blipFill>
        <p:spPr>
          <a:xfrm>
            <a:off x="770964" y="1826509"/>
            <a:ext cx="4823012" cy="4096871"/>
          </a:xfrm>
          <a:prstGeom prst="rect">
            <a:avLst/>
          </a:prstGeom>
        </p:spPr>
      </p:pic>
    </p:spTree>
    <p:extLst>
      <p:ext uri="{BB962C8B-B14F-4D97-AF65-F5344CB8AC3E}">
        <p14:creationId xmlns:p14="http://schemas.microsoft.com/office/powerpoint/2010/main" val="1930004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7AEA0-5D6E-4002-BBDE-BFE9573DDB07}"/>
              </a:ext>
            </a:extLst>
          </p:cNvPr>
          <p:cNvSpPr>
            <a:spLocks noGrp="1"/>
          </p:cNvSpPr>
          <p:nvPr>
            <p:ph type="ctrTitle"/>
          </p:nvPr>
        </p:nvSpPr>
        <p:spPr/>
        <p:txBody>
          <a:bodyPr/>
          <a:lstStyle/>
          <a:p>
            <a:r>
              <a:rPr lang="en-GB" dirty="0">
                <a:latin typeface="Univers Next Pro Condensed"/>
              </a:rPr>
              <a:t>Thank you</a:t>
            </a:r>
            <a:endParaRPr lang="en-US" dirty="0"/>
          </a:p>
        </p:txBody>
      </p:sp>
      <p:sp>
        <p:nvSpPr>
          <p:cNvPr id="3" name="TextBox 4">
            <a:extLst>
              <a:ext uri="{FF2B5EF4-FFF2-40B4-BE49-F238E27FC236}">
                <a16:creationId xmlns:a16="http://schemas.microsoft.com/office/drawing/2014/main" id="{93C82157-AD07-4FD9-B297-04B284DC039A}"/>
              </a:ext>
            </a:extLst>
          </p:cNvPr>
          <p:cNvSpPr txBox="1"/>
          <p:nvPr/>
        </p:nvSpPr>
        <p:spPr>
          <a:xfrm rot="16200000">
            <a:off x="9911160" y="4668116"/>
            <a:ext cx="41027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200" dirty="0">
                <a:solidFill>
                  <a:schemeClr val="bg1"/>
                </a:solidFill>
                <a:latin typeface="Arial" panose="020B0604020202020204" pitchFamily="34" charset="0"/>
                <a:cs typeface="Arial" panose="020B0604020202020204" pitchFamily="34" charset="0"/>
              </a:rPr>
              <a:t>UNICEF UK/Dawe</a:t>
            </a:r>
          </a:p>
        </p:txBody>
      </p:sp>
    </p:spTree>
    <p:extLst>
      <p:ext uri="{BB962C8B-B14F-4D97-AF65-F5344CB8AC3E}">
        <p14:creationId xmlns:p14="http://schemas.microsoft.com/office/powerpoint/2010/main" val="1310055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303441-596D-48BC-B878-1D331D489258}"/>
              </a:ext>
            </a:extLst>
          </p:cNvPr>
          <p:cNvSpPr txBox="1"/>
          <p:nvPr/>
        </p:nvSpPr>
        <p:spPr>
          <a:xfrm>
            <a:off x="7135905" y="864312"/>
            <a:ext cx="4527177"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3 – Guess the article</a:t>
            </a:r>
          </a:p>
        </p:txBody>
      </p:sp>
      <p:sp>
        <p:nvSpPr>
          <p:cNvPr id="3" name="TextBox 2">
            <a:extLst>
              <a:ext uri="{FF2B5EF4-FFF2-40B4-BE49-F238E27FC236}">
                <a16:creationId xmlns:a16="http://schemas.microsoft.com/office/drawing/2014/main" id="{3348E752-500E-466A-9523-8028B68848A8}"/>
              </a:ext>
            </a:extLst>
          </p:cNvPr>
          <p:cNvSpPr txBox="1"/>
          <p:nvPr/>
        </p:nvSpPr>
        <p:spPr>
          <a:xfrm>
            <a:off x="7575177" y="1622611"/>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4 – Introducing Article 6</a:t>
            </a:r>
          </a:p>
        </p:txBody>
      </p:sp>
      <p:sp>
        <p:nvSpPr>
          <p:cNvPr id="4" name="TextBox 3">
            <a:extLst>
              <a:ext uri="{FF2B5EF4-FFF2-40B4-BE49-F238E27FC236}">
                <a16:creationId xmlns:a16="http://schemas.microsoft.com/office/drawing/2014/main" id="{EE9520FF-8DF7-4B84-907C-B4BEF0B9B76F}"/>
              </a:ext>
            </a:extLst>
          </p:cNvPr>
          <p:cNvSpPr txBox="1"/>
          <p:nvPr/>
        </p:nvSpPr>
        <p:spPr>
          <a:xfrm>
            <a:off x="7844118" y="2447364"/>
            <a:ext cx="400722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5 – Exploring Article 6</a:t>
            </a:r>
          </a:p>
        </p:txBody>
      </p:sp>
      <p:sp>
        <p:nvSpPr>
          <p:cNvPr id="5" name="TextBox 4">
            <a:extLst>
              <a:ext uri="{FF2B5EF4-FFF2-40B4-BE49-F238E27FC236}">
                <a16:creationId xmlns:a16="http://schemas.microsoft.com/office/drawing/2014/main" id="{C6311DBE-1260-4CC3-8756-A8D0A2D7E3B2}"/>
              </a:ext>
            </a:extLst>
          </p:cNvPr>
          <p:cNvSpPr txBox="1"/>
          <p:nvPr/>
        </p:nvSpPr>
        <p:spPr>
          <a:xfrm>
            <a:off x="7960659" y="3295056"/>
            <a:ext cx="400722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6 – Some possible answers</a:t>
            </a:r>
          </a:p>
        </p:txBody>
      </p:sp>
      <p:sp>
        <p:nvSpPr>
          <p:cNvPr id="6" name="TextBox 5">
            <a:extLst>
              <a:ext uri="{FF2B5EF4-FFF2-40B4-BE49-F238E27FC236}">
                <a16:creationId xmlns:a16="http://schemas.microsoft.com/office/drawing/2014/main" id="{77AC655D-0998-4E4E-AC0B-9D4385EBE607}"/>
              </a:ext>
            </a:extLst>
          </p:cNvPr>
          <p:cNvSpPr txBox="1"/>
          <p:nvPr/>
        </p:nvSpPr>
        <p:spPr>
          <a:xfrm>
            <a:off x="7844118" y="4142748"/>
            <a:ext cx="400722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7&amp;8 – Primary Activities</a:t>
            </a:r>
          </a:p>
        </p:txBody>
      </p:sp>
      <p:sp>
        <p:nvSpPr>
          <p:cNvPr id="7" name="TextBox 6">
            <a:extLst>
              <a:ext uri="{FF2B5EF4-FFF2-40B4-BE49-F238E27FC236}">
                <a16:creationId xmlns:a16="http://schemas.microsoft.com/office/drawing/2014/main" id="{1FE86C00-5D8C-4E86-BF47-5C2BAA46013B}"/>
              </a:ext>
            </a:extLst>
          </p:cNvPr>
          <p:cNvSpPr txBox="1"/>
          <p:nvPr/>
        </p:nvSpPr>
        <p:spPr>
          <a:xfrm>
            <a:off x="7575176" y="4940608"/>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9&amp;10 – Secondary Activities</a:t>
            </a:r>
          </a:p>
        </p:txBody>
      </p:sp>
      <p:sp>
        <p:nvSpPr>
          <p:cNvPr id="8" name="TextBox 7">
            <a:extLst>
              <a:ext uri="{FF2B5EF4-FFF2-40B4-BE49-F238E27FC236}">
                <a16:creationId xmlns:a16="http://schemas.microsoft.com/office/drawing/2014/main" id="{CE9365D3-AF72-42B0-BC23-BD0019988A53}"/>
              </a:ext>
            </a:extLst>
          </p:cNvPr>
          <p:cNvSpPr txBox="1"/>
          <p:nvPr/>
        </p:nvSpPr>
        <p:spPr>
          <a:xfrm>
            <a:off x="7135904" y="5761659"/>
            <a:ext cx="4831979"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11 – Reflection </a:t>
            </a:r>
          </a:p>
        </p:txBody>
      </p:sp>
    </p:spTree>
    <p:extLst>
      <p:ext uri="{BB962C8B-B14F-4D97-AF65-F5344CB8AC3E}">
        <p14:creationId xmlns:p14="http://schemas.microsoft.com/office/powerpoint/2010/main" val="3210265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862DAE-A92D-4216-A7E9-7CD23CC786DF}"/>
              </a:ext>
            </a:extLst>
          </p:cNvPr>
          <p:cNvSpPr>
            <a:spLocks noGrp="1"/>
          </p:cNvSpPr>
          <p:nvPr>
            <p:ph type="ctrTitle"/>
          </p:nvPr>
        </p:nvSpPr>
        <p:spPr/>
        <p:txBody>
          <a:bodyPr/>
          <a:lstStyle/>
          <a:p>
            <a:r>
              <a:rPr lang="en-GB" dirty="0"/>
              <a:t>Guess the Article</a:t>
            </a:r>
          </a:p>
        </p:txBody>
      </p:sp>
      <p:sp>
        <p:nvSpPr>
          <p:cNvPr id="4" name="Subtitle 3">
            <a:extLst>
              <a:ext uri="{FF2B5EF4-FFF2-40B4-BE49-F238E27FC236}">
                <a16:creationId xmlns:a16="http://schemas.microsoft.com/office/drawing/2014/main" id="{71201E13-C0BC-46A3-8E76-A9DCF33947E1}"/>
              </a:ext>
            </a:extLst>
          </p:cNvPr>
          <p:cNvSpPr>
            <a:spLocks noGrp="1"/>
          </p:cNvSpPr>
          <p:nvPr>
            <p:ph type="subTitle" idx="4294967295"/>
          </p:nvPr>
        </p:nvSpPr>
        <p:spPr>
          <a:xfrm>
            <a:off x="272796" y="1294912"/>
            <a:ext cx="10867229" cy="536431"/>
          </a:xfrm>
        </p:spPr>
        <p:txBody>
          <a:bodyPr vert="horz" lIns="91440" tIns="45720" rIns="91440" bIns="45720" rtlCol="0" anchor="t">
            <a:noAutofit/>
          </a:bodyPr>
          <a:lstStyle/>
          <a:p>
            <a:pPr marL="0" indent="0">
              <a:buNone/>
            </a:pPr>
            <a:r>
              <a:rPr lang="en-GB" sz="1800" dirty="0">
                <a:solidFill>
                  <a:schemeClr val="bg1"/>
                </a:solidFill>
                <a:latin typeface="Arial"/>
                <a:cs typeface="Arial"/>
              </a:rPr>
              <a:t>These pictures provide a clue to this week’s article. </a:t>
            </a:r>
            <a:endParaRPr lang="en-GB" sz="1800" dirty="0">
              <a:solidFill>
                <a:schemeClr val="bg1"/>
              </a:solidFill>
              <a:latin typeface="Arial" panose="020B0604020202020204" pitchFamily="34" charset="0"/>
              <a:cs typeface="Arial" panose="020B0604020202020204" pitchFamily="34" charset="0"/>
            </a:endParaRPr>
          </a:p>
          <a:p>
            <a:pPr marL="0" indent="0">
              <a:buNone/>
            </a:pPr>
            <a:r>
              <a:rPr lang="en-GB" sz="1800" dirty="0">
                <a:solidFill>
                  <a:schemeClr val="bg1"/>
                </a:solidFill>
                <a:latin typeface="Arial"/>
                <a:cs typeface="Arial"/>
              </a:rPr>
              <a:t>How do these pictures help you? Can you guess how they are linked together?</a:t>
            </a:r>
          </a:p>
          <a:p>
            <a:pPr marL="0" indent="0">
              <a:buNone/>
            </a:pPr>
            <a:r>
              <a:rPr lang="en-GB" sz="1800" dirty="0">
                <a:solidFill>
                  <a:schemeClr val="bg1"/>
                </a:solidFill>
                <a:latin typeface="Arial"/>
                <a:cs typeface="Arial"/>
              </a:rPr>
              <a:t>Write down your thoughts or discuss with someone in your class. </a:t>
            </a:r>
            <a:endParaRPr lang="en-GB" sz="1800" dirty="0">
              <a:solidFill>
                <a:schemeClr val="bg1"/>
              </a:solidFill>
              <a:latin typeface="Arial" panose="020B0604020202020204" pitchFamily="34" charset="0"/>
              <a:cs typeface="Arial" panose="020B0604020202020204" pitchFamily="34" charset="0"/>
            </a:endParaRPr>
          </a:p>
          <a:p>
            <a:pPr marL="0" indent="0">
              <a:buNone/>
            </a:pPr>
            <a:endParaRPr lang="en-GB" sz="1800" dirty="0">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07DFE037-9285-441F-9F0E-D276D5EE5CC9}"/>
              </a:ext>
            </a:extLst>
          </p:cNvPr>
          <p:cNvSpPr/>
          <p:nvPr/>
        </p:nvSpPr>
        <p:spPr>
          <a:xfrm>
            <a:off x="4052184" y="5205269"/>
            <a:ext cx="2677568" cy="230832"/>
          </a:xfrm>
          <a:prstGeom prst="rect">
            <a:avLst/>
          </a:prstGeom>
        </p:spPr>
        <p:txBody>
          <a:bodyPr wrap="square">
            <a:spAutoFit/>
          </a:bodyPr>
          <a:lstStyle/>
          <a:p>
            <a:pPr algn="l"/>
            <a:r>
              <a:rPr lang="en-GB" sz="900" dirty="0">
                <a:latin typeface="Arial" panose="020B0604020202020204" pitchFamily="34" charset="0"/>
                <a:cs typeface="Arial" panose="020B0604020202020204" pitchFamily="34" charset="0"/>
              </a:rPr>
              <a:t>@UNICEF/</a:t>
            </a:r>
            <a:r>
              <a:rPr lang="en-GB" sz="900" b="0" dirty="0">
                <a:solidFill>
                  <a:srgbClr val="121212"/>
                </a:solidFill>
                <a:effectLst/>
                <a:latin typeface="Arial" panose="020B0604020202020204" pitchFamily="34" charset="0"/>
                <a:cs typeface="Arial" panose="020B0604020202020204" pitchFamily="34" charset="0"/>
              </a:rPr>
              <a:t> Veronica Houser</a:t>
            </a:r>
            <a:endParaRPr lang="en-GB" sz="900" dirty="0">
              <a:effectLst/>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B3C8CAE4-15FD-40C8-B30C-8C985C017D42}"/>
              </a:ext>
            </a:extLst>
          </p:cNvPr>
          <p:cNvSpPr/>
          <p:nvPr/>
        </p:nvSpPr>
        <p:spPr>
          <a:xfrm>
            <a:off x="203762" y="5204807"/>
            <a:ext cx="1895014" cy="230832"/>
          </a:xfrm>
          <a:prstGeom prst="rect">
            <a:avLst/>
          </a:prstGeom>
        </p:spPr>
        <p:txBody>
          <a:bodyPr wrap="square">
            <a:spAutoFit/>
          </a:bodyPr>
          <a:lstStyle/>
          <a:p>
            <a:r>
              <a:rPr lang="en-GB" sz="900" dirty="0">
                <a:latin typeface="Arial" panose="020B0604020202020204" pitchFamily="34" charset="0"/>
                <a:cs typeface="Arial" panose="020B0604020202020204" pitchFamily="34" charset="0"/>
              </a:rPr>
              <a:t>@UNICEF/</a:t>
            </a:r>
            <a:r>
              <a:rPr lang="en-GB" sz="900" b="0" dirty="0">
                <a:solidFill>
                  <a:srgbClr val="121212"/>
                </a:solidFill>
                <a:effectLst/>
                <a:latin typeface="Arial" panose="020B0604020202020204" pitchFamily="34" charset="0"/>
                <a:cs typeface="Arial" panose="020B0604020202020204" pitchFamily="34" charset="0"/>
              </a:rPr>
              <a:t> Tomislav </a:t>
            </a:r>
            <a:r>
              <a:rPr lang="en-GB" sz="900" b="0" dirty="0" err="1">
                <a:solidFill>
                  <a:srgbClr val="121212"/>
                </a:solidFill>
                <a:effectLst/>
                <a:latin typeface="Arial" panose="020B0604020202020204" pitchFamily="34" charset="0"/>
                <a:cs typeface="Arial" panose="020B0604020202020204" pitchFamily="34" charset="0"/>
              </a:rPr>
              <a:t>Georgiev</a:t>
            </a:r>
            <a:endParaRPr lang="en-GB" sz="9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8504294B-F81D-4424-A3D2-E85D93D79961}"/>
              </a:ext>
            </a:extLst>
          </p:cNvPr>
          <p:cNvSpPr txBox="1"/>
          <p:nvPr/>
        </p:nvSpPr>
        <p:spPr>
          <a:xfrm>
            <a:off x="8060218" y="5204807"/>
            <a:ext cx="3285067" cy="230832"/>
          </a:xfrm>
          <a:prstGeom prst="rect">
            <a:avLst/>
          </a:prstGeom>
          <a:noFill/>
        </p:spPr>
        <p:txBody>
          <a:bodyPr wrap="square" lIns="91440" tIns="45720" rIns="91440" bIns="45720" anchor="t">
            <a:spAutoFit/>
          </a:bodyPr>
          <a:lstStyle/>
          <a:p>
            <a:r>
              <a:rPr lang="en-GB" sz="900" dirty="0">
                <a:solidFill>
                  <a:schemeClr val="bg2">
                    <a:lumMod val="25000"/>
                  </a:schemeClr>
                </a:solidFill>
                <a:latin typeface="Arial" panose="020B0604020202020204" pitchFamily="34" charset="0"/>
                <a:cs typeface="Arial" panose="020B0604020202020204" pitchFamily="34" charset="0"/>
              </a:rPr>
              <a:t>@UNICEF/ </a:t>
            </a:r>
            <a:r>
              <a:rPr lang="en-GB" sz="900" b="0" dirty="0">
                <a:solidFill>
                  <a:srgbClr val="121212"/>
                </a:solidFill>
                <a:effectLst/>
                <a:latin typeface="Arial" panose="020B0604020202020204" pitchFamily="34" charset="0"/>
                <a:cs typeface="Arial" panose="020B0604020202020204" pitchFamily="34" charset="0"/>
              </a:rPr>
              <a:t>Frank </a:t>
            </a:r>
            <a:r>
              <a:rPr lang="en-GB" sz="900" b="0" dirty="0" err="1">
                <a:solidFill>
                  <a:srgbClr val="121212"/>
                </a:solidFill>
                <a:effectLst/>
                <a:latin typeface="Arial" panose="020B0604020202020204" pitchFamily="34" charset="0"/>
                <a:cs typeface="Arial" panose="020B0604020202020204" pitchFamily="34" charset="0"/>
              </a:rPr>
              <a:t>Dejongh</a:t>
            </a:r>
            <a:endParaRPr lang="en-GB" sz="900" dirty="0">
              <a:solidFill>
                <a:schemeClr val="bg2">
                  <a:lumMod val="25000"/>
                </a:schemeClr>
              </a:solidFill>
              <a:latin typeface="Arial" panose="020B0604020202020204" pitchFamily="34" charset="0"/>
              <a:cs typeface="Arial" panose="020B0604020202020204" pitchFamily="34" charset="0"/>
            </a:endParaRPr>
          </a:p>
        </p:txBody>
      </p:sp>
      <p:pic>
        <p:nvPicPr>
          <p:cNvPr id="8" name="Picture 7" descr="A picture containing person&#10;&#10;Description automatically generated">
            <a:extLst>
              <a:ext uri="{FF2B5EF4-FFF2-40B4-BE49-F238E27FC236}">
                <a16:creationId xmlns:a16="http://schemas.microsoft.com/office/drawing/2014/main" id="{BCDB114C-5549-4E20-A605-939D6A4351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762" y="2618249"/>
            <a:ext cx="3688809" cy="2454403"/>
          </a:xfrm>
          <a:prstGeom prst="rect">
            <a:avLst/>
          </a:prstGeom>
        </p:spPr>
      </p:pic>
      <p:pic>
        <p:nvPicPr>
          <p:cNvPr id="17" name="Picture 16" descr="A person reading a book&#10;&#10;Description automatically generated with low confidence">
            <a:extLst>
              <a:ext uri="{FF2B5EF4-FFF2-40B4-BE49-F238E27FC236}">
                <a16:creationId xmlns:a16="http://schemas.microsoft.com/office/drawing/2014/main" id="{752AB7A2-8613-4761-A054-9393660435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0218" y="2613446"/>
            <a:ext cx="3688810" cy="2459206"/>
          </a:xfrm>
          <a:prstGeom prst="rect">
            <a:avLst/>
          </a:prstGeom>
        </p:spPr>
      </p:pic>
      <p:pic>
        <p:nvPicPr>
          <p:cNvPr id="19" name="Picture 18" descr="A picture containing outdoor, seat&#10;&#10;Description automatically generated">
            <a:extLst>
              <a:ext uri="{FF2B5EF4-FFF2-40B4-BE49-F238E27FC236}">
                <a16:creationId xmlns:a16="http://schemas.microsoft.com/office/drawing/2014/main" id="{23F8299C-C19E-43EA-BA70-1A384BB8A3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2184" y="2613446"/>
            <a:ext cx="3688809" cy="2459206"/>
          </a:xfrm>
          <a:prstGeom prst="rect">
            <a:avLst/>
          </a:prstGeom>
        </p:spPr>
      </p:pic>
    </p:spTree>
    <p:extLst>
      <p:ext uri="{BB962C8B-B14F-4D97-AF65-F5344CB8AC3E}">
        <p14:creationId xmlns:p14="http://schemas.microsoft.com/office/powerpoint/2010/main" val="4111859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9C59E5-9E4B-47DC-AD42-E22FA6B0EAC8}"/>
              </a:ext>
            </a:extLst>
          </p:cNvPr>
          <p:cNvSpPr txBox="1"/>
          <p:nvPr/>
        </p:nvSpPr>
        <p:spPr>
          <a:xfrm>
            <a:off x="71919" y="328773"/>
            <a:ext cx="9400854" cy="646331"/>
          </a:xfrm>
          <a:prstGeom prst="rect">
            <a:avLst/>
          </a:prstGeom>
          <a:noFill/>
        </p:spPr>
        <p:txBody>
          <a:bodyPr wrap="square" rtlCol="0">
            <a:spAutoFit/>
          </a:bodyPr>
          <a:lstStyle/>
          <a:p>
            <a:r>
              <a:rPr lang="en-GB" sz="3600" dirty="0">
                <a:solidFill>
                  <a:schemeClr val="bg1"/>
                </a:solidFill>
                <a:latin typeface="Univers Next Pro Condensed" panose="020B0906030202020203" pitchFamily="34" charset="0"/>
              </a:rPr>
              <a:t>INTRODUCING ARTICLE 6</a:t>
            </a:r>
          </a:p>
        </p:txBody>
      </p:sp>
      <p:sp>
        <p:nvSpPr>
          <p:cNvPr id="4" name="TextBox 3">
            <a:extLst>
              <a:ext uri="{FF2B5EF4-FFF2-40B4-BE49-F238E27FC236}">
                <a16:creationId xmlns:a16="http://schemas.microsoft.com/office/drawing/2014/main" id="{912E3953-F276-4DEC-93F8-DD02F352CBC3}"/>
              </a:ext>
            </a:extLst>
          </p:cNvPr>
          <p:cNvSpPr txBox="1"/>
          <p:nvPr/>
        </p:nvSpPr>
        <p:spPr>
          <a:xfrm>
            <a:off x="528810" y="1410158"/>
            <a:ext cx="5761821" cy="646331"/>
          </a:xfrm>
          <a:prstGeom prst="rect">
            <a:avLst/>
          </a:prstGeom>
          <a:noFill/>
        </p:spPr>
        <p:txBody>
          <a:bodyPr wrap="square" lIns="91440" tIns="45720" rIns="91440" bIns="45720" rtlCol="0" anchor="t">
            <a:spAutoFit/>
          </a:bodyPr>
          <a:lstStyle/>
          <a:p>
            <a:r>
              <a:rPr lang="en-GB" b="0" i="0" dirty="0">
                <a:effectLst/>
                <a:latin typeface="Arial" panose="020B0604020202020204" pitchFamily="34" charset="0"/>
                <a:cs typeface="Arial" panose="020B0604020202020204" pitchFamily="34" charset="0"/>
              </a:rPr>
              <a:t>Steven Kidd, RRSA Professional Adviser, introduces Article 6</a:t>
            </a:r>
            <a:endParaRPr lang="en-GB" dirty="0">
              <a:latin typeface="Arial" panose="020B0604020202020204" pitchFamily="34" charset="0"/>
              <a:cs typeface="Arial" panose="020B0604020202020204" pitchFamily="34" charset="0"/>
            </a:endParaRPr>
          </a:p>
        </p:txBody>
      </p:sp>
      <p:pic>
        <p:nvPicPr>
          <p:cNvPr id="8" name="Picture 7" descr="A red and white logo&#10;&#10;Description automatically generated with low confidence">
            <a:extLst>
              <a:ext uri="{FF2B5EF4-FFF2-40B4-BE49-F238E27FC236}">
                <a16:creationId xmlns:a16="http://schemas.microsoft.com/office/drawing/2014/main" id="{A49F9065-60B4-4746-9CF1-6F055F79BE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1957" y="5730535"/>
            <a:ext cx="1575470" cy="351579"/>
          </a:xfrm>
          <a:prstGeom prst="rect">
            <a:avLst/>
          </a:prstGeom>
        </p:spPr>
      </p:pic>
      <p:sp>
        <p:nvSpPr>
          <p:cNvPr id="9" name="TextBox 8">
            <a:extLst>
              <a:ext uri="{FF2B5EF4-FFF2-40B4-BE49-F238E27FC236}">
                <a16:creationId xmlns:a16="http://schemas.microsoft.com/office/drawing/2014/main" id="{8BEE89B7-C84A-4093-BFB0-C1D9D6D178B8}"/>
              </a:ext>
            </a:extLst>
          </p:cNvPr>
          <p:cNvSpPr txBox="1"/>
          <p:nvPr/>
        </p:nvSpPr>
        <p:spPr>
          <a:xfrm>
            <a:off x="2113403" y="6082114"/>
            <a:ext cx="5761821" cy="307777"/>
          </a:xfrm>
          <a:prstGeom prst="rect">
            <a:avLst/>
          </a:prstGeom>
          <a:noFill/>
        </p:spPr>
        <p:txBody>
          <a:bodyPr wrap="square" rtlCol="0">
            <a:spAutoFit/>
          </a:bodyPr>
          <a:lstStyle/>
          <a:p>
            <a:pPr algn="l"/>
            <a:r>
              <a:rPr lang="en-GB" sz="1400" dirty="0">
                <a:latin typeface="Arial" panose="020B0604020202020204" pitchFamily="34" charset="0"/>
                <a:cs typeface="Arial" panose="020B0604020202020204" pitchFamily="34" charset="0"/>
              </a:rPr>
              <a:t>Click </a:t>
            </a:r>
            <a:r>
              <a:rPr lang="en-GB" sz="1400" dirty="0">
                <a:latin typeface="Arial" panose="020B0604020202020204" pitchFamily="34" charset="0"/>
                <a:cs typeface="Arial" panose="020B0604020202020204" pitchFamily="34" charset="0"/>
                <a:hlinkClick r:id="rId6"/>
              </a:rPr>
              <a:t>here</a:t>
            </a:r>
            <a:r>
              <a:rPr lang="en-GB" sz="1400" dirty="0">
                <a:latin typeface="Arial" panose="020B0604020202020204" pitchFamily="34" charset="0"/>
                <a:cs typeface="Arial" panose="020B0604020202020204" pitchFamily="34" charset="0"/>
              </a:rPr>
              <a:t> to watch on YouTube</a:t>
            </a:r>
          </a:p>
        </p:txBody>
      </p:sp>
      <p:sp>
        <p:nvSpPr>
          <p:cNvPr id="13" name="TextBox 12">
            <a:extLst>
              <a:ext uri="{FF2B5EF4-FFF2-40B4-BE49-F238E27FC236}">
                <a16:creationId xmlns:a16="http://schemas.microsoft.com/office/drawing/2014/main" id="{8AC9EF96-D35D-4BA1-997A-F63BC93C2D43}"/>
              </a:ext>
            </a:extLst>
          </p:cNvPr>
          <p:cNvSpPr txBox="1"/>
          <p:nvPr/>
        </p:nvSpPr>
        <p:spPr>
          <a:xfrm>
            <a:off x="6667500" y="2056947"/>
            <a:ext cx="5378859" cy="1631216"/>
          </a:xfrm>
          <a:prstGeom prst="rect">
            <a:avLst/>
          </a:prstGeom>
          <a:noFill/>
        </p:spPr>
        <p:txBody>
          <a:bodyPr wrap="square" lIns="91440" tIns="45720" rIns="91440" bIns="45720" rtlCol="0" anchor="t">
            <a:spAutoFit/>
          </a:bodyPr>
          <a:lstStyle/>
          <a:p>
            <a:pPr algn="r" rtl="0" fontAlgn="base"/>
            <a:r>
              <a:rPr lang="en-GB" sz="2000" b="0" i="0" dirty="0">
                <a:solidFill>
                  <a:srgbClr val="FFFF00"/>
                </a:solidFill>
                <a:effectLst/>
                <a:latin typeface="Arial" panose="020B0604020202020204" pitchFamily="34" charset="0"/>
              </a:rPr>
              <a:t>Article 6 (life, survival and development):</a:t>
            </a:r>
          </a:p>
          <a:p>
            <a:pPr algn="r" rtl="0" fontAlgn="base"/>
            <a:r>
              <a:rPr lang="en-GB" sz="2000" b="0" i="0" dirty="0">
                <a:solidFill>
                  <a:schemeClr val="bg1"/>
                </a:solidFill>
                <a:effectLst/>
                <a:latin typeface="Arial" panose="020B0604020202020204" pitchFamily="34" charset="0"/>
              </a:rPr>
              <a:t>Every child has the right to life.</a:t>
            </a:r>
          </a:p>
          <a:p>
            <a:pPr algn="r" rtl="0" fontAlgn="base"/>
            <a:r>
              <a:rPr lang="en-GB" sz="2000" b="0" i="0" dirty="0">
                <a:solidFill>
                  <a:schemeClr val="bg1"/>
                </a:solidFill>
                <a:effectLst/>
                <a:latin typeface="Arial" panose="020B0604020202020204" pitchFamily="34" charset="0"/>
              </a:rPr>
              <a:t>Governments must do all they can to</a:t>
            </a:r>
          </a:p>
          <a:p>
            <a:pPr algn="r" rtl="0" fontAlgn="base"/>
            <a:r>
              <a:rPr lang="en-GB" sz="2000" b="0" i="0" dirty="0">
                <a:solidFill>
                  <a:schemeClr val="bg1"/>
                </a:solidFill>
                <a:effectLst/>
                <a:latin typeface="Arial" panose="020B0604020202020204" pitchFamily="34" charset="0"/>
              </a:rPr>
              <a:t>ensure that children survive and develop to</a:t>
            </a:r>
          </a:p>
          <a:p>
            <a:pPr algn="r" rtl="0" fontAlgn="base"/>
            <a:r>
              <a:rPr lang="en-GB" sz="2000" b="0" i="0" dirty="0">
                <a:solidFill>
                  <a:schemeClr val="bg1"/>
                </a:solidFill>
                <a:effectLst/>
                <a:latin typeface="Arial" panose="020B0604020202020204" pitchFamily="34" charset="0"/>
              </a:rPr>
              <a:t>their full potential.</a:t>
            </a:r>
            <a:endParaRPr lang="en-GB" b="0" i="0" dirty="0">
              <a:solidFill>
                <a:schemeClr val="bg1"/>
              </a:solidFill>
              <a:effectLst/>
              <a:latin typeface="Arial"/>
              <a:cs typeface="Arial"/>
            </a:endParaRPr>
          </a:p>
        </p:txBody>
      </p:sp>
      <p:pic>
        <p:nvPicPr>
          <p:cNvPr id="2" name="A6">
            <a:hlinkClick r:id="" action="ppaction://media"/>
            <a:extLst>
              <a:ext uri="{FF2B5EF4-FFF2-40B4-BE49-F238E27FC236}">
                <a16:creationId xmlns:a16="http://schemas.microsoft.com/office/drawing/2014/main" id="{315C9ED3-2DFE-1BD7-3B20-94B737E8777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61818" y="2367484"/>
            <a:ext cx="4695747" cy="2641358"/>
          </a:xfrm>
          <a:prstGeom prst="rect">
            <a:avLst/>
          </a:prstGeom>
        </p:spPr>
      </p:pic>
    </p:spTree>
    <p:extLst>
      <p:ext uri="{BB962C8B-B14F-4D97-AF65-F5344CB8AC3E}">
        <p14:creationId xmlns:p14="http://schemas.microsoft.com/office/powerpoint/2010/main" val="25007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7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6F3B62-EA3D-4292-AC91-B296750236C6}"/>
              </a:ext>
            </a:extLst>
          </p:cNvPr>
          <p:cNvSpPr txBox="1"/>
          <p:nvPr/>
        </p:nvSpPr>
        <p:spPr>
          <a:xfrm>
            <a:off x="82192" y="349321"/>
            <a:ext cx="9400854" cy="646331"/>
          </a:xfrm>
          <a:prstGeom prst="rect">
            <a:avLst/>
          </a:prstGeom>
          <a:noFill/>
        </p:spPr>
        <p:txBody>
          <a:bodyPr wrap="square" rtlCol="0">
            <a:spAutoFit/>
          </a:bodyPr>
          <a:lstStyle/>
          <a:p>
            <a:r>
              <a:rPr lang="en-GB" sz="3600" dirty="0">
                <a:solidFill>
                  <a:schemeClr val="bg1"/>
                </a:solidFill>
                <a:latin typeface="Univers Next Pro Condensed" panose="020B0906030202020203" pitchFamily="34" charset="0"/>
              </a:rPr>
              <a:t>EXPLORING ARTICLE 6</a:t>
            </a:r>
          </a:p>
        </p:txBody>
      </p:sp>
      <p:sp>
        <p:nvSpPr>
          <p:cNvPr id="5" name="TextBox 4">
            <a:extLst>
              <a:ext uri="{FF2B5EF4-FFF2-40B4-BE49-F238E27FC236}">
                <a16:creationId xmlns:a16="http://schemas.microsoft.com/office/drawing/2014/main" id="{13227B2E-B5C9-407F-BBFD-D529411BB157}"/>
              </a:ext>
            </a:extLst>
          </p:cNvPr>
          <p:cNvSpPr txBox="1"/>
          <p:nvPr/>
        </p:nvSpPr>
        <p:spPr>
          <a:xfrm>
            <a:off x="7060019" y="2037052"/>
            <a:ext cx="5131981" cy="1384995"/>
          </a:xfrm>
          <a:prstGeom prst="rect">
            <a:avLst/>
          </a:prstGeom>
          <a:noFill/>
        </p:spPr>
        <p:txBody>
          <a:bodyPr wrap="square" lIns="91440" tIns="45720" rIns="91440" bIns="45720" rtlCol="0" anchor="t">
            <a:spAutoFit/>
          </a:bodyPr>
          <a:lstStyle/>
          <a:p>
            <a:pPr algn="r" rtl="0" fontAlgn="base"/>
            <a:r>
              <a:rPr lang="en-GB" sz="2800" b="0" i="0" dirty="0">
                <a:solidFill>
                  <a:schemeClr val="bg1"/>
                </a:solidFill>
                <a:effectLst/>
                <a:latin typeface="Arial" panose="020B0604020202020204" pitchFamily="34" charset="0"/>
              </a:rPr>
              <a:t>What are all the things that you need to </a:t>
            </a:r>
            <a:r>
              <a:rPr lang="en-GB" sz="2800" b="0" i="0" dirty="0">
                <a:solidFill>
                  <a:srgbClr val="FFFF00"/>
                </a:solidFill>
                <a:effectLst/>
                <a:latin typeface="Arial" panose="020B0604020202020204" pitchFamily="34" charset="0"/>
              </a:rPr>
              <a:t>survive</a:t>
            </a:r>
            <a:r>
              <a:rPr lang="en-GB" sz="2800" b="0" i="0" dirty="0">
                <a:solidFill>
                  <a:schemeClr val="bg1"/>
                </a:solidFill>
                <a:effectLst/>
                <a:latin typeface="Arial" panose="020B0604020202020204" pitchFamily="34" charset="0"/>
              </a:rPr>
              <a:t> and to </a:t>
            </a:r>
            <a:r>
              <a:rPr lang="en-GB" sz="2800" b="0" i="0" dirty="0">
                <a:solidFill>
                  <a:srgbClr val="FFFF00"/>
                </a:solidFill>
                <a:effectLst/>
                <a:latin typeface="Arial" panose="020B0604020202020204" pitchFamily="34" charset="0"/>
              </a:rPr>
              <a:t>develop</a:t>
            </a:r>
            <a:r>
              <a:rPr lang="en-GB" sz="2800" b="0" i="0" dirty="0">
                <a:solidFill>
                  <a:schemeClr val="bg1"/>
                </a:solidFill>
                <a:effectLst/>
                <a:latin typeface="Arial" panose="020B0604020202020204" pitchFamily="34" charset="0"/>
              </a:rPr>
              <a:t>?</a:t>
            </a:r>
            <a:endParaRPr lang="en-GB" sz="7200" b="1"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6444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360000" y="1848336"/>
            <a:ext cx="6071622" cy="4748220"/>
          </a:xfrm>
        </p:spPr>
        <p:txBody>
          <a:bodyPr vert="horz" lIns="91440" tIns="180000" rIns="91440" bIns="45720" rtlCol="0" anchor="t">
            <a:normAutofit/>
          </a:bodyPr>
          <a:lstStyle/>
          <a:p>
            <a:pPr algn="l" rtl="0" fontAlgn="base"/>
            <a:r>
              <a:rPr lang="en-GB" sz="1800" b="0" i="0" dirty="0">
                <a:solidFill>
                  <a:srgbClr val="000000"/>
                </a:solidFill>
                <a:effectLst/>
                <a:latin typeface="Arial" panose="020B0604020202020204" pitchFamily="34" charset="0"/>
              </a:rPr>
              <a:t>Good health – physical and mental </a:t>
            </a:r>
            <a:endParaRPr lang="en-GB" sz="1200"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Arial" panose="020B0604020202020204" pitchFamily="34" charset="0"/>
              </a:rPr>
              <a:t>Education </a:t>
            </a:r>
            <a:endParaRPr lang="en-GB" sz="1200"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Arial" panose="020B0604020202020204" pitchFamily="34" charset="0"/>
              </a:rPr>
              <a:t>Nutritious food </a:t>
            </a:r>
            <a:endParaRPr lang="en-GB" sz="1200"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Arial" panose="020B0604020202020204" pitchFamily="34" charset="0"/>
              </a:rPr>
              <a:t>Clean water </a:t>
            </a:r>
            <a:endParaRPr lang="en-GB" sz="1200"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Arial" panose="020B0604020202020204" pitchFamily="34" charset="0"/>
              </a:rPr>
              <a:t>Somewhere to live </a:t>
            </a:r>
            <a:endParaRPr lang="en-GB" sz="1200"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Arial" panose="020B0604020202020204" pitchFamily="34" charset="0"/>
              </a:rPr>
              <a:t>People to look after you </a:t>
            </a:r>
          </a:p>
          <a:p>
            <a:pPr fontAlgn="base"/>
            <a:r>
              <a:rPr lang="en-GB" sz="1800" b="0" i="0" dirty="0">
                <a:solidFill>
                  <a:srgbClr val="000000"/>
                </a:solidFill>
                <a:effectLst/>
                <a:latin typeface="Arial" panose="020B0604020202020204" pitchFamily="34" charset="0"/>
              </a:rPr>
              <a:t>A name and an identity so you can be registered for healthcare and education </a:t>
            </a:r>
            <a:endParaRPr lang="en-GB" sz="1800" b="0" i="0" dirty="0">
              <a:solidFill>
                <a:srgbClr val="000000"/>
              </a:solidFill>
              <a:effectLst/>
              <a:latin typeface="Segoe UI" panose="020B0502040204020203" pitchFamily="34" charset="0"/>
            </a:endParaRP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normAutofit/>
          </a:bodyPr>
          <a:lstStyle/>
          <a:p>
            <a:r>
              <a:rPr lang="en-GB" dirty="0"/>
              <a:t>Did you think of these? </a:t>
            </a:r>
          </a:p>
        </p:txBody>
      </p:sp>
      <p:sp>
        <p:nvSpPr>
          <p:cNvPr id="4" name="Text Placeholder 1">
            <a:extLst>
              <a:ext uri="{FF2B5EF4-FFF2-40B4-BE49-F238E27FC236}">
                <a16:creationId xmlns:a16="http://schemas.microsoft.com/office/drawing/2014/main" id="{95A1F908-72CB-493B-AC08-FDCF0FF0F192}"/>
              </a:ext>
            </a:extLst>
          </p:cNvPr>
          <p:cNvSpPr txBox="1">
            <a:spLocks/>
          </p:cNvSpPr>
          <p:nvPr/>
        </p:nvSpPr>
        <p:spPr>
          <a:xfrm>
            <a:off x="6315040" y="1848336"/>
            <a:ext cx="5686460" cy="4656023"/>
          </a:xfrm>
          <a:prstGeom prst="rect">
            <a:avLst/>
          </a:prstGeom>
        </p:spPr>
        <p:txBody>
          <a:bodyPr vert="horz" lIns="91440" tIns="180000" rIns="91440" bIns="45720" rtlCol="0" anchor="t">
            <a:norm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r>
              <a:rPr lang="en-GB" sz="1800" b="0" i="0" dirty="0">
                <a:solidFill>
                  <a:srgbClr val="000000"/>
                </a:solidFill>
                <a:effectLst/>
                <a:latin typeface="Arial" panose="020B0604020202020204" pitchFamily="34" charset="0"/>
              </a:rPr>
              <a:t>Protection so you are safe from abuse and neglect </a:t>
            </a:r>
            <a:endParaRPr lang="en-GB" sz="1200"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Arial" panose="020B0604020202020204" pitchFamily="34" charset="0"/>
              </a:rPr>
              <a:t>A good standard of living including water and sanitation facilities </a:t>
            </a:r>
          </a:p>
          <a:p>
            <a:pPr algn="l" rtl="0" fontAlgn="base"/>
            <a:r>
              <a:rPr lang="en-GB" sz="1800" dirty="0">
                <a:solidFill>
                  <a:srgbClr val="000000"/>
                </a:solidFill>
                <a:latin typeface="Arial" panose="020B0604020202020204" pitchFamily="34" charset="0"/>
              </a:rPr>
              <a:t>Clean environment</a:t>
            </a:r>
            <a:endParaRPr lang="en-GB" sz="1200"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Arial" panose="020B0604020202020204" pitchFamily="34" charset="0"/>
              </a:rPr>
              <a:t>Time and space to relax and play </a:t>
            </a:r>
            <a:endParaRPr lang="en-GB" sz="1200"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Arial" panose="020B0604020202020204" pitchFamily="34" charset="0"/>
              </a:rPr>
              <a:t>Knowledge of your rights </a:t>
            </a:r>
          </a:p>
        </p:txBody>
      </p:sp>
      <p:sp>
        <p:nvSpPr>
          <p:cNvPr id="5" name="TextBox 4">
            <a:extLst>
              <a:ext uri="{FF2B5EF4-FFF2-40B4-BE49-F238E27FC236}">
                <a16:creationId xmlns:a16="http://schemas.microsoft.com/office/drawing/2014/main" id="{ED831199-8A67-401D-8AA2-2EE2632740A6}"/>
              </a:ext>
            </a:extLst>
          </p:cNvPr>
          <p:cNvSpPr txBox="1"/>
          <p:nvPr/>
        </p:nvSpPr>
        <p:spPr>
          <a:xfrm>
            <a:off x="360000" y="6210300"/>
            <a:ext cx="6187556" cy="461665"/>
          </a:xfrm>
          <a:prstGeom prst="rect">
            <a:avLst/>
          </a:prstGeom>
          <a:noFill/>
        </p:spPr>
        <p:txBody>
          <a:bodyPr wrap="square" rtlCol="0">
            <a:spAutoFit/>
          </a:bodyPr>
          <a:lstStyle/>
          <a:p>
            <a:pPr marL="0" indent="0">
              <a:buNone/>
            </a:pPr>
            <a:r>
              <a:rPr lang="en-GB" sz="2400" b="1" dirty="0">
                <a:solidFill>
                  <a:srgbClr val="00ACE9"/>
                </a:solidFill>
                <a:latin typeface="Arial"/>
                <a:cs typeface="Arial"/>
              </a:rPr>
              <a:t>Did you think of anything else?</a:t>
            </a: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B7B9C6-9863-41EF-9798-72096D5A70D1}"/>
              </a:ext>
            </a:extLst>
          </p:cNvPr>
          <p:cNvSpPr txBox="1"/>
          <p:nvPr/>
        </p:nvSpPr>
        <p:spPr>
          <a:xfrm>
            <a:off x="7974419" y="2025555"/>
            <a:ext cx="4069223" cy="1754326"/>
          </a:xfrm>
          <a:prstGeom prst="rect">
            <a:avLst/>
          </a:prstGeom>
          <a:noFill/>
        </p:spPr>
        <p:txBody>
          <a:bodyPr wrap="square" lIns="91440" tIns="45720" rIns="91440" bIns="45720" rtlCol="0" anchor="t">
            <a:spAutoFit/>
          </a:bodyPr>
          <a:lstStyle/>
          <a:p>
            <a:pPr algn="ctr"/>
            <a:r>
              <a:rPr lang="en-GB" sz="1800" b="0" i="0" u="sng" strike="noStrike" dirty="0">
                <a:solidFill>
                  <a:srgbClr val="0563C1"/>
                </a:solidFill>
                <a:effectLst/>
                <a:latin typeface="Arial" panose="020B0604020202020204" pitchFamily="34" charset="0"/>
                <a:hlinkClick r:id="rId4"/>
              </a:rPr>
              <a:t>The Very Hungry Caterpillar</a:t>
            </a:r>
            <a:r>
              <a:rPr lang="en-GB" sz="1800" b="0" i="0" dirty="0">
                <a:solidFill>
                  <a:srgbClr val="000000"/>
                </a:solidFill>
                <a:effectLst/>
                <a:latin typeface="Arial" panose="020B0604020202020204" pitchFamily="34" charset="0"/>
              </a:rPr>
              <a:t> eats lots and lots of food to help him grow, not all of it very healthy! How do other animals change as they grow up? </a:t>
            </a:r>
            <a:r>
              <a:rPr lang="en-GB" sz="1800" b="1" i="0" dirty="0">
                <a:solidFill>
                  <a:srgbClr val="000000"/>
                </a:solidFill>
                <a:effectLst/>
                <a:latin typeface="Arial" panose="020B0604020202020204" pitchFamily="34" charset="0"/>
              </a:rPr>
              <a:t>Draw a picture </a:t>
            </a:r>
            <a:r>
              <a:rPr lang="en-GB" sz="1800" b="0" i="0" dirty="0">
                <a:solidFill>
                  <a:srgbClr val="000000"/>
                </a:solidFill>
                <a:effectLst/>
                <a:latin typeface="Arial" panose="020B0604020202020204" pitchFamily="34" charset="0"/>
              </a:rPr>
              <a:t>of what you might look like when you’re a grown up.</a:t>
            </a:r>
            <a:endParaRPr lang="en-GB"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6638B9E3-8E79-4757-8058-6AB5BADE1D15}"/>
              </a:ext>
            </a:extLst>
          </p:cNvPr>
          <p:cNvSpPr txBox="1"/>
          <p:nvPr/>
        </p:nvSpPr>
        <p:spPr>
          <a:xfrm>
            <a:off x="188509" y="1748558"/>
            <a:ext cx="4413654" cy="2308324"/>
          </a:xfrm>
          <a:prstGeom prst="rect">
            <a:avLst/>
          </a:prstGeom>
          <a:noFill/>
        </p:spPr>
        <p:txBody>
          <a:bodyPr wrap="square" rtlCol="0">
            <a:spAutoFit/>
          </a:bodyPr>
          <a:lstStyle/>
          <a:p>
            <a:pPr algn="ctr"/>
            <a:r>
              <a:rPr lang="en-GB" sz="1800" b="0" i="0" dirty="0">
                <a:solidFill>
                  <a:schemeClr val="bg1"/>
                </a:solidFill>
                <a:effectLst/>
                <a:latin typeface="Arial" panose="020B0604020202020204" pitchFamily="34" charset="0"/>
              </a:rPr>
              <a:t>Can you think of </a:t>
            </a:r>
            <a:r>
              <a:rPr lang="en-GB" sz="1800" b="0" i="0" dirty="0">
                <a:solidFill>
                  <a:srgbClr val="FFFF00"/>
                </a:solidFill>
                <a:effectLst/>
                <a:latin typeface="Arial" panose="020B0604020202020204" pitchFamily="34" charset="0"/>
              </a:rPr>
              <a:t>three things</a:t>
            </a:r>
            <a:r>
              <a:rPr lang="en-GB" sz="1800" b="0" i="0" dirty="0">
                <a:solidFill>
                  <a:schemeClr val="bg1"/>
                </a:solidFill>
                <a:effectLst/>
                <a:latin typeface="Arial" panose="020B0604020202020204" pitchFamily="34" charset="0"/>
              </a:rPr>
              <a:t> that you can do now that you couldn’t do when you were younger? Share your ideas with your friends. Perhaps you can create a timeline showing what you could do when you were different ages – remember though that </a:t>
            </a:r>
            <a:r>
              <a:rPr lang="en-GB" sz="1800" b="0" i="0" dirty="0">
                <a:solidFill>
                  <a:srgbClr val="FFFF00"/>
                </a:solidFill>
                <a:effectLst/>
                <a:latin typeface="Arial" panose="020B0604020202020204" pitchFamily="34" charset="0"/>
              </a:rPr>
              <a:t>everybody develops at different speeds</a:t>
            </a:r>
            <a:r>
              <a:rPr lang="en-GB" sz="1800" b="0" i="0" dirty="0">
                <a:solidFill>
                  <a:schemeClr val="bg1"/>
                </a:solidFill>
                <a:effectLst/>
                <a:latin typeface="Arial" panose="020B0604020202020204" pitchFamily="34" charset="0"/>
              </a:rPr>
              <a:t>. </a:t>
            </a:r>
            <a:endParaRPr lang="en-GB" sz="2400"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EE7571C-46EF-478E-A8BA-084977281247}"/>
              </a:ext>
            </a:extLst>
          </p:cNvPr>
          <p:cNvSpPr txBox="1"/>
          <p:nvPr/>
        </p:nvSpPr>
        <p:spPr>
          <a:xfrm>
            <a:off x="7681626" y="4901038"/>
            <a:ext cx="4362016" cy="1200329"/>
          </a:xfrm>
          <a:prstGeom prst="rect">
            <a:avLst/>
          </a:prstGeom>
          <a:noFill/>
        </p:spPr>
        <p:txBody>
          <a:bodyPr wrap="square" rtlCol="0">
            <a:spAutoFit/>
          </a:bodyPr>
          <a:lstStyle/>
          <a:p>
            <a:pPr algn="ctr"/>
            <a:r>
              <a:rPr lang="en-GB" sz="2400" b="0" i="0" dirty="0">
                <a:solidFill>
                  <a:srgbClr val="000000"/>
                </a:solidFill>
                <a:effectLst/>
                <a:highlight>
                  <a:srgbClr val="00ACE9"/>
                </a:highlight>
                <a:latin typeface="Arial" panose="020B0604020202020204" pitchFamily="34" charset="0"/>
              </a:rPr>
              <a:t>Write a poem</a:t>
            </a:r>
            <a:r>
              <a:rPr lang="en-GB" sz="2400" b="0" i="0" dirty="0">
                <a:solidFill>
                  <a:srgbClr val="000000"/>
                </a:solidFill>
                <a:effectLst/>
                <a:latin typeface="Arial" panose="020B0604020202020204" pitchFamily="34" charset="0"/>
              </a:rPr>
              <a:t> or </a:t>
            </a:r>
            <a:r>
              <a:rPr lang="en-GB" sz="2400" b="0" i="0" dirty="0">
                <a:solidFill>
                  <a:srgbClr val="000000"/>
                </a:solidFill>
                <a:effectLst/>
                <a:highlight>
                  <a:srgbClr val="00ACE9"/>
                </a:highlight>
                <a:latin typeface="Arial" panose="020B0604020202020204" pitchFamily="34" charset="0"/>
              </a:rPr>
              <a:t>create a piece of art</a:t>
            </a:r>
            <a:r>
              <a:rPr lang="en-GB" sz="2400" b="0" i="0" dirty="0">
                <a:solidFill>
                  <a:srgbClr val="000000"/>
                </a:solidFill>
                <a:effectLst/>
                <a:latin typeface="Arial" panose="020B0604020202020204" pitchFamily="34" charset="0"/>
              </a:rPr>
              <a:t> to show a child living their life </a:t>
            </a:r>
            <a:r>
              <a:rPr lang="en-GB" sz="2400" b="1" i="0" dirty="0">
                <a:solidFill>
                  <a:srgbClr val="000000"/>
                </a:solidFill>
                <a:effectLst/>
                <a:latin typeface="Arial" panose="020B0604020202020204" pitchFamily="34" charset="0"/>
              </a:rPr>
              <a:t>to the fullest</a:t>
            </a:r>
            <a:r>
              <a:rPr lang="en-GB" sz="2400" b="0" i="0" dirty="0">
                <a:solidFill>
                  <a:srgbClr val="000000"/>
                </a:solidFill>
                <a:effectLst/>
                <a:latin typeface="Arial" panose="020B0604020202020204" pitchFamily="34" charset="0"/>
              </a:rPr>
              <a:t>. </a:t>
            </a:r>
            <a:endParaRPr lang="en-GB" sz="3200" b="1" dirty="0">
              <a:highlight>
                <a:srgbClr val="00ACE9"/>
              </a:highlight>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A4754CF-3BFD-4017-9006-CD5B235AF81F}"/>
              </a:ext>
            </a:extLst>
          </p:cNvPr>
          <p:cNvSpPr txBox="1"/>
          <p:nvPr/>
        </p:nvSpPr>
        <p:spPr>
          <a:xfrm>
            <a:off x="460661" y="4685595"/>
            <a:ext cx="6541440" cy="1631216"/>
          </a:xfrm>
          <a:prstGeom prst="rect">
            <a:avLst/>
          </a:prstGeom>
          <a:noFill/>
        </p:spPr>
        <p:txBody>
          <a:bodyPr wrap="square" rtlCol="0">
            <a:spAutoFit/>
          </a:bodyPr>
          <a:lstStyle/>
          <a:p>
            <a:pPr algn="ctr"/>
            <a:r>
              <a:rPr lang="en-GB" sz="2000" b="0" i="0" dirty="0">
                <a:solidFill>
                  <a:srgbClr val="000000"/>
                </a:solidFill>
                <a:effectLst/>
                <a:latin typeface="Arial" panose="020B0604020202020204" pitchFamily="34" charset="0"/>
              </a:rPr>
              <a:t>Article 6 talks about developing to your full </a:t>
            </a:r>
            <a:r>
              <a:rPr lang="en-GB" sz="2000" b="1" i="0" dirty="0">
                <a:solidFill>
                  <a:srgbClr val="000000"/>
                </a:solidFill>
                <a:effectLst/>
                <a:latin typeface="Arial" panose="020B0604020202020204" pitchFamily="34" charset="0"/>
              </a:rPr>
              <a:t>potential</a:t>
            </a:r>
            <a:r>
              <a:rPr lang="en-GB" sz="2000" b="0" i="0" dirty="0">
                <a:solidFill>
                  <a:srgbClr val="000000"/>
                </a:solidFill>
                <a:effectLst/>
                <a:latin typeface="Arial" panose="020B0604020202020204" pitchFamily="34" charset="0"/>
              </a:rPr>
              <a:t> and </a:t>
            </a:r>
            <a:r>
              <a:rPr lang="en-GB" sz="2000" b="1" i="0" dirty="0">
                <a:solidFill>
                  <a:srgbClr val="000000"/>
                </a:solidFill>
                <a:effectLst/>
                <a:latin typeface="Arial" panose="020B0604020202020204" pitchFamily="34" charset="0"/>
              </a:rPr>
              <a:t>surviving</a:t>
            </a:r>
            <a:r>
              <a:rPr lang="en-GB" sz="2000" b="0" i="0" dirty="0">
                <a:solidFill>
                  <a:srgbClr val="000000"/>
                </a:solidFill>
                <a:effectLst/>
                <a:latin typeface="Arial" panose="020B0604020202020204" pitchFamily="34" charset="0"/>
              </a:rPr>
              <a:t>; other words that are sometimes used are </a:t>
            </a:r>
            <a:r>
              <a:rPr lang="en-GB" sz="2000" b="1" i="0" dirty="0">
                <a:solidFill>
                  <a:srgbClr val="000000"/>
                </a:solidFill>
                <a:effectLst/>
                <a:latin typeface="Arial" panose="020B0604020202020204" pitchFamily="34" charset="0"/>
              </a:rPr>
              <a:t>flourish </a:t>
            </a:r>
            <a:r>
              <a:rPr lang="en-GB" sz="2000" b="0" i="0" dirty="0">
                <a:solidFill>
                  <a:srgbClr val="000000"/>
                </a:solidFill>
                <a:effectLst/>
                <a:latin typeface="Arial" panose="020B0604020202020204" pitchFamily="34" charset="0"/>
              </a:rPr>
              <a:t>and </a:t>
            </a:r>
            <a:r>
              <a:rPr lang="en-GB" sz="2000" b="1" i="0" dirty="0">
                <a:solidFill>
                  <a:srgbClr val="000000"/>
                </a:solidFill>
                <a:effectLst/>
                <a:latin typeface="Arial" panose="020B0604020202020204" pitchFamily="34" charset="0"/>
              </a:rPr>
              <a:t>thrive</a:t>
            </a:r>
            <a:r>
              <a:rPr lang="en-GB" sz="2000" b="0" i="0" dirty="0">
                <a:solidFill>
                  <a:srgbClr val="000000"/>
                </a:solidFill>
                <a:effectLst/>
                <a:latin typeface="Arial" panose="020B0604020202020204" pitchFamily="34" charset="0"/>
              </a:rPr>
              <a:t>. Look up the definitions of these words – do they all mean the same? </a:t>
            </a:r>
            <a:r>
              <a:rPr lang="en-GB" sz="2000" b="1" i="0" dirty="0">
                <a:solidFill>
                  <a:srgbClr val="00B0F0"/>
                </a:solidFill>
                <a:effectLst/>
                <a:latin typeface="Arial" panose="020B0604020202020204" pitchFamily="34" charset="0"/>
              </a:rPr>
              <a:t>How would you state Article 6 in your own words?</a:t>
            </a:r>
            <a:endParaRPr lang="en-GB" sz="2400" b="1" dirty="0">
              <a:solidFill>
                <a:srgbClr val="00B0F0"/>
              </a:solidFill>
              <a:latin typeface="Arial" panose="020B0604020202020204" pitchFamily="34" charset="0"/>
              <a:cs typeface="Arial" panose="020B0604020202020204" pitchFamily="34" charset="0"/>
            </a:endParaRPr>
          </a:p>
        </p:txBody>
      </p:sp>
      <p:pic>
        <p:nvPicPr>
          <p:cNvPr id="3" name="Online Media 2" title="The Very Hungry Caterpillar - Animated Film">
            <a:hlinkClick r:id="" action="ppaction://media"/>
            <a:extLst>
              <a:ext uri="{FF2B5EF4-FFF2-40B4-BE49-F238E27FC236}">
                <a16:creationId xmlns:a16="http://schemas.microsoft.com/office/drawing/2014/main" id="{41FEFFF4-70A3-4A7B-8F28-9E3E0F8CDE42}"/>
              </a:ext>
            </a:extLst>
          </p:cNvPr>
          <p:cNvPicPr>
            <a:picLocks noRot="1" noChangeAspect="1"/>
          </p:cNvPicPr>
          <p:nvPr>
            <a:videoFile r:link="rId1"/>
          </p:nvPr>
        </p:nvPicPr>
        <p:blipFill>
          <a:blip r:embed="rId5"/>
          <a:stretch>
            <a:fillRect/>
          </a:stretch>
        </p:blipFill>
        <p:spPr>
          <a:xfrm>
            <a:off x="4886464" y="2086657"/>
            <a:ext cx="2888714" cy="1632123"/>
          </a:xfrm>
          <a:prstGeom prst="rect">
            <a:avLst/>
          </a:prstGeom>
        </p:spPr>
      </p:pic>
    </p:spTree>
    <p:extLst>
      <p:ext uri="{BB962C8B-B14F-4D97-AF65-F5344CB8AC3E}">
        <p14:creationId xmlns:p14="http://schemas.microsoft.com/office/powerpoint/2010/main" val="43002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F3DC9E-4291-4D02-BAA0-FF510C4DF329}"/>
              </a:ext>
            </a:extLst>
          </p:cNvPr>
          <p:cNvSpPr txBox="1"/>
          <p:nvPr/>
        </p:nvSpPr>
        <p:spPr>
          <a:xfrm>
            <a:off x="156192" y="1797119"/>
            <a:ext cx="4466607" cy="2031325"/>
          </a:xfrm>
          <a:prstGeom prst="rect">
            <a:avLst/>
          </a:prstGeom>
          <a:noFill/>
        </p:spPr>
        <p:txBody>
          <a:bodyPr wrap="square" rtlCol="0">
            <a:spAutoFit/>
          </a:bodyPr>
          <a:lstStyle/>
          <a:p>
            <a:pPr algn="ctr"/>
            <a:r>
              <a:rPr lang="en-GB" sz="1800" b="0" i="0" dirty="0">
                <a:solidFill>
                  <a:srgbClr val="1E1E1E"/>
                </a:solidFill>
                <a:effectLst/>
                <a:latin typeface="Arial" panose="020B0604020202020204" pitchFamily="34" charset="0"/>
              </a:rPr>
              <a:t>In your school you probably do lots about PSHE, Wellbeing, positive relationships and mental health. Work together to create a mind-map of all that you have done about these things so far this school year that links to Article 6. </a:t>
            </a:r>
            <a:r>
              <a:rPr lang="en-GB" sz="1800" b="1" i="0" dirty="0">
                <a:solidFill>
                  <a:srgbClr val="1E1E1E"/>
                </a:solidFill>
                <a:effectLst/>
                <a:latin typeface="Arial" panose="020B0604020202020204" pitchFamily="34" charset="0"/>
              </a:rPr>
              <a:t>Think about what you could do to fill in any gaps. </a:t>
            </a:r>
            <a:endParaRPr lang="en-GB" sz="16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879EF30-A081-44CA-8569-E2D12E34BCE9}"/>
              </a:ext>
            </a:extLst>
          </p:cNvPr>
          <p:cNvSpPr txBox="1"/>
          <p:nvPr/>
        </p:nvSpPr>
        <p:spPr>
          <a:xfrm>
            <a:off x="7716895" y="4740409"/>
            <a:ext cx="4318912" cy="1631216"/>
          </a:xfrm>
          <a:prstGeom prst="rect">
            <a:avLst/>
          </a:prstGeom>
          <a:noFill/>
        </p:spPr>
        <p:txBody>
          <a:bodyPr wrap="square" rtlCol="0">
            <a:spAutoFit/>
          </a:bodyPr>
          <a:lstStyle/>
          <a:p>
            <a:pPr algn="ctr"/>
            <a:r>
              <a:rPr lang="en-GB" sz="2000" b="0" i="0" dirty="0">
                <a:solidFill>
                  <a:srgbClr val="1E1E1E"/>
                </a:solidFill>
                <a:effectLst/>
                <a:highlight>
                  <a:srgbClr val="00ACE9"/>
                </a:highlight>
                <a:latin typeface="Arial" panose="020B0604020202020204" pitchFamily="34" charset="0"/>
              </a:rPr>
              <a:t>Have a look at all the rights in the CRC</a:t>
            </a:r>
            <a:r>
              <a:rPr lang="en-GB" sz="2000" b="0" i="0" dirty="0">
                <a:solidFill>
                  <a:srgbClr val="1E1E1E"/>
                </a:solidFill>
                <a:effectLst/>
                <a:latin typeface="Arial" panose="020B0604020202020204" pitchFamily="34" charset="0"/>
              </a:rPr>
              <a:t>. How many </a:t>
            </a:r>
            <a:r>
              <a:rPr lang="en-GB" sz="2000" b="1" i="0" dirty="0">
                <a:solidFill>
                  <a:srgbClr val="1E1E1E"/>
                </a:solidFill>
                <a:effectLst/>
                <a:latin typeface="Arial" panose="020B0604020202020204" pitchFamily="34" charset="0"/>
              </a:rPr>
              <a:t>other articles </a:t>
            </a:r>
            <a:r>
              <a:rPr lang="en-GB" sz="2000" b="0" i="0" dirty="0">
                <a:solidFill>
                  <a:srgbClr val="1E1E1E"/>
                </a:solidFill>
                <a:effectLst/>
                <a:latin typeface="Arial" panose="020B0604020202020204" pitchFamily="34" charset="0"/>
              </a:rPr>
              <a:t>can you find </a:t>
            </a:r>
            <a:r>
              <a:rPr lang="en-GB" sz="2000" b="1" i="0" dirty="0">
                <a:solidFill>
                  <a:srgbClr val="1E1E1E"/>
                </a:solidFill>
                <a:effectLst/>
                <a:latin typeface="Arial" panose="020B0604020202020204" pitchFamily="34" charset="0"/>
              </a:rPr>
              <a:t>that link to Article 6</a:t>
            </a:r>
            <a:r>
              <a:rPr lang="en-GB" sz="2000" b="0" i="0" dirty="0">
                <a:solidFill>
                  <a:srgbClr val="1E1E1E"/>
                </a:solidFill>
                <a:effectLst/>
                <a:latin typeface="Arial" panose="020B0604020202020204" pitchFamily="34" charset="0"/>
              </a:rPr>
              <a:t>? Work in groups to create a list, then compare your answers. </a:t>
            </a:r>
            <a:endParaRPr lang="en-GB"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5D850FA-48C7-4BC8-ABA0-C51BB944CC6A}"/>
              </a:ext>
            </a:extLst>
          </p:cNvPr>
          <p:cNvSpPr txBox="1"/>
          <p:nvPr/>
        </p:nvSpPr>
        <p:spPr>
          <a:xfrm>
            <a:off x="7569200" y="1797119"/>
            <a:ext cx="4466607" cy="2031325"/>
          </a:xfrm>
          <a:prstGeom prst="rect">
            <a:avLst/>
          </a:prstGeom>
          <a:noFill/>
        </p:spPr>
        <p:txBody>
          <a:bodyPr wrap="square" rtlCol="0">
            <a:spAutoFit/>
          </a:bodyPr>
          <a:lstStyle/>
          <a:p>
            <a:pPr algn="ctr"/>
            <a:r>
              <a:rPr lang="en-GB" sz="1400" b="0" i="0" dirty="0">
                <a:solidFill>
                  <a:srgbClr val="1E1E1E"/>
                </a:solidFill>
                <a:effectLst/>
                <a:latin typeface="Arial" panose="020B0604020202020204" pitchFamily="34" charset="0"/>
              </a:rPr>
              <a:t>Watch </a:t>
            </a:r>
            <a:r>
              <a:rPr lang="en-GB" sz="1400" b="0" i="0" u="sng" strike="noStrike" dirty="0">
                <a:solidFill>
                  <a:srgbClr val="0563C1"/>
                </a:solidFill>
                <a:effectLst/>
                <a:latin typeface="Arial" panose="020B0604020202020204" pitchFamily="34" charset="0"/>
                <a:hlinkClick r:id="rId5"/>
              </a:rPr>
              <a:t>this clip</a:t>
            </a:r>
            <a:r>
              <a:rPr lang="en-GB" sz="1400" b="0" i="0" dirty="0">
                <a:solidFill>
                  <a:srgbClr val="1E1E1E"/>
                </a:solidFill>
                <a:effectLst/>
                <a:latin typeface="Arial" panose="020B0604020202020204" pitchFamily="34" charset="0"/>
              </a:rPr>
              <a:t> of the</a:t>
            </a:r>
            <a:r>
              <a:rPr lang="en-GB" sz="1400" b="0" i="0" dirty="0">
                <a:solidFill>
                  <a:srgbClr val="000000"/>
                </a:solidFill>
                <a:effectLst/>
                <a:latin typeface="Arial" panose="020B0604020202020204" pitchFamily="34" charset="0"/>
              </a:rPr>
              <a:t> book Can I Build Another Me and </a:t>
            </a:r>
            <a:r>
              <a:rPr lang="en-GB" sz="1400" b="1" i="0" dirty="0">
                <a:solidFill>
                  <a:srgbClr val="000000"/>
                </a:solidFill>
                <a:effectLst/>
                <a:latin typeface="Arial" panose="020B0604020202020204" pitchFamily="34" charset="0"/>
              </a:rPr>
              <a:t>imagine yourselves as a tree</a:t>
            </a:r>
            <a:r>
              <a:rPr lang="en-GB" sz="1400" b="0" i="0" dirty="0">
                <a:solidFill>
                  <a:srgbClr val="000000"/>
                </a:solidFill>
                <a:effectLst/>
                <a:latin typeface="Arial" panose="020B0604020202020204" pitchFamily="34" charset="0"/>
              </a:rPr>
              <a:t>. You can draw yourself as a tree. What kind of tree are you? What about your roots? Who, and what keeps you anchored into the ground? What do you need to grow? What has helped you grow so far? How do you hope you will grow? For more info and similar activities, have a look at the </a:t>
            </a:r>
            <a:r>
              <a:rPr lang="en-GB" sz="1400" b="0" i="0" u="sng" strike="noStrike" dirty="0">
                <a:solidFill>
                  <a:srgbClr val="0563C1"/>
                </a:solidFill>
                <a:effectLst/>
                <a:latin typeface="Arial" panose="020B0604020202020204" pitchFamily="34" charset="0"/>
                <a:hlinkClick r:id="rId6"/>
              </a:rPr>
              <a:t>Imagine a Word resource</a:t>
            </a:r>
            <a:r>
              <a:rPr lang="en-GB" sz="1400" b="0" i="0" dirty="0">
                <a:solidFill>
                  <a:srgbClr val="000000"/>
                </a:solidFill>
                <a:effectLst/>
                <a:latin typeface="Arial" panose="020B0604020202020204" pitchFamily="34" charset="0"/>
              </a:rPr>
              <a:t> developed by </a:t>
            </a:r>
            <a:r>
              <a:rPr lang="en-GB" sz="1400" b="0" i="0" u="sng" strike="noStrike" dirty="0" err="1">
                <a:solidFill>
                  <a:srgbClr val="0563C1"/>
                </a:solidFill>
                <a:effectLst/>
                <a:latin typeface="Arial" panose="020B0604020202020204" pitchFamily="34" charset="0"/>
                <a:hlinkClick r:id="rId7"/>
              </a:rPr>
              <a:t>Dreamachine</a:t>
            </a:r>
            <a:r>
              <a:rPr lang="en-GB" sz="1400" b="0" i="0" dirty="0">
                <a:solidFill>
                  <a:srgbClr val="000000"/>
                </a:solidFill>
                <a:effectLst/>
                <a:latin typeface="Arial" panose="020B0604020202020204" pitchFamily="34" charset="0"/>
              </a:rPr>
              <a:t> and UNICEF UK. </a:t>
            </a:r>
            <a:endParaRPr lang="en-GB" sz="11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51E56E0-0122-4793-99A0-3FE5D073B105}"/>
              </a:ext>
            </a:extLst>
          </p:cNvPr>
          <p:cNvSpPr txBox="1"/>
          <p:nvPr/>
        </p:nvSpPr>
        <p:spPr>
          <a:xfrm>
            <a:off x="107163" y="4740409"/>
            <a:ext cx="4564663" cy="1631216"/>
          </a:xfrm>
          <a:prstGeom prst="rect">
            <a:avLst/>
          </a:prstGeom>
          <a:noFill/>
        </p:spPr>
        <p:txBody>
          <a:bodyPr wrap="square">
            <a:spAutoFit/>
          </a:bodyPr>
          <a:lstStyle/>
          <a:p>
            <a:pPr algn="ctr"/>
            <a:r>
              <a:rPr lang="en-GB" sz="2000" b="0" i="0" dirty="0">
                <a:solidFill>
                  <a:schemeClr val="bg1"/>
                </a:solidFill>
                <a:effectLst/>
                <a:latin typeface="Arial" panose="020B0604020202020204" pitchFamily="34" charset="0"/>
              </a:rPr>
              <a:t>Do a research project to find out how </a:t>
            </a:r>
            <a:r>
              <a:rPr lang="en-GB" sz="2000" b="0" i="0" dirty="0">
                <a:solidFill>
                  <a:srgbClr val="FFFF00"/>
                </a:solidFill>
                <a:effectLst/>
                <a:latin typeface="Arial" panose="020B0604020202020204" pitchFamily="34" charset="0"/>
              </a:rPr>
              <a:t>UNICEF </a:t>
            </a:r>
            <a:r>
              <a:rPr lang="en-GB" sz="2000" b="0" i="0" dirty="0">
                <a:solidFill>
                  <a:schemeClr val="bg1"/>
                </a:solidFill>
                <a:effectLst/>
                <a:latin typeface="Arial" panose="020B0604020202020204" pitchFamily="34" charset="0"/>
              </a:rPr>
              <a:t>helps children to live and develop all around the world. </a:t>
            </a:r>
            <a:r>
              <a:rPr lang="en-GB" sz="2000" b="0" i="0" u="sng" strike="noStrike" dirty="0">
                <a:solidFill>
                  <a:srgbClr val="FFFF00"/>
                </a:solidFill>
                <a:effectLst/>
                <a:latin typeface="Arial" panose="020B0604020202020204" pitchFamily="34" charset="0"/>
                <a:hlinkClick r:id="rId8">
                  <a:extLst>
                    <a:ext uri="{A12FA001-AC4F-418D-AE19-62706E023703}">
                      <ahyp:hlinkClr xmlns:ahyp="http://schemas.microsoft.com/office/drawing/2018/hyperlinkcolor" val="tx"/>
                    </a:ext>
                  </a:extLst>
                </a:hlinkClick>
              </a:rPr>
              <a:t>This video</a:t>
            </a:r>
            <a:r>
              <a:rPr lang="en-GB" sz="2000" b="0" i="0" dirty="0">
                <a:solidFill>
                  <a:srgbClr val="FFFF00"/>
                </a:solidFill>
                <a:effectLst/>
                <a:latin typeface="Arial" panose="020B0604020202020204" pitchFamily="34" charset="0"/>
              </a:rPr>
              <a:t> </a:t>
            </a:r>
            <a:r>
              <a:rPr lang="en-GB" sz="2000" b="0" i="0" dirty="0">
                <a:solidFill>
                  <a:schemeClr val="bg1"/>
                </a:solidFill>
                <a:effectLst/>
                <a:latin typeface="Arial" panose="020B0604020202020204" pitchFamily="34" charset="0"/>
              </a:rPr>
              <a:t>about water for life might be a good place to start. </a:t>
            </a:r>
            <a:endParaRPr lang="en-GB" sz="1600" b="1" dirty="0">
              <a:solidFill>
                <a:schemeClr val="bg1"/>
              </a:solidFill>
              <a:latin typeface="Arial" panose="020B0604020202020204" pitchFamily="34" charset="0"/>
              <a:cs typeface="Arial" panose="020B0604020202020204" pitchFamily="34" charset="0"/>
            </a:endParaRPr>
          </a:p>
        </p:txBody>
      </p:sp>
      <p:pic>
        <p:nvPicPr>
          <p:cNvPr id="2" name="Online Media 1" title="Meet Mr Powell (Year 6 - Mandela class), reading Can I Build Another Me? by Shinsuke Yoshitake.">
            <a:hlinkClick r:id="" action="ppaction://media"/>
            <a:extLst>
              <a:ext uri="{FF2B5EF4-FFF2-40B4-BE49-F238E27FC236}">
                <a16:creationId xmlns:a16="http://schemas.microsoft.com/office/drawing/2014/main" id="{A1E24F87-79D2-4CA9-BC6B-59731F9E9BD6}"/>
              </a:ext>
            </a:extLst>
          </p:cNvPr>
          <p:cNvPicPr>
            <a:picLocks noRot="1" noChangeAspect="1"/>
          </p:cNvPicPr>
          <p:nvPr>
            <a:videoFile r:link="rId1"/>
          </p:nvPr>
        </p:nvPicPr>
        <p:blipFill>
          <a:blip r:embed="rId9"/>
          <a:stretch>
            <a:fillRect/>
          </a:stretch>
        </p:blipFill>
        <p:spPr>
          <a:xfrm>
            <a:off x="4899847" y="2095231"/>
            <a:ext cx="2540000" cy="1435100"/>
          </a:xfrm>
          <a:prstGeom prst="rect">
            <a:avLst/>
          </a:prstGeom>
        </p:spPr>
      </p:pic>
      <p:pic>
        <p:nvPicPr>
          <p:cNvPr id="6" name="Online Media 5" title="Water is life: How clean water in Nigeria is keeping children and families safe">
            <a:hlinkClick r:id="" action="ppaction://media"/>
            <a:extLst>
              <a:ext uri="{FF2B5EF4-FFF2-40B4-BE49-F238E27FC236}">
                <a16:creationId xmlns:a16="http://schemas.microsoft.com/office/drawing/2014/main" id="{8F893E49-F18D-48C3-82BF-A8C663ABFF9A}"/>
              </a:ext>
            </a:extLst>
          </p:cNvPr>
          <p:cNvPicPr>
            <a:picLocks noRot="1" noChangeAspect="1"/>
          </p:cNvPicPr>
          <p:nvPr>
            <a:videoFile r:link="rId2"/>
          </p:nvPr>
        </p:nvPicPr>
        <p:blipFill>
          <a:blip r:embed="rId10"/>
          <a:stretch>
            <a:fillRect/>
          </a:stretch>
        </p:blipFill>
        <p:spPr>
          <a:xfrm>
            <a:off x="4720856" y="4838467"/>
            <a:ext cx="2540000" cy="1435100"/>
          </a:xfrm>
          <a:prstGeom prst="rect">
            <a:avLst/>
          </a:prstGeom>
        </p:spPr>
      </p:pic>
    </p:spTree>
    <p:extLst>
      <p:ext uri="{BB962C8B-B14F-4D97-AF65-F5344CB8AC3E}">
        <p14:creationId xmlns:p14="http://schemas.microsoft.com/office/powerpoint/2010/main" val="186591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16858E-FDDF-4222-B340-4FB3C88778BB}"/>
              </a:ext>
            </a:extLst>
          </p:cNvPr>
          <p:cNvSpPr txBox="1"/>
          <p:nvPr/>
        </p:nvSpPr>
        <p:spPr>
          <a:xfrm>
            <a:off x="7481646" y="1634491"/>
            <a:ext cx="4651064" cy="2554545"/>
          </a:xfrm>
          <a:prstGeom prst="rect">
            <a:avLst/>
          </a:prstGeom>
          <a:noFill/>
        </p:spPr>
        <p:txBody>
          <a:bodyPr wrap="square" lIns="91440" tIns="45720" rIns="91440" bIns="45720" rtlCol="0" anchor="t">
            <a:spAutoFit/>
          </a:bodyPr>
          <a:lstStyle/>
          <a:p>
            <a:pPr algn="ctr"/>
            <a:r>
              <a:rPr lang="en-GB" sz="1600" b="0" i="1" dirty="0">
                <a:solidFill>
                  <a:srgbClr val="000000"/>
                </a:solidFill>
                <a:effectLst/>
                <a:latin typeface="Arial" panose="020B0604020202020204" pitchFamily="34" charset="0"/>
              </a:rPr>
              <a:t>‘Living and surviving is one thing – living and thriving is very different.’ </a:t>
            </a:r>
          </a:p>
          <a:p>
            <a:pPr algn="ctr"/>
            <a:endParaRPr lang="en-GB" sz="1600" b="0" i="1" dirty="0">
              <a:solidFill>
                <a:srgbClr val="000000"/>
              </a:solidFill>
              <a:effectLst/>
              <a:latin typeface="Arial" panose="020B0604020202020204" pitchFamily="34" charset="0"/>
            </a:endParaRPr>
          </a:p>
          <a:p>
            <a:pPr algn="ctr"/>
            <a:r>
              <a:rPr lang="en-GB" sz="1600" b="0" i="0" dirty="0">
                <a:solidFill>
                  <a:srgbClr val="000000"/>
                </a:solidFill>
                <a:effectLst/>
                <a:latin typeface="Arial" panose="020B0604020202020204" pitchFamily="34" charset="0"/>
              </a:rPr>
              <a:t>Not having enough money to eat healthily or stay warm affects how well you can develop. Watch this </a:t>
            </a:r>
            <a:r>
              <a:rPr lang="en-GB" sz="1600" b="0" i="0" u="sng" strike="noStrike" dirty="0">
                <a:solidFill>
                  <a:srgbClr val="0563C1"/>
                </a:solidFill>
                <a:effectLst/>
                <a:latin typeface="Arial" panose="020B0604020202020204" pitchFamily="34" charset="0"/>
                <a:hlinkClick r:id="rId4"/>
              </a:rPr>
              <a:t>video</a:t>
            </a:r>
            <a:r>
              <a:rPr lang="en-GB" sz="1600" b="0" i="0" dirty="0">
                <a:solidFill>
                  <a:srgbClr val="000000"/>
                </a:solidFill>
                <a:effectLst/>
                <a:latin typeface="Arial" panose="020B0604020202020204" pitchFamily="34" charset="0"/>
              </a:rPr>
              <a:t> where students talk about </a:t>
            </a:r>
            <a:r>
              <a:rPr lang="en-GB" sz="1600" b="1" i="0" dirty="0">
                <a:solidFill>
                  <a:srgbClr val="000000"/>
                </a:solidFill>
                <a:effectLst/>
                <a:latin typeface="Arial" panose="020B0604020202020204" pitchFamily="34" charset="0"/>
              </a:rPr>
              <a:t>how poverty affects them</a:t>
            </a:r>
            <a:r>
              <a:rPr lang="en-GB" sz="1600" b="0" i="0" dirty="0">
                <a:solidFill>
                  <a:srgbClr val="000000"/>
                </a:solidFill>
                <a:effectLst/>
                <a:latin typeface="Arial" panose="020B0604020202020204" pitchFamily="34" charset="0"/>
              </a:rPr>
              <a:t>. It was made in a Rights Respecting School 10 years ago – did anything surprise you about the story and do you think that things have improved or got worse in the UK? </a:t>
            </a:r>
            <a:endParaRPr lang="en-GB" b="1" dirty="0">
              <a:latin typeface="Arial"/>
              <a:cs typeface="Arial"/>
            </a:endParaRPr>
          </a:p>
        </p:txBody>
      </p:sp>
      <p:sp>
        <p:nvSpPr>
          <p:cNvPr id="3" name="TextBox 2">
            <a:extLst>
              <a:ext uri="{FF2B5EF4-FFF2-40B4-BE49-F238E27FC236}">
                <a16:creationId xmlns:a16="http://schemas.microsoft.com/office/drawing/2014/main" id="{A48B92E7-3C95-4628-917E-762990BA365E}"/>
              </a:ext>
            </a:extLst>
          </p:cNvPr>
          <p:cNvSpPr txBox="1"/>
          <p:nvPr/>
        </p:nvSpPr>
        <p:spPr>
          <a:xfrm>
            <a:off x="145162" y="1896102"/>
            <a:ext cx="4372996" cy="2031325"/>
          </a:xfrm>
          <a:prstGeom prst="rect">
            <a:avLst/>
          </a:prstGeom>
          <a:noFill/>
        </p:spPr>
        <p:txBody>
          <a:bodyPr wrap="square" rtlCol="0">
            <a:spAutoFit/>
          </a:bodyPr>
          <a:lstStyle/>
          <a:p>
            <a:pPr algn="ctr"/>
            <a:r>
              <a:rPr lang="en-GB" sz="1800" b="0" i="0" dirty="0">
                <a:solidFill>
                  <a:schemeClr val="bg1"/>
                </a:solidFill>
                <a:effectLst/>
                <a:latin typeface="Arial" panose="020B0604020202020204" pitchFamily="34" charset="0"/>
              </a:rPr>
              <a:t>As a group or class create a list of the different </a:t>
            </a:r>
            <a:r>
              <a:rPr lang="en-GB" sz="1800" b="0" i="0" dirty="0">
                <a:solidFill>
                  <a:srgbClr val="FFFF00"/>
                </a:solidFill>
                <a:effectLst/>
                <a:latin typeface="Arial" panose="020B0604020202020204" pitchFamily="34" charset="0"/>
              </a:rPr>
              <a:t>things that might slow down a child’s survival and development </a:t>
            </a:r>
            <a:r>
              <a:rPr lang="en-GB" sz="1800" b="0" i="0" dirty="0">
                <a:solidFill>
                  <a:schemeClr val="bg1"/>
                </a:solidFill>
                <a:effectLst/>
                <a:latin typeface="Arial" panose="020B0604020202020204" pitchFamily="34" charset="0"/>
              </a:rPr>
              <a:t>or even limit their life. Use your research skills to find a current situation where, unfortunately, the things on your list are happening.  </a:t>
            </a:r>
            <a:endParaRPr lang="en-GB" sz="1600" dirty="0">
              <a:solidFill>
                <a:schemeClr val="bg1"/>
              </a:solidFill>
              <a:effectLst/>
              <a:latin typeface="Calibri" panose="020F050202020403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1232ECBE-FC1D-43E0-AF25-319A44147B7E}"/>
              </a:ext>
            </a:extLst>
          </p:cNvPr>
          <p:cNvSpPr txBox="1"/>
          <p:nvPr/>
        </p:nvSpPr>
        <p:spPr>
          <a:xfrm>
            <a:off x="377706" y="4598753"/>
            <a:ext cx="6586619" cy="1938992"/>
          </a:xfrm>
          <a:prstGeom prst="rect">
            <a:avLst/>
          </a:prstGeom>
          <a:noFill/>
        </p:spPr>
        <p:txBody>
          <a:bodyPr wrap="square" rtlCol="0">
            <a:spAutoFit/>
          </a:bodyPr>
          <a:lstStyle/>
          <a:p>
            <a:pPr algn="ctr"/>
            <a:r>
              <a:rPr lang="en-GB" sz="2000" b="0" i="0" dirty="0">
                <a:solidFill>
                  <a:srgbClr val="000000"/>
                </a:solidFill>
                <a:effectLst/>
                <a:latin typeface="Arial" panose="020B0604020202020204" pitchFamily="34" charset="0"/>
              </a:rPr>
              <a:t>Very sadly, around the world nearly a million adolescents died in 2020. Use </a:t>
            </a:r>
            <a:r>
              <a:rPr lang="en-GB" sz="2000" b="0" i="0" u="sng" strike="noStrike" dirty="0">
                <a:solidFill>
                  <a:srgbClr val="0563C1"/>
                </a:solidFill>
                <a:effectLst/>
                <a:latin typeface="Arial" panose="020B0604020202020204" pitchFamily="34" charset="0"/>
                <a:hlinkClick r:id="rId5"/>
              </a:rPr>
              <a:t>childmortality.org</a:t>
            </a:r>
            <a:r>
              <a:rPr lang="en-GB" sz="2000" b="0" i="0" dirty="0">
                <a:solidFill>
                  <a:srgbClr val="000000"/>
                </a:solidFill>
                <a:effectLst/>
                <a:latin typeface="Arial" panose="020B0604020202020204" pitchFamily="34" charset="0"/>
              </a:rPr>
              <a:t> to explore adolescent mortality rates in different countries. Which is the safest or healthiest place for a teenager? Which is the least safe and healthy? Present your findings using one or more graphs. </a:t>
            </a:r>
            <a:endParaRPr lang="en-GB" sz="24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499407F-876C-4F61-8256-827E3F080E75}"/>
              </a:ext>
            </a:extLst>
          </p:cNvPr>
          <p:cNvSpPr txBox="1"/>
          <p:nvPr/>
        </p:nvSpPr>
        <p:spPr>
          <a:xfrm>
            <a:off x="7620680" y="4691086"/>
            <a:ext cx="4372996" cy="1754326"/>
          </a:xfrm>
          <a:prstGeom prst="rect">
            <a:avLst/>
          </a:prstGeom>
          <a:noFill/>
        </p:spPr>
        <p:txBody>
          <a:bodyPr wrap="square">
            <a:spAutoFit/>
          </a:bodyPr>
          <a:lstStyle/>
          <a:p>
            <a:pPr algn="ctr"/>
            <a:r>
              <a:rPr lang="en-GB" b="0" i="0" dirty="0">
                <a:solidFill>
                  <a:srgbClr val="000000"/>
                </a:solidFill>
                <a:effectLst/>
                <a:latin typeface="Arial" panose="020B0604020202020204" pitchFamily="34" charset="0"/>
              </a:rPr>
              <a:t>Some people say that the right to life is obvious. Why do you think it was considered </a:t>
            </a:r>
            <a:r>
              <a:rPr lang="en-GB" b="0" i="0" dirty="0">
                <a:solidFill>
                  <a:srgbClr val="000000"/>
                </a:solidFill>
                <a:effectLst/>
                <a:highlight>
                  <a:srgbClr val="00ACE9"/>
                </a:highlight>
                <a:latin typeface="Arial" panose="020B0604020202020204" pitchFamily="34" charset="0"/>
              </a:rPr>
              <a:t>important enough to be an article in the CRC</a:t>
            </a:r>
            <a:r>
              <a:rPr lang="en-GB" b="0" i="0" dirty="0">
                <a:solidFill>
                  <a:srgbClr val="000000"/>
                </a:solidFill>
                <a:effectLst/>
                <a:latin typeface="Arial" panose="020B0604020202020204" pitchFamily="34" charset="0"/>
              </a:rPr>
              <a:t>? How does it relate to </a:t>
            </a:r>
            <a:r>
              <a:rPr lang="en-GB" b="1" i="0" dirty="0">
                <a:solidFill>
                  <a:srgbClr val="000000"/>
                </a:solidFill>
                <a:effectLst/>
                <a:latin typeface="Arial" panose="020B0604020202020204" pitchFamily="34" charset="0"/>
              </a:rPr>
              <a:t>all the other articles </a:t>
            </a:r>
            <a:r>
              <a:rPr lang="en-GB" b="0" i="0" dirty="0">
                <a:solidFill>
                  <a:srgbClr val="000000"/>
                </a:solidFill>
                <a:effectLst/>
                <a:latin typeface="Arial" panose="020B0604020202020204" pitchFamily="34" charset="0"/>
              </a:rPr>
              <a:t>of the Convention? </a:t>
            </a:r>
            <a:endParaRPr lang="en-GB" sz="2000" b="1" dirty="0">
              <a:latin typeface="Arial" panose="020B0604020202020204" pitchFamily="34" charset="0"/>
              <a:cs typeface="Arial" panose="020B0604020202020204" pitchFamily="34" charset="0"/>
            </a:endParaRPr>
          </a:p>
        </p:txBody>
      </p:sp>
      <p:pic>
        <p:nvPicPr>
          <p:cNvPr id="5" name="Online Media 4" title="Scottish Students Speak Out About UK Child Poverty">
            <a:hlinkClick r:id="" action="ppaction://media"/>
            <a:extLst>
              <a:ext uri="{FF2B5EF4-FFF2-40B4-BE49-F238E27FC236}">
                <a16:creationId xmlns:a16="http://schemas.microsoft.com/office/drawing/2014/main" id="{AAA4AF41-1334-4DB9-9DA0-3F3B7E121ADC}"/>
              </a:ext>
            </a:extLst>
          </p:cNvPr>
          <p:cNvPicPr>
            <a:picLocks noRot="1" noChangeAspect="1"/>
          </p:cNvPicPr>
          <p:nvPr>
            <a:videoFile r:link="rId1"/>
          </p:nvPr>
        </p:nvPicPr>
        <p:blipFill>
          <a:blip r:embed="rId6"/>
          <a:stretch>
            <a:fillRect/>
          </a:stretch>
        </p:blipFill>
        <p:spPr>
          <a:xfrm>
            <a:off x="4826000" y="2133061"/>
            <a:ext cx="2540000" cy="1435100"/>
          </a:xfrm>
          <a:prstGeom prst="rect">
            <a:avLst/>
          </a:prstGeom>
        </p:spPr>
      </p:pic>
    </p:spTree>
    <p:extLst>
      <p:ext uri="{BB962C8B-B14F-4D97-AF65-F5344CB8AC3E}">
        <p14:creationId xmlns:p14="http://schemas.microsoft.com/office/powerpoint/2010/main" val="242324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600" dirty="0" smtClean="0">
            <a:solidFill>
              <a:schemeClr val="bg1"/>
            </a:solidFill>
            <a:latin typeface="Univers Next Pro Condensed" panose="020B0906030202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2099</TotalTime>
  <Words>1290</Words>
  <Application>Microsoft Office PowerPoint</Application>
  <PresentationFormat>Widescreen</PresentationFormat>
  <Paragraphs>91</Paragraphs>
  <Slides>13</Slides>
  <Notes>11</Notes>
  <HiddenSlides>0</HiddenSlides>
  <MMClips>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Calibri</vt:lpstr>
      <vt:lpstr>Calibri Light</vt:lpstr>
      <vt:lpstr>Open Sans</vt:lpstr>
      <vt:lpstr>Segoe UI</vt:lpstr>
      <vt:lpstr>Univers Next Pro</vt:lpstr>
      <vt:lpstr>Univers Next Pro Condensed</vt:lpstr>
      <vt:lpstr>Wingdings</vt:lpstr>
      <vt:lpstr>Office Theme</vt:lpstr>
      <vt:lpstr>PowerPoint Presentation</vt:lpstr>
      <vt:lpstr>PowerPoint Presentation</vt:lpstr>
      <vt:lpstr>Guess the Article</vt:lpstr>
      <vt:lpstr>PowerPoint Presentation</vt:lpstr>
      <vt:lpstr>PowerPoint Presentation</vt:lpstr>
      <vt:lpstr>Did you think of these? </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Stuart Whiffin</dc:creator>
  <cp:lastModifiedBy>Romana Juhasova</cp:lastModifiedBy>
  <cp:revision>178</cp:revision>
  <dcterms:created xsi:type="dcterms:W3CDTF">2021-02-11T16:57:41Z</dcterms:created>
  <dcterms:modified xsi:type="dcterms:W3CDTF">2022-05-04T14:03:09Z</dcterms:modified>
</cp:coreProperties>
</file>