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1" r:id="rId4"/>
    <p:sldId id="258" r:id="rId5"/>
    <p:sldId id="259" r:id="rId6"/>
    <p:sldId id="284" r:id="rId7"/>
    <p:sldId id="285" r:id="rId8"/>
    <p:sldId id="286" r:id="rId9"/>
    <p:sldId id="287" r:id="rId10"/>
    <p:sldId id="288" r:id="rId11"/>
    <p:sldId id="282" r:id="rId12"/>
    <p:sldId id="290"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9" autoAdjust="0"/>
    <p:restoredTop sz="90823" autoAdjust="0"/>
  </p:normalViewPr>
  <p:slideViewPr>
    <p:cSldViewPr snapToGrid="0">
      <p:cViewPr varScale="1">
        <p:scale>
          <a:sx n="60" d="100"/>
          <a:sy n="60" d="100"/>
        </p:scale>
        <p:origin x="652" y="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12/05/2022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121212"/>
              </a:solidFill>
              <a:effectLst/>
              <a:latin typeface="Open Sans"/>
            </a:endParaRPr>
          </a:p>
          <a:p>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379811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401588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45333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357112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33801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416107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409495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830350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4401205"/>
          </a:xfrm>
          <a:prstGeom prst="rect">
            <a:avLst/>
          </a:prstGeom>
          <a:noFill/>
        </p:spPr>
        <p:txBody>
          <a:bodyPr wrap="square" rtlCol="0">
            <a:spAutoFit/>
          </a:bodyPr>
          <a:lstStyle/>
          <a:p>
            <a:pPr algn="l"/>
            <a:r>
              <a:rPr lang="en-GB" sz="175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750" dirty="0">
              <a:solidFill>
                <a:schemeClr val="bg1"/>
              </a:solidFill>
              <a:latin typeface="Arial" panose="020B0604020202020204" pitchFamily="34" charset="0"/>
              <a:cs typeface="Arial" panose="020B0604020202020204" pitchFamily="34" charset="0"/>
            </a:endParaRPr>
          </a:p>
          <a:p>
            <a:r>
              <a:rPr lang="en-GB" sz="1750" dirty="0">
                <a:solidFill>
                  <a:schemeClr val="bg1"/>
                </a:solidFill>
                <a:latin typeface="Arial" panose="020B0604020202020204" pitchFamily="34" charset="0"/>
                <a:cs typeface="Arial" panose="020B0604020202020204" pitchFamily="34" charset="0"/>
              </a:rPr>
              <a:t>Please </a:t>
            </a:r>
            <a:r>
              <a:rPr lang="en-GB" sz="1750" b="1" dirty="0">
                <a:solidFill>
                  <a:srgbClr val="FFFF00"/>
                </a:solidFill>
                <a:latin typeface="Arial" panose="020B0604020202020204" pitchFamily="34" charset="0"/>
                <a:cs typeface="Arial" panose="020B0604020202020204" pitchFamily="34" charset="0"/>
              </a:rPr>
              <a:t>edit out non-relevant slides or tasks </a:t>
            </a:r>
            <a:r>
              <a:rPr lang="en-GB" sz="175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r>
              <a:rPr lang="en-GB" sz="1750" dirty="0">
                <a:solidFill>
                  <a:schemeClr val="bg1"/>
                </a:solidFill>
                <a:effectLst/>
                <a:latin typeface="Arial" panose="020B0604020202020204" pitchFamily="34" charset="0"/>
                <a:ea typeface="Calibri" panose="020F0502020204030204" pitchFamily="34" charset="0"/>
              </a:rPr>
              <a:t>If any of the activities become triggering, please follow your internal mechanisms to provide a safe space and utilise your pastoral/safeguarding support. You can access further support via NSPCC and Childline.</a:t>
            </a:r>
            <a:r>
              <a:rPr lang="en-GB" sz="1750" dirty="0">
                <a:solidFill>
                  <a:schemeClr val="bg1"/>
                </a:solidFill>
                <a:latin typeface="Arial" panose="020B0604020202020204" pitchFamily="34" charset="0"/>
                <a:cs typeface="Arial" panose="020B0604020202020204" pitchFamily="34" charset="0"/>
              </a:rPr>
              <a:t> </a:t>
            </a:r>
          </a:p>
          <a:p>
            <a:pPr algn="l"/>
            <a:endParaRPr lang="en-GB" sz="1750" dirty="0">
              <a:solidFill>
                <a:schemeClr val="bg1"/>
              </a:solidFill>
              <a:latin typeface="Arial" panose="020B0604020202020204" pitchFamily="34" charset="0"/>
              <a:cs typeface="Arial" panose="020B0604020202020204" pitchFamily="34" charset="0"/>
            </a:endParaRPr>
          </a:p>
          <a:p>
            <a:pPr algn="l"/>
            <a:r>
              <a:rPr lang="en-GB" sz="175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12/05/2022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video" Target="https://www.youtube.com/embed/nNkI6Y9q3_o?feature=oembed" TargetMode="External"/><Relationship Id="rId6" Type="http://schemas.openxmlformats.org/officeDocument/2006/relationships/image" Target="../media/image25.jpeg"/><Relationship Id="rId5" Type="http://schemas.openxmlformats.org/officeDocument/2006/relationships/hyperlink" Target="https://www.youtube.com/watch?v=-6E02hAvWHM" TargetMode="External"/><Relationship Id="rId4" Type="http://schemas.openxmlformats.org/officeDocument/2006/relationships/hyperlink" Target="https://youtu.be/nNkI6Y9q3_o"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8.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Tf0Yny2yORU" TargetMode="External"/><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3.xml"/><Relationship Id="rId7" Type="http://schemas.openxmlformats.org/officeDocument/2006/relationships/image" Target="../media/image21.jpeg"/><Relationship Id="rId2" Type="http://schemas.openxmlformats.org/officeDocument/2006/relationships/video" Target="https://www.youtube.com/embed/fxzRgrhJy9c?feature=oembed" TargetMode="External"/><Relationship Id="rId1" Type="http://schemas.openxmlformats.org/officeDocument/2006/relationships/video" Target="https://www.youtube.com/embed/HMPzrlKOugM?feature=oembed" TargetMode="External"/><Relationship Id="rId6" Type="http://schemas.openxmlformats.org/officeDocument/2006/relationships/hyperlink" Target="https://www.youtube.com/watch?v=fxzRgrhJy9c&amp;feature=youtu.be" TargetMode="External"/><Relationship Id="rId5" Type="http://schemas.openxmlformats.org/officeDocument/2006/relationships/hyperlink" Target="https://www.youtube.com/watch?v=HMPzrlKOugM"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6E02hAvWHM"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3.jpg"/><Relationship Id="rId4" Type="http://schemas.openxmlformats.org/officeDocument/2006/relationships/hyperlink" Target="https://www.bbc.co.uk/newsround/56012616"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4.jpeg"/><Relationship Id="rId2" Type="http://schemas.openxmlformats.org/officeDocument/2006/relationships/slideLayout" Target="../slideLayouts/slideLayout15.xml"/><Relationship Id="rId1" Type="http://schemas.openxmlformats.org/officeDocument/2006/relationships/video" Target="https://www.youtube.com/embed/VLAP-PYaJAY?feature=oembed" TargetMode="External"/><Relationship Id="rId6" Type="http://schemas.openxmlformats.org/officeDocument/2006/relationships/image" Target="../media/image23.jpg"/><Relationship Id="rId5" Type="http://schemas.openxmlformats.org/officeDocument/2006/relationships/hyperlink" Target="https://www.bbc.co.uk/newsround/56012616" TargetMode="External"/><Relationship Id="rId4" Type="http://schemas.openxmlformats.org/officeDocument/2006/relationships/hyperlink" Target="https://www.youtube.com/watch?v=VLAP-PYaJA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A74F53-4D6D-415D-8E2B-DE22FE6A7BE4}"/>
              </a:ext>
            </a:extLst>
          </p:cNvPr>
          <p:cNvSpPr/>
          <p:nvPr/>
        </p:nvSpPr>
        <p:spPr>
          <a:xfrm rot="16200000">
            <a:off x="9637186" y="4347300"/>
            <a:ext cx="4790567"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b="0" i="0" dirty="0">
                <a:solidFill>
                  <a:schemeClr val="bg1"/>
                </a:solidFill>
                <a:effectLst/>
                <a:latin typeface="Arial" panose="020B0604020202020204" pitchFamily="34" charset="0"/>
                <a:cs typeface="Arial" panose="020B0604020202020204" pitchFamily="34" charset="0"/>
              </a:rPr>
              <a:t>UN0609837</a:t>
            </a:r>
            <a:endParaRPr lang="en-GB" sz="900" b="1"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7719516" y="1714490"/>
            <a:ext cx="4298965" cy="2308324"/>
          </a:xfrm>
          <a:prstGeom prst="rect">
            <a:avLst/>
          </a:prstGeom>
          <a:noFill/>
        </p:spPr>
        <p:txBody>
          <a:bodyPr wrap="square" rtlCol="0">
            <a:spAutoFit/>
          </a:bodyPr>
          <a:lstStyle/>
          <a:p>
            <a:pPr algn="ctr"/>
            <a:r>
              <a:rPr lang="en-GB" sz="1800" b="0" i="0" u="sng" strike="noStrike" dirty="0">
                <a:solidFill>
                  <a:srgbClr val="0563C1"/>
                </a:solidFill>
                <a:effectLst/>
                <a:latin typeface="Arial" panose="020B0604020202020204" pitchFamily="34" charset="0"/>
                <a:hlinkClick r:id="rId4"/>
              </a:rPr>
              <a:t>This CNN report</a:t>
            </a:r>
            <a:r>
              <a:rPr lang="en-GB" sz="1800" b="0" i="0" dirty="0">
                <a:solidFill>
                  <a:srgbClr val="000000"/>
                </a:solidFill>
                <a:effectLst/>
                <a:latin typeface="Arial" panose="020B0604020202020204" pitchFamily="34" charset="0"/>
              </a:rPr>
              <a:t> is about young people who have left Ukraine without their parents including a girl who wrote to the school in the area she was being sent to campaigning to continue her education. </a:t>
            </a:r>
            <a:r>
              <a:rPr lang="en-GB" sz="1800" b="1" i="0" dirty="0">
                <a:solidFill>
                  <a:srgbClr val="000000"/>
                </a:solidFill>
                <a:effectLst/>
                <a:latin typeface="Arial" panose="020B0604020202020204" pitchFamily="34" charset="0"/>
              </a:rPr>
              <a:t>What inspires you about her story?</a:t>
            </a:r>
            <a:r>
              <a:rPr lang="en-GB" sz="1800" b="0" i="0" dirty="0">
                <a:solidFill>
                  <a:srgbClr val="000000"/>
                </a:solidFill>
                <a:effectLst/>
                <a:latin typeface="Arial" panose="020B0604020202020204" pitchFamily="34" charset="0"/>
              </a:rPr>
              <a:t> Try to link the different parts of the story with her rights. </a:t>
            </a:r>
            <a:endParaRPr lang="en-GB" sz="1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173521" y="1714490"/>
            <a:ext cx="4298965" cy="2308324"/>
          </a:xfrm>
          <a:prstGeom prst="rect">
            <a:avLst/>
          </a:prstGeom>
          <a:noFill/>
        </p:spPr>
        <p:txBody>
          <a:bodyPr wrap="square" rtlCol="0">
            <a:spAutoFit/>
          </a:bodyPr>
          <a:lstStyle/>
          <a:p>
            <a:pPr algn="ctr"/>
            <a:r>
              <a:rPr lang="en-GB" b="0" i="0" dirty="0">
                <a:solidFill>
                  <a:srgbClr val="000000"/>
                </a:solidFill>
                <a:effectLst/>
                <a:latin typeface="Arial" panose="020B0604020202020204" pitchFamily="34" charset="0"/>
              </a:rPr>
              <a:t>You will have seen lots of stories about </a:t>
            </a:r>
            <a:r>
              <a:rPr lang="en-GB" b="1" i="0" dirty="0">
                <a:solidFill>
                  <a:srgbClr val="000000"/>
                </a:solidFill>
                <a:effectLst/>
                <a:latin typeface="Arial" panose="020B0604020202020204" pitchFamily="34" charset="0"/>
              </a:rPr>
              <a:t>families separated by the conflict in Ukraine</a:t>
            </a:r>
            <a:r>
              <a:rPr lang="en-GB" b="0" i="0" dirty="0">
                <a:solidFill>
                  <a:srgbClr val="000000"/>
                </a:solidFill>
                <a:effectLst/>
                <a:latin typeface="Arial" panose="020B0604020202020204" pitchFamily="34" charset="0"/>
              </a:rPr>
              <a:t>. Learn about the amazing work of </a:t>
            </a:r>
            <a:r>
              <a:rPr lang="en-GB" b="0" i="0" u="sng" strike="noStrike" dirty="0">
                <a:solidFill>
                  <a:srgbClr val="0563C1"/>
                </a:solidFill>
                <a:effectLst/>
                <a:latin typeface="Arial" panose="020B0604020202020204" pitchFamily="34" charset="0"/>
                <a:hlinkClick r:id="rId5"/>
              </a:rPr>
              <a:t>UNICEF Blue Dot centres</a:t>
            </a:r>
            <a:r>
              <a:rPr lang="en-GB" b="0" i="0" u="none" strike="noStrike" dirty="0">
                <a:effectLst/>
                <a:latin typeface="Arial" panose="020B0604020202020204" pitchFamily="34" charset="0"/>
              </a:rPr>
              <a:t>. Draw a picture or write about their work so other people can find out about the centres. Can you explain how the Blue Dot centres link to rights?  </a:t>
            </a:r>
            <a:r>
              <a:rPr lang="en-GB" b="0" i="0" dirty="0">
                <a:effectLst/>
                <a:latin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7809752" y="4675198"/>
            <a:ext cx="4118489"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This pack is reaching your school during UK </a:t>
            </a:r>
            <a:r>
              <a:rPr lang="en-GB" sz="1800" b="1" i="0" dirty="0">
                <a:solidFill>
                  <a:srgbClr val="000000"/>
                </a:solidFill>
                <a:effectLst/>
                <a:latin typeface="Arial" panose="020B0604020202020204" pitchFamily="34" charset="0"/>
              </a:rPr>
              <a:t>‘Foster Care Fortnight’ </a:t>
            </a:r>
            <a:r>
              <a:rPr lang="en-GB" sz="1800" b="0" i="0" dirty="0">
                <a:solidFill>
                  <a:srgbClr val="000000"/>
                </a:solidFill>
                <a:effectLst/>
                <a:latin typeface="Arial" panose="020B0604020202020204" pitchFamily="34" charset="0"/>
              </a:rPr>
              <a:t>– </a:t>
            </a:r>
            <a:r>
              <a:rPr lang="en-GB" sz="1800" b="0" i="0" dirty="0">
                <a:solidFill>
                  <a:srgbClr val="000000"/>
                </a:solidFill>
                <a:effectLst/>
                <a:highlight>
                  <a:srgbClr val="00ACE9"/>
                </a:highlight>
                <a:latin typeface="Arial" panose="020B0604020202020204" pitchFamily="34" charset="0"/>
              </a:rPr>
              <a:t>Do some research about this awareness raising campaign</a:t>
            </a:r>
            <a:r>
              <a:rPr lang="en-GB" sz="1800" b="0" i="0" dirty="0">
                <a:solidFill>
                  <a:srgbClr val="000000"/>
                </a:solidFill>
                <a:effectLst/>
                <a:latin typeface="Arial" panose="020B0604020202020204" pitchFamily="34" charset="0"/>
              </a:rPr>
              <a:t> and find a way of sharing relevant information in your school community. </a:t>
            </a:r>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346910" y="4536699"/>
            <a:ext cx="6656260" cy="2031325"/>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Imagine a new pupil is arriving in your school who has been separated from their parents, they do not know the local area and may be feeling anxious and worried. Put together a </a:t>
            </a:r>
            <a:r>
              <a:rPr lang="en-GB" sz="1800" b="0" i="0" dirty="0">
                <a:solidFill>
                  <a:srgbClr val="FFFF00"/>
                </a:solidFill>
                <a:effectLst/>
                <a:latin typeface="Arial" panose="020B0604020202020204" pitchFamily="34" charset="0"/>
              </a:rPr>
              <a:t>‘Welcome pack’ </a:t>
            </a:r>
            <a:r>
              <a:rPr lang="en-GB" sz="1800" b="0" i="0" dirty="0">
                <a:solidFill>
                  <a:schemeClr val="bg1"/>
                </a:solidFill>
                <a:effectLst/>
                <a:latin typeface="Arial" panose="020B0604020202020204" pitchFamily="34" charset="0"/>
              </a:rPr>
              <a:t>of information detailing what there is to do in your local area, include practical details such as transport arrangements or information on support, groups or social activities they can join.  </a:t>
            </a:r>
            <a:endParaRPr lang="en-GB" sz="2400" b="1" dirty="0">
              <a:solidFill>
                <a:schemeClr val="bg1"/>
              </a:solidFill>
              <a:latin typeface="Arial" panose="020B0604020202020204" pitchFamily="34" charset="0"/>
              <a:cs typeface="Arial" panose="020B0604020202020204" pitchFamily="34" charset="0"/>
            </a:endParaRPr>
          </a:p>
        </p:txBody>
      </p:sp>
      <p:pic>
        <p:nvPicPr>
          <p:cNvPr id="7" name="Online Media 6" title="'I try to not cry': Teen refugee copes with leaving parents in Ukraine">
            <a:hlinkClick r:id="" action="ppaction://media"/>
            <a:extLst>
              <a:ext uri="{FF2B5EF4-FFF2-40B4-BE49-F238E27FC236}">
                <a16:creationId xmlns:a16="http://schemas.microsoft.com/office/drawing/2014/main" id="{F84E690E-CB4E-6046-5CEF-7E3B04E2308D}"/>
              </a:ext>
            </a:extLst>
          </p:cNvPr>
          <p:cNvPicPr>
            <a:picLocks noRot="1" noChangeAspect="1"/>
          </p:cNvPicPr>
          <p:nvPr>
            <a:videoFile r:link="rId1"/>
          </p:nvPr>
        </p:nvPicPr>
        <p:blipFill>
          <a:blip r:embed="rId6"/>
          <a:stretch>
            <a:fillRect/>
          </a:stretch>
        </p:blipFill>
        <p:spPr>
          <a:xfrm>
            <a:off x="4996122" y="2151102"/>
            <a:ext cx="2540000" cy="1435100"/>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B30EE-8314-408D-AFA1-AF315CB53D79}"/>
              </a:ext>
            </a:extLst>
          </p:cNvPr>
          <p:cNvSpPr txBox="1"/>
          <p:nvPr/>
        </p:nvSpPr>
        <p:spPr>
          <a:xfrm>
            <a:off x="7102549" y="1188112"/>
            <a:ext cx="4970921" cy="3970318"/>
          </a:xfrm>
          <a:prstGeom prst="rect">
            <a:avLst/>
          </a:prstGeom>
          <a:noFill/>
        </p:spPr>
        <p:txBody>
          <a:bodyPr wrap="square" lIns="91440" tIns="45720" rIns="91440" bIns="45720" rtlCol="0" anchor="t">
            <a:spAutoFit/>
          </a:bodyPr>
          <a:lstStyle/>
          <a:p>
            <a:pPr algn="r" rtl="0" fontAlgn="base"/>
            <a:r>
              <a:rPr lang="en-GB" b="0" i="0" dirty="0">
                <a:solidFill>
                  <a:schemeClr val="bg1"/>
                </a:solidFill>
                <a:effectLst/>
                <a:latin typeface="Arial" panose="020B0604020202020204" pitchFamily="34" charset="0"/>
                <a:cs typeface="Arial" panose="020B0604020202020204" pitchFamily="34" charset="0"/>
              </a:rPr>
              <a:t>Take some time and space to have a think…. </a:t>
            </a:r>
          </a:p>
          <a:p>
            <a:pPr algn="r" rtl="0" fontAlgn="base"/>
            <a:endParaRPr lang="en-GB" b="0" i="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b="0" i="0" dirty="0">
                <a:solidFill>
                  <a:srgbClr val="FFFF00"/>
                </a:solidFill>
                <a:effectLst/>
                <a:latin typeface="Arial" panose="020B0604020202020204" pitchFamily="34" charset="0"/>
                <a:cs typeface="Arial" panose="020B0604020202020204" pitchFamily="34" charset="0"/>
              </a:rPr>
              <a:t>Who</a:t>
            </a:r>
            <a:r>
              <a:rPr lang="en-GB" b="0" i="0" dirty="0">
                <a:solidFill>
                  <a:schemeClr val="bg1"/>
                </a:solidFill>
                <a:effectLst/>
                <a:latin typeface="Arial" panose="020B0604020202020204" pitchFamily="34" charset="0"/>
                <a:cs typeface="Arial" panose="020B0604020202020204" pitchFamily="34" charset="0"/>
              </a:rPr>
              <a:t> shows you that they care about you?</a:t>
            </a:r>
          </a:p>
          <a:p>
            <a:pPr algn="r" rtl="0" fontAlgn="base"/>
            <a:endParaRPr lang="en-GB" b="0" i="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b="0" i="0" dirty="0">
                <a:solidFill>
                  <a:srgbClr val="FFFF00"/>
                </a:solidFill>
                <a:effectLst/>
                <a:latin typeface="Arial" panose="020B0604020202020204" pitchFamily="34" charset="0"/>
                <a:cs typeface="Arial" panose="020B0604020202020204" pitchFamily="34" charset="0"/>
              </a:rPr>
              <a:t>What feelings </a:t>
            </a:r>
            <a:r>
              <a:rPr lang="en-GB" b="0" i="0" dirty="0">
                <a:solidFill>
                  <a:schemeClr val="bg1"/>
                </a:solidFill>
                <a:effectLst/>
                <a:latin typeface="Arial" panose="020B0604020202020204" pitchFamily="34" charset="0"/>
                <a:cs typeface="Arial" panose="020B0604020202020204" pitchFamily="34" charset="0"/>
              </a:rPr>
              <a:t>do you have when you know you are cared for?</a:t>
            </a:r>
          </a:p>
          <a:p>
            <a:pPr algn="r" rtl="0" fontAlgn="base"/>
            <a:endParaRPr lang="en-GB" b="0" i="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b="0" i="0" dirty="0">
                <a:solidFill>
                  <a:schemeClr val="bg1"/>
                </a:solidFill>
                <a:effectLst/>
                <a:latin typeface="Arial" panose="020B0604020202020204" pitchFamily="34" charset="0"/>
                <a:cs typeface="Arial" panose="020B0604020202020204" pitchFamily="34" charset="0"/>
              </a:rPr>
              <a:t>How do you </a:t>
            </a:r>
            <a:r>
              <a:rPr lang="en-GB" b="0" i="0" dirty="0">
                <a:solidFill>
                  <a:srgbClr val="FFFF00"/>
                </a:solidFill>
                <a:effectLst/>
                <a:latin typeface="Arial" panose="020B0604020202020204" pitchFamily="34" charset="0"/>
                <a:cs typeface="Arial" panose="020B0604020202020204" pitchFamily="34" charset="0"/>
              </a:rPr>
              <a:t>show care </a:t>
            </a:r>
            <a:r>
              <a:rPr lang="en-GB" b="0" i="0" dirty="0">
                <a:solidFill>
                  <a:schemeClr val="bg1"/>
                </a:solidFill>
                <a:effectLst/>
                <a:latin typeface="Arial" panose="020B0604020202020204" pitchFamily="34" charset="0"/>
                <a:cs typeface="Arial" panose="020B0604020202020204" pitchFamily="34" charset="0"/>
              </a:rPr>
              <a:t>to other people in your life?</a:t>
            </a:r>
          </a:p>
          <a:p>
            <a:pPr algn="r" rtl="0" fontAlgn="base"/>
            <a:endParaRPr lang="en-GB" b="0" i="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b="0" i="0" dirty="0">
                <a:solidFill>
                  <a:srgbClr val="FFFF00"/>
                </a:solidFill>
                <a:effectLst/>
                <a:latin typeface="Arial" panose="020B0604020202020204" pitchFamily="34" charset="0"/>
                <a:cs typeface="Arial" panose="020B0604020202020204" pitchFamily="34" charset="0"/>
              </a:rPr>
              <a:t>Why</a:t>
            </a:r>
            <a:r>
              <a:rPr lang="en-GB" b="0" i="0" dirty="0">
                <a:solidFill>
                  <a:schemeClr val="bg1"/>
                </a:solidFill>
                <a:effectLst/>
                <a:latin typeface="Arial" panose="020B0604020202020204" pitchFamily="34" charset="0"/>
                <a:cs typeface="Arial" panose="020B0604020202020204" pitchFamily="34" charset="0"/>
              </a:rPr>
              <a:t> does care matter?</a:t>
            </a:r>
          </a:p>
          <a:p>
            <a:pPr algn="r" rtl="0" fontAlgn="base"/>
            <a:endParaRPr lang="en-GB" b="0" i="0" dirty="0">
              <a:solidFill>
                <a:schemeClr val="bg1"/>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b="0" i="0" dirty="0">
                <a:solidFill>
                  <a:schemeClr val="bg1"/>
                </a:solidFill>
                <a:effectLst/>
                <a:latin typeface="Arial" panose="020B0604020202020204" pitchFamily="34" charset="0"/>
                <a:cs typeface="Arial" panose="020B0604020202020204" pitchFamily="34" charset="0"/>
              </a:rPr>
              <a:t>Can you show your appreciation to </a:t>
            </a:r>
            <a:r>
              <a:rPr lang="en-GB" b="0" i="0" dirty="0">
                <a:solidFill>
                  <a:srgbClr val="FFFF00"/>
                </a:solidFill>
                <a:effectLst/>
                <a:latin typeface="Arial" panose="020B0604020202020204" pitchFamily="34" charset="0"/>
                <a:cs typeface="Arial" panose="020B0604020202020204" pitchFamily="34" charset="0"/>
              </a:rPr>
              <a:t>those who care</a:t>
            </a:r>
            <a:r>
              <a:rPr lang="en-GB" b="0" i="0" dirty="0">
                <a:solidFill>
                  <a:schemeClr val="bg1"/>
                </a:solidFill>
                <a:effectLst/>
                <a:latin typeface="Arial" panose="020B0604020202020204" pitchFamily="34" charset="0"/>
                <a:cs typeface="Arial" panose="020B0604020202020204" pitchFamily="34" charset="0"/>
              </a:rPr>
              <a:t> for you?</a:t>
            </a:r>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a:extLst>
              <a:ext uri="{28A0092B-C50C-407E-A947-70E740481C1C}">
                <a14:useLocalDpi xmlns:a14="http://schemas.microsoft.com/office/drawing/2010/main" val="0"/>
              </a:ext>
            </a:extLst>
          </a:blip>
          <a:srcRect l="20163" t="22610" r="17133" b="24126"/>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articles</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Articles </a:t>
            </a:r>
            <a:r>
              <a:rPr lang="en-GB" sz="1600" b="1" i="0" dirty="0">
                <a:solidFill>
                  <a:srgbClr val="000000"/>
                </a:solidFill>
                <a:effectLst/>
                <a:latin typeface="Arial" panose="020B0604020202020204" pitchFamily="34" charset="0"/>
              </a:rPr>
              <a:t>9, 20 and 25</a:t>
            </a:r>
            <a:r>
              <a:rPr lang="en-GB" sz="1600" b="0" i="0" dirty="0">
                <a:solidFill>
                  <a:srgbClr val="000000"/>
                </a:solidFill>
                <a:effectLst/>
                <a:latin typeface="Arial" panose="020B0604020202020204" pitchFamily="34" charset="0"/>
              </a:rPr>
              <a:t> </a:t>
            </a:r>
            <a:endParaRPr lang="en-GB" sz="1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E9520FF-8DF7-4B84-907C-B4BEF0B9B76F}"/>
              </a:ext>
            </a:extLst>
          </p:cNvPr>
          <p:cNvSpPr txBox="1"/>
          <p:nvPr/>
        </p:nvSpPr>
        <p:spPr>
          <a:xfrm>
            <a:off x="7844118" y="2447364"/>
            <a:ext cx="427616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Exploring Articles 9, 20 and 25</a:t>
            </a:r>
          </a:p>
        </p:txBody>
      </p:sp>
      <p:sp>
        <p:nvSpPr>
          <p:cNvPr id="5" name="TextBox 4">
            <a:extLst>
              <a:ext uri="{FF2B5EF4-FFF2-40B4-BE49-F238E27FC236}">
                <a16:creationId xmlns:a16="http://schemas.microsoft.com/office/drawing/2014/main" id="{C6311DBE-1260-4CC3-8756-A8D0A2D7E3B2}"/>
              </a:ext>
            </a:extLst>
          </p:cNvPr>
          <p:cNvSpPr txBox="1"/>
          <p:nvPr/>
        </p:nvSpPr>
        <p:spPr>
          <a:xfrm>
            <a:off x="7960659" y="329505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321026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Articles</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articles.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4206060" y="5230207"/>
            <a:ext cx="2677568" cy="230832"/>
          </a:xfrm>
          <a:prstGeom prst="rect">
            <a:avLst/>
          </a:prstGeom>
        </p:spPr>
        <p:txBody>
          <a:bodyPr wrap="square">
            <a:spAutoFit/>
          </a:bodyPr>
          <a:lstStyle/>
          <a:p>
            <a:pPr algn="l"/>
            <a:r>
              <a:rPr lang="en-GB" sz="900" dirty="0">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 Enri </a:t>
            </a:r>
            <a:r>
              <a:rPr lang="en-GB" sz="900" b="0" dirty="0" err="1">
                <a:solidFill>
                  <a:srgbClr val="121212"/>
                </a:solidFill>
                <a:effectLst/>
                <a:latin typeface="Arial" panose="020B0604020202020204" pitchFamily="34" charset="0"/>
                <a:cs typeface="Arial" panose="020B0604020202020204" pitchFamily="34" charset="0"/>
              </a:rPr>
              <a:t>Canaj</a:t>
            </a:r>
            <a:r>
              <a:rPr lang="en-GB" sz="900" b="0" dirty="0">
                <a:solidFill>
                  <a:srgbClr val="121212"/>
                </a:solidFill>
                <a:effectLst/>
                <a:latin typeface="Arial" panose="020B0604020202020204" pitchFamily="34" charset="0"/>
                <a:cs typeface="Arial" panose="020B0604020202020204" pitchFamily="34" charset="0"/>
              </a:rPr>
              <a:t>/Magnum Photos</a:t>
            </a:r>
            <a:endParaRPr lang="en-GB" sz="900" dirty="0">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226626" y="5204807"/>
            <a:ext cx="1895014"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@Photo by </a:t>
            </a:r>
            <a:r>
              <a:rPr lang="en-GB" sz="900" dirty="0" err="1">
                <a:latin typeface="Arial" panose="020B0604020202020204" pitchFamily="34" charset="0"/>
                <a:cs typeface="Arial" panose="020B0604020202020204" pitchFamily="34" charset="0"/>
              </a:rPr>
              <a:t>Pexels</a:t>
            </a:r>
            <a:endParaRPr lang="en-GB" sz="9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504294B-F81D-4424-A3D2-E85D93D79961}"/>
              </a:ext>
            </a:extLst>
          </p:cNvPr>
          <p:cNvSpPr txBox="1"/>
          <p:nvPr/>
        </p:nvSpPr>
        <p:spPr>
          <a:xfrm>
            <a:off x="7766848" y="5204807"/>
            <a:ext cx="3285067" cy="230832"/>
          </a:xfrm>
          <a:prstGeom prst="rect">
            <a:avLst/>
          </a:prstGeom>
          <a:noFill/>
        </p:spPr>
        <p:txBody>
          <a:bodyPr wrap="square" lIns="91440" tIns="45720" rIns="91440" bIns="45720" anchor="t">
            <a:spAutoFit/>
          </a:bodyPr>
          <a:lstStyle/>
          <a:p>
            <a:r>
              <a:rPr lang="en-GB" sz="900" dirty="0">
                <a:solidFill>
                  <a:schemeClr val="bg2">
                    <a:lumMod val="25000"/>
                  </a:schemeClr>
                </a:solidFill>
                <a:latin typeface="Arial" panose="020B0604020202020204" pitchFamily="34" charset="0"/>
                <a:cs typeface="Arial" panose="020B0604020202020204" pitchFamily="34" charset="0"/>
              </a:rPr>
              <a:t>@UNICEF/ </a:t>
            </a:r>
            <a:r>
              <a:rPr lang="en-GB" sz="900" b="0" dirty="0">
                <a:solidFill>
                  <a:srgbClr val="121212"/>
                </a:solidFill>
                <a:effectLst/>
                <a:latin typeface="Arial" panose="020B0604020202020204" pitchFamily="34" charset="0"/>
                <a:cs typeface="Arial" panose="020B0604020202020204" pitchFamily="34" charset="0"/>
              </a:rPr>
              <a:t>Francis </a:t>
            </a:r>
            <a:r>
              <a:rPr lang="en-GB" sz="900" b="0" dirty="0" err="1">
                <a:solidFill>
                  <a:srgbClr val="121212"/>
                </a:solidFill>
                <a:effectLst/>
                <a:latin typeface="Arial" panose="020B0604020202020204" pitchFamily="34" charset="0"/>
                <a:cs typeface="Arial" panose="020B0604020202020204" pitchFamily="34" charset="0"/>
              </a:rPr>
              <a:t>Kokoroko</a:t>
            </a:r>
            <a:endParaRPr lang="en-GB" sz="900" dirty="0">
              <a:solidFill>
                <a:schemeClr val="bg2">
                  <a:lumMod val="25000"/>
                </a:schemeClr>
              </a:solidFill>
              <a:latin typeface="Arial" panose="020B0604020202020204" pitchFamily="34" charset="0"/>
              <a:cs typeface="Arial" panose="020B0604020202020204" pitchFamily="34" charset="0"/>
            </a:endParaRPr>
          </a:p>
        </p:txBody>
      </p:sp>
      <p:pic>
        <p:nvPicPr>
          <p:cNvPr id="5" name="Picture 4" descr="A picture containing person, indoor, furniture, seat&#10;&#10;Description automatically generated">
            <a:extLst>
              <a:ext uri="{FF2B5EF4-FFF2-40B4-BE49-F238E27FC236}">
                <a16:creationId xmlns:a16="http://schemas.microsoft.com/office/drawing/2014/main" id="{26863DB4-DF9D-8F51-5031-88E1794C0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26" y="2583314"/>
            <a:ext cx="3825558" cy="2555184"/>
          </a:xfrm>
          <a:prstGeom prst="rect">
            <a:avLst/>
          </a:prstGeom>
        </p:spPr>
      </p:pic>
      <p:pic>
        <p:nvPicPr>
          <p:cNvPr id="7" name="Picture 6" descr="A picture containing outdoor, person, little, child&#10;&#10;Description automatically generated">
            <a:extLst>
              <a:ext uri="{FF2B5EF4-FFF2-40B4-BE49-F238E27FC236}">
                <a16:creationId xmlns:a16="http://schemas.microsoft.com/office/drawing/2014/main" id="{36C3DEFF-C92E-ADEA-6B68-B16617691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060" y="2583314"/>
            <a:ext cx="3406912" cy="2555184"/>
          </a:xfrm>
          <a:prstGeom prst="rect">
            <a:avLst/>
          </a:prstGeom>
        </p:spPr>
      </p:pic>
      <p:pic>
        <p:nvPicPr>
          <p:cNvPr id="10" name="Picture 9" descr="A picture containing indoor, person, bed, hospital room&#10;&#10;Description automatically generated">
            <a:extLst>
              <a:ext uri="{FF2B5EF4-FFF2-40B4-BE49-F238E27FC236}">
                <a16:creationId xmlns:a16="http://schemas.microsoft.com/office/drawing/2014/main" id="{8E3CE378-C9C2-1FDF-0448-87D5A8023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6848" y="2583315"/>
            <a:ext cx="3832776" cy="2555184"/>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32877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ARTICLES 9, 20 &amp; 25</a:t>
            </a:r>
            <a:r>
              <a:rPr lang="en-GB" sz="1800" b="0" i="0" dirty="0">
                <a:solidFill>
                  <a:srgbClr val="000000"/>
                </a:solidFill>
                <a:effectLst/>
                <a:latin typeface="Arial" panose="020B0604020202020204" pitchFamily="34" charset="0"/>
              </a:rPr>
              <a:t> </a:t>
            </a:r>
            <a:endParaRPr lang="en-GB" sz="3600" dirty="0">
              <a:solidFill>
                <a:schemeClr val="bg1"/>
              </a:solidFill>
              <a:latin typeface="Univers Next Pro Condensed" panose="020B0906030202020203" pitchFamily="34" charset="0"/>
            </a:endParaRP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10158"/>
            <a:ext cx="5761821" cy="646331"/>
          </a:xfrm>
          <a:prstGeom prst="rect">
            <a:avLst/>
          </a:prstGeom>
          <a:noFill/>
        </p:spPr>
        <p:txBody>
          <a:bodyPr wrap="square" lIns="91440" tIns="45720" rIns="91440" bIns="45720" rtlCol="0" anchor="t">
            <a:spAutoFit/>
          </a:bodyPr>
          <a:lstStyle/>
          <a:p>
            <a:r>
              <a:rPr lang="en-GB" dirty="0">
                <a:latin typeface="Arial" panose="020B0604020202020204" pitchFamily="34" charset="0"/>
                <a:cs typeface="Arial" panose="020B0604020202020204" pitchFamily="34" charset="0"/>
              </a:rPr>
              <a:t>Helen Trivers</a:t>
            </a:r>
            <a:r>
              <a:rPr lang="en-GB" b="0" i="0" dirty="0">
                <a:effectLst/>
                <a:latin typeface="Arial" panose="020B0604020202020204" pitchFamily="34" charset="0"/>
                <a:cs typeface="Arial" panose="020B0604020202020204" pitchFamily="34" charset="0"/>
              </a:rPr>
              <a:t>, RRSA Professional Adviser, introduces Articles 9, 20 and 25</a:t>
            </a:r>
            <a:endParaRPr lang="en-GB" dirty="0">
              <a:latin typeface="Arial" panose="020B0604020202020204" pitchFamily="34" charset="0"/>
              <a:cs typeface="Arial" panose="020B0604020202020204" pitchFamily="34" charset="0"/>
            </a:endParaRP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6"/>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038435" y="1219653"/>
            <a:ext cx="4912560" cy="4185761"/>
          </a:xfrm>
          <a:prstGeom prst="rect">
            <a:avLst/>
          </a:prstGeom>
          <a:noFill/>
        </p:spPr>
        <p:txBody>
          <a:bodyPr wrap="square" lIns="91440" tIns="45720" rIns="91440" bIns="45720" rtlCol="0" anchor="t">
            <a:spAutoFit/>
          </a:bodyPr>
          <a:lstStyle/>
          <a:p>
            <a:pPr algn="r" rtl="0" fontAlgn="base"/>
            <a:r>
              <a:rPr lang="en-GB" sz="1400" b="0" i="0" dirty="0">
                <a:solidFill>
                  <a:srgbClr val="FFFF00"/>
                </a:solidFill>
                <a:effectLst/>
                <a:latin typeface="Arial" panose="020B0604020202020204" pitchFamily="34" charset="0"/>
              </a:rPr>
              <a:t>Article 9 (separation from parents)</a:t>
            </a:r>
            <a:r>
              <a:rPr lang="en-GB" sz="1400" b="0" i="0" dirty="0">
                <a:solidFill>
                  <a:schemeClr val="bg1"/>
                </a:solidFill>
                <a:effectLst/>
                <a:latin typeface="Arial" panose="020B0604020202020204" pitchFamily="34" charset="0"/>
              </a:rPr>
              <a:t>: Children must not be separated from their parents against their will unless it is in their best interests (for example, if a parent is hurting or neglecting a child). Children whose parents have separated have the right to stay in contact with both parents, unless this could cause them harm. </a:t>
            </a:r>
          </a:p>
          <a:p>
            <a:pPr algn="r" rtl="0" fontAlgn="base"/>
            <a:endParaRPr lang="en-GB" sz="1400" b="0" i="0" dirty="0">
              <a:solidFill>
                <a:schemeClr val="bg1"/>
              </a:solidFill>
              <a:effectLst/>
              <a:latin typeface="Arial" panose="020B0604020202020204" pitchFamily="34" charset="0"/>
            </a:endParaRPr>
          </a:p>
          <a:p>
            <a:pPr algn="r" rtl="0" fontAlgn="base"/>
            <a:r>
              <a:rPr lang="en-GB" sz="1400" b="0" i="0" dirty="0">
                <a:solidFill>
                  <a:srgbClr val="FFFF00"/>
                </a:solidFill>
                <a:effectLst/>
                <a:latin typeface="Arial" panose="020B0604020202020204" pitchFamily="34" charset="0"/>
              </a:rPr>
              <a:t>Article 20 (children unable to live with their family)</a:t>
            </a:r>
            <a:r>
              <a:rPr lang="en-GB" sz="1400" b="0" i="0" dirty="0">
                <a:solidFill>
                  <a:schemeClr val="bg1"/>
                </a:solidFill>
                <a:effectLst/>
                <a:latin typeface="Arial" panose="020B0604020202020204" pitchFamily="34" charset="0"/>
              </a:rPr>
              <a:t>: If a child cannot be looked after by their immediate family, the government must give them special protection and assistance. This includes making sure the child is provided with alternative care that is continuous and respects the child’s culture, language and religion.</a:t>
            </a:r>
          </a:p>
          <a:p>
            <a:pPr algn="r" rtl="0" fontAlgn="base"/>
            <a:r>
              <a:rPr lang="en-GB" sz="1400" b="0" i="0" dirty="0">
                <a:solidFill>
                  <a:schemeClr val="bg1"/>
                </a:solidFill>
                <a:effectLst/>
                <a:latin typeface="Arial" panose="020B0604020202020204" pitchFamily="34" charset="0"/>
              </a:rPr>
              <a:t> </a:t>
            </a:r>
          </a:p>
          <a:p>
            <a:pPr algn="r" rtl="0" fontAlgn="base"/>
            <a:r>
              <a:rPr lang="en-GB" sz="1400" b="0" i="0" dirty="0">
                <a:solidFill>
                  <a:srgbClr val="FFFF00"/>
                </a:solidFill>
                <a:effectLst/>
                <a:latin typeface="Arial" panose="020B0604020202020204" pitchFamily="34" charset="0"/>
              </a:rPr>
              <a:t>Article 25 (review of treatment in care)</a:t>
            </a:r>
            <a:r>
              <a:rPr lang="en-GB" sz="1400" b="0" i="0" dirty="0">
                <a:solidFill>
                  <a:schemeClr val="bg1"/>
                </a:solidFill>
                <a:effectLst/>
                <a:latin typeface="Arial" panose="020B0604020202020204" pitchFamily="34" charset="0"/>
              </a:rPr>
              <a:t>: If a child has been placed away from home for the purpose of care or protection (for example, with a foster family or in hospital), they have the right to a regular review of their treatment, the way they are cared for and their wider circumstances.</a:t>
            </a:r>
          </a:p>
        </p:txBody>
      </p:sp>
      <p:pic>
        <p:nvPicPr>
          <p:cNvPr id="5" name="A9_20_25">
            <a:hlinkClick r:id="" action="ppaction://media"/>
            <a:extLst>
              <a:ext uri="{FF2B5EF4-FFF2-40B4-BE49-F238E27FC236}">
                <a16:creationId xmlns:a16="http://schemas.microsoft.com/office/drawing/2014/main" id="{87FEB075-3C01-353A-1FB0-D7C19446A1E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16419" y="2408068"/>
            <a:ext cx="4581636" cy="2577170"/>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49321"/>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 9, 20 &amp; 25</a:t>
            </a:r>
          </a:p>
        </p:txBody>
      </p:sp>
      <p:sp>
        <p:nvSpPr>
          <p:cNvPr id="5" name="TextBox 4">
            <a:extLst>
              <a:ext uri="{FF2B5EF4-FFF2-40B4-BE49-F238E27FC236}">
                <a16:creationId xmlns:a16="http://schemas.microsoft.com/office/drawing/2014/main" id="{13227B2E-B5C9-407F-BBFD-D529411BB157}"/>
              </a:ext>
            </a:extLst>
          </p:cNvPr>
          <p:cNvSpPr txBox="1"/>
          <p:nvPr/>
        </p:nvSpPr>
        <p:spPr>
          <a:xfrm>
            <a:off x="7060019" y="2736502"/>
            <a:ext cx="5131981" cy="1384995"/>
          </a:xfrm>
          <a:prstGeom prst="rect">
            <a:avLst/>
          </a:prstGeom>
          <a:noFill/>
        </p:spPr>
        <p:txBody>
          <a:bodyPr wrap="square" lIns="91440" tIns="45720" rIns="91440" bIns="45720" rtlCol="0" anchor="t">
            <a:spAutoFit/>
          </a:bodyPr>
          <a:lstStyle/>
          <a:p>
            <a:pPr algn="r" rtl="0" fontAlgn="base"/>
            <a:r>
              <a:rPr lang="en-GB" sz="2800" b="0" dirty="0">
                <a:solidFill>
                  <a:schemeClr val="bg1"/>
                </a:solidFill>
                <a:effectLst/>
                <a:latin typeface="Arial" panose="020B0604020202020204" pitchFamily="34" charset="0"/>
              </a:rPr>
              <a:t>Why might it not sometimes be possible for children to live with </a:t>
            </a:r>
            <a:r>
              <a:rPr lang="en-GB" sz="2800" b="0" dirty="0">
                <a:solidFill>
                  <a:srgbClr val="FFFF00"/>
                </a:solidFill>
                <a:effectLst/>
                <a:latin typeface="Arial" panose="020B0604020202020204" pitchFamily="34" charset="0"/>
              </a:rPr>
              <a:t>their parents</a:t>
            </a:r>
            <a:r>
              <a:rPr lang="en-GB" sz="2800" b="0" dirty="0">
                <a:solidFill>
                  <a:schemeClr val="bg1"/>
                </a:solidFill>
                <a:effectLst/>
                <a:latin typeface="Arial" panose="020B0604020202020204" pitchFamily="34" charset="0"/>
              </a:rPr>
              <a:t>?</a:t>
            </a:r>
            <a:endParaRPr lang="en-GB" sz="96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60000" y="1848336"/>
            <a:ext cx="6071622" cy="4748220"/>
          </a:xfrm>
        </p:spPr>
        <p:txBody>
          <a:bodyPr vert="horz" lIns="91440" tIns="180000" rIns="91440" bIns="45720" rtlCol="0" anchor="t">
            <a:normAutofit/>
          </a:bodyPr>
          <a:lstStyle/>
          <a:p>
            <a:pPr algn="l" rtl="0" fontAlgn="base">
              <a:buFont typeface="Arial" panose="020B0604020202020204" pitchFamily="34" charset="0"/>
              <a:buChar char="•"/>
            </a:pPr>
            <a:r>
              <a:rPr lang="en-GB" sz="1800" b="0" dirty="0">
                <a:solidFill>
                  <a:srgbClr val="000000"/>
                </a:solidFill>
                <a:effectLst/>
                <a:latin typeface="Arial" panose="020B0604020202020204" pitchFamily="34" charset="0"/>
              </a:rPr>
              <a:t>Parents may be unwell and unable to care for them. </a:t>
            </a:r>
          </a:p>
          <a:p>
            <a:pPr algn="l" rtl="0" fontAlgn="base">
              <a:buFont typeface="Arial" panose="020B0604020202020204" pitchFamily="34" charset="0"/>
              <a:buChar char="•"/>
            </a:pPr>
            <a:r>
              <a:rPr lang="en-GB" sz="1800" b="0" dirty="0">
                <a:solidFill>
                  <a:srgbClr val="000000"/>
                </a:solidFill>
                <a:effectLst/>
                <a:latin typeface="Arial" panose="020B0604020202020204" pitchFamily="34" charset="0"/>
              </a:rPr>
              <a:t>Parents may not be able to keep their children safe. </a:t>
            </a:r>
          </a:p>
          <a:p>
            <a:pPr algn="l" rtl="0" fontAlgn="base">
              <a:buFont typeface="Arial" panose="020B0604020202020204" pitchFamily="34" charset="0"/>
              <a:buChar char="•"/>
            </a:pPr>
            <a:r>
              <a:rPr lang="en-GB" sz="1800" b="0" dirty="0">
                <a:solidFill>
                  <a:srgbClr val="000000"/>
                </a:solidFill>
                <a:effectLst/>
                <a:latin typeface="Arial" panose="020B0604020202020204" pitchFamily="34" charset="0"/>
              </a:rPr>
              <a:t>Parents may not be able to provide everything a child needs to be the best they can be. </a:t>
            </a:r>
          </a:p>
          <a:p>
            <a:pPr algn="l" rtl="0" fontAlgn="base">
              <a:buFont typeface="Arial" panose="020B0604020202020204" pitchFamily="34" charset="0"/>
              <a:buChar char="•"/>
            </a:pPr>
            <a:r>
              <a:rPr lang="en-GB" sz="1800" b="0" dirty="0">
                <a:solidFill>
                  <a:srgbClr val="000000"/>
                </a:solidFill>
                <a:effectLst/>
                <a:latin typeface="Arial" panose="020B0604020202020204" pitchFamily="34" charset="0"/>
              </a:rPr>
              <a:t>Family situations may change, for example there may be a crisis. </a:t>
            </a:r>
          </a:p>
          <a:p>
            <a:pPr algn="l" rtl="0" fontAlgn="base">
              <a:buFont typeface="Arial" panose="020B0604020202020204" pitchFamily="34" charset="0"/>
              <a:buChar char="•"/>
            </a:pPr>
            <a:r>
              <a:rPr lang="en-GB" sz="1800" b="0" dirty="0">
                <a:solidFill>
                  <a:srgbClr val="000000"/>
                </a:solidFill>
                <a:effectLst/>
                <a:latin typeface="Arial" panose="020B0604020202020204" pitchFamily="34" charset="0"/>
              </a:rPr>
              <a:t>Parents may live separately, even in different countries.  </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normAutofit/>
          </a:bodyPr>
          <a:lstStyle/>
          <a:p>
            <a:r>
              <a:rPr lang="en-GB" dirty="0"/>
              <a:t>Did you think of these? </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315040" y="1848336"/>
            <a:ext cx="5686460" cy="4656023"/>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1800" b="0" dirty="0">
                <a:solidFill>
                  <a:srgbClr val="000000"/>
                </a:solidFill>
                <a:effectLst/>
                <a:latin typeface="Arial" panose="020B0604020202020204" pitchFamily="34" charset="0"/>
              </a:rPr>
              <a:t>The child may need long term treatment or care. </a:t>
            </a:r>
          </a:p>
          <a:p>
            <a:pPr algn="l" rtl="0" fontAlgn="base">
              <a:buFont typeface="Arial" panose="020B0604020202020204" pitchFamily="34" charset="0"/>
              <a:buChar char="•"/>
            </a:pPr>
            <a:r>
              <a:rPr lang="en-GB" sz="1800" b="0" dirty="0">
                <a:solidFill>
                  <a:srgbClr val="000000"/>
                </a:solidFill>
                <a:effectLst/>
                <a:latin typeface="Arial" panose="020B0604020202020204" pitchFamily="34" charset="0"/>
              </a:rPr>
              <a:t>Parents may be in prison. </a:t>
            </a:r>
          </a:p>
          <a:p>
            <a:pPr algn="l" rtl="0" fontAlgn="base">
              <a:buFont typeface="Arial" panose="020B0604020202020204" pitchFamily="34" charset="0"/>
              <a:buChar char="•"/>
            </a:pPr>
            <a:r>
              <a:rPr lang="en-GB" sz="1800" b="0" dirty="0">
                <a:solidFill>
                  <a:srgbClr val="000000"/>
                </a:solidFill>
                <a:effectLst/>
                <a:latin typeface="Arial" panose="020B0604020202020204" pitchFamily="34" charset="0"/>
              </a:rPr>
              <a:t>Disasters or emergencies may cause a child to be separated from its family. </a:t>
            </a:r>
          </a:p>
        </p:txBody>
      </p:sp>
      <p:sp>
        <p:nvSpPr>
          <p:cNvPr id="5" name="TextBox 4">
            <a:extLst>
              <a:ext uri="{FF2B5EF4-FFF2-40B4-BE49-F238E27FC236}">
                <a16:creationId xmlns:a16="http://schemas.microsoft.com/office/drawing/2014/main" id="{ED831199-8A67-401D-8AA2-2EE2632740A6}"/>
              </a:ext>
            </a:extLst>
          </p:cNvPr>
          <p:cNvSpPr txBox="1"/>
          <p:nvPr/>
        </p:nvSpPr>
        <p:spPr>
          <a:xfrm>
            <a:off x="360000" y="6210300"/>
            <a:ext cx="6187556" cy="461665"/>
          </a:xfrm>
          <a:prstGeom prst="rect">
            <a:avLst/>
          </a:prstGeom>
          <a:noFill/>
        </p:spPr>
        <p:txBody>
          <a:bodyPr wrap="square" rtlCol="0">
            <a:spAutoFit/>
          </a:bodyPr>
          <a:lstStyle/>
          <a:p>
            <a:pPr marL="0" indent="0">
              <a:buNone/>
            </a:pPr>
            <a:r>
              <a:rPr lang="en-GB" sz="2400" b="1" dirty="0">
                <a:solidFill>
                  <a:srgbClr val="00ACE9"/>
                </a:solidFill>
                <a:latin typeface="Arial"/>
                <a:cs typeface="Arial"/>
              </a:rPr>
              <a:t>Did you think of other reasons?</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629988" y="1602609"/>
            <a:ext cx="4413653" cy="2308324"/>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Read </a:t>
            </a:r>
            <a:r>
              <a:rPr lang="en-GB" sz="1800" b="1" i="0" dirty="0">
                <a:solidFill>
                  <a:srgbClr val="000000"/>
                </a:solidFill>
                <a:effectLst/>
                <a:latin typeface="Arial" panose="020B0604020202020204" pitchFamily="34" charset="0"/>
              </a:rPr>
              <a:t>The Blanket Bears </a:t>
            </a:r>
            <a:r>
              <a:rPr lang="en-GB" sz="1800" b="0" i="0" dirty="0">
                <a:solidFill>
                  <a:srgbClr val="000000"/>
                </a:solidFill>
                <a:effectLst/>
                <a:latin typeface="Arial" panose="020B0604020202020204" pitchFamily="34" charset="0"/>
              </a:rPr>
              <a:t>by Samuel Langley-Swain about little bears who are being cared for by foster carers. What did their foster carers do to make the little bears feel safe and welcome? How were the bears involved in choosing their forever family? If you don’t have the book, </a:t>
            </a:r>
            <a:r>
              <a:rPr lang="en-GB" sz="1800" b="0" i="0" u="sng" strike="noStrike" dirty="0">
                <a:solidFill>
                  <a:srgbClr val="0563C1"/>
                </a:solidFill>
                <a:effectLst/>
                <a:latin typeface="Arial" panose="020B0604020202020204" pitchFamily="34" charset="0"/>
                <a:hlinkClick r:id="rId5"/>
              </a:rPr>
              <a:t>watch this Story Time video.</a:t>
            </a:r>
            <a:r>
              <a:rPr lang="en-GB" sz="1800" b="0" i="0" dirty="0">
                <a:solidFill>
                  <a:srgbClr val="000000"/>
                </a:solidFill>
                <a:effectLst/>
                <a:latin typeface="Arial" panose="020B0604020202020204" pitchFamily="34" charset="0"/>
              </a:rPr>
              <a:t> </a:t>
            </a:r>
            <a:endParaRPr lang="en-GB"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148358" y="2164054"/>
            <a:ext cx="4413654"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Not all children live in the same kinds of families, there are </a:t>
            </a:r>
            <a:r>
              <a:rPr lang="en-GB" sz="1800" b="0" i="0" dirty="0">
                <a:solidFill>
                  <a:srgbClr val="FFFF00"/>
                </a:solidFill>
                <a:effectLst/>
                <a:latin typeface="Arial" panose="020B0604020202020204" pitchFamily="34" charset="0"/>
              </a:rPr>
              <a:t>families of many different types</a:t>
            </a:r>
            <a:r>
              <a:rPr lang="en-GB" sz="1800" b="0" i="0" dirty="0">
                <a:solidFill>
                  <a:schemeClr val="bg1"/>
                </a:solidFill>
                <a:effectLst/>
                <a:latin typeface="Arial" panose="020B0604020202020204" pitchFamily="34" charset="0"/>
              </a:rPr>
              <a:t>. Draw yourself with the people who look after you. Add details about who they are if you like. </a:t>
            </a:r>
            <a:endParaRPr lang="en-GB" sz="24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763921" y="4485538"/>
            <a:ext cx="4145785" cy="2031325"/>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Have you ever been away from your parents, carers or family, perhaps on a school trip or a sleepover with a friend? What did you miss the most? How did you keep in touch? </a:t>
            </a:r>
            <a:r>
              <a:rPr lang="en-GB" sz="1800" b="0" i="0" dirty="0">
                <a:solidFill>
                  <a:srgbClr val="000000"/>
                </a:solidFill>
                <a:effectLst/>
                <a:highlight>
                  <a:srgbClr val="00ACE9"/>
                </a:highlight>
                <a:latin typeface="Arial" panose="020B0604020202020204" pitchFamily="34" charset="0"/>
              </a:rPr>
              <a:t>Write some top tips for keeping in touch</a:t>
            </a:r>
            <a:r>
              <a:rPr lang="en-GB" sz="1800" b="0" i="0" dirty="0">
                <a:solidFill>
                  <a:srgbClr val="000000"/>
                </a:solidFill>
                <a:effectLst/>
                <a:latin typeface="Arial" panose="020B0604020202020204" pitchFamily="34" charset="0"/>
              </a:rPr>
              <a:t> if people can’t be together. </a:t>
            </a:r>
            <a:endParaRPr lang="en-GB" sz="3200" b="1" dirty="0">
              <a:highlight>
                <a:srgbClr val="00ACE9"/>
              </a:highligh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148358" y="4593259"/>
            <a:ext cx="4413654" cy="1815882"/>
          </a:xfrm>
          <a:prstGeom prst="rect">
            <a:avLst/>
          </a:prstGeom>
          <a:noFill/>
        </p:spPr>
        <p:txBody>
          <a:bodyPr wrap="square" rtlCol="0">
            <a:spAutoFit/>
          </a:bodyPr>
          <a:lstStyle/>
          <a:p>
            <a:pPr algn="ctr"/>
            <a:r>
              <a:rPr lang="en-GB" sz="1400" b="1" i="0" dirty="0">
                <a:solidFill>
                  <a:srgbClr val="000000"/>
                </a:solidFill>
                <a:effectLst/>
                <a:latin typeface="Arial" panose="020B0604020202020204" pitchFamily="34" charset="0"/>
              </a:rPr>
              <a:t>All children have the right to be cared for and kept safe. </a:t>
            </a:r>
            <a:r>
              <a:rPr lang="en-GB" sz="1400" b="0" i="0" dirty="0">
                <a:solidFill>
                  <a:srgbClr val="000000"/>
                </a:solidFill>
                <a:effectLst/>
                <a:latin typeface="Arial" panose="020B0604020202020204" pitchFamily="34" charset="0"/>
              </a:rPr>
              <a:t>Some children can’t stay at home and need to go somewhere safe to be cared for. This could be with another family member, or in foster care. </a:t>
            </a:r>
            <a:r>
              <a:rPr lang="en-GB" sz="1400" u="sng" dirty="0">
                <a:solidFill>
                  <a:srgbClr val="0563C1"/>
                </a:solidFill>
                <a:latin typeface="Arial" panose="020B0604020202020204" pitchFamily="34" charset="0"/>
              </a:rPr>
              <a:t>W</a:t>
            </a:r>
            <a:r>
              <a:rPr lang="en-GB" sz="1400" b="0" i="0" u="sng" strike="noStrike" dirty="0">
                <a:solidFill>
                  <a:srgbClr val="0563C1"/>
                </a:solidFill>
                <a:effectLst/>
                <a:latin typeface="Arial" panose="020B0604020202020204" pitchFamily="34" charset="0"/>
                <a:hlinkClick r:id="rId6"/>
              </a:rPr>
              <a:t>atch this video</a:t>
            </a:r>
            <a:r>
              <a:rPr lang="en-GB" sz="1400" b="0" i="0" dirty="0">
                <a:solidFill>
                  <a:srgbClr val="000000"/>
                </a:solidFill>
                <a:effectLst/>
                <a:latin typeface="Arial" panose="020B0604020202020204" pitchFamily="34" charset="0"/>
              </a:rPr>
              <a:t> and listen to James’ story. How did this story make you feel? Talk about it in your class. How would you support James if he moved to your school? </a:t>
            </a:r>
            <a:endParaRPr lang="en-GB" b="1" dirty="0">
              <a:solidFill>
                <a:srgbClr val="00B0F0"/>
              </a:solidFill>
              <a:latin typeface="Arial" panose="020B0604020202020204" pitchFamily="34" charset="0"/>
              <a:cs typeface="Arial" panose="020B0604020202020204" pitchFamily="34" charset="0"/>
            </a:endParaRPr>
          </a:p>
        </p:txBody>
      </p:sp>
      <p:pic>
        <p:nvPicPr>
          <p:cNvPr id="2" name="Online Media 1" title="Story Time: The Blanket Bears">
            <a:hlinkClick r:id="" action="ppaction://media"/>
            <a:extLst>
              <a:ext uri="{FF2B5EF4-FFF2-40B4-BE49-F238E27FC236}">
                <a16:creationId xmlns:a16="http://schemas.microsoft.com/office/drawing/2014/main" id="{1B053821-1035-7534-B043-D42C190E19F8}"/>
              </a:ext>
            </a:extLst>
          </p:cNvPr>
          <p:cNvPicPr>
            <a:picLocks noRot="1" noChangeAspect="1"/>
          </p:cNvPicPr>
          <p:nvPr>
            <a:videoFile r:link="rId1"/>
          </p:nvPr>
        </p:nvPicPr>
        <p:blipFill>
          <a:blip r:embed="rId7"/>
          <a:stretch>
            <a:fillRect/>
          </a:stretch>
        </p:blipFill>
        <p:spPr>
          <a:xfrm>
            <a:off x="4998215" y="2177721"/>
            <a:ext cx="2540000" cy="1435100"/>
          </a:xfrm>
          <a:prstGeom prst="rect">
            <a:avLst/>
          </a:prstGeom>
        </p:spPr>
      </p:pic>
      <p:pic>
        <p:nvPicPr>
          <p:cNvPr id="4" name="Online Media 3" title="James' story - Independent Care Review">
            <a:hlinkClick r:id="" action="ppaction://media"/>
            <a:extLst>
              <a:ext uri="{FF2B5EF4-FFF2-40B4-BE49-F238E27FC236}">
                <a16:creationId xmlns:a16="http://schemas.microsoft.com/office/drawing/2014/main" id="{267ADFD3-C396-B90C-0A9A-E7F1FC8F2132}"/>
              </a:ext>
            </a:extLst>
          </p:cNvPr>
          <p:cNvPicPr>
            <a:picLocks noRot="1" noChangeAspect="1"/>
          </p:cNvPicPr>
          <p:nvPr>
            <a:videoFile r:link="rId2"/>
          </p:nvPr>
        </p:nvPicPr>
        <p:blipFill>
          <a:blip r:embed="rId8"/>
          <a:stretch>
            <a:fillRect/>
          </a:stretch>
        </p:blipFill>
        <p:spPr>
          <a:xfrm>
            <a:off x="4766436" y="4783652"/>
            <a:ext cx="2540000" cy="1435100"/>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156192" y="1797119"/>
            <a:ext cx="4466607" cy="2308324"/>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You will have seen lots of sad stories about </a:t>
            </a:r>
            <a:r>
              <a:rPr lang="en-GB" sz="1800" b="1" i="0" dirty="0">
                <a:solidFill>
                  <a:srgbClr val="000000"/>
                </a:solidFill>
                <a:effectLst/>
                <a:latin typeface="Arial" panose="020B0604020202020204" pitchFamily="34" charset="0"/>
              </a:rPr>
              <a:t>families separated by the conflict in Ukraine</a:t>
            </a:r>
            <a:r>
              <a:rPr lang="en-GB" sz="1800" b="0" i="0" dirty="0">
                <a:solidFill>
                  <a:srgbClr val="000000"/>
                </a:solidFill>
                <a:effectLst/>
                <a:latin typeface="Arial" panose="020B0604020202020204" pitchFamily="34" charset="0"/>
              </a:rPr>
              <a:t>. Learn about the amazing work of </a:t>
            </a:r>
            <a:r>
              <a:rPr lang="en-GB" sz="1800" b="0" i="0" u="sng" strike="noStrike" dirty="0">
                <a:solidFill>
                  <a:srgbClr val="0563C1"/>
                </a:solidFill>
                <a:effectLst/>
                <a:latin typeface="Arial" panose="020B0604020202020204" pitchFamily="34" charset="0"/>
                <a:hlinkClick r:id="rId3"/>
              </a:rPr>
              <a:t>UNICEF Blue Dot centres</a:t>
            </a:r>
            <a:r>
              <a:rPr lang="en-GB" sz="1800" b="0" i="0" u="none" strike="noStrike" dirty="0">
                <a:effectLst/>
                <a:latin typeface="Arial" panose="020B0604020202020204" pitchFamily="34" charset="0"/>
              </a:rPr>
              <a:t>. Draw a picture or write about their work so other people can find out about the centres. Can you explain how the Blue Dot centres link to rights? </a:t>
            </a:r>
            <a:r>
              <a:rPr lang="en-GB" sz="1800" b="0" i="0" dirty="0">
                <a:effectLst/>
                <a:latin typeface="Arial" panose="020B0604020202020204" pitchFamily="34" charset="0"/>
              </a:rPr>
              <a:t> </a:t>
            </a:r>
            <a:endParaRPr lang="en-GB" sz="1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7716895" y="4740408"/>
            <a:ext cx="4318912"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Article 20 says that when a child is cared for away from their parents, their </a:t>
            </a:r>
            <a:r>
              <a:rPr lang="en-GB" sz="1800" b="1" i="0" dirty="0">
                <a:solidFill>
                  <a:srgbClr val="000000"/>
                </a:solidFill>
                <a:effectLst/>
                <a:latin typeface="Arial" panose="020B0604020202020204" pitchFamily="34" charset="0"/>
              </a:rPr>
              <a:t>CULTURE, LANGUAGE AND RELIGION </a:t>
            </a:r>
            <a:r>
              <a:rPr lang="en-GB" sz="1800" b="0" i="0" dirty="0">
                <a:solidFill>
                  <a:srgbClr val="000000"/>
                </a:solidFill>
                <a:effectLst/>
                <a:latin typeface="Arial" panose="020B0604020202020204" pitchFamily="34" charset="0"/>
              </a:rPr>
              <a:t>must still be respected. Discuss </a:t>
            </a:r>
            <a:r>
              <a:rPr lang="en-GB" sz="1800" b="0" i="0" dirty="0">
                <a:solidFill>
                  <a:srgbClr val="000000"/>
                </a:solidFill>
                <a:effectLst/>
                <a:highlight>
                  <a:srgbClr val="00ACE9"/>
                </a:highlight>
                <a:latin typeface="Arial" panose="020B0604020202020204" pitchFamily="34" charset="0"/>
              </a:rPr>
              <a:t>why this is important </a:t>
            </a:r>
            <a:r>
              <a:rPr lang="en-GB" sz="1800" b="0" i="0" dirty="0">
                <a:solidFill>
                  <a:srgbClr val="000000"/>
                </a:solidFill>
                <a:effectLst/>
                <a:latin typeface="Arial" panose="020B0604020202020204" pitchFamily="34" charset="0"/>
              </a:rPr>
              <a:t>and look at what other rights connect to this. </a:t>
            </a:r>
            <a:endParaRPr lang="en-GB"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5D850FA-48C7-4BC8-ABA0-C51BB944CC6A}"/>
              </a:ext>
            </a:extLst>
          </p:cNvPr>
          <p:cNvSpPr txBox="1"/>
          <p:nvPr/>
        </p:nvSpPr>
        <p:spPr>
          <a:xfrm>
            <a:off x="7771229" y="1882180"/>
            <a:ext cx="4210244" cy="2062103"/>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Lots of people will be familiar with Jacqueline Wilson’s books about </a:t>
            </a:r>
            <a:r>
              <a:rPr lang="en-GB" sz="1600" b="1" i="0" dirty="0">
                <a:solidFill>
                  <a:srgbClr val="000000"/>
                </a:solidFill>
                <a:effectLst/>
                <a:latin typeface="Arial" panose="020B0604020202020204" pitchFamily="34" charset="0"/>
              </a:rPr>
              <a:t>Tracy Beaker</a:t>
            </a:r>
            <a:r>
              <a:rPr lang="en-GB" sz="1600" b="0" i="0" dirty="0">
                <a:solidFill>
                  <a:srgbClr val="000000"/>
                </a:solidFill>
                <a:effectLst/>
                <a:latin typeface="Arial" panose="020B0604020202020204" pitchFamily="34" charset="0"/>
              </a:rPr>
              <a:t> who lived in a children’s home. </a:t>
            </a:r>
            <a:r>
              <a:rPr lang="en-GB" sz="1600" b="0" i="0" dirty="0">
                <a:solidFill>
                  <a:srgbClr val="000000"/>
                </a:solidFill>
                <a:effectLst/>
                <a:latin typeface="Arial" panose="020B0604020202020204" pitchFamily="34" charset="0"/>
                <a:hlinkClick r:id="rId4"/>
              </a:rPr>
              <a:t>Read this Newsround article</a:t>
            </a:r>
            <a:r>
              <a:rPr lang="en-GB" sz="1600" b="0" i="0" dirty="0">
                <a:solidFill>
                  <a:srgbClr val="000000"/>
                </a:solidFill>
                <a:effectLst/>
                <a:latin typeface="Arial" panose="020B0604020202020204" pitchFamily="34" charset="0"/>
              </a:rPr>
              <a:t> about the 30</a:t>
            </a:r>
            <a:r>
              <a:rPr lang="en-GB" sz="1600" b="0" i="0" baseline="30000" dirty="0">
                <a:solidFill>
                  <a:srgbClr val="000000"/>
                </a:solidFill>
                <a:effectLst/>
                <a:latin typeface="Arial" panose="020B0604020202020204" pitchFamily="34" charset="0"/>
              </a:rPr>
              <a:t>th</a:t>
            </a:r>
            <a:r>
              <a:rPr lang="en-GB" sz="1600" b="0" i="0" dirty="0">
                <a:solidFill>
                  <a:srgbClr val="000000"/>
                </a:solidFill>
                <a:effectLst/>
                <a:latin typeface="Arial" panose="020B0604020202020204" pitchFamily="34" charset="0"/>
              </a:rPr>
              <a:t> anniversary of the books and think about why the books are so popular. Does your library have books about children who don’t live with their parents?</a:t>
            </a:r>
            <a:endParaRPr lang="en-GB" sz="105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51E56E0-0122-4793-99A0-3FE5D073B105}"/>
              </a:ext>
            </a:extLst>
          </p:cNvPr>
          <p:cNvSpPr txBox="1"/>
          <p:nvPr/>
        </p:nvSpPr>
        <p:spPr>
          <a:xfrm>
            <a:off x="256019" y="5017406"/>
            <a:ext cx="6782735" cy="1200329"/>
          </a:xfrm>
          <a:prstGeom prst="rect">
            <a:avLst/>
          </a:prstGeom>
          <a:noFill/>
        </p:spPr>
        <p:txBody>
          <a:bodyPr wrap="square">
            <a:spAutoFit/>
          </a:bodyPr>
          <a:lstStyle/>
          <a:p>
            <a:pPr algn="ctr"/>
            <a:r>
              <a:rPr lang="en-GB" sz="1800" dirty="0">
                <a:solidFill>
                  <a:schemeClr val="bg1"/>
                </a:solidFill>
                <a:effectLst/>
                <a:latin typeface="Arial" panose="020B0604020202020204" pitchFamily="34" charset="0"/>
                <a:ea typeface="Calibri" panose="020F0502020204030204" pitchFamily="34" charset="0"/>
              </a:rPr>
              <a:t>Imagine you had to interview some adults for the role of </a:t>
            </a:r>
            <a:r>
              <a:rPr lang="en-GB" sz="1800" dirty="0">
                <a:solidFill>
                  <a:srgbClr val="FFFF00"/>
                </a:solidFill>
                <a:effectLst/>
                <a:latin typeface="Arial" panose="020B0604020202020204" pitchFamily="34" charset="0"/>
                <a:ea typeface="Calibri" panose="020F0502020204030204" pitchFamily="34" charset="0"/>
              </a:rPr>
              <a:t>foster carers</a:t>
            </a:r>
            <a:r>
              <a:rPr lang="en-GB" sz="1800" dirty="0">
                <a:solidFill>
                  <a:schemeClr val="bg1"/>
                </a:solidFill>
                <a:effectLst/>
                <a:latin typeface="Arial" panose="020B0604020202020204" pitchFamily="34" charset="0"/>
                <a:ea typeface="Calibri" panose="020F0502020204030204" pitchFamily="34" charset="0"/>
              </a:rPr>
              <a:t>. What sort of questions would you want to ask them and what answers would you hope to hear? Discuss this in groups then compare your ideas with others</a:t>
            </a:r>
            <a:endParaRPr lang="en-GB" sz="1600" b="1" dirty="0">
              <a:solidFill>
                <a:schemeClr val="bg1"/>
              </a:solidFill>
              <a:latin typeface="Arial" panose="020B0604020202020204" pitchFamily="34" charset="0"/>
              <a:cs typeface="Arial" panose="020B060402020202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E8992107-53D8-E24C-255E-B7E6CBE1D8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588" y="2061712"/>
            <a:ext cx="2725185" cy="1532916"/>
          </a:xfrm>
          <a:prstGeom prst="rect">
            <a:avLst/>
          </a:prstGeom>
        </p:spPr>
      </p:pic>
    </p:spTree>
    <p:extLst>
      <p:ext uri="{BB962C8B-B14F-4D97-AF65-F5344CB8AC3E}">
        <p14:creationId xmlns:p14="http://schemas.microsoft.com/office/powerpoint/2010/main" val="186591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7620680" y="1896098"/>
            <a:ext cx="4372996" cy="2062103"/>
          </a:xfrm>
          <a:prstGeom prst="rect">
            <a:avLst/>
          </a:prstGeom>
          <a:noFill/>
        </p:spPr>
        <p:txBody>
          <a:bodyPr wrap="square" lIns="91440" tIns="45720" rIns="91440" bIns="45720" rtlCol="0" anchor="t">
            <a:spAutoFit/>
          </a:bodyPr>
          <a:lstStyle/>
          <a:p>
            <a:pPr algn="ctr"/>
            <a:r>
              <a:rPr lang="en-GB" sz="1600" b="0" i="0" dirty="0">
                <a:solidFill>
                  <a:srgbClr val="000000"/>
                </a:solidFill>
                <a:effectLst/>
                <a:latin typeface="Arial" panose="020B0604020202020204" pitchFamily="34" charset="0"/>
              </a:rPr>
              <a:t>All children have the right to be cared for and kept safe. Some children need alternative care arrangements. </a:t>
            </a:r>
            <a:r>
              <a:rPr lang="en-GB" sz="1600" b="0" i="0" u="sng" strike="noStrike" dirty="0">
                <a:solidFill>
                  <a:srgbClr val="0563C1"/>
                </a:solidFill>
                <a:effectLst/>
                <a:latin typeface="Arial" panose="020B0604020202020204" pitchFamily="34" charset="0"/>
                <a:hlinkClick r:id="rId4"/>
              </a:rPr>
              <a:t>Watch this film</a:t>
            </a:r>
            <a:r>
              <a:rPr lang="en-GB" sz="1600" b="0" i="0" dirty="0">
                <a:solidFill>
                  <a:srgbClr val="000000"/>
                </a:solidFill>
                <a:effectLst/>
                <a:latin typeface="Arial" panose="020B0604020202020204" pitchFamily="34" charset="0"/>
              </a:rPr>
              <a:t> from Barnardo's and listen to Abi’s diary as she explains how she felt moving into a new </a:t>
            </a:r>
            <a:r>
              <a:rPr lang="en-GB" sz="1600" b="1" i="0" dirty="0">
                <a:solidFill>
                  <a:srgbClr val="000000"/>
                </a:solidFill>
                <a:effectLst/>
                <a:latin typeface="Arial" panose="020B0604020202020204" pitchFamily="34" charset="0"/>
              </a:rPr>
              <a:t>foster care</a:t>
            </a:r>
            <a:r>
              <a:rPr lang="en-GB" sz="1600" b="0" i="0" dirty="0">
                <a:solidFill>
                  <a:srgbClr val="000000"/>
                </a:solidFill>
                <a:effectLst/>
                <a:latin typeface="Arial" panose="020B0604020202020204" pitchFamily="34" charset="0"/>
              </a:rPr>
              <a:t> home. How did this story make you feel? Talk about it in your class. Create a list of the qualities needed by foster carers.  </a:t>
            </a:r>
            <a:endParaRPr lang="en-GB" sz="1600" b="1" dirty="0">
              <a:latin typeface="Arial"/>
              <a:cs typeface="Arial"/>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135922" y="2188488"/>
            <a:ext cx="4372996" cy="1477328"/>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Read the text of </a:t>
            </a:r>
            <a:r>
              <a:rPr lang="en-GB" sz="1800" b="0" i="0" dirty="0">
                <a:solidFill>
                  <a:srgbClr val="FFFF00"/>
                </a:solidFill>
                <a:effectLst/>
                <a:latin typeface="Arial" panose="020B0604020202020204" pitchFamily="34" charset="0"/>
              </a:rPr>
              <a:t>Articles 9, 20 and 25</a:t>
            </a:r>
            <a:r>
              <a:rPr lang="en-GB" sz="1800" b="0" i="0" dirty="0">
                <a:solidFill>
                  <a:schemeClr val="bg1"/>
                </a:solidFill>
                <a:effectLst/>
                <a:latin typeface="Arial" panose="020B0604020202020204" pitchFamily="34" charset="0"/>
              </a:rPr>
              <a:t>. Select five words or phrases which really stand out to you. Compare your list with others in your group, then discuss how these three articles are connected. </a:t>
            </a:r>
            <a:endParaRPr lang="en-GB" sz="1600" dirty="0">
              <a:solidFill>
                <a:schemeClr val="bg1"/>
              </a:solidFill>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1232ECBE-FC1D-43E0-AF25-319A44147B7E}"/>
              </a:ext>
            </a:extLst>
          </p:cNvPr>
          <p:cNvSpPr txBox="1"/>
          <p:nvPr/>
        </p:nvSpPr>
        <p:spPr>
          <a:xfrm>
            <a:off x="198324" y="4537197"/>
            <a:ext cx="4022802" cy="2062103"/>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Lots of people will be familiar with Jacqueline Wilson’s books about Tracy Beaker who lived in a children’s home. </a:t>
            </a:r>
            <a:r>
              <a:rPr lang="en-GB" sz="1600" b="0" i="0" u="sng" strike="noStrike" dirty="0">
                <a:solidFill>
                  <a:srgbClr val="0563C1"/>
                </a:solidFill>
                <a:effectLst/>
                <a:latin typeface="Arial" panose="020B0604020202020204" pitchFamily="34" charset="0"/>
                <a:hlinkClick r:id="rId5"/>
              </a:rPr>
              <a:t>Read this Newsround article</a:t>
            </a:r>
            <a:r>
              <a:rPr lang="en-GB" sz="1600" b="0" i="0" dirty="0">
                <a:solidFill>
                  <a:srgbClr val="000000"/>
                </a:solidFill>
                <a:effectLst/>
                <a:latin typeface="Arial" panose="020B0604020202020204" pitchFamily="34" charset="0"/>
              </a:rPr>
              <a:t> about the 30</a:t>
            </a:r>
            <a:r>
              <a:rPr lang="en-GB" sz="1600" b="0" i="0" baseline="30000" dirty="0">
                <a:solidFill>
                  <a:srgbClr val="000000"/>
                </a:solidFill>
                <a:effectLst/>
                <a:latin typeface="Arial" panose="020B0604020202020204" pitchFamily="34" charset="0"/>
              </a:rPr>
              <a:t>th</a:t>
            </a:r>
            <a:r>
              <a:rPr lang="en-GB" sz="1600" b="0" i="0" dirty="0">
                <a:solidFill>
                  <a:srgbClr val="000000"/>
                </a:solidFill>
                <a:effectLst/>
                <a:latin typeface="Arial" panose="020B0604020202020204" pitchFamily="34" charset="0"/>
              </a:rPr>
              <a:t> anniversary of the books and think about why they are so popular. Does your library have books about children who don’t live with their parents?</a:t>
            </a:r>
            <a:endParaRPr lang="en-GB"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499407F-876C-4F61-8256-827E3F080E75}"/>
              </a:ext>
            </a:extLst>
          </p:cNvPr>
          <p:cNvSpPr txBox="1"/>
          <p:nvPr/>
        </p:nvSpPr>
        <p:spPr>
          <a:xfrm>
            <a:off x="7620680" y="4691086"/>
            <a:ext cx="4372996" cy="1754326"/>
          </a:xfrm>
          <a:prstGeom prst="rect">
            <a:avLst/>
          </a:prstGeom>
          <a:noFill/>
        </p:spPr>
        <p:txBody>
          <a:bodyPr wrap="square">
            <a:spAutoFit/>
          </a:bodyPr>
          <a:lstStyle/>
          <a:p>
            <a:pPr algn="ctr"/>
            <a:r>
              <a:rPr lang="en-GB" sz="1800" b="0" i="0" dirty="0">
                <a:solidFill>
                  <a:srgbClr val="000000"/>
                </a:solidFill>
                <a:effectLst/>
                <a:latin typeface="Arial" panose="020B0604020202020204" pitchFamily="34" charset="0"/>
              </a:rPr>
              <a:t>Article 20 says that when a child is cared for away from their parents, their </a:t>
            </a:r>
            <a:r>
              <a:rPr lang="en-GB" sz="1800" b="1" i="0" dirty="0">
                <a:solidFill>
                  <a:srgbClr val="000000"/>
                </a:solidFill>
                <a:effectLst/>
                <a:latin typeface="Arial" panose="020B0604020202020204" pitchFamily="34" charset="0"/>
              </a:rPr>
              <a:t>CULTURE, LANGUAGE AND RELIGION </a:t>
            </a:r>
            <a:r>
              <a:rPr lang="en-GB" sz="1800" b="0" i="0" dirty="0">
                <a:solidFill>
                  <a:srgbClr val="000000"/>
                </a:solidFill>
                <a:effectLst/>
                <a:latin typeface="Arial" panose="020B0604020202020204" pitchFamily="34" charset="0"/>
              </a:rPr>
              <a:t>must still be respected. Discuss </a:t>
            </a:r>
            <a:r>
              <a:rPr lang="en-GB" sz="1800" b="0" i="0" dirty="0">
                <a:solidFill>
                  <a:srgbClr val="000000"/>
                </a:solidFill>
                <a:effectLst/>
                <a:highlight>
                  <a:srgbClr val="00ACE9"/>
                </a:highlight>
                <a:latin typeface="Arial" panose="020B0604020202020204" pitchFamily="34" charset="0"/>
              </a:rPr>
              <a:t>why this is important </a:t>
            </a:r>
            <a:r>
              <a:rPr lang="en-GB" sz="1800" b="0" i="0" dirty="0">
                <a:solidFill>
                  <a:srgbClr val="000000"/>
                </a:solidFill>
                <a:effectLst/>
                <a:latin typeface="Arial" panose="020B0604020202020204" pitchFamily="34" charset="0"/>
              </a:rPr>
              <a:t>and look at what other rights connect to this. </a:t>
            </a:r>
            <a:endParaRPr lang="en-GB" dirty="0">
              <a:latin typeface="Arial" panose="020B0604020202020204" pitchFamily="34" charset="0"/>
              <a:cs typeface="Arial" panose="020B0604020202020204" pitchFamily="34" charset="0"/>
            </a:endParaRPr>
          </a:p>
        </p:txBody>
      </p:sp>
      <p:pic>
        <p:nvPicPr>
          <p:cNvPr id="8" name="Picture 7" descr="A picture containing clipart&#10;&#10;Description automatically generated">
            <a:extLst>
              <a:ext uri="{FF2B5EF4-FFF2-40B4-BE49-F238E27FC236}">
                <a16:creationId xmlns:a16="http://schemas.microsoft.com/office/drawing/2014/main" id="{7BFFBCF8-DAF9-22AE-1D0F-22B472AFA9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8918" y="4774006"/>
            <a:ext cx="2823969" cy="1588483"/>
          </a:xfrm>
          <a:prstGeom prst="rect">
            <a:avLst/>
          </a:prstGeom>
        </p:spPr>
      </p:pic>
      <p:pic>
        <p:nvPicPr>
          <p:cNvPr id="9" name="Online Media 8" title="Barnardo's | Diary of a foster child - full">
            <a:hlinkClick r:id="" action="ppaction://media"/>
            <a:extLst>
              <a:ext uri="{FF2B5EF4-FFF2-40B4-BE49-F238E27FC236}">
                <a16:creationId xmlns:a16="http://schemas.microsoft.com/office/drawing/2014/main" id="{FE305EF0-F69E-AAB9-AEA2-2640292C67EE}"/>
              </a:ext>
            </a:extLst>
          </p:cNvPr>
          <p:cNvPicPr>
            <a:picLocks noRot="1" noChangeAspect="1"/>
          </p:cNvPicPr>
          <p:nvPr>
            <a:videoFile r:link="rId1"/>
          </p:nvPr>
        </p:nvPicPr>
        <p:blipFill>
          <a:blip r:embed="rId7"/>
          <a:stretch>
            <a:fillRect/>
          </a:stretch>
        </p:blipFill>
        <p:spPr>
          <a:xfrm>
            <a:off x="4914900" y="2209600"/>
            <a:ext cx="2540000" cy="1435100"/>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2267</TotalTime>
  <Words>1414</Words>
  <Application>Microsoft Office PowerPoint</Application>
  <PresentationFormat>Widescreen</PresentationFormat>
  <Paragraphs>83</Paragraphs>
  <Slides>13</Slides>
  <Notes>11</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Open Sans</vt:lpstr>
      <vt:lpstr>Univers Next Pro</vt:lpstr>
      <vt:lpstr>Univers Next Pro Condensed</vt:lpstr>
      <vt:lpstr>Wingdings</vt:lpstr>
      <vt:lpstr>Office Theme</vt:lpstr>
      <vt:lpstr>PowerPoint Presentation</vt:lpstr>
      <vt:lpstr>PowerPoint Presentation</vt:lpstr>
      <vt:lpstr>Guess the Articles</vt:lpstr>
      <vt:lpstr>PowerPoint Presentation</vt:lpstr>
      <vt:lpstr>PowerPoint Presentation</vt:lpstr>
      <vt:lpstr>Did you think of these? </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185</cp:revision>
  <dcterms:created xsi:type="dcterms:W3CDTF">2021-02-11T16:57:41Z</dcterms:created>
  <dcterms:modified xsi:type="dcterms:W3CDTF">2022-05-12T08:02:41Z</dcterms:modified>
</cp:coreProperties>
</file>