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281" r:id="rId4"/>
    <p:sldId id="258" r:id="rId5"/>
    <p:sldId id="291" r:id="rId6"/>
    <p:sldId id="259" r:id="rId7"/>
    <p:sldId id="284" r:id="rId8"/>
    <p:sldId id="285" r:id="rId9"/>
    <p:sldId id="286" r:id="rId10"/>
    <p:sldId id="287" r:id="rId11"/>
    <p:sldId id="288" r:id="rId12"/>
    <p:sldId id="282" r:id="rId13"/>
    <p:sldId id="290"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0823" autoAdjust="0"/>
  </p:normalViewPr>
  <p:slideViewPr>
    <p:cSldViewPr snapToGrid="0">
      <p:cViewPr varScale="1">
        <p:scale>
          <a:sx n="63" d="100"/>
          <a:sy n="63" d="100"/>
        </p:scale>
        <p:origin x="804" y="4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3FA8B-F5D3-48AA-A011-79311221A7E0}" type="datetimeFigureOut">
              <a:rPr lang="en-GB" smtClean="0"/>
              <a:t>30/06/2022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0368D0-998C-4032-83B2-2279821C941C}" type="slidenum">
              <a:rPr lang="en-GB" smtClean="0"/>
              <a:t>‹#›</a:t>
            </a:fld>
            <a:endParaRPr lang="en-GB"/>
          </a:p>
        </p:txBody>
      </p:sp>
    </p:spTree>
    <p:extLst>
      <p:ext uri="{BB962C8B-B14F-4D97-AF65-F5344CB8AC3E}">
        <p14:creationId xmlns:p14="http://schemas.microsoft.com/office/powerpoint/2010/main" val="627445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121212"/>
              </a:solidFill>
              <a:effectLst/>
              <a:latin typeface="Open Sans"/>
            </a:endParaRPr>
          </a:p>
          <a:p>
            <a:endParaRPr lang="en-GB" b="0" i="0" dirty="0">
              <a:solidFill>
                <a:srgbClr val="121212"/>
              </a:solidFill>
              <a:effectLst/>
              <a:latin typeface="Open Sans"/>
            </a:endParaRPr>
          </a:p>
        </p:txBody>
      </p:sp>
      <p:sp>
        <p:nvSpPr>
          <p:cNvPr id="4" name="Slide Number Placeholder 3"/>
          <p:cNvSpPr>
            <a:spLocks noGrp="1"/>
          </p:cNvSpPr>
          <p:nvPr>
            <p:ph type="sldNum" sz="quarter" idx="5"/>
          </p:nvPr>
        </p:nvSpPr>
        <p:spPr/>
        <p:txBody>
          <a:bodyPr/>
          <a:lstStyle/>
          <a:p>
            <a:fld id="{A60368D0-998C-4032-83B2-2279821C941C}" type="slidenum">
              <a:rPr lang="en-GB" smtClean="0"/>
              <a:t>1</a:t>
            </a:fld>
            <a:endParaRPr lang="en-GB"/>
          </a:p>
        </p:txBody>
      </p:sp>
    </p:spTree>
    <p:extLst>
      <p:ext uri="{BB962C8B-B14F-4D97-AF65-F5344CB8AC3E}">
        <p14:creationId xmlns:p14="http://schemas.microsoft.com/office/powerpoint/2010/main" val="3798116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296532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UNICEF UK/Dawe</a:t>
            </a:r>
          </a:p>
        </p:txBody>
      </p:sp>
      <p:sp>
        <p:nvSpPr>
          <p:cNvPr id="4" name="Slide Number Placeholder 3"/>
          <p:cNvSpPr>
            <a:spLocks noGrp="1"/>
          </p:cNvSpPr>
          <p:nvPr>
            <p:ph type="sldNum" sz="quarter" idx="5"/>
          </p:nvPr>
        </p:nvSpPr>
        <p:spPr/>
        <p:txBody>
          <a:bodyPr/>
          <a:lstStyle/>
          <a:p>
            <a:fld id="{60FFAD9A-D0F1-4AD6-A7C9-3D519A760F4B}" type="slidenum">
              <a:rPr lang="en-GB" smtClean="0"/>
              <a:t>14</a:t>
            </a:fld>
            <a:endParaRPr lang="en-GB"/>
          </a:p>
        </p:txBody>
      </p:sp>
    </p:spTree>
    <p:extLst>
      <p:ext uri="{BB962C8B-B14F-4D97-AF65-F5344CB8AC3E}">
        <p14:creationId xmlns:p14="http://schemas.microsoft.com/office/powerpoint/2010/main" val="567608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4015882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45333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4</a:t>
            </a:fld>
            <a:endParaRPr lang="en-GB"/>
          </a:p>
        </p:txBody>
      </p:sp>
    </p:spTree>
    <p:extLst>
      <p:ext uri="{BB962C8B-B14F-4D97-AF65-F5344CB8AC3E}">
        <p14:creationId xmlns:p14="http://schemas.microsoft.com/office/powerpoint/2010/main" val="357112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33801907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4161070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40949500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8303502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descr="A person sitting on a bed&#10;&#10;Description automatically generated">
            <a:extLst>
              <a:ext uri="{FF2B5EF4-FFF2-40B4-BE49-F238E27FC236}">
                <a16:creationId xmlns:a16="http://schemas.microsoft.com/office/drawing/2014/main" id="{C4056781-D515-4BC7-8006-26261C928E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20414" y="0"/>
            <a:ext cx="12312414" cy="6925733"/>
          </a:xfrm>
          <a:prstGeom prst="rect">
            <a:avLst/>
          </a:prstGeom>
        </p:spPr>
      </p:pic>
      <p:sp>
        <p:nvSpPr>
          <p:cNvPr id="8" name="Title 1">
            <a:extLst>
              <a:ext uri="{FF2B5EF4-FFF2-40B4-BE49-F238E27FC236}">
                <a16:creationId xmlns:a16="http://schemas.microsoft.com/office/drawing/2014/main" id="{09CF067E-39E5-4D91-87A3-ACC6AD15E96D}"/>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170532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lice single title blu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2CA1285B-6221-419C-A454-834FF378DA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68366"/>
            <a:ext cx="12315821" cy="6925108"/>
          </a:xfrm>
          <a:prstGeom prst="rect">
            <a:avLst/>
          </a:prstGeom>
        </p:spPr>
      </p:pic>
    </p:spTree>
    <p:extLst>
      <p:ext uri="{BB962C8B-B14F-4D97-AF65-F5344CB8AC3E}">
        <p14:creationId xmlns:p14="http://schemas.microsoft.com/office/powerpoint/2010/main" val="913400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7731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sitting, man, reading&#10;&#10;Description automatically generated">
            <a:extLst>
              <a:ext uri="{FF2B5EF4-FFF2-40B4-BE49-F238E27FC236}">
                <a16:creationId xmlns:a16="http://schemas.microsoft.com/office/drawing/2014/main" id="{3F6FEA19-0098-4FF3-8554-E7B817911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0"/>
            <a:ext cx="12192000" cy="6858000"/>
          </a:xfrm>
          <a:prstGeom prst="rect">
            <a:avLst/>
          </a:prstGeom>
        </p:spPr>
      </p:pic>
      <p:sp>
        <p:nvSpPr>
          <p:cNvPr id="9" name="Title 1">
            <a:extLst>
              <a:ext uri="{FF2B5EF4-FFF2-40B4-BE49-F238E27FC236}">
                <a16:creationId xmlns:a16="http://schemas.microsoft.com/office/drawing/2014/main" id="{70088B6A-37EC-4377-97F2-1E7A89274C0F}"/>
              </a:ext>
            </a:extLst>
          </p:cNvPr>
          <p:cNvSpPr>
            <a:spLocks noGrp="1"/>
          </p:cNvSpPr>
          <p:nvPr>
            <p:ph type="ctrTitle" hasCustomPrompt="1"/>
          </p:nvPr>
        </p:nvSpPr>
        <p:spPr>
          <a:xfrm>
            <a:off x="0" y="5167889"/>
            <a:ext cx="7392202" cy="1022569"/>
          </a:xfrm>
          <a:solidFill>
            <a:srgbClr val="00ACE9"/>
          </a:solidFill>
        </p:spPr>
        <p:txBody>
          <a:bodyPr wrap="square" lIns="360000" tIns="144000" anchor="ctr" anchorCtr="0">
            <a:spAutoFit/>
          </a:bodyPr>
          <a:lstStyle>
            <a:lvl1pPr>
              <a:defRPr sz="6000" cap="all" spc="600" baseline="0">
                <a:solidFill>
                  <a:schemeClr val="bg1"/>
                </a:solidFill>
                <a:latin typeface="Univers Next Pro Condensed" panose="020B0906030202020203" pitchFamily="34" charset="0"/>
              </a:defRPr>
            </a:lvl1pPr>
          </a:lstStyle>
          <a:p>
            <a:r>
              <a:rPr lang="en-US" dirty="0"/>
              <a:t>thankyou</a:t>
            </a:r>
            <a:endParaRPr lang="en-GB" dirty="0"/>
          </a:p>
        </p:txBody>
      </p:sp>
    </p:spTree>
    <p:extLst>
      <p:ext uri="{BB962C8B-B14F-4D97-AF65-F5344CB8AC3E}">
        <p14:creationId xmlns:p14="http://schemas.microsoft.com/office/powerpoint/2010/main" val="3547384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imary Activities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32862"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27805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im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488010"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PRIMARY ACTIVITIES 2</a:t>
            </a:r>
            <a:endParaRPr lang="en-GB" sz="5400" dirty="0">
              <a:solidFill>
                <a:srgbClr val="00B0F0"/>
              </a:solidFill>
              <a:latin typeface="Univers Next Pro Condensed" panose="020B0906030202020203" pitchFamily="34" charset="0"/>
            </a:endParaRP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1540408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ondary Activiti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598583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a:t>
            </a:r>
            <a:r>
              <a:rPr lang="en-GB" sz="1400" dirty="0">
                <a:solidFill>
                  <a:schemeClr val="tx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09396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ondary Activities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C3A3BD-8BBB-4A16-8F4F-DE87626F53FB}"/>
              </a:ext>
            </a:extLst>
          </p:cNvPr>
          <p:cNvSpPr/>
          <p:nvPr userDrawn="1"/>
        </p:nvSpPr>
        <p:spPr>
          <a:xfrm>
            <a:off x="0" y="4186410"/>
            <a:ext cx="7425369" cy="267159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4E24EDD5-F2D4-484B-9B69-F3004F5F0692}"/>
              </a:ext>
            </a:extLst>
          </p:cNvPr>
          <p:cNvSpPr/>
          <p:nvPr userDrawn="1"/>
        </p:nvSpPr>
        <p:spPr>
          <a:xfrm>
            <a:off x="4766631" y="1514820"/>
            <a:ext cx="7425369" cy="26715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00"/>
              </a:solidFill>
            </a:endParaRPr>
          </a:p>
        </p:txBody>
      </p:sp>
      <p:sp>
        <p:nvSpPr>
          <p:cNvPr id="8" name="Rectangle 7">
            <a:extLst>
              <a:ext uri="{FF2B5EF4-FFF2-40B4-BE49-F238E27FC236}">
                <a16:creationId xmlns:a16="http://schemas.microsoft.com/office/drawing/2014/main" id="{C0EF4892-DECC-43FF-88C0-3B5EECDC2F0C}"/>
              </a:ext>
            </a:extLst>
          </p:cNvPr>
          <p:cNvSpPr/>
          <p:nvPr userDrawn="1"/>
        </p:nvSpPr>
        <p:spPr>
          <a:xfrm>
            <a:off x="7425369" y="4186410"/>
            <a:ext cx="4766631" cy="26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F1CD00EA-2284-4624-8A40-76C6536547E6}"/>
              </a:ext>
            </a:extLst>
          </p:cNvPr>
          <p:cNvSpPr/>
          <p:nvPr userDrawn="1"/>
        </p:nvSpPr>
        <p:spPr>
          <a:xfrm>
            <a:off x="0" y="1514820"/>
            <a:ext cx="4766631" cy="2671590"/>
          </a:xfrm>
          <a:prstGeom prst="rect">
            <a:avLst/>
          </a:prstGeom>
          <a:solidFill>
            <a:srgbClr val="00B0F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close up of a logo&#10;&#10;Description automatically generated">
            <a:extLst>
              <a:ext uri="{FF2B5EF4-FFF2-40B4-BE49-F238E27FC236}">
                <a16:creationId xmlns:a16="http://schemas.microsoft.com/office/drawing/2014/main" id="{3B22F8F5-AE04-4AC1-91B1-035F35388B1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08348" y="204854"/>
            <a:ext cx="5296365" cy="1138800"/>
          </a:xfrm>
          <a:prstGeom prst="rect">
            <a:avLst/>
          </a:prstGeom>
        </p:spPr>
      </p:pic>
      <p:sp>
        <p:nvSpPr>
          <p:cNvPr id="3" name="TextBox 2">
            <a:extLst>
              <a:ext uri="{FF2B5EF4-FFF2-40B4-BE49-F238E27FC236}">
                <a16:creationId xmlns:a16="http://schemas.microsoft.com/office/drawing/2014/main" id="{75ABA332-9979-40EC-A695-35FA1240F675}"/>
              </a:ext>
            </a:extLst>
          </p:cNvPr>
          <p:cNvSpPr txBox="1"/>
          <p:nvPr userDrawn="1"/>
        </p:nvSpPr>
        <p:spPr>
          <a:xfrm>
            <a:off x="220338" y="204854"/>
            <a:ext cx="6323681" cy="769441"/>
          </a:xfrm>
          <a:prstGeom prst="rect">
            <a:avLst/>
          </a:prstGeom>
          <a:noFill/>
        </p:spPr>
        <p:txBody>
          <a:bodyPr wrap="square" rtlCol="0">
            <a:spAutoFit/>
          </a:bodyPr>
          <a:lstStyle/>
          <a:p>
            <a:pPr algn="l"/>
            <a:r>
              <a:rPr lang="en-GB" sz="4400" dirty="0">
                <a:solidFill>
                  <a:srgbClr val="00B0F0"/>
                </a:solidFill>
                <a:latin typeface="Univers Next Pro Condensed" panose="020B0906030202020203" pitchFamily="34" charset="0"/>
              </a:rPr>
              <a:t>SECONDARY ACTIVITIES 2</a:t>
            </a:r>
          </a:p>
        </p:txBody>
      </p:sp>
      <p:sp>
        <p:nvSpPr>
          <p:cNvPr id="11" name="TextBox 10">
            <a:extLst>
              <a:ext uri="{FF2B5EF4-FFF2-40B4-BE49-F238E27FC236}">
                <a16:creationId xmlns:a16="http://schemas.microsoft.com/office/drawing/2014/main" id="{C5698843-F7A5-4EA9-8E27-83B20EC475F2}"/>
              </a:ext>
            </a:extLst>
          </p:cNvPr>
          <p:cNvSpPr txBox="1"/>
          <p:nvPr userDrawn="1"/>
        </p:nvSpPr>
        <p:spPr>
          <a:xfrm>
            <a:off x="220338" y="868593"/>
            <a:ext cx="5263316" cy="523220"/>
          </a:xfrm>
          <a:prstGeom prst="rect">
            <a:avLst/>
          </a:prstGeom>
          <a:noFill/>
        </p:spPr>
        <p:txBody>
          <a:bodyPr wrap="square" rtlCol="0">
            <a:spAutoFit/>
          </a:bodyPr>
          <a:lstStyle/>
          <a:p>
            <a:pPr algn="l"/>
            <a:r>
              <a:rPr lang="en-GB" sz="1400" b="1" dirty="0">
                <a:solidFill>
                  <a:schemeClr val="tx1"/>
                </a:solidFill>
                <a:latin typeface="Arial" panose="020B0604020202020204" pitchFamily="34" charset="0"/>
                <a:cs typeface="Arial" panose="020B0604020202020204" pitchFamily="34" charset="0"/>
              </a:rPr>
              <a:t>You do not need to complete every activity but if you have time you can try to complete more than one. </a:t>
            </a:r>
          </a:p>
        </p:txBody>
      </p:sp>
    </p:spTree>
    <p:extLst>
      <p:ext uri="{BB962C8B-B14F-4D97-AF65-F5344CB8AC3E}">
        <p14:creationId xmlns:p14="http://schemas.microsoft.com/office/powerpoint/2010/main" val="31540152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ue slice double title blue dash">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E49A15B5-7EFA-4045-AD3F-F12AF2BFB2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2501228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ue slice double title white dash">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6C2F8840-AA37-4E5E-A12B-53A1C91C49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58"/>
            <a:ext cx="12192000" cy="6855484"/>
          </a:xfrm>
          <a:prstGeom prst="rect">
            <a:avLst/>
          </a:prstGeom>
        </p:spPr>
      </p:pic>
    </p:spTree>
    <p:extLst>
      <p:ext uri="{BB962C8B-B14F-4D97-AF65-F5344CB8AC3E}">
        <p14:creationId xmlns:p14="http://schemas.microsoft.com/office/powerpoint/2010/main" val="17659769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ontent and object 2">
    <p:bg>
      <p:bgPr>
        <a:solidFill>
          <a:srgbClr val="00ACE9"/>
        </a:solidFill>
        <a:effectLst/>
      </p:bgPr>
    </p:bg>
    <p:spTree>
      <p:nvGrpSpPr>
        <p:cNvPr id="1" name=""/>
        <p:cNvGrpSpPr/>
        <p:nvPr/>
      </p:nvGrpSpPr>
      <p:grpSpPr>
        <a:xfrm>
          <a:off x="0" y="0"/>
          <a:ext cx="0" cy="0"/>
          <a:chOff x="0" y="0"/>
          <a:chExt cx="0" cy="0"/>
        </a:xfrm>
      </p:grpSpPr>
      <p:sp>
        <p:nvSpPr>
          <p:cNvPr id="13" name="Title 1"/>
          <p:cNvSpPr>
            <a:spLocks noGrp="1"/>
          </p:cNvSpPr>
          <p:nvPr>
            <p:ph type="ctrTitle" hasCustomPrompt="1"/>
          </p:nvPr>
        </p:nvSpPr>
        <p:spPr>
          <a:xfrm>
            <a:off x="272796" y="202348"/>
            <a:ext cx="11247587" cy="709158"/>
          </a:xfrm>
        </p:spPr>
        <p:txBody>
          <a:bodyPr anchor="b">
            <a:normAutofit/>
          </a:bodyPr>
          <a:lstStyle>
            <a:lvl1pPr algn="l">
              <a:defRPr sz="4000" cap="all" spc="400" baseline="0">
                <a:solidFill>
                  <a:schemeClr val="bg1"/>
                </a:solidFill>
                <a:latin typeface="Univers Next Pro Condensed" panose="020B0906030202020203" pitchFamily="34" charset="0"/>
              </a:defRPr>
            </a:lvl1pPr>
          </a:lstStyle>
          <a:p>
            <a:r>
              <a:rPr lang="en-US" dirty="0"/>
              <a:t> Add headline here</a:t>
            </a:r>
            <a:endParaRPr lang="en-GB" dirty="0"/>
          </a:p>
        </p:txBody>
      </p:sp>
      <p:cxnSp>
        <p:nvCxnSpPr>
          <p:cNvPr id="17" name="Straight Connector 16">
            <a:extLst>
              <a:ext uri="{FF2B5EF4-FFF2-40B4-BE49-F238E27FC236}">
                <a16:creationId xmlns:a16="http://schemas.microsoft.com/office/drawing/2014/main" id="{2AEE0FCB-1120-4045-A506-E38BD7CCECDC}"/>
              </a:ext>
            </a:extLst>
          </p:cNvPr>
          <p:cNvCxnSpPr>
            <a:cxnSpLocks/>
          </p:cNvCxnSpPr>
          <p:nvPr userDrawn="1"/>
        </p:nvCxnSpPr>
        <p:spPr>
          <a:xfrm>
            <a:off x="67889" y="1121839"/>
            <a:ext cx="12056222" cy="0"/>
          </a:xfrm>
          <a:prstGeom prst="line">
            <a:avLst/>
          </a:prstGeom>
          <a:ln w="44450" cmpd="sng">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FB66101A-794E-4CBA-A965-9BBF63D6A45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24004" y="5495112"/>
            <a:ext cx="5967996" cy="1283211"/>
          </a:xfrm>
          <a:prstGeom prst="rect">
            <a:avLst/>
          </a:prstGeom>
        </p:spPr>
      </p:pic>
    </p:spTree>
    <p:extLst>
      <p:ext uri="{BB962C8B-B14F-4D97-AF65-F5344CB8AC3E}">
        <p14:creationId xmlns:p14="http://schemas.microsoft.com/office/powerpoint/2010/main" val="23460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84C12D-CF63-408B-A8E3-CA310ADFAD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25" y="-311150"/>
            <a:ext cx="12192000" cy="8128000"/>
          </a:xfrm>
          <a:prstGeom prst="rect">
            <a:avLst/>
          </a:prstGeom>
        </p:spPr>
      </p:pic>
      <p:sp>
        <p:nvSpPr>
          <p:cNvPr id="3" name="Title 1">
            <a:extLst>
              <a:ext uri="{FF2B5EF4-FFF2-40B4-BE49-F238E27FC236}">
                <a16:creationId xmlns:a16="http://schemas.microsoft.com/office/drawing/2014/main" id="{EF5A0075-6DAE-4F75-9850-A81CCC068425}"/>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3736971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text">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786F8ED-6F66-BE45-ADC6-D6BC0CEF0183}"/>
              </a:ext>
            </a:extLst>
          </p:cNvPr>
          <p:cNvSpPr>
            <a:spLocks noGrp="1"/>
          </p:cNvSpPr>
          <p:nvPr>
            <p:ph type="body" sz="quarter" idx="11" hasCustomPrompt="1"/>
          </p:nvPr>
        </p:nvSpPr>
        <p:spPr>
          <a:xfrm>
            <a:off x="360000" y="1652580"/>
            <a:ext cx="10858500" cy="4092575"/>
          </a:xfrm>
        </p:spPr>
        <p:txBody>
          <a:bodyPr tIns="180000"/>
          <a:lstStyle>
            <a:lvl1pPr marL="457200" indent="-457200">
              <a:spcAft>
                <a:spcPts val="1000"/>
              </a:spcAft>
              <a:buClr>
                <a:srgbClr val="00AEEF"/>
              </a:buClr>
              <a:buFont typeface="Wingdings" pitchFamily="2" charset="2"/>
              <a:buChar char="§"/>
              <a:defRPr/>
            </a:lvl1pPr>
            <a:lvl2pPr marL="800100" indent="-342900">
              <a:buClr>
                <a:schemeClr val="tx1"/>
              </a:buClr>
              <a:buFont typeface="Wingdings" pitchFamily="2" charset="2"/>
              <a:buChar char="§"/>
              <a:defRPr/>
            </a:lvl2pPr>
            <a:lvl3pPr marL="1143000" indent="-228600">
              <a:buClr>
                <a:srgbClr val="00AEEF"/>
              </a:buClr>
              <a:buFont typeface="Wingdings" pitchFamily="2" charset="2"/>
              <a:buChar char="§"/>
              <a:defRPr/>
            </a:lvl3pPr>
            <a:lvl4pPr marL="1600200" indent="-228600">
              <a:buClr>
                <a:schemeClr val="tx1"/>
              </a:buClr>
              <a:buFont typeface="Wingdings" pitchFamily="2" charset="2"/>
              <a:buChar char="§"/>
              <a:defRPr/>
            </a:lvl4pPr>
            <a:lvl5pPr marL="2114550" indent="-285750">
              <a:buClr>
                <a:srgbClr val="00AEEF"/>
              </a:buClr>
              <a:buFont typeface="Wingdings" pitchFamily="2" charset="2"/>
              <a:buChar char="§"/>
              <a:defRPr/>
            </a:lvl5pPr>
          </a:lstStyle>
          <a:p>
            <a:pPr lvl="0"/>
            <a:r>
              <a:rPr lang="en-US" b="0" i="0">
                <a:latin typeface="Univers Next Pro" panose="020B0503030202020203" pitchFamily="34" charset="77"/>
                <a:cs typeface="Univers" panose="020F0502020204030204" pitchFamily="34" charset="0"/>
              </a:rPr>
              <a:t>Click to add engaging text</a:t>
            </a:r>
          </a:p>
          <a:p>
            <a:pPr lvl="0"/>
            <a:r>
              <a:rPr lang="en-US" b="0" i="0">
                <a:latin typeface="Univers Next Pro" panose="020B0503030202020203" pitchFamily="34" charset="77"/>
                <a:cs typeface="Univers" panose="020F0502020204030204" pitchFamily="34" charset="0"/>
              </a:rPr>
              <a:t>And some more text</a:t>
            </a:r>
          </a:p>
          <a:p>
            <a:pPr lvl="1"/>
            <a:r>
              <a:rPr lang="en-US" b="0" i="0">
                <a:latin typeface="Univers Next Pro" panose="020B0503030202020203" pitchFamily="34" charset="77"/>
                <a:cs typeface="Univers" panose="020F0502020204030204" pitchFamily="34" charset="0"/>
              </a:rPr>
              <a:t>Second level</a:t>
            </a:r>
          </a:p>
          <a:p>
            <a:pPr lvl="2"/>
            <a:r>
              <a:rPr lang="en-US" b="0" i="0">
                <a:latin typeface="Univers Next Pro" panose="020B0503030202020203" pitchFamily="34" charset="77"/>
                <a:cs typeface="Univers" panose="020F0502020204030204" pitchFamily="34" charset="0"/>
              </a:rPr>
              <a:t>Third level</a:t>
            </a:r>
          </a:p>
          <a:p>
            <a:pPr lvl="3"/>
            <a:r>
              <a:rPr lang="en-US" b="0" i="0">
                <a:latin typeface="Univers Next Pro" panose="020B0503030202020203" pitchFamily="34" charset="77"/>
                <a:cs typeface="Univers" panose="020F0502020204030204" pitchFamily="34" charset="0"/>
              </a:rPr>
              <a:t>Fourth level</a:t>
            </a:r>
          </a:p>
          <a:p>
            <a:pPr lvl="4"/>
            <a:endParaRPr lang="en-US" b="0" i="0">
              <a:latin typeface="Univers Next Pro" panose="020B0503030202020203" pitchFamily="34" charset="77"/>
              <a:cs typeface="Univers" panose="020F0502020204030204" pitchFamily="34" charset="0"/>
            </a:endParaRPr>
          </a:p>
        </p:txBody>
      </p:sp>
      <p:cxnSp>
        <p:nvCxnSpPr>
          <p:cNvPr id="6" name="Straight Connector 5">
            <a:extLst>
              <a:ext uri="{FF2B5EF4-FFF2-40B4-BE49-F238E27FC236}">
                <a16:creationId xmlns:a16="http://schemas.microsoft.com/office/drawing/2014/main" id="{032FFBB5-AF36-DC41-B7D2-D1C8564792E3}"/>
              </a:ext>
            </a:extLst>
          </p:cNvPr>
          <p:cNvCxnSpPr>
            <a:cxnSpLocks/>
          </p:cNvCxnSpPr>
          <p:nvPr userDrawn="1"/>
        </p:nvCxnSpPr>
        <p:spPr>
          <a:xfrm flipV="1">
            <a:off x="16519" y="1391521"/>
            <a:ext cx="12175481" cy="42699"/>
          </a:xfrm>
          <a:prstGeom prst="line">
            <a:avLst/>
          </a:prstGeom>
          <a:ln w="44450" cmpd="sng">
            <a:solidFill>
              <a:srgbClr val="00AEEF"/>
            </a:solidFill>
            <a:prstDash val="lgDash"/>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CA965B56-7434-4F4E-9C33-F1D3F131942D}"/>
              </a:ext>
            </a:extLst>
          </p:cNvPr>
          <p:cNvSpPr>
            <a:spLocks noGrp="1"/>
          </p:cNvSpPr>
          <p:nvPr>
            <p:ph type="ctrTitle" hasCustomPrompt="1"/>
          </p:nvPr>
        </p:nvSpPr>
        <p:spPr>
          <a:xfrm>
            <a:off x="360000" y="261444"/>
            <a:ext cx="11247587" cy="877104"/>
          </a:xfrm>
        </p:spPr>
        <p:txBody>
          <a:bodyPr anchor="b">
            <a:normAutofit/>
          </a:bodyPr>
          <a:lstStyle>
            <a:lvl1pPr algn="l">
              <a:defRPr sz="4800" cap="all" spc="400" baseline="0">
                <a:solidFill>
                  <a:srgbClr val="00AEEF"/>
                </a:solidFill>
                <a:latin typeface="Univers Next Pro Condensed" panose="020B0906030202020203" pitchFamily="34" charset="0"/>
              </a:defRPr>
            </a:lvl1pPr>
          </a:lstStyle>
          <a:p>
            <a:r>
              <a:rPr lang="en-US"/>
              <a:t> add headline here</a:t>
            </a:r>
            <a:endParaRPr lang="en-GB"/>
          </a:p>
        </p:txBody>
      </p:sp>
      <p:pic>
        <p:nvPicPr>
          <p:cNvPr id="7" name="Picture 6" descr="A close up of a logo&#10;&#10;Description automatically generated">
            <a:extLst>
              <a:ext uri="{FF2B5EF4-FFF2-40B4-BE49-F238E27FC236}">
                <a16:creationId xmlns:a16="http://schemas.microsoft.com/office/drawing/2014/main" id="{DDF87C42-D6D6-4C5A-A743-872A791424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18516" y="5719200"/>
            <a:ext cx="5296365" cy="1138800"/>
          </a:xfrm>
          <a:prstGeom prst="rect">
            <a:avLst/>
          </a:prstGeom>
        </p:spPr>
      </p:pic>
    </p:spTree>
    <p:extLst>
      <p:ext uri="{BB962C8B-B14F-4D97-AF65-F5344CB8AC3E}">
        <p14:creationId xmlns:p14="http://schemas.microsoft.com/office/powerpoint/2010/main" val="2308669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A98FE80-BE6B-4AD6-9CAE-75882CA82C99}"/>
              </a:ext>
            </a:extLst>
          </p:cNvPr>
          <p:cNvSpPr txBox="1">
            <a:spLocks/>
          </p:cNvSpPr>
          <p:nvPr userDrawn="1"/>
        </p:nvSpPr>
        <p:spPr>
          <a:xfrm>
            <a:off x="9525" y="5234399"/>
            <a:ext cx="9756058" cy="745571"/>
          </a:xfrm>
          <a:prstGeom prst="rect">
            <a:avLst/>
          </a:prstGeom>
          <a:solidFill>
            <a:srgbClr val="00AEEF"/>
          </a:solidFill>
        </p:spPr>
        <p:txBody>
          <a:bodyPr vert="horz" wrap="square" lIns="360000" tIns="144000" rIns="91440" bIns="45720" rtlCol="0" anchor="ctr" anchorCtr="0">
            <a:spAutoFit/>
          </a:bodyPr>
          <a:lstStyle>
            <a:lvl1pPr algn="l" defTabSz="914400" rtl="0" eaLnBrk="1" latinLnBrk="0" hangingPunct="1">
              <a:lnSpc>
                <a:spcPct val="90000"/>
              </a:lnSpc>
              <a:spcBef>
                <a:spcPct val="0"/>
              </a:spcBef>
              <a:buNone/>
              <a:defRPr sz="4000" kern="1200" cap="all" spc="600" baseline="0">
                <a:solidFill>
                  <a:schemeClr val="bg1"/>
                </a:solidFill>
                <a:latin typeface="Univers Next Pro Condensed" panose="020B0906030202020203" pitchFamily="34" charset="0"/>
                <a:ea typeface="+mj-ea"/>
                <a:cs typeface="+mj-cs"/>
              </a:defRPr>
            </a:lvl1pPr>
          </a:lstStyle>
          <a:p>
            <a:r>
              <a:rPr lang="en-US" dirty="0"/>
              <a:t>Article of the week</a:t>
            </a:r>
            <a:endParaRPr lang="en-GB" dirty="0"/>
          </a:p>
        </p:txBody>
      </p:sp>
    </p:spTree>
    <p:extLst>
      <p:ext uri="{BB962C8B-B14F-4D97-AF65-F5344CB8AC3E}">
        <p14:creationId xmlns:p14="http://schemas.microsoft.com/office/powerpoint/2010/main" val="4220624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EC21AA-0D92-47EE-9154-7AF89AB436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25" y="10783"/>
            <a:ext cx="12192000" cy="6855484"/>
          </a:xfrm>
          <a:prstGeom prst="rect">
            <a:avLst/>
          </a:prstGeom>
        </p:spPr>
      </p:pic>
      <p:sp>
        <p:nvSpPr>
          <p:cNvPr id="5" name="TextBox 4">
            <a:extLst>
              <a:ext uri="{FF2B5EF4-FFF2-40B4-BE49-F238E27FC236}">
                <a16:creationId xmlns:a16="http://schemas.microsoft.com/office/drawing/2014/main" id="{0A77C208-4BD6-4C38-BDC1-17B195E04AB9}"/>
              </a:ext>
            </a:extLst>
          </p:cNvPr>
          <p:cNvSpPr txBox="1"/>
          <p:nvPr userDrawn="1"/>
        </p:nvSpPr>
        <p:spPr>
          <a:xfrm>
            <a:off x="221192" y="350308"/>
            <a:ext cx="5681133" cy="646331"/>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INSTRUCTIONS</a:t>
            </a:r>
          </a:p>
        </p:txBody>
      </p:sp>
      <p:sp>
        <p:nvSpPr>
          <p:cNvPr id="6" name="TextBox 5">
            <a:extLst>
              <a:ext uri="{FF2B5EF4-FFF2-40B4-BE49-F238E27FC236}">
                <a16:creationId xmlns:a16="http://schemas.microsoft.com/office/drawing/2014/main" id="{A3AF2516-8551-4EE9-849B-CB3BC03C1256}"/>
              </a:ext>
            </a:extLst>
          </p:cNvPr>
          <p:cNvSpPr txBox="1"/>
          <p:nvPr userDrawn="1"/>
        </p:nvSpPr>
        <p:spPr>
          <a:xfrm>
            <a:off x="221192" y="1044264"/>
            <a:ext cx="6163733" cy="4401205"/>
          </a:xfrm>
          <a:prstGeom prst="rect">
            <a:avLst/>
          </a:prstGeom>
          <a:noFill/>
        </p:spPr>
        <p:txBody>
          <a:bodyPr wrap="square" rtlCol="0">
            <a:spAutoFit/>
          </a:bodyPr>
          <a:lstStyle/>
          <a:p>
            <a:pPr algn="l"/>
            <a:r>
              <a:rPr lang="en-GB" sz="1750" dirty="0">
                <a:solidFill>
                  <a:schemeClr val="bg1"/>
                </a:solidFill>
                <a:latin typeface="Arial" panose="020B0604020202020204" pitchFamily="34" charset="0"/>
                <a:cs typeface="Arial" panose="020B0604020202020204" pitchFamily="34" charset="0"/>
              </a:rPr>
              <a:t>This flexible resource is intended to provide you with some easy to use, appropriate rights-related learning to share with your children, their families and your colleagues. </a:t>
            </a:r>
          </a:p>
          <a:p>
            <a:pPr algn="l"/>
            <a:endParaRPr lang="en-GB" sz="1750" dirty="0">
              <a:solidFill>
                <a:schemeClr val="bg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750" dirty="0">
                <a:solidFill>
                  <a:schemeClr val="bg1"/>
                </a:solidFill>
                <a:latin typeface="Arial" panose="020B0604020202020204" pitchFamily="34" charset="0"/>
                <a:cs typeface="Arial" panose="020B0604020202020204" pitchFamily="34" charset="0"/>
              </a:rPr>
              <a:t>Please </a:t>
            </a:r>
            <a:r>
              <a:rPr lang="en-GB" sz="1750" b="1" dirty="0">
                <a:solidFill>
                  <a:srgbClr val="FFFF00"/>
                </a:solidFill>
                <a:latin typeface="Arial" panose="020B0604020202020204" pitchFamily="34" charset="0"/>
                <a:cs typeface="Arial" panose="020B0604020202020204" pitchFamily="34" charset="0"/>
              </a:rPr>
              <a:t>edit out non-relevant slides or tasks </a:t>
            </a:r>
            <a:r>
              <a:rPr lang="en-GB" sz="1750" dirty="0">
                <a:solidFill>
                  <a:schemeClr val="bg1"/>
                </a:solidFill>
                <a:latin typeface="Arial" panose="020B0604020202020204" pitchFamily="34" charset="0"/>
                <a:cs typeface="Arial" panose="020B0604020202020204" pitchFamily="34" charset="0"/>
              </a:rPr>
              <a:t>before sharing with students. Please check the content works for your learners and feel free to add any content that would make the material more relevant to your setting. </a:t>
            </a:r>
            <a:r>
              <a:rPr lang="en-GB" sz="1750" dirty="0">
                <a:solidFill>
                  <a:schemeClr val="bg1"/>
                </a:solidFill>
                <a:effectLst/>
                <a:latin typeface="Arial" panose="020B0604020202020204" pitchFamily="34" charset="0"/>
                <a:ea typeface="Calibri" panose="020F0502020204030204" pitchFamily="34" charset="0"/>
              </a:rPr>
              <a:t>If any of the activities become triggering, please follow your internal mechanisms to provide a safe space and utilise your pastoral/safeguarding support. You can access further support via NSPCC and Childline.</a:t>
            </a:r>
            <a:r>
              <a:rPr lang="en-GB" sz="1750" dirty="0">
                <a:solidFill>
                  <a:schemeClr val="bg1"/>
                </a:solidFill>
                <a:latin typeface="Arial" panose="020B0604020202020204" pitchFamily="34" charset="0"/>
                <a:cs typeface="Arial" panose="020B0604020202020204" pitchFamily="34" charset="0"/>
              </a:rPr>
              <a:t> </a:t>
            </a:r>
          </a:p>
          <a:p>
            <a:endParaRPr lang="en-GB" sz="1750" dirty="0">
              <a:solidFill>
                <a:schemeClr val="bg1"/>
              </a:solidFill>
              <a:latin typeface="Arial" panose="020B0604020202020204" pitchFamily="34" charset="0"/>
              <a:cs typeface="Arial" panose="020B0604020202020204" pitchFamily="34" charset="0"/>
            </a:endParaRPr>
          </a:p>
          <a:p>
            <a:pPr algn="l"/>
            <a:r>
              <a:rPr lang="en-GB" sz="1750" dirty="0">
                <a:solidFill>
                  <a:schemeClr val="bg1"/>
                </a:solidFill>
                <a:latin typeface="Arial" panose="020B0604020202020204" pitchFamily="34" charset="0"/>
                <a:cs typeface="Arial" panose="020B0604020202020204" pitchFamily="34" charset="0"/>
              </a:rPr>
              <a:t>This pack also provides links to learning resources from third parties and from the UK Committee for UNICEF (UNICEF UK) that you can access for free.</a:t>
            </a:r>
          </a:p>
        </p:txBody>
      </p:sp>
    </p:spTree>
    <p:extLst>
      <p:ext uri="{BB962C8B-B14F-4D97-AF65-F5344CB8AC3E}">
        <p14:creationId xmlns:p14="http://schemas.microsoft.com/office/powerpoint/2010/main" val="39975236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ing the article">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6828"/>
            <a:ext cx="12259733" cy="6893570"/>
          </a:xfrm>
          <a:prstGeom prst="rect">
            <a:avLst/>
          </a:prstGeom>
        </p:spPr>
      </p:pic>
      <p:pic>
        <p:nvPicPr>
          <p:cNvPr id="8" name="Picture 7" descr="Shape&#10;&#10;Description automatically generated">
            <a:extLst>
              <a:ext uri="{FF2B5EF4-FFF2-40B4-BE49-F238E27FC236}">
                <a16:creationId xmlns:a16="http://schemas.microsoft.com/office/drawing/2014/main" id="{F78A57B8-0C74-4701-99F6-4AD43C62E7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33575"/>
            <a:ext cx="6896566" cy="4923167"/>
          </a:xfrm>
          <a:prstGeom prst="rect">
            <a:avLst/>
          </a:prstGeom>
        </p:spPr>
      </p:pic>
    </p:spTree>
    <p:extLst>
      <p:ext uri="{BB962C8B-B14F-4D97-AF65-F5344CB8AC3E}">
        <p14:creationId xmlns:p14="http://schemas.microsoft.com/office/powerpoint/2010/main" val="2192479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ce one title blue dash">
    <p:spTree>
      <p:nvGrpSpPr>
        <p:cNvPr id="1" name=""/>
        <p:cNvGrpSpPr/>
        <p:nvPr/>
      </p:nvGrpSpPr>
      <p:grpSpPr>
        <a:xfrm>
          <a:off x="0" y="0"/>
          <a:ext cx="0" cy="0"/>
          <a:chOff x="0" y="0"/>
          <a:chExt cx="0" cy="0"/>
        </a:xfrm>
      </p:grpSpPr>
      <p:pic>
        <p:nvPicPr>
          <p:cNvPr id="4" name="Picture 3" descr="Icon&#10;&#10;Description automatically generated with medium confidence">
            <a:extLst>
              <a:ext uri="{FF2B5EF4-FFF2-40B4-BE49-F238E27FC236}">
                <a16:creationId xmlns:a16="http://schemas.microsoft.com/office/drawing/2014/main" id="{F4E0B0F9-B80F-427D-AC73-5A7A7CB7A22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2067"/>
            <a:ext cx="12251267" cy="6888809"/>
          </a:xfrm>
          <a:prstGeom prst="rect">
            <a:avLst/>
          </a:prstGeom>
        </p:spPr>
      </p:pic>
    </p:spTree>
    <p:extLst>
      <p:ext uri="{BB962C8B-B14F-4D97-AF65-F5344CB8AC3E}">
        <p14:creationId xmlns:p14="http://schemas.microsoft.com/office/powerpoint/2010/main" val="527327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ue slice single title white dash">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59267"/>
            <a:ext cx="12299639" cy="6916009"/>
          </a:xfrm>
          <a:prstGeom prst="rect">
            <a:avLst/>
          </a:prstGeom>
        </p:spPr>
      </p:pic>
    </p:spTree>
    <p:extLst>
      <p:ext uri="{BB962C8B-B14F-4D97-AF65-F5344CB8AC3E}">
        <p14:creationId xmlns:p14="http://schemas.microsoft.com/office/powerpoint/2010/main" val="2867936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ce single title white dash with image">
    <p:spTree>
      <p:nvGrpSpPr>
        <p:cNvPr id="1" name=""/>
        <p:cNvGrpSpPr/>
        <p:nvPr/>
      </p:nvGrpSpPr>
      <p:grpSpPr>
        <a:xfrm>
          <a:off x="0" y="0"/>
          <a:ext cx="0" cy="0"/>
          <a:chOff x="0" y="0"/>
          <a:chExt cx="0" cy="0"/>
        </a:xfrm>
      </p:grpSpPr>
      <p:pic>
        <p:nvPicPr>
          <p:cNvPr id="4" name="Picture 3" descr="A person wearing a suit and tie&#10;&#10;Description automatically generated">
            <a:extLst>
              <a:ext uri="{FF2B5EF4-FFF2-40B4-BE49-F238E27FC236}">
                <a16:creationId xmlns:a16="http://schemas.microsoft.com/office/drawing/2014/main" id="{4A72FEE0-4541-40C9-9A50-CFC663451F6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746" b="8592"/>
          <a:stretch/>
        </p:blipFill>
        <p:spPr>
          <a:xfrm flipH="1">
            <a:off x="-1" y="12921"/>
            <a:ext cx="12191999" cy="6858000"/>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93133"/>
            <a:ext cx="12380610" cy="6961538"/>
          </a:xfrm>
          <a:prstGeom prst="rect">
            <a:avLst/>
          </a:prstGeom>
        </p:spPr>
      </p:pic>
    </p:spTree>
    <p:extLst>
      <p:ext uri="{BB962C8B-B14F-4D97-AF65-F5344CB8AC3E}">
        <p14:creationId xmlns:p14="http://schemas.microsoft.com/office/powerpoint/2010/main" val="101994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lice single title white dash with image2">
    <p:spTree>
      <p:nvGrpSpPr>
        <p:cNvPr id="1" name=""/>
        <p:cNvGrpSpPr/>
        <p:nvPr/>
      </p:nvGrpSpPr>
      <p:grpSpPr>
        <a:xfrm>
          <a:off x="0" y="0"/>
          <a:ext cx="0" cy="0"/>
          <a:chOff x="0" y="0"/>
          <a:chExt cx="0" cy="0"/>
        </a:xfrm>
      </p:grpSpPr>
      <p:pic>
        <p:nvPicPr>
          <p:cNvPr id="5" name="Picture 4" descr="A person wearing a suit and tie&#10;&#10;Description automatically generated">
            <a:extLst>
              <a:ext uri="{FF2B5EF4-FFF2-40B4-BE49-F238E27FC236}">
                <a16:creationId xmlns:a16="http://schemas.microsoft.com/office/drawing/2014/main" id="{5FE2D8E7-4EA0-4C23-9739-A10E1C8E643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6881"/>
          <a:stretch/>
        </p:blipFill>
        <p:spPr>
          <a:xfrm flipH="1">
            <a:off x="-1" y="-1"/>
            <a:ext cx="12191999" cy="6858001"/>
          </a:xfrm>
          <a:prstGeom prst="rect">
            <a:avLst/>
          </a:prstGeom>
        </p:spPr>
      </p:pic>
      <p:pic>
        <p:nvPicPr>
          <p:cNvPr id="3" name="Picture 2" descr="Icon&#10;&#10;Description automatically generated with medium confidence">
            <a:extLst>
              <a:ext uri="{FF2B5EF4-FFF2-40B4-BE49-F238E27FC236}">
                <a16:creationId xmlns:a16="http://schemas.microsoft.com/office/drawing/2014/main" id="{60819AA2-CB58-47D5-A0B0-74E666CA8C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8366"/>
            <a:ext cx="12313582" cy="6923849"/>
          </a:xfrm>
          <a:prstGeom prst="rect">
            <a:avLst/>
          </a:prstGeom>
        </p:spPr>
      </p:pic>
    </p:spTree>
    <p:extLst>
      <p:ext uri="{BB962C8B-B14F-4D97-AF65-F5344CB8AC3E}">
        <p14:creationId xmlns:p14="http://schemas.microsoft.com/office/powerpoint/2010/main" val="993741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D823AD-7E46-4BC4-B6F2-95D960913C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EA6E73-1FB3-4672-A186-44EDDA5AB6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F92268-EE10-4A33-8023-A417290A4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21314E-8A4B-4758-9B45-C385D311A07B}" type="datetimeFigureOut">
              <a:rPr lang="en-GB" smtClean="0"/>
              <a:t>30/06/2022</a:t>
            </a:fld>
            <a:endParaRPr lang="en-GB"/>
          </a:p>
        </p:txBody>
      </p:sp>
      <p:sp>
        <p:nvSpPr>
          <p:cNvPr id="5" name="Footer Placeholder 4">
            <a:extLst>
              <a:ext uri="{FF2B5EF4-FFF2-40B4-BE49-F238E27FC236}">
                <a16:creationId xmlns:a16="http://schemas.microsoft.com/office/drawing/2014/main" id="{10980CCE-9D22-4D25-93E2-654F4CF357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FCC405-8893-4E1F-8261-69B33BE356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3F9AC1-C1B8-4CF6-A420-CB7239454072}" type="slidenum">
              <a:rPr lang="en-GB" smtClean="0"/>
              <a:t>‹#›</a:t>
            </a:fld>
            <a:endParaRPr lang="en-GB"/>
          </a:p>
        </p:txBody>
      </p:sp>
    </p:spTree>
    <p:extLst>
      <p:ext uri="{BB962C8B-B14F-4D97-AF65-F5344CB8AC3E}">
        <p14:creationId xmlns:p14="http://schemas.microsoft.com/office/powerpoint/2010/main" val="18336407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9" r:id="rId4"/>
    <p:sldLayoutId id="2147483653" r:id="rId5"/>
    <p:sldLayoutId id="2147483654" r:id="rId6"/>
    <p:sldLayoutId id="2147483655" r:id="rId7"/>
    <p:sldLayoutId id="2147483658" r:id="rId8"/>
    <p:sldLayoutId id="2147483666" r:id="rId9"/>
    <p:sldLayoutId id="2147483659" r:id="rId10"/>
    <p:sldLayoutId id="2147483667" r:id="rId11"/>
    <p:sldLayoutId id="2147483668" r:id="rId12"/>
    <p:sldLayoutId id="2147483662" r:id="rId13"/>
    <p:sldLayoutId id="2147483663" r:id="rId14"/>
    <p:sldLayoutId id="2147483665" r:id="rId15"/>
    <p:sldLayoutId id="2147483664" r:id="rId16"/>
    <p:sldLayoutId id="2147483656" r:id="rId17"/>
    <p:sldLayoutId id="2147483657" r:id="rId18"/>
    <p:sldLayoutId id="2147483660" r:id="rId19"/>
    <p:sldLayoutId id="2147483661"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unicef.uk/outright22-AoW"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hyperlink" Target="https://www.voicesofyouth.org/learning-module-1-alcohol-tobacco" TargetMode="External"/><Relationship Id="rId4" Type="http://schemas.openxmlformats.org/officeDocument/2006/relationships/hyperlink" Target="https://www.unicef.org.uk/rights-respecting-schools/resources/teaching-resources/guidance-assemblies-lessons/secondary-schools-assemblies-programme/"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26.jpeg"/><Relationship Id="rId2" Type="http://schemas.openxmlformats.org/officeDocument/2006/relationships/slideLayout" Target="../slideLayouts/slideLayout16.xml"/><Relationship Id="rId1" Type="http://schemas.openxmlformats.org/officeDocument/2006/relationships/video" Target="https://www.youtube.com/embed/atq9MbrsmhE?feature=oembed" TargetMode="External"/><Relationship Id="rId6" Type="http://schemas.openxmlformats.org/officeDocument/2006/relationships/hyperlink" Target="https://www.unicef.org.uk/rights-respecting-schools/wp-content/uploads/sites/4/2019/11/UN0332751.pdf" TargetMode="External"/><Relationship Id="rId5" Type="http://schemas.openxmlformats.org/officeDocument/2006/relationships/hyperlink" Target="https://www.talktofrank.com/get-help/concerned-about-a-friend" TargetMode="External"/><Relationship Id="rId4" Type="http://schemas.openxmlformats.org/officeDocument/2006/relationships/hyperlink" Target="https://youtu.be/atq9MbrsmhE?list=TLGGzSEdq1CAZcIwNjA0MjAyM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unicef.org.uk/rights-respecting-schools/" TargetMode="Externa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18.jpg"/><Relationship Id="rId4"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GmXd5jkcemo" TargetMode="External"/><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hyperlink" Target="https://unicef.uk/outright22-AoW" TargetMode="External"/><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notesSlide" Target="../notesSlides/notesSlide6.xml"/><Relationship Id="rId7" Type="http://schemas.openxmlformats.org/officeDocument/2006/relationships/hyperlink" Target="https://www.bbc.co.uk/bitesize/topics/zrsb87h/articles/zg982nb" TargetMode="External"/><Relationship Id="rId2" Type="http://schemas.openxmlformats.org/officeDocument/2006/relationships/slideLayout" Target="../slideLayouts/slideLayout13.xml"/><Relationship Id="rId1" Type="http://schemas.openxmlformats.org/officeDocument/2006/relationships/video" Target="https://www.youtube.com/embed/tngmO8nJwa8?feature=oembed" TargetMode="External"/><Relationship Id="rId6" Type="http://schemas.openxmlformats.org/officeDocument/2006/relationships/image" Target="../media/image22.jpeg"/><Relationship Id="rId5" Type="http://schemas.openxmlformats.org/officeDocument/2006/relationships/hyperlink" Target="https://www.bbc.co.uk/bitesize/topics/zrffr82/articles/zg982nb" TargetMode="External"/><Relationship Id="rId4" Type="http://schemas.openxmlformats.org/officeDocument/2006/relationships/hyperlink" Target="https://www.youtube.com/watch?v=tngmO8nJwa8"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ids.britannica.com/kids/article/Alexander-Fleming/476259"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24.png"/><Relationship Id="rId4" Type="http://schemas.openxmlformats.org/officeDocument/2006/relationships/hyperlink" Target="https://young.scot/get-informed/national/smoking-and-the-la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6A74F53-4D6D-415D-8E2B-DE22FE6A7BE4}"/>
              </a:ext>
            </a:extLst>
          </p:cNvPr>
          <p:cNvSpPr/>
          <p:nvPr/>
        </p:nvSpPr>
        <p:spPr>
          <a:xfrm rot="16200000">
            <a:off x="9681301" y="4335759"/>
            <a:ext cx="4790567" cy="253916"/>
          </a:xfrm>
          <a:prstGeom prst="rect">
            <a:avLst/>
          </a:prstGeom>
        </p:spPr>
        <p:txBody>
          <a:bodyPr wrap="square">
            <a:spAutoFit/>
          </a:bodyPr>
          <a:lstStyle/>
          <a:p>
            <a:r>
              <a:rPr lang="en-GB" sz="1050" b="0" i="0" dirty="0">
                <a:solidFill>
                  <a:schemeClr val="bg1"/>
                </a:solidFill>
                <a:effectLst/>
                <a:latin typeface="Arial" panose="020B0604020202020204" pitchFamily="34" charset="0"/>
                <a:cs typeface="Arial" panose="020B0604020202020204" pitchFamily="34" charset="0"/>
              </a:rPr>
              <a:t>© UNICEF/UN0647017</a:t>
            </a:r>
            <a:endParaRPr lang="en-GB" sz="1050" b="1" i="0"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001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B92E7-3C95-4628-917E-762990BA365E}"/>
              </a:ext>
            </a:extLst>
          </p:cNvPr>
          <p:cNvSpPr txBox="1"/>
          <p:nvPr/>
        </p:nvSpPr>
        <p:spPr>
          <a:xfrm>
            <a:off x="312934" y="1923127"/>
            <a:ext cx="4183957" cy="2031325"/>
          </a:xfrm>
          <a:prstGeom prst="rect">
            <a:avLst/>
          </a:prstGeom>
          <a:noFill/>
        </p:spPr>
        <p:txBody>
          <a:bodyPr wrap="square" rtlCol="0">
            <a:spAutoFit/>
          </a:bodyPr>
          <a:lstStyle/>
          <a:p>
            <a:pPr algn="ctr"/>
            <a:r>
              <a:rPr lang="en-GB" sz="1800" b="0" i="0" dirty="0">
                <a:solidFill>
                  <a:srgbClr val="FFFF00"/>
                </a:solidFill>
                <a:effectLst/>
                <a:latin typeface="Arial" panose="020B0604020202020204" pitchFamily="34" charset="0"/>
                <a:hlinkClick r:id="rId3">
                  <a:extLst>
                    <a:ext uri="{A12FA001-AC4F-418D-AE19-62706E023703}">
                      <ahyp:hlinkClr xmlns:ahyp="http://schemas.microsoft.com/office/drawing/2018/hyperlinkcolor" val="tx"/>
                    </a:ext>
                  </a:extLst>
                </a:hlinkClick>
              </a:rPr>
              <a:t>OutRight 2022/23</a:t>
            </a:r>
            <a:r>
              <a:rPr lang="en-GB" sz="1800" b="0" i="0" dirty="0">
                <a:solidFill>
                  <a:srgbClr val="FFFF00"/>
                </a:solidFill>
                <a:effectLst/>
                <a:latin typeface="Arial" panose="020B0604020202020204" pitchFamily="34" charset="0"/>
              </a:rPr>
              <a:t> </a:t>
            </a:r>
            <a:r>
              <a:rPr lang="en-GB" sz="1800" b="0" i="0" dirty="0">
                <a:solidFill>
                  <a:schemeClr val="bg1"/>
                </a:solidFill>
                <a:effectLst/>
                <a:latin typeface="Arial" panose="020B0604020202020204" pitchFamily="34" charset="0"/>
              </a:rPr>
              <a:t>focuses on children’s </a:t>
            </a:r>
            <a:r>
              <a:rPr lang="en-GB" sz="1800" b="0" i="0" dirty="0">
                <a:solidFill>
                  <a:srgbClr val="FFFF00"/>
                </a:solidFill>
                <a:effectLst/>
                <a:latin typeface="Arial" panose="020B0604020202020204" pitchFamily="34" charset="0"/>
              </a:rPr>
              <a:t>right to the best possible health </a:t>
            </a:r>
            <a:r>
              <a:rPr lang="en-GB" sz="1800" b="0" i="0" dirty="0">
                <a:solidFill>
                  <a:schemeClr val="bg1"/>
                </a:solidFill>
                <a:effectLst/>
                <a:latin typeface="Arial" panose="020B0604020202020204" pitchFamily="34" charset="0"/>
              </a:rPr>
              <a:t>all around the world. Explore the Right to the Best Possible Health from UNICEF’s </a:t>
            </a:r>
            <a:r>
              <a:rPr lang="en-GB" sz="1800" b="0" i="0" u="sng" strike="noStrike"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secondary assemblies programme.</a:t>
            </a:r>
            <a:r>
              <a:rPr lang="en-GB" sz="1800" b="0" i="0" dirty="0">
                <a:solidFill>
                  <a:schemeClr val="bg1"/>
                </a:solidFill>
                <a:effectLst/>
                <a:latin typeface="Arial" panose="020B0604020202020204" pitchFamily="34" charset="0"/>
              </a:rPr>
              <a:t> Use ideas from this to create your own form assembly.  </a:t>
            </a:r>
            <a:endParaRPr lang="en-GB" sz="1600" dirty="0">
              <a:solidFill>
                <a:schemeClr val="bg1"/>
              </a:solidFill>
              <a:effectLst/>
              <a:latin typeface="Calibri" panose="020F0502020204030204" pitchFamily="34" charset="0"/>
              <a:ea typeface="Calibri" panose="020F0502020204030204" pitchFamily="34" charset="0"/>
            </a:endParaRPr>
          </a:p>
        </p:txBody>
      </p:sp>
      <p:sp>
        <p:nvSpPr>
          <p:cNvPr id="4" name="TextBox 3">
            <a:extLst>
              <a:ext uri="{FF2B5EF4-FFF2-40B4-BE49-F238E27FC236}">
                <a16:creationId xmlns:a16="http://schemas.microsoft.com/office/drawing/2014/main" id="{1232ECBE-FC1D-43E0-AF25-319A44147B7E}"/>
              </a:ext>
            </a:extLst>
          </p:cNvPr>
          <p:cNvSpPr txBox="1"/>
          <p:nvPr/>
        </p:nvSpPr>
        <p:spPr>
          <a:xfrm>
            <a:off x="7663495" y="2084710"/>
            <a:ext cx="4215571" cy="1708160"/>
          </a:xfrm>
          <a:prstGeom prst="rect">
            <a:avLst/>
          </a:prstGeom>
          <a:noFill/>
        </p:spPr>
        <p:txBody>
          <a:bodyPr wrap="square" rtlCol="0">
            <a:spAutoFit/>
          </a:bodyPr>
          <a:lstStyle/>
          <a:p>
            <a:pPr algn="ctr"/>
            <a:r>
              <a:rPr lang="en-GB" sz="2100" b="0" i="0" dirty="0">
                <a:solidFill>
                  <a:srgbClr val="000000"/>
                </a:solidFill>
                <a:effectLst/>
                <a:latin typeface="Arial" panose="020B0604020202020204" pitchFamily="34" charset="0"/>
              </a:rPr>
              <a:t>Read about </a:t>
            </a:r>
            <a:r>
              <a:rPr lang="en-GB" sz="2100" b="1" i="0" dirty="0">
                <a:solidFill>
                  <a:srgbClr val="000000"/>
                </a:solidFill>
                <a:effectLst/>
                <a:latin typeface="Arial" panose="020B0604020202020204" pitchFamily="34" charset="0"/>
              </a:rPr>
              <a:t>alcohol</a:t>
            </a:r>
            <a:r>
              <a:rPr lang="en-GB" sz="2100" b="0" i="0" dirty="0">
                <a:solidFill>
                  <a:srgbClr val="000000"/>
                </a:solidFill>
                <a:effectLst/>
                <a:latin typeface="Arial" panose="020B0604020202020204" pitchFamily="34" charset="0"/>
              </a:rPr>
              <a:t> and </a:t>
            </a:r>
            <a:r>
              <a:rPr lang="en-GB" sz="2100" b="1" i="0" dirty="0">
                <a:solidFill>
                  <a:srgbClr val="000000"/>
                </a:solidFill>
                <a:effectLst/>
                <a:latin typeface="Arial" panose="020B0604020202020204" pitchFamily="34" charset="0"/>
              </a:rPr>
              <a:t>tobacco</a:t>
            </a:r>
            <a:r>
              <a:rPr lang="en-GB" sz="2100" b="0" i="0" dirty="0">
                <a:solidFill>
                  <a:srgbClr val="000000"/>
                </a:solidFill>
                <a:effectLst/>
                <a:latin typeface="Arial" panose="020B0604020202020204" pitchFamily="34" charset="0"/>
              </a:rPr>
              <a:t> on the </a:t>
            </a:r>
            <a:r>
              <a:rPr lang="en-GB" sz="2100" b="0" i="0" u="sng" strike="noStrike" dirty="0">
                <a:solidFill>
                  <a:srgbClr val="0563C1"/>
                </a:solidFill>
                <a:effectLst/>
                <a:latin typeface="Arial" panose="020B0604020202020204" pitchFamily="34" charset="0"/>
                <a:hlinkClick r:id="rId5"/>
              </a:rPr>
              <a:t>Voices of Youth website.</a:t>
            </a:r>
            <a:r>
              <a:rPr lang="en-GB" sz="2100" b="0" i="0" dirty="0">
                <a:solidFill>
                  <a:srgbClr val="000000"/>
                </a:solidFill>
                <a:effectLst/>
                <a:latin typeface="Arial" panose="020B0604020202020204" pitchFamily="34" charset="0"/>
              </a:rPr>
              <a:t> Create a fact file or a poster to share some of the facts on the website. </a:t>
            </a:r>
            <a:endParaRPr lang="en-GB" sz="21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8A4AE0E-2E7C-69B4-6C01-CB4B412CD3F8}"/>
              </a:ext>
            </a:extLst>
          </p:cNvPr>
          <p:cNvSpPr txBox="1"/>
          <p:nvPr/>
        </p:nvSpPr>
        <p:spPr>
          <a:xfrm>
            <a:off x="7663495" y="4404916"/>
            <a:ext cx="4215571" cy="2308324"/>
          </a:xfrm>
          <a:prstGeom prst="rect">
            <a:avLst/>
          </a:prstGeom>
          <a:noFill/>
        </p:spPr>
        <p:txBody>
          <a:bodyPr wrap="square">
            <a:spAutoFit/>
          </a:bodyPr>
          <a:lstStyle/>
          <a:p>
            <a:pPr algn="ctr"/>
            <a:r>
              <a:rPr lang="en-GB" b="0" i="0" dirty="0">
                <a:solidFill>
                  <a:srgbClr val="000000"/>
                </a:solidFill>
                <a:effectLst/>
                <a:latin typeface="Arial" panose="020B0604020202020204" pitchFamily="34" charset="0"/>
              </a:rPr>
              <a:t>Why do you think some young people </a:t>
            </a:r>
            <a:r>
              <a:rPr lang="en-GB" b="1" i="0" dirty="0">
                <a:solidFill>
                  <a:srgbClr val="000000"/>
                </a:solidFill>
                <a:effectLst/>
                <a:latin typeface="Arial" panose="020B0604020202020204" pitchFamily="34" charset="0"/>
              </a:rPr>
              <a:t>smoke, drink or take drugs</a:t>
            </a:r>
            <a:r>
              <a:rPr lang="en-GB" b="0" i="0" dirty="0">
                <a:solidFill>
                  <a:srgbClr val="000000"/>
                </a:solidFill>
                <a:effectLst/>
                <a:latin typeface="Arial" panose="020B0604020202020204" pitchFamily="34" charset="0"/>
              </a:rPr>
              <a:t>? Discuss this with friends or your class. Can you </a:t>
            </a:r>
            <a:r>
              <a:rPr lang="en-GB" b="0" i="0" dirty="0">
                <a:solidFill>
                  <a:srgbClr val="000000"/>
                </a:solidFill>
                <a:effectLst/>
                <a:highlight>
                  <a:srgbClr val="00ACE9"/>
                </a:highlight>
                <a:latin typeface="Arial" panose="020B0604020202020204" pitchFamily="34" charset="0"/>
              </a:rPr>
              <a:t>run a campaign to raise awareness of the risks</a:t>
            </a:r>
            <a:r>
              <a:rPr lang="en-GB" b="0" i="0" dirty="0">
                <a:solidFill>
                  <a:srgbClr val="000000"/>
                </a:solidFill>
                <a:effectLst/>
                <a:latin typeface="Arial" panose="020B0604020202020204" pitchFamily="34" charset="0"/>
              </a:rPr>
              <a:t>? Consider speaking to your school council or groups outside school to build support and encourage change. </a:t>
            </a:r>
            <a:endParaRPr lang="en-GB"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332A880-466F-1D4B-2AF3-321262FA687D}"/>
              </a:ext>
            </a:extLst>
          </p:cNvPr>
          <p:cNvSpPr txBox="1"/>
          <p:nvPr/>
        </p:nvSpPr>
        <p:spPr>
          <a:xfrm>
            <a:off x="312934" y="4690035"/>
            <a:ext cx="6785625" cy="1631216"/>
          </a:xfrm>
          <a:prstGeom prst="rect">
            <a:avLst/>
          </a:prstGeom>
          <a:noFill/>
        </p:spPr>
        <p:txBody>
          <a:bodyPr wrap="square">
            <a:spAutoFit/>
          </a:bodyPr>
          <a:lstStyle/>
          <a:p>
            <a:pPr algn="ctr"/>
            <a:r>
              <a:rPr lang="en-GB" sz="2000" b="0" i="0" dirty="0">
                <a:solidFill>
                  <a:srgbClr val="000000"/>
                </a:solidFill>
                <a:effectLst/>
                <a:latin typeface="Arial" panose="020B0604020202020204" pitchFamily="34" charset="0"/>
              </a:rPr>
              <a:t>Reflect on the </a:t>
            </a:r>
            <a:r>
              <a:rPr lang="en-GB" sz="2000" b="1" i="0" dirty="0">
                <a:solidFill>
                  <a:srgbClr val="000000"/>
                </a:solidFill>
                <a:effectLst/>
                <a:latin typeface="Arial" panose="020B0604020202020204" pitchFamily="34" charset="0"/>
              </a:rPr>
              <a:t>different ways your school can help you </a:t>
            </a:r>
            <a:r>
              <a:rPr lang="en-GB" sz="2000" b="0" i="0" dirty="0">
                <a:solidFill>
                  <a:srgbClr val="000000"/>
                </a:solidFill>
                <a:effectLst/>
                <a:latin typeface="Arial" panose="020B0604020202020204" pitchFamily="34" charset="0"/>
              </a:rPr>
              <a:t>to learn about keeping healthy and on opportunities to participate in activities, establishing healthy habits. Create a leaflet or policy for new pupils about </a:t>
            </a:r>
            <a:r>
              <a:rPr lang="en-GB" sz="2000" b="1" i="0" dirty="0">
                <a:solidFill>
                  <a:srgbClr val="00ACE9"/>
                </a:solidFill>
                <a:effectLst/>
                <a:latin typeface="Arial" panose="020B0604020202020204" pitchFamily="34" charset="0"/>
              </a:rPr>
              <a:t>Being Healthy in... </a:t>
            </a:r>
            <a:r>
              <a:rPr lang="en-GB" sz="2000" b="0" i="0" dirty="0">
                <a:solidFill>
                  <a:srgbClr val="000000"/>
                </a:solidFill>
                <a:effectLst/>
                <a:latin typeface="Arial" panose="020B0604020202020204" pitchFamily="34" charset="0"/>
              </a:rPr>
              <a:t>(your school). </a:t>
            </a:r>
            <a:endParaRPr lang="en-GB" sz="2000" b="1" dirty="0">
              <a:latin typeface="Arial" panose="020B0604020202020204" pitchFamily="34" charset="0"/>
              <a:cs typeface="Arial" panose="020B0604020202020204" pitchFamily="34" charset="0"/>
            </a:endParaRPr>
          </a:p>
        </p:txBody>
      </p:sp>
      <p:pic>
        <p:nvPicPr>
          <p:cNvPr id="5" name="Picture 4" descr="Icon&#10;&#10;Description automatically generated">
            <a:extLst>
              <a:ext uri="{FF2B5EF4-FFF2-40B4-BE49-F238E27FC236}">
                <a16:creationId xmlns:a16="http://schemas.microsoft.com/office/drawing/2014/main" id="{6CBA6A9C-5D21-F8C3-9D93-4E3126C32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01478" y="1687119"/>
            <a:ext cx="2354478" cy="2354478"/>
          </a:xfrm>
          <a:prstGeom prst="rect">
            <a:avLst/>
          </a:prstGeom>
        </p:spPr>
      </p:pic>
    </p:spTree>
    <p:extLst>
      <p:ext uri="{BB962C8B-B14F-4D97-AF65-F5344CB8AC3E}">
        <p14:creationId xmlns:p14="http://schemas.microsoft.com/office/powerpoint/2010/main" val="2423244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18A03A1-88A0-44B1-97D2-61800F3A42CD}"/>
              </a:ext>
            </a:extLst>
          </p:cNvPr>
          <p:cNvSpPr txBox="1"/>
          <p:nvPr/>
        </p:nvSpPr>
        <p:spPr>
          <a:xfrm>
            <a:off x="7591647" y="1689215"/>
            <a:ext cx="4411022"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The </a:t>
            </a:r>
            <a:r>
              <a:rPr lang="en-GB" sz="1800" b="1" i="0" dirty="0">
                <a:solidFill>
                  <a:srgbClr val="00ACE9"/>
                </a:solidFill>
                <a:effectLst/>
                <a:latin typeface="Arial" panose="020B0604020202020204" pitchFamily="34" charset="0"/>
              </a:rPr>
              <a:t>NHS Youth Forum </a:t>
            </a:r>
            <a:r>
              <a:rPr lang="en-GB" sz="1800" b="0" i="0" dirty="0">
                <a:solidFill>
                  <a:srgbClr val="000000"/>
                </a:solidFill>
                <a:effectLst/>
                <a:latin typeface="Arial" panose="020B0604020202020204" pitchFamily="34" charset="0"/>
              </a:rPr>
              <a:t>consists of 25 young people who have a passion for improving health services for young people. Watch </a:t>
            </a:r>
            <a:r>
              <a:rPr lang="en-GB" sz="1800" b="0" i="0" u="sng" strike="noStrike" dirty="0">
                <a:solidFill>
                  <a:srgbClr val="00ACE9"/>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this video</a:t>
            </a:r>
            <a:r>
              <a:rPr lang="en-GB" sz="1800" b="0" i="0" strike="noStrike" dirty="0">
                <a:effectLst/>
                <a:latin typeface="Arial" panose="020B0604020202020204" pitchFamily="34" charset="0"/>
              </a:rPr>
              <a:t>.</a:t>
            </a:r>
            <a:r>
              <a:rPr lang="en-GB" sz="1800" b="0" i="0" dirty="0">
                <a:solidFill>
                  <a:srgbClr val="000000"/>
                </a:solidFill>
                <a:effectLst/>
                <a:latin typeface="Arial" panose="020B0604020202020204" pitchFamily="34" charset="0"/>
              </a:rPr>
              <a:t> What are the most important health issues to you? What needs to change? What can you do to raise awareness/take action? </a:t>
            </a:r>
          </a:p>
          <a:p>
            <a:pPr algn="ctr"/>
            <a:r>
              <a:rPr lang="en-GB" sz="1800" b="0" i="0" dirty="0">
                <a:solidFill>
                  <a:srgbClr val="000000"/>
                </a:solidFill>
                <a:effectLst/>
                <a:latin typeface="Arial" panose="020B0604020202020204" pitchFamily="34" charset="0"/>
              </a:rPr>
              <a:t>Discuss in class. </a:t>
            </a:r>
            <a:endParaRPr lang="en-GB" sz="1400" b="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E80F493-6501-485D-A348-28E38E3CA272}"/>
              </a:ext>
            </a:extLst>
          </p:cNvPr>
          <p:cNvSpPr txBox="1"/>
          <p:nvPr/>
        </p:nvSpPr>
        <p:spPr>
          <a:xfrm>
            <a:off x="189331" y="1966214"/>
            <a:ext cx="4308241"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What would you do if you were </a:t>
            </a:r>
            <a:r>
              <a:rPr lang="en-GB" sz="1800" b="1" i="0" dirty="0">
                <a:solidFill>
                  <a:srgbClr val="000000"/>
                </a:solidFill>
                <a:effectLst/>
                <a:latin typeface="Arial" panose="020B0604020202020204" pitchFamily="34" charset="0"/>
              </a:rPr>
              <a:t>worried about a friend</a:t>
            </a:r>
            <a:r>
              <a:rPr lang="en-GB" sz="1800" b="0" i="0" dirty="0">
                <a:solidFill>
                  <a:srgbClr val="000000"/>
                </a:solidFill>
                <a:effectLst/>
                <a:latin typeface="Arial" panose="020B0604020202020204" pitchFamily="34" charset="0"/>
              </a:rPr>
              <a:t> who you thought might be taking illegal drugs? Talk about it in your class. </a:t>
            </a:r>
            <a:r>
              <a:rPr lang="en-GB" sz="1800" b="0" i="0" u="sng" strike="noStrike" dirty="0">
                <a:solidFill>
                  <a:srgbClr val="0563C1"/>
                </a:solidFill>
                <a:effectLst/>
                <a:latin typeface="Arial" panose="020B0604020202020204" pitchFamily="34" charset="0"/>
                <a:hlinkClick r:id="rId5"/>
              </a:rPr>
              <a:t>This website</a:t>
            </a:r>
            <a:r>
              <a:rPr lang="en-GB" sz="1800" b="0" i="0" dirty="0">
                <a:solidFill>
                  <a:srgbClr val="000000"/>
                </a:solidFill>
                <a:effectLst/>
                <a:latin typeface="Arial" panose="020B0604020202020204" pitchFamily="34" charset="0"/>
              </a:rPr>
              <a:t> might help you think about steps you could take to support a friend. </a:t>
            </a:r>
            <a:endParaRPr lang="en-GB" sz="17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1EC641-DA4F-4530-9151-5ABA16A69E50}"/>
              </a:ext>
            </a:extLst>
          </p:cNvPr>
          <p:cNvSpPr txBox="1"/>
          <p:nvPr/>
        </p:nvSpPr>
        <p:spPr>
          <a:xfrm>
            <a:off x="7591647" y="4573230"/>
            <a:ext cx="4411022" cy="1938992"/>
          </a:xfrm>
          <a:prstGeom prst="rect">
            <a:avLst/>
          </a:prstGeom>
          <a:noFill/>
        </p:spPr>
        <p:txBody>
          <a:bodyPr wrap="square" rtlCol="0">
            <a:spAutoFit/>
          </a:bodyPr>
          <a:lstStyle/>
          <a:p>
            <a:pPr algn="ctr"/>
            <a:r>
              <a:rPr lang="en-GB" sz="2000" b="0" i="0" dirty="0">
                <a:solidFill>
                  <a:srgbClr val="000000"/>
                </a:solidFill>
                <a:effectLst/>
                <a:latin typeface="Arial" panose="020B0604020202020204" pitchFamily="34" charset="0"/>
              </a:rPr>
              <a:t>Have a look at </a:t>
            </a:r>
            <a:r>
              <a:rPr lang="en-GB" sz="2000" b="0" i="0" u="sng" strike="noStrike" dirty="0">
                <a:solidFill>
                  <a:srgbClr val="0563C1"/>
                </a:solidFill>
                <a:effectLst/>
                <a:latin typeface="Arial" panose="020B0604020202020204" pitchFamily="34" charset="0"/>
                <a:hlinkClick r:id="rId6"/>
              </a:rPr>
              <a:t>the articles</a:t>
            </a:r>
            <a:r>
              <a:rPr lang="en-GB" sz="2000" b="0" i="0" dirty="0">
                <a:solidFill>
                  <a:srgbClr val="000000"/>
                </a:solidFill>
                <a:effectLst/>
                <a:latin typeface="Arial" panose="020B0604020202020204" pitchFamily="34" charset="0"/>
              </a:rPr>
              <a:t> of the Convention and highlight </a:t>
            </a:r>
            <a:r>
              <a:rPr lang="en-GB" sz="2000" b="1" i="0" dirty="0">
                <a:solidFill>
                  <a:srgbClr val="000000"/>
                </a:solidFill>
                <a:effectLst/>
                <a:latin typeface="Arial" panose="020B0604020202020204" pitchFamily="34" charset="0"/>
              </a:rPr>
              <a:t>which other rights are linked </a:t>
            </a:r>
            <a:r>
              <a:rPr lang="en-GB" sz="2000" b="0" i="0" dirty="0">
                <a:solidFill>
                  <a:srgbClr val="000000"/>
                </a:solidFill>
                <a:effectLst/>
                <a:latin typeface="Arial" panose="020B0604020202020204" pitchFamily="34" charset="0"/>
              </a:rPr>
              <a:t>to being healthy and protected from harmful drugs. </a:t>
            </a:r>
            <a:r>
              <a:rPr lang="en-GB" sz="2000" b="0" i="0" dirty="0">
                <a:solidFill>
                  <a:srgbClr val="000000"/>
                </a:solidFill>
                <a:effectLst/>
                <a:highlight>
                  <a:srgbClr val="00ACE9"/>
                </a:highlight>
                <a:latin typeface="Arial" panose="020B0604020202020204" pitchFamily="34" charset="0"/>
              </a:rPr>
              <a:t>Feedback your findings to your class</a:t>
            </a:r>
            <a:r>
              <a:rPr lang="en-GB" sz="2000" b="0" i="0" dirty="0">
                <a:solidFill>
                  <a:srgbClr val="000000"/>
                </a:solidFill>
                <a:effectLst/>
                <a:latin typeface="Arial" panose="020B0604020202020204" pitchFamily="34" charset="0"/>
              </a:rPr>
              <a:t>. </a:t>
            </a:r>
            <a:endParaRPr lang="en-GB" sz="1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1EEA25C-1C99-4044-8B84-8FFE009DFEFA}"/>
              </a:ext>
            </a:extLst>
          </p:cNvPr>
          <p:cNvSpPr txBox="1"/>
          <p:nvPr/>
        </p:nvSpPr>
        <p:spPr>
          <a:xfrm>
            <a:off x="189331" y="4573230"/>
            <a:ext cx="7081284" cy="1938992"/>
          </a:xfrm>
          <a:prstGeom prst="rect">
            <a:avLst/>
          </a:prstGeom>
          <a:noFill/>
        </p:spPr>
        <p:txBody>
          <a:bodyPr wrap="square" rtlCol="0">
            <a:spAutoFit/>
          </a:bodyPr>
          <a:lstStyle/>
          <a:p>
            <a:pPr algn="ctr" rtl="0" fontAlgn="base"/>
            <a:r>
              <a:rPr lang="en-GB" sz="2000" b="0" i="0" dirty="0">
                <a:solidFill>
                  <a:schemeClr val="bg1"/>
                </a:solidFill>
                <a:effectLst/>
                <a:latin typeface="Arial" panose="020B0604020202020204" pitchFamily="34" charset="0"/>
              </a:rPr>
              <a:t>Over the years there have been lots of developments that help us keep healthy. Think about all the </a:t>
            </a:r>
            <a:r>
              <a:rPr lang="en-GB" sz="2000" b="0" i="0" dirty="0">
                <a:solidFill>
                  <a:srgbClr val="FFFF00"/>
                </a:solidFill>
                <a:effectLst/>
                <a:latin typeface="Arial" panose="020B0604020202020204" pitchFamily="34" charset="0"/>
              </a:rPr>
              <a:t>different elements of healthcare</a:t>
            </a:r>
            <a:r>
              <a:rPr lang="en-GB" sz="2000" b="0" i="0" dirty="0">
                <a:solidFill>
                  <a:schemeClr val="bg1"/>
                </a:solidFill>
                <a:effectLst/>
                <a:latin typeface="Arial" panose="020B0604020202020204" pitchFamily="34" charset="0"/>
              </a:rPr>
              <a:t> we have available in the </a:t>
            </a:r>
            <a:r>
              <a:rPr lang="en-GB" sz="2000" b="0" i="0" dirty="0">
                <a:solidFill>
                  <a:srgbClr val="FFFF00"/>
                </a:solidFill>
                <a:effectLst/>
                <a:latin typeface="Arial" panose="020B0604020202020204" pitchFamily="34" charset="0"/>
              </a:rPr>
              <a:t>UK</a:t>
            </a:r>
            <a:r>
              <a:rPr lang="en-GB" sz="2000" b="0" i="0" dirty="0">
                <a:solidFill>
                  <a:schemeClr val="bg1"/>
                </a:solidFill>
                <a:effectLst/>
                <a:latin typeface="Arial" panose="020B0604020202020204" pitchFamily="34" charset="0"/>
              </a:rPr>
              <a:t> and compare with those in </a:t>
            </a:r>
            <a:r>
              <a:rPr lang="en-GB" sz="2000" b="0" i="0" dirty="0">
                <a:solidFill>
                  <a:srgbClr val="FFFF00"/>
                </a:solidFill>
                <a:effectLst/>
                <a:latin typeface="Arial" panose="020B0604020202020204" pitchFamily="34" charset="0"/>
              </a:rPr>
              <a:t>another country</a:t>
            </a:r>
            <a:r>
              <a:rPr lang="en-GB" sz="2000" b="0" i="0" dirty="0">
                <a:solidFill>
                  <a:schemeClr val="bg1"/>
                </a:solidFill>
                <a:effectLst/>
                <a:latin typeface="Arial" panose="020B0604020202020204" pitchFamily="34" charset="0"/>
              </a:rPr>
              <a:t>. Share what you have learnt. How do children in the UK and the country you chose to explore get to experience Article 24 and 33? </a:t>
            </a:r>
            <a:endParaRPr lang="en-GB" b="0" i="1" dirty="0">
              <a:solidFill>
                <a:schemeClr val="bg1"/>
              </a:solidFill>
              <a:effectLst/>
              <a:latin typeface="Arial" panose="020B0604020202020204" pitchFamily="34" charset="0"/>
              <a:cs typeface="Arial" panose="020B0604020202020204" pitchFamily="34" charset="0"/>
            </a:endParaRPr>
          </a:p>
        </p:txBody>
      </p:sp>
      <p:pic>
        <p:nvPicPr>
          <p:cNvPr id="6" name="Online Media 5" title="Introducing the NHS Youth Forum">
            <a:hlinkClick r:id="" action="ppaction://media"/>
            <a:extLst>
              <a:ext uri="{FF2B5EF4-FFF2-40B4-BE49-F238E27FC236}">
                <a16:creationId xmlns:a16="http://schemas.microsoft.com/office/drawing/2014/main" id="{E096E800-3B07-6A97-DBEF-FFA496911AC1}"/>
              </a:ext>
            </a:extLst>
          </p:cNvPr>
          <p:cNvPicPr>
            <a:picLocks noRot="1" noChangeAspect="1"/>
          </p:cNvPicPr>
          <p:nvPr>
            <a:videoFile r:link="rId1"/>
          </p:nvPr>
        </p:nvPicPr>
        <p:blipFill>
          <a:blip r:embed="rId7"/>
          <a:stretch>
            <a:fillRect/>
          </a:stretch>
        </p:blipFill>
        <p:spPr>
          <a:xfrm>
            <a:off x="4921693" y="2125827"/>
            <a:ext cx="2540000" cy="1435100"/>
          </a:xfrm>
          <a:prstGeom prst="rect">
            <a:avLst/>
          </a:prstGeom>
        </p:spPr>
      </p:pic>
    </p:spTree>
    <p:extLst>
      <p:ext uri="{BB962C8B-B14F-4D97-AF65-F5344CB8AC3E}">
        <p14:creationId xmlns:p14="http://schemas.microsoft.com/office/powerpoint/2010/main" val="420418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7B30EE-8314-408D-AFA1-AF315CB53D79}"/>
              </a:ext>
            </a:extLst>
          </p:cNvPr>
          <p:cNvSpPr txBox="1"/>
          <p:nvPr/>
        </p:nvSpPr>
        <p:spPr>
          <a:xfrm>
            <a:off x="7100977" y="1222058"/>
            <a:ext cx="4972493" cy="3785652"/>
          </a:xfrm>
          <a:prstGeom prst="rect">
            <a:avLst/>
          </a:prstGeom>
          <a:noFill/>
        </p:spPr>
        <p:txBody>
          <a:bodyPr wrap="square" lIns="91440" tIns="45720" rIns="91440" bIns="45720" rtlCol="0" anchor="t">
            <a:spAutoFit/>
          </a:bodyPr>
          <a:lstStyle/>
          <a:p>
            <a:pPr algn="r" rtl="0" fontAlgn="base"/>
            <a:r>
              <a:rPr lang="en-GB" sz="2000" dirty="0">
                <a:solidFill>
                  <a:schemeClr val="bg1"/>
                </a:solidFill>
                <a:effectLst/>
                <a:latin typeface="Arial" panose="020B0604020202020204" pitchFamily="34" charset="0"/>
                <a:cs typeface="Arial" panose="020B0604020202020204" pitchFamily="34" charset="0"/>
              </a:rPr>
              <a:t>Give yourself some time out to reflect on your health and the harmful impact of illegal drugs.</a:t>
            </a:r>
          </a:p>
          <a:p>
            <a:pPr algn="r" rtl="0" fontAlgn="base"/>
            <a:r>
              <a:rPr lang="en-GB" sz="2000" dirty="0">
                <a:solidFill>
                  <a:schemeClr val="bg1"/>
                </a:solidFill>
                <a:effectLst/>
                <a:latin typeface="Arial" panose="020B0604020202020204" pitchFamily="34" charset="0"/>
                <a:cs typeface="Arial" panose="020B0604020202020204" pitchFamily="34" charset="0"/>
              </a:rPr>
              <a:t> </a:t>
            </a:r>
          </a:p>
          <a:p>
            <a:pPr marL="342900" indent="-342900" algn="r" rtl="0" fontAlgn="base">
              <a:buFont typeface="Arial" panose="020B0604020202020204" pitchFamily="34" charset="0"/>
              <a:buChar char="•"/>
            </a:pPr>
            <a:r>
              <a:rPr lang="en-GB" sz="2000" dirty="0">
                <a:solidFill>
                  <a:schemeClr val="bg1"/>
                </a:solidFill>
                <a:effectLst/>
                <a:latin typeface="Arial" panose="020B0604020202020204" pitchFamily="34" charset="0"/>
                <a:cs typeface="Arial" panose="020B0604020202020204" pitchFamily="34" charset="0"/>
              </a:rPr>
              <a:t>How does your </a:t>
            </a:r>
            <a:r>
              <a:rPr lang="en-GB" sz="2000" dirty="0">
                <a:solidFill>
                  <a:srgbClr val="FFFF00"/>
                </a:solidFill>
                <a:effectLst/>
                <a:latin typeface="Arial" panose="020B0604020202020204" pitchFamily="34" charset="0"/>
                <a:cs typeface="Arial" panose="020B0604020202020204" pitchFamily="34" charset="0"/>
              </a:rPr>
              <a:t>school help keep you healthy</a:t>
            </a:r>
            <a:r>
              <a:rPr lang="en-GB" sz="2000" dirty="0">
                <a:solidFill>
                  <a:schemeClr val="bg1"/>
                </a:solidFill>
                <a:effectLst/>
                <a:latin typeface="Arial" panose="020B0604020202020204" pitchFamily="34" charset="0"/>
                <a:cs typeface="Arial" panose="020B0604020202020204" pitchFamily="34" charset="0"/>
              </a:rPr>
              <a:t>? </a:t>
            </a:r>
          </a:p>
          <a:p>
            <a:pPr algn="r" rtl="0" fontAlgn="base"/>
            <a:r>
              <a:rPr lang="en-GB" sz="2000" dirty="0">
                <a:solidFill>
                  <a:schemeClr val="bg1"/>
                </a:solidFill>
                <a:effectLst/>
                <a:latin typeface="Arial" panose="020B0604020202020204" pitchFamily="34" charset="0"/>
                <a:cs typeface="Arial" panose="020B0604020202020204" pitchFamily="34" charset="0"/>
              </a:rPr>
              <a:t> </a:t>
            </a:r>
          </a:p>
          <a:p>
            <a:pPr marL="342900" indent="-342900" algn="r" rtl="0" fontAlgn="base">
              <a:buFont typeface="Arial" panose="020B0604020202020204" pitchFamily="34" charset="0"/>
              <a:buChar char="•"/>
            </a:pPr>
            <a:r>
              <a:rPr lang="en-GB" sz="2000" dirty="0">
                <a:solidFill>
                  <a:schemeClr val="bg1"/>
                </a:solidFill>
                <a:effectLst/>
                <a:latin typeface="Arial" panose="020B0604020202020204" pitchFamily="34" charset="0"/>
                <a:cs typeface="Arial" panose="020B0604020202020204" pitchFamily="34" charset="0"/>
              </a:rPr>
              <a:t>How do you </a:t>
            </a:r>
            <a:r>
              <a:rPr lang="en-GB" sz="2000" dirty="0">
                <a:solidFill>
                  <a:srgbClr val="FFFF00"/>
                </a:solidFill>
                <a:effectLst/>
                <a:latin typeface="Arial" panose="020B0604020202020204" pitchFamily="34" charset="0"/>
                <a:cs typeface="Arial" panose="020B0604020202020204" pitchFamily="34" charset="0"/>
              </a:rPr>
              <a:t>encourage friends to make healthy choices</a:t>
            </a:r>
            <a:r>
              <a:rPr lang="en-GB" sz="2000" dirty="0">
                <a:solidFill>
                  <a:schemeClr val="bg1"/>
                </a:solidFill>
                <a:effectLst/>
                <a:latin typeface="Arial" panose="020B0604020202020204" pitchFamily="34" charset="0"/>
                <a:cs typeface="Arial" panose="020B0604020202020204" pitchFamily="34" charset="0"/>
              </a:rPr>
              <a:t>? </a:t>
            </a:r>
          </a:p>
          <a:p>
            <a:pPr algn="r" rtl="0" fontAlgn="base"/>
            <a:r>
              <a:rPr lang="en-GB" sz="2000" dirty="0">
                <a:solidFill>
                  <a:schemeClr val="bg1"/>
                </a:solidFill>
                <a:effectLst/>
                <a:latin typeface="Arial" panose="020B0604020202020204" pitchFamily="34" charset="0"/>
                <a:cs typeface="Arial" panose="020B0604020202020204" pitchFamily="34" charset="0"/>
              </a:rPr>
              <a:t> </a:t>
            </a:r>
          </a:p>
          <a:p>
            <a:pPr marL="342900" indent="-342900" algn="r" rtl="0" fontAlgn="base">
              <a:buFont typeface="Arial" panose="020B0604020202020204" pitchFamily="34" charset="0"/>
              <a:buChar char="•"/>
            </a:pPr>
            <a:r>
              <a:rPr lang="en-GB" sz="2000" dirty="0">
                <a:solidFill>
                  <a:schemeClr val="bg1"/>
                </a:solidFill>
                <a:effectLst/>
                <a:latin typeface="Arial" panose="020B0604020202020204" pitchFamily="34" charset="0"/>
                <a:cs typeface="Arial" panose="020B0604020202020204" pitchFamily="34" charset="0"/>
              </a:rPr>
              <a:t>In what different ways you </a:t>
            </a:r>
            <a:r>
              <a:rPr lang="en-GB" sz="2000" dirty="0">
                <a:solidFill>
                  <a:srgbClr val="FFFF00"/>
                </a:solidFill>
                <a:effectLst/>
                <a:latin typeface="Arial" panose="020B0604020202020204" pitchFamily="34" charset="0"/>
                <a:cs typeface="Arial" panose="020B0604020202020204" pitchFamily="34" charset="0"/>
              </a:rPr>
              <a:t>value and appreciate your health and wellbeing</a:t>
            </a:r>
            <a:r>
              <a:rPr lang="en-GB" sz="2000" dirty="0">
                <a:solidFill>
                  <a:schemeClr val="bg1"/>
                </a:solidFill>
                <a:effectLst/>
                <a:latin typeface="Arial" panose="020B0604020202020204" pitchFamily="34" charset="0"/>
                <a:cs typeface="Arial" panose="020B0604020202020204" pitchFamily="34" charset="0"/>
              </a:rPr>
              <a:t>?  </a:t>
            </a:r>
          </a:p>
        </p:txBody>
      </p:sp>
      <p:sp>
        <p:nvSpPr>
          <p:cNvPr id="4" name="TextBox 4">
            <a:extLst>
              <a:ext uri="{FF2B5EF4-FFF2-40B4-BE49-F238E27FC236}">
                <a16:creationId xmlns:a16="http://schemas.microsoft.com/office/drawing/2014/main" id="{93C82157-AD07-4FD9-B297-04B284DC039A}"/>
              </a:ext>
            </a:extLst>
          </p:cNvPr>
          <p:cNvSpPr txBox="1"/>
          <p:nvPr/>
        </p:nvSpPr>
        <p:spPr>
          <a:xfrm rot="16200000">
            <a:off x="-1794355" y="4585045"/>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10787"/>
            <a:ext cx="6521986" cy="707886"/>
          </a:xfrm>
          <a:prstGeom prst="rect">
            <a:avLst/>
          </a:prstGeom>
          <a:noFill/>
        </p:spPr>
        <p:txBody>
          <a:bodyPr wrap="square" rtlCol="0">
            <a:spAutoFit/>
          </a:bodyPr>
          <a:lstStyle/>
          <a:p>
            <a:pPr algn="l"/>
            <a:r>
              <a:rPr lang="en-GB" sz="4000" dirty="0">
                <a:solidFill>
                  <a:schemeClr val="bg1"/>
                </a:solidFill>
                <a:latin typeface="Univers Next Pro Condensed" panose="020B0906030202020203" pitchFamily="34" charset="0"/>
              </a:rPr>
              <a:t>REFLECTION</a:t>
            </a:r>
          </a:p>
        </p:txBody>
      </p:sp>
    </p:spTree>
    <p:extLst>
      <p:ext uri="{BB962C8B-B14F-4D97-AF65-F5344CB8AC3E}">
        <p14:creationId xmlns:p14="http://schemas.microsoft.com/office/powerpoint/2010/main" val="1301578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4019A7-CDA6-401B-9D1D-A4A7DCC14E18}"/>
              </a:ext>
            </a:extLst>
          </p:cNvPr>
          <p:cNvSpPr txBox="1"/>
          <p:nvPr/>
        </p:nvSpPr>
        <p:spPr>
          <a:xfrm>
            <a:off x="215153" y="367553"/>
            <a:ext cx="6203576" cy="645459"/>
          </a:xfrm>
          <a:prstGeom prst="rect">
            <a:avLst/>
          </a:prstGeom>
          <a:noFill/>
        </p:spPr>
        <p:txBody>
          <a:bodyPr wrap="square" rtlCol="0">
            <a:spAutoFit/>
          </a:bodyPr>
          <a:lstStyle/>
          <a:p>
            <a:pPr algn="l"/>
            <a:r>
              <a:rPr lang="en-GB" sz="3600" dirty="0">
                <a:solidFill>
                  <a:schemeClr val="bg1"/>
                </a:solidFill>
                <a:latin typeface="Univers Next Pro Condensed" panose="020B0906030202020203" pitchFamily="34" charset="0"/>
              </a:rPr>
              <a:t>MORE INFO…</a:t>
            </a:r>
          </a:p>
        </p:txBody>
      </p:sp>
      <p:sp>
        <p:nvSpPr>
          <p:cNvPr id="3" name="TextBox 2">
            <a:extLst>
              <a:ext uri="{FF2B5EF4-FFF2-40B4-BE49-F238E27FC236}">
                <a16:creationId xmlns:a16="http://schemas.microsoft.com/office/drawing/2014/main" id="{7AB4E711-0EF7-4F28-A2D7-DB27D505B288}"/>
              </a:ext>
            </a:extLst>
          </p:cNvPr>
          <p:cNvSpPr txBox="1"/>
          <p:nvPr/>
        </p:nvSpPr>
        <p:spPr>
          <a:xfrm>
            <a:off x="7413811" y="2105561"/>
            <a:ext cx="4607859" cy="1323439"/>
          </a:xfrm>
          <a:prstGeom prst="rect">
            <a:avLst/>
          </a:prstGeom>
          <a:noFill/>
        </p:spPr>
        <p:txBody>
          <a:bodyPr wrap="square" rtlCol="0">
            <a:spAutoFit/>
          </a:bodyPr>
          <a:lstStyle/>
          <a:p>
            <a:pPr algn="r"/>
            <a:r>
              <a:rPr lang="en-GB" sz="2000" dirty="0">
                <a:solidFill>
                  <a:schemeClr val="bg1"/>
                </a:solidFill>
                <a:latin typeface="Arial" panose="020B0604020202020204" pitchFamily="34" charset="0"/>
                <a:cs typeface="Arial" panose="020B0604020202020204" pitchFamily="34" charset="0"/>
              </a:rPr>
              <a:t>For more information or to download previous Article of the Week packs please visit the RRSA website by clicking the link below</a:t>
            </a:r>
          </a:p>
        </p:txBody>
      </p:sp>
      <p:sp>
        <p:nvSpPr>
          <p:cNvPr id="4" name="TextBox 3">
            <a:extLst>
              <a:ext uri="{FF2B5EF4-FFF2-40B4-BE49-F238E27FC236}">
                <a16:creationId xmlns:a16="http://schemas.microsoft.com/office/drawing/2014/main" id="{725BFA64-22F0-4E3F-B825-9A837392DD3E}"/>
              </a:ext>
            </a:extLst>
          </p:cNvPr>
          <p:cNvSpPr txBox="1"/>
          <p:nvPr/>
        </p:nvSpPr>
        <p:spPr>
          <a:xfrm>
            <a:off x="5818094" y="1460102"/>
            <a:ext cx="6203576" cy="645459"/>
          </a:xfrm>
          <a:prstGeom prst="rect">
            <a:avLst/>
          </a:prstGeom>
          <a:noFill/>
        </p:spPr>
        <p:txBody>
          <a:bodyPr wrap="square" rtlCol="0">
            <a:spAutoFit/>
          </a:bodyPr>
          <a:lstStyle/>
          <a:p>
            <a:pPr algn="r"/>
            <a:r>
              <a:rPr lang="en-GB" sz="3600" dirty="0">
                <a:solidFill>
                  <a:schemeClr val="bg1"/>
                </a:solidFill>
                <a:latin typeface="Univers Next Pro Condensed" panose="020B0906030202020203" pitchFamily="34" charset="0"/>
              </a:rPr>
              <a:t>RRSA WEBSITE</a:t>
            </a:r>
          </a:p>
        </p:txBody>
      </p:sp>
      <p:sp>
        <p:nvSpPr>
          <p:cNvPr id="5" name="Rectangle 4">
            <a:hlinkClick r:id="rId2"/>
            <a:extLst>
              <a:ext uri="{FF2B5EF4-FFF2-40B4-BE49-F238E27FC236}">
                <a16:creationId xmlns:a16="http://schemas.microsoft.com/office/drawing/2014/main" id="{E369713D-0727-4389-B219-77724AD179AD}"/>
              </a:ext>
            </a:extLst>
          </p:cNvPr>
          <p:cNvSpPr/>
          <p:nvPr/>
        </p:nvSpPr>
        <p:spPr>
          <a:xfrm>
            <a:off x="10076329" y="3801035"/>
            <a:ext cx="1846729" cy="4034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CLICK HERE</a:t>
            </a:r>
          </a:p>
        </p:txBody>
      </p:sp>
      <p:pic>
        <p:nvPicPr>
          <p:cNvPr id="7" name="Picture 6" descr="Graphical user interface, website&#10;&#10;Description automatically generated">
            <a:extLst>
              <a:ext uri="{FF2B5EF4-FFF2-40B4-BE49-F238E27FC236}">
                <a16:creationId xmlns:a16="http://schemas.microsoft.com/office/drawing/2014/main" id="{EC618DB0-2A07-437D-AD49-FC9CDB25B9EE}"/>
              </a:ext>
            </a:extLst>
          </p:cNvPr>
          <p:cNvPicPr>
            <a:picLocks noChangeAspect="1"/>
          </p:cNvPicPr>
          <p:nvPr/>
        </p:nvPicPr>
        <p:blipFill rotWithShape="1">
          <a:blip r:embed="rId3">
            <a:extLst>
              <a:ext uri="{28A0092B-C50C-407E-A947-70E740481C1C}">
                <a14:useLocalDpi xmlns:a14="http://schemas.microsoft.com/office/drawing/2010/main" val="0"/>
              </a:ext>
            </a:extLst>
          </a:blip>
          <a:srcRect l="20163" t="22610" r="17133" b="24126"/>
          <a:stretch/>
        </p:blipFill>
        <p:spPr>
          <a:xfrm>
            <a:off x="770964" y="1826509"/>
            <a:ext cx="4823012" cy="4096871"/>
          </a:xfrm>
          <a:prstGeom prst="rect">
            <a:avLst/>
          </a:prstGeom>
        </p:spPr>
      </p:pic>
    </p:spTree>
    <p:extLst>
      <p:ext uri="{BB962C8B-B14F-4D97-AF65-F5344CB8AC3E}">
        <p14:creationId xmlns:p14="http://schemas.microsoft.com/office/powerpoint/2010/main" val="1930004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7AEA0-5D6E-4002-BBDE-BFE9573DDB07}"/>
              </a:ext>
            </a:extLst>
          </p:cNvPr>
          <p:cNvSpPr>
            <a:spLocks noGrp="1"/>
          </p:cNvSpPr>
          <p:nvPr>
            <p:ph type="ctrTitle"/>
          </p:nvPr>
        </p:nvSpPr>
        <p:spPr/>
        <p:txBody>
          <a:bodyPr/>
          <a:lstStyle/>
          <a:p>
            <a:r>
              <a:rPr lang="en-GB" dirty="0">
                <a:latin typeface="Univers Next Pro Condensed"/>
              </a:rPr>
              <a:t>Thank you</a:t>
            </a:r>
            <a:endParaRPr lang="en-US" dirty="0"/>
          </a:p>
        </p:txBody>
      </p:sp>
      <p:sp>
        <p:nvSpPr>
          <p:cNvPr id="3" name="TextBox 4">
            <a:extLst>
              <a:ext uri="{FF2B5EF4-FFF2-40B4-BE49-F238E27FC236}">
                <a16:creationId xmlns:a16="http://schemas.microsoft.com/office/drawing/2014/main" id="{93C82157-AD07-4FD9-B297-04B284DC039A}"/>
              </a:ext>
            </a:extLst>
          </p:cNvPr>
          <p:cNvSpPr txBox="1"/>
          <p:nvPr/>
        </p:nvSpPr>
        <p:spPr>
          <a:xfrm rot="16200000">
            <a:off x="9911160" y="4668116"/>
            <a:ext cx="410276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1200" dirty="0">
                <a:solidFill>
                  <a:schemeClr val="bg1"/>
                </a:solidFill>
                <a:latin typeface="Arial" panose="020B0604020202020204" pitchFamily="34" charset="0"/>
                <a:cs typeface="Arial" panose="020B0604020202020204" pitchFamily="34" charset="0"/>
              </a:rPr>
              <a:t>UNICEF UK/Dawe</a:t>
            </a:r>
          </a:p>
        </p:txBody>
      </p:sp>
    </p:spTree>
    <p:extLst>
      <p:ext uri="{BB962C8B-B14F-4D97-AF65-F5344CB8AC3E}">
        <p14:creationId xmlns:p14="http://schemas.microsoft.com/office/powerpoint/2010/main" val="1310055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303441-596D-48BC-B878-1D331D489258}"/>
              </a:ext>
            </a:extLst>
          </p:cNvPr>
          <p:cNvSpPr txBox="1"/>
          <p:nvPr/>
        </p:nvSpPr>
        <p:spPr>
          <a:xfrm>
            <a:off x="7135905" y="864312"/>
            <a:ext cx="4527177"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3 – Guess the article</a:t>
            </a:r>
          </a:p>
        </p:txBody>
      </p:sp>
      <p:sp>
        <p:nvSpPr>
          <p:cNvPr id="3" name="TextBox 2">
            <a:extLst>
              <a:ext uri="{FF2B5EF4-FFF2-40B4-BE49-F238E27FC236}">
                <a16:creationId xmlns:a16="http://schemas.microsoft.com/office/drawing/2014/main" id="{3348E752-500E-466A-9523-8028B68848A8}"/>
              </a:ext>
            </a:extLst>
          </p:cNvPr>
          <p:cNvSpPr txBox="1"/>
          <p:nvPr/>
        </p:nvSpPr>
        <p:spPr>
          <a:xfrm>
            <a:off x="7575175" y="1453334"/>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4 – Introducing Articles 24&amp;33</a:t>
            </a:r>
          </a:p>
        </p:txBody>
      </p:sp>
      <p:sp>
        <p:nvSpPr>
          <p:cNvPr id="4" name="TextBox 3">
            <a:extLst>
              <a:ext uri="{FF2B5EF4-FFF2-40B4-BE49-F238E27FC236}">
                <a16:creationId xmlns:a16="http://schemas.microsoft.com/office/drawing/2014/main" id="{EE9520FF-8DF7-4B84-907C-B4BEF0B9B76F}"/>
              </a:ext>
            </a:extLst>
          </p:cNvPr>
          <p:cNvSpPr txBox="1"/>
          <p:nvPr/>
        </p:nvSpPr>
        <p:spPr>
          <a:xfrm>
            <a:off x="7915836" y="2252365"/>
            <a:ext cx="427616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5 – </a:t>
            </a:r>
            <a:r>
              <a:rPr lang="en-GB" sz="1600" b="1" dirty="0" err="1">
                <a:latin typeface="Arial" panose="020B0604020202020204" pitchFamily="34" charset="0"/>
                <a:cs typeface="Arial" panose="020B0604020202020204" pitchFamily="34" charset="0"/>
              </a:rPr>
              <a:t>OutRight</a:t>
            </a:r>
            <a:r>
              <a:rPr lang="en-GB" sz="1600" b="1" dirty="0">
                <a:latin typeface="Arial" panose="020B0604020202020204" pitchFamily="34" charset="0"/>
                <a:cs typeface="Arial" panose="020B0604020202020204" pitchFamily="34" charset="0"/>
              </a:rPr>
              <a:t> 2022/23</a:t>
            </a:r>
          </a:p>
        </p:txBody>
      </p:sp>
      <p:sp>
        <p:nvSpPr>
          <p:cNvPr id="5" name="TextBox 4">
            <a:extLst>
              <a:ext uri="{FF2B5EF4-FFF2-40B4-BE49-F238E27FC236}">
                <a16:creationId xmlns:a16="http://schemas.microsoft.com/office/drawing/2014/main" id="{C6311DBE-1260-4CC3-8756-A8D0A2D7E3B2}"/>
              </a:ext>
            </a:extLst>
          </p:cNvPr>
          <p:cNvSpPr txBox="1"/>
          <p:nvPr/>
        </p:nvSpPr>
        <p:spPr>
          <a:xfrm>
            <a:off x="7844117" y="3839609"/>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7 – Some possible answers</a:t>
            </a:r>
          </a:p>
        </p:txBody>
      </p:sp>
      <p:sp>
        <p:nvSpPr>
          <p:cNvPr id="6" name="TextBox 5">
            <a:extLst>
              <a:ext uri="{FF2B5EF4-FFF2-40B4-BE49-F238E27FC236}">
                <a16:creationId xmlns:a16="http://schemas.microsoft.com/office/drawing/2014/main" id="{77AC655D-0998-4E4E-AC0B-9D4385EBE607}"/>
              </a:ext>
            </a:extLst>
          </p:cNvPr>
          <p:cNvSpPr txBox="1"/>
          <p:nvPr/>
        </p:nvSpPr>
        <p:spPr>
          <a:xfrm>
            <a:off x="7844117" y="4604633"/>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8&amp;9 – Primary Activities</a:t>
            </a:r>
          </a:p>
        </p:txBody>
      </p:sp>
      <p:sp>
        <p:nvSpPr>
          <p:cNvPr id="7" name="TextBox 6">
            <a:extLst>
              <a:ext uri="{FF2B5EF4-FFF2-40B4-BE49-F238E27FC236}">
                <a16:creationId xmlns:a16="http://schemas.microsoft.com/office/drawing/2014/main" id="{1FE86C00-5D8C-4E86-BF47-5C2BAA46013B}"/>
              </a:ext>
            </a:extLst>
          </p:cNvPr>
          <p:cNvSpPr txBox="1"/>
          <p:nvPr/>
        </p:nvSpPr>
        <p:spPr>
          <a:xfrm>
            <a:off x="7575176" y="5322336"/>
            <a:ext cx="4276165"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Slides 10&amp;11 – Secondary Activities</a:t>
            </a:r>
          </a:p>
        </p:txBody>
      </p:sp>
      <p:sp>
        <p:nvSpPr>
          <p:cNvPr id="8" name="TextBox 7">
            <a:extLst>
              <a:ext uri="{FF2B5EF4-FFF2-40B4-BE49-F238E27FC236}">
                <a16:creationId xmlns:a16="http://schemas.microsoft.com/office/drawing/2014/main" id="{CE9365D3-AF72-42B0-BC23-BD0019988A53}"/>
              </a:ext>
            </a:extLst>
          </p:cNvPr>
          <p:cNvSpPr txBox="1"/>
          <p:nvPr/>
        </p:nvSpPr>
        <p:spPr>
          <a:xfrm>
            <a:off x="7135905" y="6080635"/>
            <a:ext cx="4831979"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12 – Reflection </a:t>
            </a:r>
          </a:p>
        </p:txBody>
      </p:sp>
      <p:sp>
        <p:nvSpPr>
          <p:cNvPr id="9" name="TextBox 8">
            <a:extLst>
              <a:ext uri="{FF2B5EF4-FFF2-40B4-BE49-F238E27FC236}">
                <a16:creationId xmlns:a16="http://schemas.microsoft.com/office/drawing/2014/main" id="{375D7EC6-7E84-BDEB-491F-2192768B40BF}"/>
              </a:ext>
            </a:extLst>
          </p:cNvPr>
          <p:cNvSpPr txBox="1"/>
          <p:nvPr/>
        </p:nvSpPr>
        <p:spPr>
          <a:xfrm>
            <a:off x="7960660" y="3047165"/>
            <a:ext cx="4007224" cy="338554"/>
          </a:xfrm>
          <a:prstGeom prst="rect">
            <a:avLst/>
          </a:prstGeom>
          <a:noFill/>
        </p:spPr>
        <p:txBody>
          <a:bodyPr wrap="square" rtlCol="0">
            <a:spAutoFit/>
          </a:bodyPr>
          <a:lstStyle/>
          <a:p>
            <a:pPr algn="l"/>
            <a:r>
              <a:rPr lang="en-GB" sz="1600" b="1" dirty="0">
                <a:latin typeface="Arial" panose="020B0604020202020204" pitchFamily="34" charset="0"/>
                <a:cs typeface="Arial" panose="020B0604020202020204" pitchFamily="34" charset="0"/>
              </a:rPr>
              <a:t>Slide 6 – Exploring Articles 24&amp;33</a:t>
            </a:r>
          </a:p>
        </p:txBody>
      </p:sp>
    </p:spTree>
    <p:extLst>
      <p:ext uri="{BB962C8B-B14F-4D97-AF65-F5344CB8AC3E}">
        <p14:creationId xmlns:p14="http://schemas.microsoft.com/office/powerpoint/2010/main" val="3210265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862DAE-A92D-4216-A7E9-7CD23CC786DF}"/>
              </a:ext>
            </a:extLst>
          </p:cNvPr>
          <p:cNvSpPr>
            <a:spLocks noGrp="1"/>
          </p:cNvSpPr>
          <p:nvPr>
            <p:ph type="ctrTitle"/>
          </p:nvPr>
        </p:nvSpPr>
        <p:spPr/>
        <p:txBody>
          <a:bodyPr/>
          <a:lstStyle/>
          <a:p>
            <a:r>
              <a:rPr lang="en-GB" dirty="0"/>
              <a:t>Guess the Articles</a:t>
            </a:r>
          </a:p>
        </p:txBody>
      </p:sp>
      <p:sp>
        <p:nvSpPr>
          <p:cNvPr id="4" name="Subtitle 3">
            <a:extLst>
              <a:ext uri="{FF2B5EF4-FFF2-40B4-BE49-F238E27FC236}">
                <a16:creationId xmlns:a16="http://schemas.microsoft.com/office/drawing/2014/main" id="{71201E13-C0BC-46A3-8E76-A9DCF33947E1}"/>
              </a:ext>
            </a:extLst>
          </p:cNvPr>
          <p:cNvSpPr>
            <a:spLocks noGrp="1"/>
          </p:cNvSpPr>
          <p:nvPr>
            <p:ph type="subTitle" idx="4294967295"/>
          </p:nvPr>
        </p:nvSpPr>
        <p:spPr>
          <a:xfrm>
            <a:off x="272796" y="1294912"/>
            <a:ext cx="10867229" cy="536431"/>
          </a:xfrm>
        </p:spPr>
        <p:txBody>
          <a:bodyPr vert="horz" lIns="91440" tIns="45720" rIns="91440" bIns="45720" rtlCol="0" anchor="t">
            <a:noAutofit/>
          </a:bodyPr>
          <a:lstStyle/>
          <a:p>
            <a:pPr marL="0" indent="0">
              <a:buNone/>
            </a:pPr>
            <a:r>
              <a:rPr lang="en-GB" sz="1800" dirty="0">
                <a:solidFill>
                  <a:schemeClr val="bg1"/>
                </a:solidFill>
                <a:latin typeface="Arial"/>
                <a:cs typeface="Arial"/>
              </a:rPr>
              <a:t>These pictures provide a clue to this week’s articles. </a:t>
            </a:r>
            <a:endParaRPr lang="en-GB" sz="1800" dirty="0">
              <a:solidFill>
                <a:schemeClr val="bg1"/>
              </a:solidFill>
              <a:latin typeface="Arial" panose="020B0604020202020204" pitchFamily="34" charset="0"/>
              <a:cs typeface="Arial" panose="020B0604020202020204" pitchFamily="34" charset="0"/>
            </a:endParaRPr>
          </a:p>
          <a:p>
            <a:pPr marL="0" indent="0">
              <a:buNone/>
            </a:pPr>
            <a:r>
              <a:rPr lang="en-GB" sz="1800" dirty="0">
                <a:solidFill>
                  <a:schemeClr val="bg1"/>
                </a:solidFill>
                <a:latin typeface="Arial"/>
                <a:cs typeface="Arial"/>
              </a:rPr>
              <a:t>How do these pictures help you? Can you guess how they are linked together?</a:t>
            </a:r>
          </a:p>
          <a:p>
            <a:pPr marL="0" inden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7DFE037-9285-441F-9F0E-D276D5EE5CC9}"/>
              </a:ext>
            </a:extLst>
          </p:cNvPr>
          <p:cNvSpPr/>
          <p:nvPr/>
        </p:nvSpPr>
        <p:spPr>
          <a:xfrm>
            <a:off x="4335870" y="5325334"/>
            <a:ext cx="2677568" cy="230832"/>
          </a:xfrm>
          <a:prstGeom prst="rect">
            <a:avLst/>
          </a:prstGeom>
        </p:spPr>
        <p:txBody>
          <a:bodyPr wrap="square">
            <a:spAutoFit/>
          </a:bodyPr>
          <a:lstStyle/>
          <a:p>
            <a:pPr algn="l"/>
            <a:r>
              <a:rPr lang="en-GB" sz="900" dirty="0">
                <a:latin typeface="Arial" panose="020B0604020202020204" pitchFamily="34" charset="0"/>
                <a:cs typeface="Arial" panose="020B0604020202020204" pitchFamily="34" charset="0"/>
              </a:rPr>
              <a:t>@UNICEF/</a:t>
            </a:r>
            <a:r>
              <a:rPr lang="en-GB" sz="900" b="0" dirty="0">
                <a:solidFill>
                  <a:srgbClr val="121212"/>
                </a:solidFill>
                <a:effectLst/>
                <a:latin typeface="Arial" panose="020B0604020202020204" pitchFamily="34" charset="0"/>
                <a:cs typeface="Arial" panose="020B0604020202020204" pitchFamily="34" charset="0"/>
              </a:rPr>
              <a:t> UN0517564</a:t>
            </a:r>
          </a:p>
        </p:txBody>
      </p:sp>
      <p:sp>
        <p:nvSpPr>
          <p:cNvPr id="16" name="Rectangle 15">
            <a:extLst>
              <a:ext uri="{FF2B5EF4-FFF2-40B4-BE49-F238E27FC236}">
                <a16:creationId xmlns:a16="http://schemas.microsoft.com/office/drawing/2014/main" id="{B3C8CAE4-15FD-40C8-B30C-8C985C017D42}"/>
              </a:ext>
            </a:extLst>
          </p:cNvPr>
          <p:cNvSpPr/>
          <p:nvPr/>
        </p:nvSpPr>
        <p:spPr>
          <a:xfrm>
            <a:off x="272796" y="5325242"/>
            <a:ext cx="1895014" cy="230832"/>
          </a:xfrm>
          <a:prstGeom prst="rect">
            <a:avLst/>
          </a:prstGeom>
        </p:spPr>
        <p:txBody>
          <a:bodyPr wrap="square">
            <a:spAutoFit/>
          </a:bodyPr>
          <a:lstStyle/>
          <a:p>
            <a:r>
              <a:rPr lang="en-GB" sz="900" dirty="0">
                <a:latin typeface="Arial" panose="020B0604020202020204" pitchFamily="34" charset="0"/>
                <a:cs typeface="Arial" panose="020B0604020202020204" pitchFamily="34" charset="0"/>
              </a:rPr>
              <a:t>@UNICEF/</a:t>
            </a:r>
            <a:r>
              <a:rPr lang="en-GB" sz="900" b="0" i="0" dirty="0">
                <a:effectLst/>
                <a:latin typeface="Arial" panose="020B0604020202020204" pitchFamily="34" charset="0"/>
                <a:cs typeface="Arial" panose="020B0604020202020204" pitchFamily="34" charset="0"/>
              </a:rPr>
              <a:t> UN0585591</a:t>
            </a:r>
            <a:endParaRPr lang="en-GB" sz="9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8504294B-F81D-4424-A3D2-E85D93D79961}"/>
              </a:ext>
            </a:extLst>
          </p:cNvPr>
          <p:cNvSpPr txBox="1"/>
          <p:nvPr/>
        </p:nvSpPr>
        <p:spPr>
          <a:xfrm>
            <a:off x="8317061" y="5325242"/>
            <a:ext cx="3285067" cy="230832"/>
          </a:xfrm>
          <a:prstGeom prst="rect">
            <a:avLst/>
          </a:prstGeom>
          <a:noFill/>
        </p:spPr>
        <p:txBody>
          <a:bodyPr wrap="square" lIns="91440" tIns="45720" rIns="91440" bIns="45720" anchor="t">
            <a:spAutoFit/>
          </a:bodyPr>
          <a:lstStyle/>
          <a:p>
            <a:r>
              <a:rPr lang="en-GB" sz="900" dirty="0">
                <a:solidFill>
                  <a:schemeClr val="bg2">
                    <a:lumMod val="25000"/>
                  </a:schemeClr>
                </a:solidFill>
                <a:latin typeface="Arial" panose="020B0604020202020204" pitchFamily="34" charset="0"/>
                <a:cs typeface="Arial" panose="020B0604020202020204" pitchFamily="34" charset="0"/>
              </a:rPr>
              <a:t>@Pexels</a:t>
            </a:r>
          </a:p>
        </p:txBody>
      </p:sp>
      <p:pic>
        <p:nvPicPr>
          <p:cNvPr id="5" name="Picture 4" descr="A close-up of pills&#10;&#10;Description automatically generated with low confidence">
            <a:extLst>
              <a:ext uri="{FF2B5EF4-FFF2-40B4-BE49-F238E27FC236}">
                <a16:creationId xmlns:a16="http://schemas.microsoft.com/office/drawing/2014/main" id="{49C78273-469B-A93A-2759-A8B3FAD8D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7061" y="2763530"/>
            <a:ext cx="3656082" cy="2437388"/>
          </a:xfrm>
          <a:prstGeom prst="rect">
            <a:avLst/>
          </a:prstGeom>
        </p:spPr>
      </p:pic>
      <p:pic>
        <p:nvPicPr>
          <p:cNvPr id="8" name="Picture 7" descr="A picture containing person, indoor, blue, room&#10;&#10;Description automatically generated">
            <a:extLst>
              <a:ext uri="{FF2B5EF4-FFF2-40B4-BE49-F238E27FC236}">
                <a16:creationId xmlns:a16="http://schemas.microsoft.com/office/drawing/2014/main" id="{AD87469C-BDB3-8B7F-7B5D-7E74FCFAB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797" y="2761930"/>
            <a:ext cx="3737964" cy="2438987"/>
          </a:xfrm>
          <a:prstGeom prst="rect">
            <a:avLst/>
          </a:prstGeom>
        </p:spPr>
      </p:pic>
      <p:pic>
        <p:nvPicPr>
          <p:cNvPr id="11" name="Picture 10" descr="A picture containing person, child, food, child&#10;&#10;Description automatically generated">
            <a:extLst>
              <a:ext uri="{FF2B5EF4-FFF2-40B4-BE49-F238E27FC236}">
                <a16:creationId xmlns:a16="http://schemas.microsoft.com/office/drawing/2014/main" id="{339B4A9D-651A-C696-F78B-308009F9B9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5870" y="2763529"/>
            <a:ext cx="3656082" cy="2437388"/>
          </a:xfrm>
          <a:prstGeom prst="rect">
            <a:avLst/>
          </a:prstGeom>
        </p:spPr>
      </p:pic>
    </p:spTree>
    <p:extLst>
      <p:ext uri="{BB962C8B-B14F-4D97-AF65-F5344CB8AC3E}">
        <p14:creationId xmlns:p14="http://schemas.microsoft.com/office/powerpoint/2010/main" val="4111859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09C59E5-9E4B-47DC-AD42-E22FA6B0EAC8}"/>
              </a:ext>
            </a:extLst>
          </p:cNvPr>
          <p:cNvSpPr txBox="1"/>
          <p:nvPr/>
        </p:nvSpPr>
        <p:spPr>
          <a:xfrm>
            <a:off x="71919" y="328773"/>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INTRODUCING ARTICLES 24 &amp; 33</a:t>
            </a:r>
          </a:p>
        </p:txBody>
      </p:sp>
      <p:sp>
        <p:nvSpPr>
          <p:cNvPr id="4" name="TextBox 3">
            <a:extLst>
              <a:ext uri="{FF2B5EF4-FFF2-40B4-BE49-F238E27FC236}">
                <a16:creationId xmlns:a16="http://schemas.microsoft.com/office/drawing/2014/main" id="{912E3953-F276-4DEC-93F8-DD02F352CBC3}"/>
              </a:ext>
            </a:extLst>
          </p:cNvPr>
          <p:cNvSpPr txBox="1"/>
          <p:nvPr/>
        </p:nvSpPr>
        <p:spPr>
          <a:xfrm>
            <a:off x="528810" y="1400174"/>
            <a:ext cx="6701330" cy="615553"/>
          </a:xfrm>
          <a:prstGeom prst="rect">
            <a:avLst/>
          </a:prstGeom>
          <a:noFill/>
        </p:spPr>
        <p:txBody>
          <a:bodyPr wrap="square" lIns="91440" tIns="45720" rIns="91440" bIns="45720" rtlCol="0" anchor="t">
            <a:spAutoFit/>
          </a:bodyPr>
          <a:lstStyle/>
          <a:p>
            <a:r>
              <a:rPr lang="en-GB" sz="1700" b="0" i="0" dirty="0">
                <a:effectLst/>
                <a:latin typeface="Arial" panose="020B0604020202020204" pitchFamily="34" charset="0"/>
                <a:cs typeface="Arial" panose="020B0604020202020204" pitchFamily="34" charset="0"/>
              </a:rPr>
              <a:t>Grace Hunt, UNICEF UK Youth Campaigns Officer, introduces Articles 24 &amp; 33</a:t>
            </a:r>
            <a:endParaRPr lang="en-GB" sz="1700" dirty="0">
              <a:latin typeface="Arial" panose="020B0604020202020204" pitchFamily="34" charset="0"/>
              <a:cs typeface="Arial" panose="020B0604020202020204" pitchFamily="34" charset="0"/>
            </a:endParaRPr>
          </a:p>
        </p:txBody>
      </p:sp>
      <p:pic>
        <p:nvPicPr>
          <p:cNvPr id="8" name="Picture 7" descr="A red and white logo&#10;&#10;Description automatically generated with low confidence">
            <a:extLst>
              <a:ext uri="{FF2B5EF4-FFF2-40B4-BE49-F238E27FC236}">
                <a16:creationId xmlns:a16="http://schemas.microsoft.com/office/drawing/2014/main" id="{A49F9065-60B4-4746-9CF1-6F055F79BE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1957" y="5730535"/>
            <a:ext cx="1575470" cy="351579"/>
          </a:xfrm>
          <a:prstGeom prst="rect">
            <a:avLst/>
          </a:prstGeom>
        </p:spPr>
      </p:pic>
      <p:sp>
        <p:nvSpPr>
          <p:cNvPr id="9" name="TextBox 8">
            <a:extLst>
              <a:ext uri="{FF2B5EF4-FFF2-40B4-BE49-F238E27FC236}">
                <a16:creationId xmlns:a16="http://schemas.microsoft.com/office/drawing/2014/main" id="{8BEE89B7-C84A-4093-BFB0-C1D9D6D178B8}"/>
              </a:ext>
            </a:extLst>
          </p:cNvPr>
          <p:cNvSpPr txBox="1"/>
          <p:nvPr/>
        </p:nvSpPr>
        <p:spPr>
          <a:xfrm>
            <a:off x="2113403" y="6082114"/>
            <a:ext cx="5761821" cy="307777"/>
          </a:xfrm>
          <a:prstGeom prst="rect">
            <a:avLst/>
          </a:prstGeom>
          <a:noFill/>
        </p:spPr>
        <p:txBody>
          <a:bodyPr wrap="square" rtlCol="0">
            <a:spAutoFit/>
          </a:bodyPr>
          <a:lstStyle/>
          <a:p>
            <a:pPr algn="l"/>
            <a:r>
              <a:rPr lang="en-GB" sz="1400" dirty="0">
                <a:latin typeface="Arial" panose="020B0604020202020204" pitchFamily="34" charset="0"/>
                <a:cs typeface="Arial" panose="020B0604020202020204" pitchFamily="34" charset="0"/>
              </a:rPr>
              <a:t>Click </a:t>
            </a:r>
            <a:r>
              <a:rPr lang="en-GB" sz="1400" dirty="0">
                <a:latin typeface="Arial" panose="020B0604020202020204" pitchFamily="34" charset="0"/>
                <a:cs typeface="Arial" panose="020B0604020202020204" pitchFamily="34" charset="0"/>
                <a:hlinkClick r:id="rId6"/>
              </a:rPr>
              <a:t>here</a:t>
            </a:r>
            <a:r>
              <a:rPr lang="en-GB" sz="1400" dirty="0">
                <a:latin typeface="Arial" panose="020B0604020202020204" pitchFamily="34" charset="0"/>
                <a:cs typeface="Arial" panose="020B0604020202020204" pitchFamily="34" charset="0"/>
              </a:rPr>
              <a:t> to watch on YouTube</a:t>
            </a:r>
          </a:p>
        </p:txBody>
      </p:sp>
      <p:sp>
        <p:nvSpPr>
          <p:cNvPr id="13" name="TextBox 12">
            <a:extLst>
              <a:ext uri="{FF2B5EF4-FFF2-40B4-BE49-F238E27FC236}">
                <a16:creationId xmlns:a16="http://schemas.microsoft.com/office/drawing/2014/main" id="{8AC9EF96-D35D-4BA1-997A-F63BC93C2D43}"/>
              </a:ext>
            </a:extLst>
          </p:cNvPr>
          <p:cNvSpPr txBox="1"/>
          <p:nvPr/>
        </p:nvSpPr>
        <p:spPr>
          <a:xfrm>
            <a:off x="6928479" y="1132729"/>
            <a:ext cx="5088587" cy="4524315"/>
          </a:xfrm>
          <a:prstGeom prst="rect">
            <a:avLst/>
          </a:prstGeom>
          <a:noFill/>
        </p:spPr>
        <p:txBody>
          <a:bodyPr wrap="square" lIns="91440" tIns="45720" rIns="91440" bIns="45720" rtlCol="0" anchor="t">
            <a:spAutoFit/>
          </a:bodyPr>
          <a:lstStyle/>
          <a:p>
            <a:pPr algn="r" rtl="0" fontAlgn="base"/>
            <a:r>
              <a:rPr lang="en-GB" sz="1600" b="0" i="0" dirty="0">
                <a:solidFill>
                  <a:srgbClr val="FFFF00"/>
                </a:solidFill>
                <a:effectLst/>
                <a:latin typeface="Arial" panose="020B0604020202020204" pitchFamily="34" charset="0"/>
              </a:rPr>
              <a:t>Article 24 (health and health services):</a:t>
            </a:r>
            <a:br>
              <a:rPr lang="en-GB" sz="1600" b="0" i="0" dirty="0">
                <a:solidFill>
                  <a:srgbClr val="FFFF00"/>
                </a:solidFill>
                <a:effectLst/>
                <a:latin typeface="Arial" panose="020B0604020202020204" pitchFamily="34" charset="0"/>
              </a:rPr>
            </a:br>
            <a:r>
              <a:rPr lang="en-GB" sz="1600" b="0" i="0" dirty="0">
                <a:solidFill>
                  <a:schemeClr val="bg1"/>
                </a:solidFill>
                <a:effectLst/>
                <a:latin typeface="Arial" panose="020B0604020202020204" pitchFamily="34" charset="0"/>
              </a:rPr>
              <a:t>Every child has the right to the best possible health. Governments must provide good quality health care, clean water, nutritious food, and a clean environment and education on health and well-being so that children can stay healthy.</a:t>
            </a:r>
          </a:p>
          <a:p>
            <a:pPr algn="r" rtl="0" fontAlgn="base"/>
            <a:endParaRPr lang="en-GB" sz="1600" dirty="0">
              <a:solidFill>
                <a:schemeClr val="bg1"/>
              </a:solidFill>
              <a:latin typeface="Arial" panose="020B0604020202020204" pitchFamily="34" charset="0"/>
            </a:endParaRPr>
          </a:p>
          <a:p>
            <a:pPr algn="r" rtl="0" fontAlgn="base"/>
            <a:r>
              <a:rPr lang="en-GB" sz="1600" dirty="0">
                <a:solidFill>
                  <a:srgbClr val="FFFF00"/>
                </a:solidFill>
                <a:latin typeface="Arial" panose="020B0604020202020204" pitchFamily="34" charset="0"/>
              </a:rPr>
              <a:t>Article</a:t>
            </a:r>
            <a:r>
              <a:rPr lang="en-GB" sz="1600" b="0" i="0" dirty="0">
                <a:solidFill>
                  <a:srgbClr val="FFFF00"/>
                </a:solidFill>
                <a:effectLst/>
                <a:latin typeface="Arial" panose="020B0604020202020204" pitchFamily="34" charset="0"/>
              </a:rPr>
              <a:t> 33 (drug abuse):</a:t>
            </a:r>
            <a:br>
              <a:rPr lang="en-GB" sz="1600" b="0" i="0" dirty="0">
                <a:solidFill>
                  <a:srgbClr val="FFFF00"/>
                </a:solidFill>
                <a:effectLst/>
                <a:latin typeface="Arial" panose="020B0604020202020204" pitchFamily="34" charset="0"/>
              </a:rPr>
            </a:br>
            <a:r>
              <a:rPr lang="en-GB" sz="1600" b="0" i="0" dirty="0">
                <a:solidFill>
                  <a:schemeClr val="bg1"/>
                </a:solidFill>
                <a:effectLst/>
                <a:latin typeface="Arial" panose="020B0604020202020204" pitchFamily="34" charset="0"/>
              </a:rPr>
              <a:t>Governments must protect children from the illegal use of drugs and from being involved in the production or distribution of drugs. States Parties shall take all appropriate measures, including legislative, administrative social and educational measures, to protect children from the illicit use of narcotic drugs and psychotropic substances as defined in the relevant international treaties, and to prevent the use of children in the illicit production and trafficking of such substances.</a:t>
            </a:r>
            <a:endParaRPr lang="en-GB" b="0" i="0" dirty="0">
              <a:solidFill>
                <a:schemeClr val="bg1"/>
              </a:solidFill>
              <a:effectLst/>
              <a:latin typeface="Arial" panose="020B0604020202020204" pitchFamily="34" charset="0"/>
              <a:cs typeface="Arial" panose="020B0604020202020204" pitchFamily="34" charset="0"/>
            </a:endParaRPr>
          </a:p>
        </p:txBody>
      </p:sp>
      <p:pic>
        <p:nvPicPr>
          <p:cNvPr id="2" name="A24 33">
            <a:hlinkClick r:id="" action="ppaction://media"/>
            <a:extLst>
              <a:ext uri="{FF2B5EF4-FFF2-40B4-BE49-F238E27FC236}">
                <a16:creationId xmlns:a16="http://schemas.microsoft.com/office/drawing/2014/main" id="{9A9B04C9-79FF-3D12-9D1F-9621497BE08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2638" y="2360249"/>
            <a:ext cx="4754107" cy="2674185"/>
          </a:xfrm>
          <a:prstGeom prst="rect">
            <a:avLst/>
          </a:prstGeom>
        </p:spPr>
      </p:pic>
    </p:spTree>
    <p:extLst>
      <p:ext uri="{BB962C8B-B14F-4D97-AF65-F5344CB8AC3E}">
        <p14:creationId xmlns:p14="http://schemas.microsoft.com/office/powerpoint/2010/main" val="25007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5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website&#10;&#10;Description automatically generated">
            <a:extLst>
              <a:ext uri="{FF2B5EF4-FFF2-40B4-BE49-F238E27FC236}">
                <a16:creationId xmlns:a16="http://schemas.microsoft.com/office/drawing/2014/main" id="{9F6249D0-75A3-2020-4872-57074A1237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119" y="1879296"/>
            <a:ext cx="5931881" cy="3099408"/>
          </a:xfrm>
          <a:prstGeom prst="rect">
            <a:avLst/>
          </a:prstGeom>
        </p:spPr>
      </p:pic>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OUTRIGHT 2022/23</a:t>
            </a:r>
          </a:p>
        </p:txBody>
      </p:sp>
      <p:sp>
        <p:nvSpPr>
          <p:cNvPr id="5" name="TextBox 4">
            <a:extLst>
              <a:ext uri="{FF2B5EF4-FFF2-40B4-BE49-F238E27FC236}">
                <a16:creationId xmlns:a16="http://schemas.microsoft.com/office/drawing/2014/main" id="{13227B2E-B5C9-407F-BBFD-D529411BB157}"/>
              </a:ext>
            </a:extLst>
          </p:cNvPr>
          <p:cNvSpPr txBox="1"/>
          <p:nvPr/>
        </p:nvSpPr>
        <p:spPr>
          <a:xfrm>
            <a:off x="7070651" y="1259726"/>
            <a:ext cx="4985473" cy="4278094"/>
          </a:xfrm>
          <a:prstGeom prst="rect">
            <a:avLst/>
          </a:prstGeom>
          <a:noFill/>
        </p:spPr>
        <p:txBody>
          <a:bodyPr wrap="square" lIns="91440" tIns="45720" rIns="91440" bIns="45720" rtlCol="0" anchor="t">
            <a:spAutoFit/>
          </a:bodyPr>
          <a:lstStyle/>
          <a:p>
            <a:pPr algn="r" rtl="0" fontAlgn="base"/>
            <a:r>
              <a:rPr lang="en-GB" sz="1600" b="0" i="0" dirty="0">
                <a:solidFill>
                  <a:srgbClr val="FFFF00"/>
                </a:solidFill>
                <a:effectLst/>
                <a:latin typeface="Arial" panose="020B0604020202020204" pitchFamily="34" charset="0"/>
                <a:cs typeface="Arial" panose="020B0604020202020204" pitchFamily="34" charset="0"/>
              </a:rPr>
              <a:t>OutRight</a:t>
            </a:r>
            <a:r>
              <a:rPr lang="en-GB" sz="1600" b="0" i="0" dirty="0">
                <a:solidFill>
                  <a:schemeClr val="bg1"/>
                </a:solidFill>
                <a:effectLst/>
                <a:latin typeface="Arial" panose="020B0604020202020204" pitchFamily="34" charset="0"/>
                <a:cs typeface="Arial" panose="020B0604020202020204" pitchFamily="34" charset="0"/>
              </a:rPr>
              <a:t> is UNICEF UK’s annual youth campaign. By signing up to this year’s campaign, you can learn about and campaign on all children’s </a:t>
            </a:r>
            <a:r>
              <a:rPr lang="en-GB" sz="1600" b="0" i="0" dirty="0">
                <a:solidFill>
                  <a:srgbClr val="FFFF00"/>
                </a:solidFill>
                <a:effectLst/>
                <a:latin typeface="Arial" panose="020B0604020202020204" pitchFamily="34" charset="0"/>
                <a:cs typeface="Arial" panose="020B0604020202020204" pitchFamily="34" charset="0"/>
              </a:rPr>
              <a:t>right to the best possible health</a:t>
            </a:r>
            <a:r>
              <a:rPr lang="en-GB" sz="1600" b="0" i="0" dirty="0">
                <a:solidFill>
                  <a:schemeClr val="bg1"/>
                </a:solidFill>
                <a:effectLst/>
                <a:latin typeface="Arial" panose="020B0604020202020204" pitchFamily="34" charset="0"/>
                <a:cs typeface="Arial" panose="020B0604020202020204" pitchFamily="34" charset="0"/>
              </a:rPr>
              <a:t>.</a:t>
            </a:r>
          </a:p>
          <a:p>
            <a:pPr algn="r" rtl="0" fontAlgn="base"/>
            <a:r>
              <a:rPr lang="en-GB" sz="1600" b="0" i="0" dirty="0">
                <a:solidFill>
                  <a:schemeClr val="bg1"/>
                </a:solidFill>
                <a:effectLst/>
                <a:latin typeface="Arial" panose="020B0604020202020204" pitchFamily="34" charset="0"/>
                <a:cs typeface="Arial" panose="020B0604020202020204" pitchFamily="34" charset="0"/>
              </a:rPr>
              <a:t> </a:t>
            </a:r>
          </a:p>
          <a:p>
            <a:pPr algn="r" rtl="0" fontAlgn="base"/>
            <a:r>
              <a:rPr lang="en-GB" sz="1600" b="0" i="0" dirty="0">
                <a:solidFill>
                  <a:schemeClr val="bg1"/>
                </a:solidFill>
                <a:effectLst/>
                <a:latin typeface="Arial" panose="020B0604020202020204" pitchFamily="34" charset="0"/>
                <a:cs typeface="Arial" panose="020B0604020202020204" pitchFamily="34" charset="0"/>
              </a:rPr>
              <a:t>We all want to feel as well as possible, mentally and physically, but this isn’t possible for many children. Half of the world goes without access to the healthcare they need, so there are millions of children who can’t visit a nurse when they’re poorly or may miss out on vaccinations.</a:t>
            </a:r>
          </a:p>
          <a:p>
            <a:pPr algn="r" rtl="0" fontAlgn="base"/>
            <a:endParaRPr lang="en-GB" sz="1600" b="0" i="0" dirty="0">
              <a:solidFill>
                <a:schemeClr val="bg1"/>
              </a:solidFill>
              <a:effectLst/>
              <a:latin typeface="Arial" panose="020B0604020202020204" pitchFamily="34" charset="0"/>
              <a:cs typeface="Arial" panose="020B0604020202020204" pitchFamily="34" charset="0"/>
            </a:endParaRPr>
          </a:p>
          <a:p>
            <a:pPr algn="r" rtl="0" fontAlgn="base"/>
            <a:r>
              <a:rPr lang="en-GB" sz="1600" b="0" i="0" dirty="0">
                <a:solidFill>
                  <a:schemeClr val="bg1"/>
                </a:solidFill>
                <a:effectLst/>
                <a:latin typeface="Arial" panose="020B0604020202020204" pitchFamily="34" charset="0"/>
                <a:cs typeface="Arial" panose="020B0604020202020204" pitchFamily="34" charset="0"/>
              </a:rPr>
              <a:t>Through free learning activities, campaigning and live events, discover what we can do so that all children have their right to the best possible health fulfilled.</a:t>
            </a:r>
          </a:p>
          <a:p>
            <a:pPr algn="r" rtl="0" fontAlgn="base"/>
            <a:r>
              <a:rPr lang="en-GB" sz="1600" b="0" i="0" dirty="0">
                <a:solidFill>
                  <a:schemeClr val="bg1"/>
                </a:solidFill>
                <a:effectLst/>
                <a:latin typeface="Arial" panose="020B0604020202020204" pitchFamily="34" charset="0"/>
                <a:cs typeface="Arial" panose="020B0604020202020204" pitchFamily="34" charset="0"/>
              </a:rPr>
              <a:t> </a:t>
            </a:r>
          </a:p>
          <a:p>
            <a:pPr algn="r" rtl="0" fontAlgn="base"/>
            <a:r>
              <a:rPr lang="en-GB" sz="1600" b="0" i="0" dirty="0">
                <a:solidFill>
                  <a:srgbClr val="FFFF00"/>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Sign up here</a:t>
            </a:r>
            <a:r>
              <a:rPr lang="en-GB" sz="1600" b="0" i="0" dirty="0">
                <a:solidFill>
                  <a:srgbClr val="FFFF00"/>
                </a:solidFill>
                <a:effectLs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88673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F3B62-EA3D-4292-AC91-B296750236C6}"/>
              </a:ext>
            </a:extLst>
          </p:cNvPr>
          <p:cNvSpPr txBox="1"/>
          <p:nvPr/>
        </p:nvSpPr>
        <p:spPr>
          <a:xfrm>
            <a:off x="82192" y="349321"/>
            <a:ext cx="9400854" cy="646331"/>
          </a:xfrm>
          <a:prstGeom prst="rect">
            <a:avLst/>
          </a:prstGeom>
          <a:noFill/>
        </p:spPr>
        <p:txBody>
          <a:bodyPr wrap="square" rtlCol="0">
            <a:spAutoFit/>
          </a:bodyPr>
          <a:lstStyle/>
          <a:p>
            <a:r>
              <a:rPr lang="en-GB" sz="3600" dirty="0">
                <a:solidFill>
                  <a:schemeClr val="bg1"/>
                </a:solidFill>
                <a:latin typeface="Univers Next Pro Condensed" panose="020B0906030202020203" pitchFamily="34" charset="0"/>
              </a:rPr>
              <a:t>EXPLORING ARTICLES 24 &amp; 33</a:t>
            </a:r>
          </a:p>
        </p:txBody>
      </p:sp>
      <p:sp>
        <p:nvSpPr>
          <p:cNvPr id="5" name="TextBox 4">
            <a:extLst>
              <a:ext uri="{FF2B5EF4-FFF2-40B4-BE49-F238E27FC236}">
                <a16:creationId xmlns:a16="http://schemas.microsoft.com/office/drawing/2014/main" id="{13227B2E-B5C9-407F-BBFD-D529411BB157}"/>
              </a:ext>
            </a:extLst>
          </p:cNvPr>
          <p:cNvSpPr txBox="1"/>
          <p:nvPr/>
        </p:nvSpPr>
        <p:spPr>
          <a:xfrm>
            <a:off x="7060019" y="2644170"/>
            <a:ext cx="5131981" cy="1569660"/>
          </a:xfrm>
          <a:prstGeom prst="rect">
            <a:avLst/>
          </a:prstGeom>
          <a:noFill/>
        </p:spPr>
        <p:txBody>
          <a:bodyPr wrap="square" lIns="91440" tIns="45720" rIns="91440" bIns="45720" rtlCol="0" anchor="t">
            <a:spAutoFit/>
          </a:bodyPr>
          <a:lstStyle/>
          <a:p>
            <a:pPr algn="r" rtl="0" fontAlgn="base"/>
            <a:r>
              <a:rPr lang="en-GB" sz="2400" b="0" dirty="0">
                <a:solidFill>
                  <a:schemeClr val="bg1"/>
                </a:solidFill>
                <a:effectLst/>
                <a:latin typeface="Arial" panose="020B0604020202020204" pitchFamily="34" charset="0"/>
                <a:cs typeface="Arial" panose="020B0604020202020204" pitchFamily="34" charset="0"/>
              </a:rPr>
              <a:t>People use medicines, vaccines and drugs for lots of different positive reasons. </a:t>
            </a:r>
            <a:r>
              <a:rPr lang="en-GB" sz="2400" b="0" dirty="0">
                <a:solidFill>
                  <a:srgbClr val="FFFF00"/>
                </a:solidFill>
                <a:effectLst/>
                <a:latin typeface="Arial" panose="020B0604020202020204" pitchFamily="34" charset="0"/>
                <a:cs typeface="Arial" panose="020B0604020202020204" pitchFamily="34" charset="0"/>
              </a:rPr>
              <a:t>What reasons can you think of?</a:t>
            </a:r>
            <a:endParaRPr lang="en-GB" sz="34400" b="1" dirty="0">
              <a:solidFill>
                <a:srgbClr val="FFFF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444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9CE0EB-9064-441E-8E00-1290285670BD}"/>
              </a:ext>
            </a:extLst>
          </p:cNvPr>
          <p:cNvSpPr>
            <a:spLocks noGrp="1"/>
          </p:cNvSpPr>
          <p:nvPr>
            <p:ph type="body" sz="quarter" idx="11"/>
          </p:nvPr>
        </p:nvSpPr>
        <p:spPr>
          <a:xfrm>
            <a:off x="360000" y="1848336"/>
            <a:ext cx="5527593" cy="4748220"/>
          </a:xfrm>
        </p:spPr>
        <p:txBody>
          <a:bodyPr vert="horz" lIns="91440" tIns="180000" rIns="91440" bIns="45720" rtlCol="0" anchor="t">
            <a:normAutofit/>
          </a:body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treat an illness </a:t>
            </a:r>
            <a:endParaRPr lang="en-GB"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protect them from infection and possible illness </a:t>
            </a:r>
            <a:endParaRPr lang="en-GB"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make sure they get the right vitamins </a:t>
            </a:r>
            <a:endParaRPr lang="en-GB"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help them sleep better </a:t>
            </a:r>
            <a:endParaRPr lang="en-GB" sz="1800" b="0" i="0" dirty="0">
              <a:solidFill>
                <a:srgbClr val="000000"/>
              </a:solidFill>
              <a:effectLst/>
              <a:latin typeface="Calibri" panose="020F0502020204030204" pitchFamily="34" charset="0"/>
            </a:endParaRPr>
          </a:p>
        </p:txBody>
      </p:sp>
      <p:sp>
        <p:nvSpPr>
          <p:cNvPr id="3" name="Title 2">
            <a:extLst>
              <a:ext uri="{FF2B5EF4-FFF2-40B4-BE49-F238E27FC236}">
                <a16:creationId xmlns:a16="http://schemas.microsoft.com/office/drawing/2014/main" id="{6A854495-F1E1-460C-B725-72CB6252C37B}"/>
              </a:ext>
            </a:extLst>
          </p:cNvPr>
          <p:cNvSpPr>
            <a:spLocks noGrp="1"/>
          </p:cNvSpPr>
          <p:nvPr>
            <p:ph type="ctrTitle"/>
          </p:nvPr>
        </p:nvSpPr>
        <p:spPr/>
        <p:txBody>
          <a:bodyPr>
            <a:normAutofit/>
          </a:bodyPr>
          <a:lstStyle/>
          <a:p>
            <a:r>
              <a:rPr lang="en-GB" dirty="0"/>
              <a:t>Did you think of these? </a:t>
            </a:r>
          </a:p>
        </p:txBody>
      </p:sp>
      <p:sp>
        <p:nvSpPr>
          <p:cNvPr id="4" name="Text Placeholder 1">
            <a:extLst>
              <a:ext uri="{FF2B5EF4-FFF2-40B4-BE49-F238E27FC236}">
                <a16:creationId xmlns:a16="http://schemas.microsoft.com/office/drawing/2014/main" id="{95A1F908-72CB-493B-AC08-FDCF0FF0F192}"/>
              </a:ext>
            </a:extLst>
          </p:cNvPr>
          <p:cNvSpPr txBox="1">
            <a:spLocks/>
          </p:cNvSpPr>
          <p:nvPr/>
        </p:nvSpPr>
        <p:spPr>
          <a:xfrm>
            <a:off x="6304408" y="1848336"/>
            <a:ext cx="5527592" cy="4656023"/>
          </a:xfrm>
          <a:prstGeom prst="rect">
            <a:avLst/>
          </a:prstGeom>
        </p:spPr>
        <p:txBody>
          <a:bodyPr vert="horz" lIns="91440" tIns="180000" rIns="91440" bIns="45720" rtlCol="0" anchor="t">
            <a:normAutofit/>
          </a:bodyPr>
          <a:lstStyle>
            <a:lvl1pPr marL="457200" indent="-457200" algn="l" defTabSz="914400" rtl="0" eaLnBrk="1" latinLnBrk="0" hangingPunct="1">
              <a:lnSpc>
                <a:spcPct val="90000"/>
              </a:lnSpc>
              <a:spcBef>
                <a:spcPts val="1000"/>
              </a:spcBef>
              <a:spcAft>
                <a:spcPts val="1000"/>
              </a:spcAft>
              <a:buClr>
                <a:srgbClr val="00AEEF"/>
              </a:buClr>
              <a:buFont typeface="Wingdings" pitchFamily="2" charset="2"/>
              <a:buChar char="§"/>
              <a:defRPr sz="2800" kern="1200">
                <a:solidFill>
                  <a:schemeClr val="tx1"/>
                </a:solidFill>
                <a:latin typeface="+mn-lt"/>
                <a:ea typeface="+mn-ea"/>
                <a:cs typeface="+mn-cs"/>
              </a:defRPr>
            </a:lvl1pPr>
            <a:lvl2pPr marL="800100" indent="-342900" algn="l" defTabSz="914400" rtl="0" eaLnBrk="1" latinLnBrk="0" hangingPunct="1">
              <a:lnSpc>
                <a:spcPct val="90000"/>
              </a:lnSpc>
              <a:spcBef>
                <a:spcPts val="500"/>
              </a:spcBef>
              <a:buClr>
                <a:schemeClr val="tx1"/>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00AEEF"/>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Clr>
                <a:srgbClr val="00AEEF"/>
              </a:buClr>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feel relief from pain </a:t>
            </a:r>
            <a:endParaRPr lang="en-GB"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help treat serious mental ill-health </a:t>
            </a:r>
            <a:endParaRPr lang="en-GB" sz="1800" b="0" i="0"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To protect them from allergies or allergic reaction. </a:t>
            </a:r>
            <a:endParaRPr lang="en-GB" sz="1800" b="0" i="0" dirty="0">
              <a:solidFill>
                <a:srgbClr val="000000"/>
              </a:solidFill>
              <a:effectLst/>
              <a:latin typeface="Calibri" panose="020F0502020204030204" pitchFamily="34" charset="0"/>
            </a:endParaRPr>
          </a:p>
        </p:txBody>
      </p:sp>
      <p:sp>
        <p:nvSpPr>
          <p:cNvPr id="5" name="TextBox 4">
            <a:extLst>
              <a:ext uri="{FF2B5EF4-FFF2-40B4-BE49-F238E27FC236}">
                <a16:creationId xmlns:a16="http://schemas.microsoft.com/office/drawing/2014/main" id="{ED831199-8A67-401D-8AA2-2EE2632740A6}"/>
              </a:ext>
            </a:extLst>
          </p:cNvPr>
          <p:cNvSpPr txBox="1"/>
          <p:nvPr/>
        </p:nvSpPr>
        <p:spPr>
          <a:xfrm>
            <a:off x="360000" y="5582979"/>
            <a:ext cx="6187556" cy="830997"/>
          </a:xfrm>
          <a:prstGeom prst="rect">
            <a:avLst/>
          </a:prstGeom>
          <a:noFill/>
        </p:spPr>
        <p:txBody>
          <a:bodyPr wrap="square" rtlCol="0">
            <a:spAutoFit/>
          </a:bodyPr>
          <a:lstStyle/>
          <a:p>
            <a:pPr marL="0" indent="0">
              <a:buNone/>
            </a:pPr>
            <a:r>
              <a:rPr lang="en-GB" sz="2400" b="1" i="0" dirty="0">
                <a:solidFill>
                  <a:srgbClr val="00ACE9"/>
                </a:solidFill>
                <a:effectLst/>
                <a:latin typeface="Arial" panose="020B0604020202020204" pitchFamily="34" charset="0"/>
              </a:rPr>
              <a:t>Did you get any of these? What other answers did you have? </a:t>
            </a:r>
            <a:endParaRPr lang="en-GB" sz="3200" b="1" dirty="0">
              <a:solidFill>
                <a:srgbClr val="00ACE9"/>
              </a:solidFill>
              <a:latin typeface="Arial"/>
              <a:cs typeface="Arial"/>
            </a:endParaRPr>
          </a:p>
        </p:txBody>
      </p:sp>
    </p:spTree>
    <p:extLst>
      <p:ext uri="{BB962C8B-B14F-4D97-AF65-F5344CB8AC3E}">
        <p14:creationId xmlns:p14="http://schemas.microsoft.com/office/powerpoint/2010/main" val="1606822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BB7B9C6-9863-41EF-9798-72096D5A70D1}"/>
              </a:ext>
            </a:extLst>
          </p:cNvPr>
          <p:cNvSpPr txBox="1"/>
          <p:nvPr/>
        </p:nvSpPr>
        <p:spPr>
          <a:xfrm>
            <a:off x="8411534" y="2078826"/>
            <a:ext cx="3506880" cy="1631216"/>
          </a:xfrm>
          <a:prstGeom prst="rect">
            <a:avLst/>
          </a:prstGeom>
          <a:noFill/>
        </p:spPr>
        <p:txBody>
          <a:bodyPr wrap="square" lIns="91440" tIns="45720" rIns="91440" bIns="45720" rtlCol="0" anchor="t">
            <a:spAutoFit/>
          </a:bodyPr>
          <a:lstStyle/>
          <a:p>
            <a:pPr algn="ctr"/>
            <a:r>
              <a:rPr lang="en-GB" sz="2000" b="0" i="0" dirty="0">
                <a:solidFill>
                  <a:srgbClr val="000000"/>
                </a:solidFill>
                <a:effectLst/>
                <a:latin typeface="Arial" panose="020B0604020202020204" pitchFamily="34" charset="0"/>
              </a:rPr>
              <a:t>Read or listen to Joe Wicks’ </a:t>
            </a:r>
            <a:r>
              <a:rPr lang="en-GB" sz="2000" b="0" i="0" u="sng" strike="noStrike" dirty="0">
                <a:solidFill>
                  <a:srgbClr val="0563C1"/>
                </a:solidFill>
                <a:effectLst/>
                <a:latin typeface="Arial" panose="020B0604020202020204" pitchFamily="34" charset="0"/>
                <a:hlinkClick r:id="rId4"/>
              </a:rPr>
              <a:t>Burpee Bears.</a:t>
            </a:r>
            <a:r>
              <a:rPr lang="en-GB" sz="2000" b="0" i="0" dirty="0">
                <a:solidFill>
                  <a:srgbClr val="000000"/>
                </a:solidFill>
                <a:effectLst/>
                <a:latin typeface="Arial" panose="020B0604020202020204" pitchFamily="34" charset="0"/>
              </a:rPr>
              <a:t> Talk about or write down the different things the bears did to </a:t>
            </a:r>
            <a:r>
              <a:rPr lang="en-GB" sz="2000" b="1" i="0" dirty="0">
                <a:solidFill>
                  <a:srgbClr val="000000"/>
                </a:solidFill>
                <a:effectLst/>
                <a:latin typeface="Arial" panose="020B0604020202020204" pitchFamily="34" charset="0"/>
              </a:rPr>
              <a:t>help them to be healthy</a:t>
            </a:r>
            <a:r>
              <a:rPr lang="en-GB" sz="2000" b="0" i="0" dirty="0">
                <a:solidFill>
                  <a:srgbClr val="000000"/>
                </a:solidFill>
                <a:effectLst/>
                <a:latin typeface="Arial" panose="020B0604020202020204" pitchFamily="34" charset="0"/>
              </a:rPr>
              <a:t>.</a:t>
            </a:r>
            <a:endParaRPr lang="en-GB" sz="2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6638B9E3-8E79-4757-8058-6AB5BADE1D15}"/>
              </a:ext>
            </a:extLst>
          </p:cNvPr>
          <p:cNvSpPr txBox="1"/>
          <p:nvPr/>
        </p:nvSpPr>
        <p:spPr>
          <a:xfrm>
            <a:off x="177893" y="1926910"/>
            <a:ext cx="4370479" cy="1938992"/>
          </a:xfrm>
          <a:prstGeom prst="rect">
            <a:avLst/>
          </a:prstGeom>
          <a:noFill/>
        </p:spPr>
        <p:txBody>
          <a:bodyPr wrap="square" rtlCol="0">
            <a:spAutoFit/>
          </a:bodyPr>
          <a:lstStyle/>
          <a:p>
            <a:pPr algn="ctr"/>
            <a:r>
              <a:rPr lang="en-GB" sz="2000" b="0" i="0" dirty="0">
                <a:solidFill>
                  <a:schemeClr val="bg1"/>
                </a:solidFill>
                <a:effectLst/>
                <a:latin typeface="Arial" panose="020B0604020202020204" pitchFamily="34" charset="0"/>
              </a:rPr>
              <a:t>Think about the different ways you keep healthy. </a:t>
            </a:r>
            <a:r>
              <a:rPr lang="en-GB" sz="2000" b="0" i="0" dirty="0">
                <a:solidFill>
                  <a:srgbClr val="FFFF00"/>
                </a:solidFill>
                <a:effectLst/>
                <a:latin typeface="Arial" panose="020B0604020202020204" pitchFamily="34" charset="0"/>
              </a:rPr>
              <a:t>Create a poster </a:t>
            </a:r>
            <a:r>
              <a:rPr lang="en-GB" sz="2000" b="0" i="0" dirty="0">
                <a:solidFill>
                  <a:schemeClr val="bg1"/>
                </a:solidFill>
                <a:effectLst/>
                <a:latin typeface="Arial" panose="020B0604020202020204" pitchFamily="34" charset="0"/>
              </a:rPr>
              <a:t>to share in school or at home promoting the </a:t>
            </a:r>
            <a:r>
              <a:rPr lang="en-GB" sz="2000" b="0" i="0" dirty="0">
                <a:solidFill>
                  <a:srgbClr val="FFFF00"/>
                </a:solidFill>
                <a:effectLst/>
                <a:latin typeface="Arial" panose="020B0604020202020204" pitchFamily="34" charset="0"/>
              </a:rPr>
              <a:t>benefits of your favourite activity</a:t>
            </a:r>
            <a:r>
              <a:rPr lang="en-GB" sz="2000" b="0" i="0" dirty="0">
                <a:solidFill>
                  <a:schemeClr val="bg1"/>
                </a:solidFill>
                <a:effectLst/>
                <a:latin typeface="Arial" panose="020B0604020202020204" pitchFamily="34" charset="0"/>
              </a:rPr>
              <a:t>. Can you also link this to your </a:t>
            </a:r>
            <a:r>
              <a:rPr lang="en-GB" sz="2000" b="0" i="0" dirty="0">
                <a:solidFill>
                  <a:srgbClr val="FFFF00"/>
                </a:solidFill>
                <a:effectLst/>
                <a:latin typeface="Arial" panose="020B0604020202020204" pitchFamily="34" charset="0"/>
              </a:rPr>
              <a:t>rights</a:t>
            </a:r>
            <a:r>
              <a:rPr lang="en-GB" sz="2000" b="0" i="0" dirty="0">
                <a:solidFill>
                  <a:schemeClr val="bg1"/>
                </a:solidFill>
                <a:effectLst/>
                <a:latin typeface="Arial" panose="020B0604020202020204" pitchFamily="34" charset="0"/>
              </a:rPr>
              <a:t>? </a:t>
            </a:r>
            <a:endParaRPr lang="en-GB" sz="3200"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EE7571C-46EF-478E-A8BA-084977281247}"/>
              </a:ext>
            </a:extLst>
          </p:cNvPr>
          <p:cNvSpPr txBox="1"/>
          <p:nvPr/>
        </p:nvSpPr>
        <p:spPr>
          <a:xfrm>
            <a:off x="7772399" y="4385168"/>
            <a:ext cx="4146015" cy="2308324"/>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There are lots of </a:t>
            </a:r>
            <a:r>
              <a:rPr lang="en-GB" sz="1800" b="1" i="0" dirty="0">
                <a:solidFill>
                  <a:srgbClr val="000000"/>
                </a:solidFill>
                <a:effectLst/>
                <a:latin typeface="Arial" panose="020B0604020202020204" pitchFamily="34" charset="0"/>
              </a:rPr>
              <a:t>people</a:t>
            </a:r>
            <a:r>
              <a:rPr lang="en-GB" sz="1800" b="0" i="0" dirty="0">
                <a:solidFill>
                  <a:srgbClr val="000000"/>
                </a:solidFill>
                <a:effectLst/>
                <a:latin typeface="Arial" panose="020B0604020202020204" pitchFamily="34" charset="0"/>
              </a:rPr>
              <a:t>, </a:t>
            </a:r>
            <a:r>
              <a:rPr lang="en-GB" sz="1800" b="1" i="0" dirty="0">
                <a:solidFill>
                  <a:srgbClr val="000000"/>
                </a:solidFill>
                <a:effectLst/>
                <a:latin typeface="Arial" panose="020B0604020202020204" pitchFamily="34" charset="0"/>
              </a:rPr>
              <a:t>things</a:t>
            </a:r>
            <a:r>
              <a:rPr lang="en-GB" sz="1800" b="0" i="0" dirty="0">
                <a:solidFill>
                  <a:srgbClr val="000000"/>
                </a:solidFill>
                <a:effectLst/>
                <a:latin typeface="Arial" panose="020B0604020202020204" pitchFamily="34" charset="0"/>
              </a:rPr>
              <a:t> and </a:t>
            </a:r>
            <a:r>
              <a:rPr lang="en-GB" sz="1800" b="1" i="0" dirty="0">
                <a:solidFill>
                  <a:srgbClr val="000000"/>
                </a:solidFill>
                <a:effectLst/>
                <a:latin typeface="Arial" panose="020B0604020202020204" pitchFamily="34" charset="0"/>
              </a:rPr>
              <a:t>actions</a:t>
            </a:r>
            <a:r>
              <a:rPr lang="en-GB" sz="1800" b="0" i="0" dirty="0">
                <a:solidFill>
                  <a:srgbClr val="000000"/>
                </a:solidFill>
                <a:effectLst/>
                <a:latin typeface="Arial" panose="020B0604020202020204" pitchFamily="34" charset="0"/>
              </a:rPr>
              <a:t> that help us to keep healthy or get better when we are unwell or injured. </a:t>
            </a:r>
            <a:r>
              <a:rPr lang="en-GB" sz="1800" b="0" i="0" dirty="0">
                <a:solidFill>
                  <a:srgbClr val="000000"/>
                </a:solidFill>
                <a:effectLst/>
                <a:highlight>
                  <a:srgbClr val="00ACE9"/>
                </a:highlight>
                <a:latin typeface="Arial" panose="020B0604020202020204" pitchFamily="34" charset="0"/>
              </a:rPr>
              <a:t>Create a list of these</a:t>
            </a:r>
            <a:r>
              <a:rPr lang="en-GB" sz="1800" b="0" i="0" dirty="0">
                <a:solidFill>
                  <a:srgbClr val="000000"/>
                </a:solidFill>
                <a:effectLst/>
                <a:latin typeface="Arial" panose="020B0604020202020204" pitchFamily="34" charset="0"/>
              </a:rPr>
              <a:t> and them make a display linked to Article 24. Here are a few ideas to get you started: doctor, dentist, inhaler, crutches...</a:t>
            </a:r>
            <a:endParaRPr lang="en-GB" sz="2000" b="1" dirty="0">
              <a:solidFill>
                <a:srgbClr val="00B0F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4A4754CF-3BFD-4017-9006-CD5B235AF81F}"/>
              </a:ext>
            </a:extLst>
          </p:cNvPr>
          <p:cNvSpPr txBox="1"/>
          <p:nvPr/>
        </p:nvSpPr>
        <p:spPr>
          <a:xfrm>
            <a:off x="273586" y="4662167"/>
            <a:ext cx="3913279" cy="1754326"/>
          </a:xfrm>
          <a:prstGeom prst="rect">
            <a:avLst/>
          </a:prstGeom>
          <a:noFill/>
        </p:spPr>
        <p:txBody>
          <a:bodyPr wrap="square" rtlCol="0">
            <a:spAutoFit/>
          </a:bodyPr>
          <a:lstStyle/>
          <a:p>
            <a:pPr algn="ctr"/>
            <a:r>
              <a:rPr lang="en-GB" sz="1800" b="0" i="0" dirty="0">
                <a:solidFill>
                  <a:srgbClr val="000000"/>
                </a:solidFill>
                <a:effectLst/>
                <a:latin typeface="Arial" panose="020B0604020202020204" pitchFamily="34" charset="0"/>
              </a:rPr>
              <a:t>In circle time or as a class talk about being safe and healthy. Discuss </a:t>
            </a:r>
            <a:r>
              <a:rPr lang="en-GB" sz="1800" b="1" i="0" dirty="0">
                <a:solidFill>
                  <a:srgbClr val="000000"/>
                </a:solidFill>
                <a:effectLst/>
                <a:latin typeface="Arial" panose="020B0604020202020204" pitchFamily="34" charset="0"/>
              </a:rPr>
              <a:t>medicines</a:t>
            </a:r>
            <a:r>
              <a:rPr lang="en-GB" sz="1800" b="0" i="0" dirty="0">
                <a:solidFill>
                  <a:srgbClr val="000000"/>
                </a:solidFill>
                <a:effectLst/>
                <a:latin typeface="Arial" panose="020B0604020202020204" pitchFamily="34" charset="0"/>
              </a:rPr>
              <a:t> and why taking some </a:t>
            </a:r>
            <a:r>
              <a:rPr lang="en-GB" sz="1800" b="1" i="0" dirty="0">
                <a:solidFill>
                  <a:srgbClr val="000000"/>
                </a:solidFill>
                <a:effectLst/>
                <a:latin typeface="Arial" panose="020B0604020202020204" pitchFamily="34" charset="0"/>
              </a:rPr>
              <a:t>substances</a:t>
            </a:r>
            <a:r>
              <a:rPr lang="en-GB" sz="1800" b="0" i="0" dirty="0">
                <a:solidFill>
                  <a:srgbClr val="000000"/>
                </a:solidFill>
                <a:effectLst/>
                <a:latin typeface="Arial" panose="020B0604020202020204" pitchFamily="34" charset="0"/>
              </a:rPr>
              <a:t> can be dangerous. Have a look with your class at </a:t>
            </a:r>
            <a:r>
              <a:rPr lang="en-GB" sz="1800" b="0" i="0" u="sng" strike="noStrike" dirty="0">
                <a:solidFill>
                  <a:srgbClr val="00ACE9"/>
                </a:solidFill>
                <a:effectLst/>
                <a:latin typeface="Arial" panose="020B0604020202020204" pitchFamily="34" charset="0"/>
                <a:hlinkClick r:id="rId5">
                  <a:extLst>
                    <a:ext uri="{A12FA001-AC4F-418D-AE19-62706E023703}">
                      <ahyp:hlinkClr xmlns:ahyp="http://schemas.microsoft.com/office/drawing/2018/hyperlinkcolor" val="tx"/>
                    </a:ext>
                  </a:extLst>
                </a:hlinkClick>
              </a:rPr>
              <a:t>this information from BBC Bitesize</a:t>
            </a:r>
            <a:r>
              <a:rPr lang="en-GB" sz="1800" b="0" i="0" dirty="0">
                <a:solidFill>
                  <a:srgbClr val="000000"/>
                </a:solidFill>
                <a:effectLst/>
                <a:latin typeface="Arial" panose="020B0604020202020204" pitchFamily="34" charset="0"/>
              </a:rPr>
              <a:t>. </a:t>
            </a:r>
            <a:endParaRPr lang="en-GB" sz="2000" b="1" dirty="0">
              <a:solidFill>
                <a:srgbClr val="00B0F0"/>
              </a:solidFill>
              <a:latin typeface="Arial" panose="020B0604020202020204" pitchFamily="34" charset="0"/>
              <a:cs typeface="Arial" panose="020B0604020202020204" pitchFamily="34" charset="0"/>
            </a:endParaRPr>
          </a:p>
        </p:txBody>
      </p:sp>
      <p:pic>
        <p:nvPicPr>
          <p:cNvPr id="2" name="Online Media 1" title="Feel Good Week - Joe Wicks The Burpee Bears">
            <a:hlinkClick r:id="" action="ppaction://media"/>
            <a:extLst>
              <a:ext uri="{FF2B5EF4-FFF2-40B4-BE49-F238E27FC236}">
                <a16:creationId xmlns:a16="http://schemas.microsoft.com/office/drawing/2014/main" id="{10D5279B-597E-BC88-28D5-421DCDB924AD}"/>
              </a:ext>
            </a:extLst>
          </p:cNvPr>
          <p:cNvPicPr>
            <a:picLocks noRot="1" noChangeAspect="1"/>
          </p:cNvPicPr>
          <p:nvPr>
            <a:videoFile r:link="rId1"/>
          </p:nvPr>
        </p:nvPicPr>
        <p:blipFill>
          <a:blip r:embed="rId6"/>
          <a:stretch>
            <a:fillRect/>
          </a:stretch>
        </p:blipFill>
        <p:spPr>
          <a:xfrm>
            <a:off x="4815367" y="1926910"/>
            <a:ext cx="3424865" cy="1935049"/>
          </a:xfrm>
          <a:prstGeom prst="rect">
            <a:avLst/>
          </a:prstGeom>
        </p:spPr>
      </p:pic>
      <p:pic>
        <p:nvPicPr>
          <p:cNvPr id="10" name="Picture 9" descr="Icon&#10;&#10;Description automatically generated with medium confidence">
            <a:hlinkClick r:id="rId7"/>
            <a:extLst>
              <a:ext uri="{FF2B5EF4-FFF2-40B4-BE49-F238E27FC236}">
                <a16:creationId xmlns:a16="http://schemas.microsoft.com/office/drawing/2014/main" id="{EA8BA420-5641-CAEC-F9A2-BA1E7D6B69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19602" y="4754693"/>
            <a:ext cx="2808174" cy="1569274"/>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F3DC9E-4291-4D02-BAA0-FF510C4DF329}"/>
              </a:ext>
            </a:extLst>
          </p:cNvPr>
          <p:cNvSpPr txBox="1"/>
          <p:nvPr/>
        </p:nvSpPr>
        <p:spPr>
          <a:xfrm>
            <a:off x="327556" y="2023801"/>
            <a:ext cx="4149921" cy="1708160"/>
          </a:xfrm>
          <a:prstGeom prst="rect">
            <a:avLst/>
          </a:prstGeom>
          <a:noFill/>
        </p:spPr>
        <p:txBody>
          <a:bodyPr wrap="square" rtlCol="0">
            <a:spAutoFit/>
          </a:bodyPr>
          <a:lstStyle/>
          <a:p>
            <a:pPr algn="ctr"/>
            <a:r>
              <a:rPr lang="en-GB" sz="2100" b="0" i="0" dirty="0">
                <a:solidFill>
                  <a:srgbClr val="000000"/>
                </a:solidFill>
                <a:effectLst/>
                <a:latin typeface="Arial" panose="020B0604020202020204" pitchFamily="34" charset="0"/>
                <a:cs typeface="Arial" panose="020B0604020202020204" pitchFamily="34" charset="0"/>
              </a:rPr>
              <a:t>Discuss in groups what you can do if you are </a:t>
            </a:r>
            <a:r>
              <a:rPr lang="en-GB" sz="2100" b="1" i="0" dirty="0">
                <a:solidFill>
                  <a:srgbClr val="000000"/>
                </a:solidFill>
                <a:effectLst/>
                <a:latin typeface="Arial" panose="020B0604020202020204" pitchFamily="34" charset="0"/>
                <a:cs typeface="Arial" panose="020B0604020202020204" pitchFamily="34" charset="0"/>
              </a:rPr>
              <a:t>worried about someone’s health</a:t>
            </a:r>
            <a:r>
              <a:rPr lang="en-GB" sz="2100" b="0" i="0" dirty="0">
                <a:solidFill>
                  <a:srgbClr val="000000"/>
                </a:solidFill>
                <a:effectLst/>
                <a:latin typeface="Arial" panose="020B0604020202020204" pitchFamily="34" charset="0"/>
                <a:cs typeface="Arial" panose="020B0604020202020204" pitchFamily="34" charset="0"/>
              </a:rPr>
              <a:t>. </a:t>
            </a:r>
          </a:p>
          <a:p>
            <a:pPr algn="ctr"/>
            <a:r>
              <a:rPr lang="en-GB" sz="2100" b="0" i="0" dirty="0">
                <a:solidFill>
                  <a:srgbClr val="000000"/>
                </a:solidFill>
                <a:effectLst/>
                <a:latin typeface="Arial" panose="020B0604020202020204" pitchFamily="34" charset="0"/>
                <a:cs typeface="Arial" panose="020B0604020202020204" pitchFamily="34" charset="0"/>
              </a:rPr>
              <a:t>Who would you talk to? </a:t>
            </a:r>
          </a:p>
          <a:p>
            <a:pPr algn="ctr"/>
            <a:r>
              <a:rPr lang="en-GB" sz="2100" b="0" i="0" dirty="0">
                <a:solidFill>
                  <a:srgbClr val="000000"/>
                </a:solidFill>
                <a:effectLst/>
                <a:latin typeface="Arial" panose="020B0604020202020204" pitchFamily="34" charset="0"/>
                <a:cs typeface="Arial" panose="020B0604020202020204" pitchFamily="34" charset="0"/>
              </a:rPr>
              <a:t>Where can you go for support?</a:t>
            </a:r>
            <a:endParaRPr lang="en-GB" sz="21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5879EF30-A081-44CA-8569-E2D12E34BCE9}"/>
              </a:ext>
            </a:extLst>
          </p:cNvPr>
          <p:cNvSpPr txBox="1"/>
          <p:nvPr/>
        </p:nvSpPr>
        <p:spPr>
          <a:xfrm>
            <a:off x="7539522" y="4524118"/>
            <a:ext cx="4460124" cy="1846659"/>
          </a:xfrm>
          <a:prstGeom prst="rect">
            <a:avLst/>
          </a:prstGeom>
          <a:noFill/>
        </p:spPr>
        <p:txBody>
          <a:bodyPr wrap="square" rtlCol="0">
            <a:spAutoFit/>
          </a:bodyPr>
          <a:lstStyle/>
          <a:p>
            <a:pPr algn="ctr"/>
            <a:r>
              <a:rPr lang="en-GB" sz="1900" b="0" i="0" dirty="0">
                <a:solidFill>
                  <a:srgbClr val="000000"/>
                </a:solidFill>
                <a:effectLst/>
                <a:latin typeface="Arial" panose="020B0604020202020204" pitchFamily="34" charset="0"/>
              </a:rPr>
              <a:t>In pairs think of </a:t>
            </a:r>
            <a:r>
              <a:rPr lang="en-GB" sz="1900" b="1" i="0" dirty="0">
                <a:solidFill>
                  <a:srgbClr val="000000"/>
                </a:solidFill>
                <a:effectLst/>
                <a:latin typeface="Arial" panose="020B0604020202020204" pitchFamily="34" charset="0"/>
              </a:rPr>
              <a:t>five reasons </a:t>
            </a:r>
            <a:r>
              <a:rPr lang="en-GB" sz="1900" b="0" i="0" dirty="0">
                <a:solidFill>
                  <a:srgbClr val="000000"/>
                </a:solidFill>
                <a:effectLst/>
                <a:latin typeface="Arial" panose="020B0604020202020204" pitchFamily="34" charset="0"/>
              </a:rPr>
              <a:t>why children might be tempted to use tobacco, alcohol or illegal drugs. </a:t>
            </a:r>
            <a:r>
              <a:rPr lang="en-GB" sz="1900" i="0" dirty="0">
                <a:solidFill>
                  <a:srgbClr val="000000"/>
                </a:solidFill>
                <a:effectLst/>
                <a:highlight>
                  <a:srgbClr val="00ACE9"/>
                </a:highlight>
                <a:latin typeface="Arial" panose="020B0604020202020204" pitchFamily="34" charset="0"/>
              </a:rPr>
              <a:t>Share your ideas</a:t>
            </a:r>
            <a:r>
              <a:rPr lang="en-GB" sz="1900" i="0" dirty="0">
                <a:solidFill>
                  <a:srgbClr val="000000"/>
                </a:solidFill>
                <a:effectLst/>
                <a:latin typeface="Arial" panose="020B0604020202020204" pitchFamily="34" charset="0"/>
              </a:rPr>
              <a:t> </a:t>
            </a:r>
            <a:r>
              <a:rPr lang="en-GB" sz="1900" b="0" i="0" dirty="0">
                <a:solidFill>
                  <a:srgbClr val="000000"/>
                </a:solidFill>
                <a:effectLst/>
                <a:latin typeface="Arial" panose="020B0604020202020204" pitchFamily="34" charset="0"/>
              </a:rPr>
              <a:t>within the class. Act out how you might persuade someone not to smoke or drink alcohol. </a:t>
            </a:r>
            <a:endParaRPr lang="en-GB" sz="19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5D850FA-48C7-4BC8-ABA0-C51BB944CC6A}"/>
              </a:ext>
            </a:extLst>
          </p:cNvPr>
          <p:cNvSpPr txBox="1"/>
          <p:nvPr/>
        </p:nvSpPr>
        <p:spPr>
          <a:xfrm>
            <a:off x="8112642" y="1862219"/>
            <a:ext cx="3887004" cy="2031325"/>
          </a:xfrm>
          <a:prstGeom prst="rect">
            <a:avLst/>
          </a:prstGeom>
          <a:noFill/>
        </p:spPr>
        <p:txBody>
          <a:bodyPr wrap="square" rtlCol="0">
            <a:spAutoFit/>
          </a:bodyPr>
          <a:lstStyle/>
          <a:p>
            <a:pPr algn="ctr"/>
            <a:r>
              <a:rPr lang="en-GB" sz="1800" b="1" i="0" dirty="0">
                <a:solidFill>
                  <a:srgbClr val="000000"/>
                </a:solidFill>
                <a:effectLst/>
                <a:latin typeface="Arial" panose="020B0604020202020204" pitchFamily="34" charset="0"/>
              </a:rPr>
              <a:t>Alexander Fleming </a:t>
            </a:r>
            <a:r>
              <a:rPr lang="en-GB" sz="1800" b="0" i="0" dirty="0">
                <a:solidFill>
                  <a:srgbClr val="000000"/>
                </a:solidFill>
                <a:effectLst/>
                <a:latin typeface="Arial" panose="020B0604020202020204" pitchFamily="34" charset="0"/>
              </a:rPr>
              <a:t>discovered penicillin in 1928. Read about him and watch the video in this </a:t>
            </a:r>
            <a:r>
              <a:rPr lang="en-GB" sz="1800" b="0" i="0" u="sng" strike="noStrike" dirty="0">
                <a:solidFill>
                  <a:srgbClr val="00ACE9"/>
                </a:solidFill>
                <a:effectLst/>
                <a:latin typeface="Arial" panose="020B0604020202020204" pitchFamily="34" charset="0"/>
                <a:hlinkClick r:id="rId3">
                  <a:extLst>
                    <a:ext uri="{A12FA001-AC4F-418D-AE19-62706E023703}">
                      <ahyp:hlinkClr xmlns:ahyp="http://schemas.microsoft.com/office/drawing/2018/hyperlinkcolor" val="tx"/>
                    </a:ext>
                  </a:extLst>
                </a:hlinkClick>
              </a:rPr>
              <a:t>profile</a:t>
            </a:r>
            <a:r>
              <a:rPr lang="en-GB" sz="1800" b="0" i="0" dirty="0">
                <a:solidFill>
                  <a:srgbClr val="000000"/>
                </a:solidFill>
                <a:effectLst/>
                <a:latin typeface="Arial" panose="020B0604020202020204" pitchFamily="34" charset="0"/>
              </a:rPr>
              <a:t>. Research how penicillin and antibiotics are used today. Create a fact file to share the importance of antibiotics. </a:t>
            </a:r>
            <a:endParaRPr lang="en-GB" sz="105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51E56E0-0122-4793-99A0-3FE5D073B105}"/>
              </a:ext>
            </a:extLst>
          </p:cNvPr>
          <p:cNvSpPr txBox="1"/>
          <p:nvPr/>
        </p:nvSpPr>
        <p:spPr>
          <a:xfrm>
            <a:off x="327556" y="4631840"/>
            <a:ext cx="6785625" cy="1631216"/>
          </a:xfrm>
          <a:prstGeom prst="rect">
            <a:avLst/>
          </a:prstGeom>
          <a:noFill/>
        </p:spPr>
        <p:txBody>
          <a:bodyPr wrap="square">
            <a:spAutoFit/>
          </a:bodyPr>
          <a:lstStyle/>
          <a:p>
            <a:pPr algn="ctr"/>
            <a:r>
              <a:rPr lang="en-GB" sz="2000" b="0" i="0" dirty="0">
                <a:solidFill>
                  <a:srgbClr val="FFFF00"/>
                </a:solidFill>
                <a:effectLst/>
                <a:latin typeface="Arial" panose="020B0604020202020204" pitchFamily="34" charset="0"/>
              </a:rPr>
              <a:t>Smoking </a:t>
            </a:r>
            <a:r>
              <a:rPr lang="en-GB" sz="2000" b="0" i="0" dirty="0">
                <a:solidFill>
                  <a:schemeClr val="bg1"/>
                </a:solidFill>
                <a:effectLst/>
                <a:latin typeface="Arial" panose="020B0604020202020204" pitchFamily="34" charset="0"/>
              </a:rPr>
              <a:t>is illegal if you are under 18. There are many reasons for this. Smoking has also been banned in enclosed public spaces and in cars with children. Do you know the laws? Check out </a:t>
            </a:r>
            <a:r>
              <a:rPr lang="en-GB" sz="2000" b="0" i="0" u="sng" strike="noStrike" dirty="0">
                <a:solidFill>
                  <a:srgbClr val="FFFF00"/>
                </a:solidFill>
                <a:effectLst/>
                <a:latin typeface="Arial" panose="020B0604020202020204" pitchFamily="34" charset="0"/>
                <a:hlinkClick r:id="rId4">
                  <a:extLst>
                    <a:ext uri="{A12FA001-AC4F-418D-AE19-62706E023703}">
                      <ahyp:hlinkClr xmlns:ahyp="http://schemas.microsoft.com/office/drawing/2018/hyperlinkcolor" val="tx"/>
                    </a:ext>
                  </a:extLst>
                </a:hlinkClick>
              </a:rPr>
              <a:t>this website</a:t>
            </a:r>
            <a:r>
              <a:rPr lang="en-GB" sz="2000" b="0" i="0" dirty="0">
                <a:solidFill>
                  <a:srgbClr val="FFFF00"/>
                </a:solidFill>
                <a:effectLst/>
                <a:latin typeface="Arial" panose="020B0604020202020204" pitchFamily="34" charset="0"/>
              </a:rPr>
              <a:t> </a:t>
            </a:r>
            <a:r>
              <a:rPr lang="en-GB" sz="2000" b="0" i="0" dirty="0">
                <a:solidFill>
                  <a:schemeClr val="bg1"/>
                </a:solidFill>
                <a:effectLst/>
                <a:latin typeface="Arial" panose="020B0604020202020204" pitchFamily="34" charset="0"/>
              </a:rPr>
              <a:t>for further information and discuss what you have learnt. </a:t>
            </a:r>
            <a:endParaRPr lang="en-GB" sz="2000" b="1" dirty="0">
              <a:solidFill>
                <a:schemeClr val="bg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F544C90-59BE-56D1-593D-1143477F70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7161" y="1994365"/>
            <a:ext cx="3136481" cy="1767032"/>
          </a:xfrm>
          <a:prstGeom prst="rect">
            <a:avLst/>
          </a:prstGeom>
        </p:spPr>
      </p:pic>
    </p:spTree>
    <p:extLst>
      <p:ext uri="{BB962C8B-B14F-4D97-AF65-F5344CB8AC3E}">
        <p14:creationId xmlns:p14="http://schemas.microsoft.com/office/powerpoint/2010/main" val="18659121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600" dirty="0" smtClean="0">
            <a:solidFill>
              <a:schemeClr val="bg1"/>
            </a:solidFill>
            <a:latin typeface="Univers Next Pro Condensed" panose="020B0906030202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2719</TotalTime>
  <Words>1260</Words>
  <Application>Microsoft Office PowerPoint</Application>
  <PresentationFormat>Widescreen</PresentationFormat>
  <Paragraphs>88</Paragraphs>
  <Slides>14</Slides>
  <Notes>11</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Calibri Light</vt:lpstr>
      <vt:lpstr>Open Sans</vt:lpstr>
      <vt:lpstr>Univers Next Pro</vt:lpstr>
      <vt:lpstr>Univers Next Pro Condensed</vt:lpstr>
      <vt:lpstr>Wingdings</vt:lpstr>
      <vt:lpstr>Office Theme</vt:lpstr>
      <vt:lpstr>PowerPoint Presentation</vt:lpstr>
      <vt:lpstr>PowerPoint Presentation</vt:lpstr>
      <vt:lpstr>Guess the Articles</vt:lpstr>
      <vt:lpstr>PowerPoint Presentation</vt:lpstr>
      <vt:lpstr>PowerPoint Presentation</vt:lpstr>
      <vt:lpstr>PowerPoint Presentation</vt:lpstr>
      <vt:lpstr>Did you think of these? </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Stuart Whiffin</dc:creator>
  <cp:lastModifiedBy>Romana Juhasova</cp:lastModifiedBy>
  <cp:revision>210</cp:revision>
  <dcterms:created xsi:type="dcterms:W3CDTF">2021-02-11T16:57:41Z</dcterms:created>
  <dcterms:modified xsi:type="dcterms:W3CDTF">2022-06-30T08:26:30Z</dcterms:modified>
</cp:coreProperties>
</file>