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BAE26-55E4-4089-83FB-C2219EA7D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14E33-1DB9-4A47-9B9E-E842DCC7C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4A4F2-B9DA-4B74-AD31-E2E544C7D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D6805-C55B-497C-85E2-7A5C66F0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2BD55-C1AE-4D3F-B424-90FC7F4A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8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4AD82-8467-4457-9A71-119371B9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4BAF7-9C11-4127-8224-DD7EA9ED8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74405-3E14-4568-978D-6BEB4E2C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F8708-FDA7-4990-81AF-3BEAE978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BFB2A-E767-4F21-9851-393EBC839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9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59B5D9-D321-4AD9-B48D-CC5D7AA7E6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AC0B2-199F-413E-8077-EED4F5DE6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E335B-3CDB-435E-9097-05FD65FF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E64CB-5FD2-4841-85C9-5BE7849EF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A0A5F-770F-452D-ABBD-44C673D8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22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D8B00-3BD8-4028-BF1C-25D4C333A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7747E-DEA8-479D-B009-F761785A9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7703C-3C32-450C-8928-3833F96B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DC45F-D5C5-4D5D-BF54-6CCD0D43F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B8A59-8CAA-4CCF-BB5E-BEA826A0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001B9FB5-3932-4767-A668-79110374E2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9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BBF02-6B1C-4DF1-9846-C33BE54D0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9ABC5-380B-49DF-A307-FB3000C72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6A90F-91D2-4F32-94C6-752C783D9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408A9-6479-42D3-BFC2-E5151932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DDBF4-BFD1-4A54-827F-D58DBFF7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87542E76-F339-41B0-B88B-10BBF59635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1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8C561-9041-4AEF-841A-0F46AA84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89775-EBED-42F1-9C94-3B06F0D69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B9B6F-4202-4B44-AC26-506266752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915F6-8092-4F13-9D0E-EEE88EE77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80E5D-A21D-499D-954F-74D18C528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A2223-8502-4346-B2F1-51D551FB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0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2F01D-90EA-4094-AB28-4CC6CCEE9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F674-C0CC-4F6A-8866-3BEF403E4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25C5A-8552-4311-81E2-1DD2D046F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E369F3-BC5C-4A5A-9549-F9B011890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4992B7-01A1-4CEB-A631-A3DB820C2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821F3B-3A2D-492C-92AD-B0F32878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CD6E4-012E-4D68-ADC2-68BEAEAFE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84410A-2FF8-41A5-A989-D56E7215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90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145E0-F0BA-477A-9703-3BAD418D5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9F5596-4AC7-4BAB-852C-7F470DF7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5A480F-A82F-4DA2-876B-C2080F40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9AE0E-5DA3-414B-AE22-3EB04521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52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32B11C-6BC5-482A-AE82-81A6BBC97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693595-77A1-40EE-AF85-4F1DC31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1AA6B-B882-49FC-B84D-D5CA5FEE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83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DEF85-3E9B-4CAE-8290-D2B311CE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C48AC-075C-4E47-B6A0-FEB271B57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3462DB-AC9F-45CE-A863-CA6784B48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A3885-B16D-43B9-A7EF-DB7B76FDF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000C42-8EF1-4BE5-BB7A-8E2C9D828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F9E0D-DA19-4EF9-9CAA-55B0E9F7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7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0AFBE-D160-49CC-8814-9E0814995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B5641A-3488-43F0-8F76-7DB1008E45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BB222-431C-4569-833D-D1F887B8D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269B0-8A8F-4D5D-B25F-9E7FD7E7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C21C8-49E7-438E-859A-E0DDE3918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A0CD5-2571-4E44-9EF6-4620D1C44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85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6C4D79-1D15-4D1B-9E28-67559AEC8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2B22D-3529-498E-A7AE-135DDAD79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DC849-5CF4-4DB2-9216-EAAE9BCDDD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86571-034B-41E3-B42E-19A56B3E2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4F369-6132-4200-9672-E4C68F297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62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Evidence Pack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E72AE-B8F7-4602-8F0A-9B798460C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1088"/>
            <a:ext cx="9144000" cy="165576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 the name of your school and the accreditation your are going for, either SILVER or GOLD.</a:t>
            </a:r>
          </a:p>
        </p:txBody>
      </p:sp>
      <p:pic>
        <p:nvPicPr>
          <p:cNvPr id="5" name="Picture 4" descr="Unicef Rights Respecting Schools Logo">
            <a:extLst>
              <a:ext uri="{FF2B5EF4-FFF2-40B4-BE49-F238E27FC236}">
                <a16:creationId xmlns:a16="http://schemas.microsoft.com/office/drawing/2014/main" id="{BBC6789F-2B1C-47D1-B52C-8801D6AD9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4665" y="279400"/>
            <a:ext cx="2306669" cy="190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31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23912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3 -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F1248DA-C137-492B-8B9D-2534F1752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99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A3F5984-682A-412F-8CDA-CAACB7B08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254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2962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4 -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4B23CC15-D4E0-40A4-B8A7-4E66BA1586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627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5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3C1B332-3F02-41B3-ADD2-28DF6201F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96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85153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5 -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B3AF286A-4D04-4699-9E5B-DE496E832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80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6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050D411-7460-439B-BA18-FF9466F4E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706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0676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6 -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1064153-F469-4F3D-80DC-FBB555C89B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193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7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20D84DF7-1E46-4275-AE61-A6DBB09AD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411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79914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7 -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B250060-8DD0-4689-BF69-E32C71CF3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195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903922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STRAND C - contents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B8BA61F1-96E5-43BA-B0EF-2DA3EAA73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821" y="1201900"/>
            <a:ext cx="10199727" cy="2227100"/>
          </a:xfrm>
        </p:spPr>
        <p:txBody>
          <a:bodyPr vert="horz" lIns="91440" tIns="108000" rIns="91440" bIns="72000" rtlCol="0" anchor="t">
            <a:normAutofit/>
          </a:bodyPr>
          <a:lstStyle/>
          <a:p>
            <a:pPr marL="0" indent="0" algn="l">
              <a:buNone/>
            </a:pPr>
            <a:r>
              <a:rPr lang="en-GB" sz="1600" dirty="0">
                <a:latin typeface="Arial"/>
                <a:cs typeface="Arial"/>
              </a:rPr>
              <a:t>Examples of evidence for this strand </a:t>
            </a:r>
            <a:r>
              <a:rPr lang="en-GB" sz="1600" b="1" dirty="0">
                <a:solidFill>
                  <a:srgbClr val="00B0F0"/>
                </a:solidFill>
                <a:latin typeface="Arial"/>
                <a:cs typeface="Arial"/>
              </a:rPr>
              <a:t>might</a:t>
            </a:r>
            <a:r>
              <a:rPr lang="en-GB" sz="1600" dirty="0">
                <a:latin typeface="Arial"/>
                <a:cs typeface="Arial"/>
              </a:rPr>
              <a:t> include:</a:t>
            </a:r>
            <a:r>
              <a:rPr lang="en-GB" sz="1600" b="1" dirty="0">
                <a:latin typeface="Arial"/>
                <a:cs typeface="Arial"/>
              </a:rPr>
              <a:t> </a:t>
            </a:r>
            <a:r>
              <a:rPr lang="en-GB" sz="1600" dirty="0">
                <a:latin typeface="Arial"/>
                <a:cs typeface="Arial"/>
              </a:rPr>
              <a:t>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Photographs of events (campaigning and fundraising).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Copies of children’s campaign letters to decision makers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Pupil Voice Group minutes and photographs showing impact of their suggestions.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GB" sz="1600" dirty="0">
              <a:latin typeface="Arial"/>
              <a:cs typeface="Arial"/>
            </a:endParaRPr>
          </a:p>
          <a:p>
            <a:pPr>
              <a:buClr>
                <a:srgbClr val="FFFFFF"/>
              </a:buClr>
            </a:pPr>
            <a:endParaRPr lang="en-GB" dirty="0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EAE9DC4A-0783-4511-8A1F-C76318D17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35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B866A-42A9-49FB-93EE-2882F6B2E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Evidence Guidance</a:t>
            </a: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377E50CC-07AC-4A5A-8A28-CE1891DE1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2251"/>
            <a:ext cx="11134725" cy="4384674"/>
          </a:xfrm>
        </p:spPr>
        <p:txBody>
          <a:bodyPr vert="horz" lIns="91440" tIns="108000" rIns="91440" bIns="72000" rtlCol="0" anchor="t">
            <a:normAutofit fontScale="92500" lnSpcReduction="10000"/>
          </a:bodyPr>
          <a:lstStyle/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purpose of the evidence pack is to give us a feel for your school and for you to share the best examples of </a:t>
            </a:r>
            <a:r>
              <a: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your rights-related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 against each of the Outcomes. Please prepare this whether your accreditation is virtual (all Silvers and some Golds) or in person (some Golds).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Please be selective</a:t>
            </a:r>
            <a:r>
              <a:rPr lang="en-GB" sz="12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you </a:t>
            </a:r>
            <a:r>
              <a:rPr lang="en-GB" sz="1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not</a:t>
            </a:r>
            <a:r>
              <a:rPr lang="en-GB" sz="12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 to send us everything as most of the accreditation process and subsequent report is based on what you, your colleagues and your pupils </a:t>
            </a:r>
            <a:r>
              <a:rPr lang="en-GB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tell us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during the visit.   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the evidence in a single PPT (or similar presentation tool) with sections for Strand A, B, C. 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Have a contents page slide for each strand. In your PPT (or similar presentation) please aim to include a </a:t>
            </a:r>
            <a:r>
              <a:rPr lang="en-GB" sz="1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maximum of 2 or 3 pieces of evidence for each outcome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(there are 9 outcomes of the award) with a maximum of 30 slides in total.  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Feel free to include hyperlinks to useful information on your website. 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evidence should be linked to what you write in your evaluation form so we can cross reference.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Please ensure we can see the detail on photographs of displays and ensure you are following your child protection policies when sharing photographs and videos. 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need to receive the evidence at least a week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before the accreditation visit and earlier if possible.   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involve the pupils in your steering group to help create the evidence presentation if you can. </a:t>
            </a:r>
            <a:endParaRPr lang="en-GB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Quotes from parents are useful as we often don’t get a chance to speak to them at the visit.  </a:t>
            </a:r>
          </a:p>
          <a:p>
            <a:pPr marL="342900" lvl="0" indent="-342900" algn="l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Short video clips or voice overs are welcome.</a:t>
            </a:r>
          </a:p>
          <a:p>
            <a:pPr marL="342900" lvl="0" indent="-342900" algn="l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Examples of children’s work on rights are useful and can be photographed and added to the evidence presentation.</a:t>
            </a:r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615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BE753218-226C-49CB-B499-EF5AB69A3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77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3724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8 -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2529E18-4DD7-4C74-9195-5DF2DC0E2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33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9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B3870411-34A3-4A25-8430-890A33774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95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6010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9 -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454AACA-FE0B-461B-AF6E-A4A9794F2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83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5" y="1033561"/>
            <a:ext cx="1101090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Additional comments from school and wider community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0943DC-BE31-41DE-B8DF-9769CACEA2A5}"/>
              </a:ext>
            </a:extLst>
          </p:cNvPr>
          <p:cNvSpPr txBox="1"/>
          <p:nvPr/>
        </p:nvSpPr>
        <p:spPr>
          <a:xfrm>
            <a:off x="447675" y="1981200"/>
            <a:ext cx="719137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chemeClr val="bg1">
                  <a:lumMod val="95000"/>
                </a:schemeClr>
              </a:buClr>
            </a:pPr>
            <a:r>
              <a:rPr lang="en-GB" dirty="0">
                <a:latin typeface="Arial"/>
                <a:cs typeface="Arial"/>
              </a:rPr>
              <a:t>Use this slide to include additional comments/feedback from adults and/or children who are unable to attend the accreditation visit.</a:t>
            </a:r>
            <a:endParaRPr lang="en-GB" sz="1800" dirty="0">
              <a:latin typeface="Arial"/>
              <a:cs typeface="Arial"/>
            </a:endParaRP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951008C8-7A28-4BE0-9ABD-FC819293D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4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2036"/>
            <a:ext cx="7181850" cy="86201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STRAND A - contents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FFAF5E-B6CA-4139-BC82-FBDC737C742C}"/>
              </a:ext>
            </a:extLst>
          </p:cNvPr>
          <p:cNvSpPr txBox="1"/>
          <p:nvPr/>
        </p:nvSpPr>
        <p:spPr>
          <a:xfrm>
            <a:off x="679417" y="1124049"/>
            <a:ext cx="6089715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Examples of evidence for this strand </a:t>
            </a:r>
            <a:r>
              <a:rPr lang="en-GB" sz="1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</a:t>
            </a:r>
            <a:r>
              <a:rPr lang="en-GB" sz="1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include:</a:t>
            </a:r>
            <a:endParaRPr lang="en-US" sz="1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285750" indent="-285750">
              <a:buFont typeface="Arial,Sans-Serif"/>
              <a:buChar char="•"/>
            </a:pPr>
            <a:endParaRPr lang="en-GB" sz="1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Curriculum/assembly plans/lesson plans with links to rights</a:t>
            </a:r>
            <a:endParaRPr lang="en-US" sz="1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Photographs of displays and/or children’s work</a:t>
            </a:r>
            <a:endParaRPr lang="en-US" sz="1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Examples of communication with parents e.g. newsletters, hyperlinks to social media posts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/>
              <a:buChar char="•"/>
            </a:pPr>
            <a:endParaRPr lang="en-GB" sz="1600" dirty="0">
              <a:cs typeface="Calibri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BD25CFBF-3D0C-4E77-9544-0B1F46F2E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01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1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0A7CD0EA-2D52-4EA0-8CA8-8F764F0A1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903922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1 -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1C47AA2-C293-444A-AAD7-A07A02438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348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821" y="339887"/>
            <a:ext cx="9029699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STRAND B - contents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B8BA61F1-96E5-43BA-B0EF-2DA3EAA73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821" y="1201900"/>
            <a:ext cx="10199727" cy="2227100"/>
          </a:xfrm>
        </p:spPr>
        <p:txBody>
          <a:bodyPr vert="horz" lIns="91440" tIns="108000" rIns="91440" bIns="72000" rtlCol="0" anchor="t">
            <a:normAutofit/>
          </a:bodyPr>
          <a:lstStyle/>
          <a:p>
            <a:pPr marL="0" indent="0" algn="l">
              <a:buNone/>
            </a:pPr>
            <a:r>
              <a:rPr lang="en-GB" sz="1600" dirty="0">
                <a:latin typeface="Arial"/>
                <a:cs typeface="Arial"/>
              </a:rPr>
              <a:t>Examples of evidence for this strand </a:t>
            </a:r>
            <a:r>
              <a:rPr lang="en-GB" sz="1600" b="1" dirty="0">
                <a:solidFill>
                  <a:srgbClr val="00B0F0"/>
                </a:solidFill>
                <a:latin typeface="Arial"/>
                <a:cs typeface="Arial"/>
              </a:rPr>
              <a:t>might</a:t>
            </a:r>
            <a:r>
              <a:rPr lang="en-GB" sz="1600" dirty="0">
                <a:latin typeface="Arial"/>
                <a:cs typeface="Arial"/>
              </a:rPr>
              <a:t> include:</a:t>
            </a:r>
            <a:r>
              <a:rPr lang="en-GB" sz="1600" b="1" dirty="0">
                <a:latin typeface="Arial"/>
                <a:cs typeface="Arial"/>
              </a:rPr>
              <a:t> </a:t>
            </a:r>
            <a:r>
              <a:rPr lang="en-GB" sz="1600" dirty="0">
                <a:latin typeface="Arial"/>
                <a:cs typeface="Arial"/>
              </a:rPr>
              <a:t>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Policy documents and school development plans – with the links to rights highlighted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Photographs or exemplar materials from relevant assemblies or events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Photographs of Charters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Reflection sheets linked to rights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Job description of peer mediator</a:t>
            </a:r>
          </a:p>
          <a:p>
            <a:pPr>
              <a:buClr>
                <a:srgbClr val="FFFFFF"/>
              </a:buClr>
            </a:pPr>
            <a:endParaRPr lang="en-GB" dirty="0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3D74EECE-4D9A-44DF-9461-D9B9B47BF5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1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4A82AB6A-8DAC-49B0-8B6A-D566FF811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85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225" y="233461"/>
            <a:ext cx="93535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2 -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527992DD-E602-4324-9164-600C8EC72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85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3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6CF5185-8D54-493F-9BCF-42B03A1865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04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553</Words>
  <Application>Microsoft Office PowerPoint</Application>
  <PresentationFormat>Widescreen</PresentationFormat>
  <Paragraphs>53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Arial,Sans-Serif</vt:lpstr>
      <vt:lpstr>Calibri</vt:lpstr>
      <vt:lpstr>Calibri Light</vt:lpstr>
      <vt:lpstr>Wingdings</vt:lpstr>
      <vt:lpstr>Office Theme</vt:lpstr>
      <vt:lpstr>Evidence Pack Template</vt:lpstr>
      <vt:lpstr>Evidence Guidance</vt:lpstr>
      <vt:lpstr>STRAND A - contents</vt:lpstr>
      <vt:lpstr>OUTCOME 1</vt:lpstr>
      <vt:lpstr>OUTCOME 1 - continued</vt:lpstr>
      <vt:lpstr>STRAND B - contents</vt:lpstr>
      <vt:lpstr>OUTCOME 2</vt:lpstr>
      <vt:lpstr>OUTCOME 2 - continued</vt:lpstr>
      <vt:lpstr>OUTCOME 3 </vt:lpstr>
      <vt:lpstr>OUTCOME 3 - continued</vt:lpstr>
      <vt:lpstr>OUTCOME 4</vt:lpstr>
      <vt:lpstr>OUTCOME 4 - continued</vt:lpstr>
      <vt:lpstr>OUTCOME 5</vt:lpstr>
      <vt:lpstr>OUTCOME 5 - continued</vt:lpstr>
      <vt:lpstr>OUTCOME 6</vt:lpstr>
      <vt:lpstr>OUTCOME 6 - continued</vt:lpstr>
      <vt:lpstr>OUTCOME 7</vt:lpstr>
      <vt:lpstr>OUTCOME 7 - continued</vt:lpstr>
      <vt:lpstr>STRAND C - contents</vt:lpstr>
      <vt:lpstr>OUTCOME 8</vt:lpstr>
      <vt:lpstr>OUTCOME 8 - continued</vt:lpstr>
      <vt:lpstr>OUTCOME 9</vt:lpstr>
      <vt:lpstr>OUTCOME 9 - continued</vt:lpstr>
      <vt:lpstr>Additional comments from school and wider community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RRSA Evidence Pack Template</dc:title>
  <dc:creator>Samantha Bradey</dc:creator>
  <cp:lastModifiedBy>Romana Juhasova</cp:lastModifiedBy>
  <cp:revision>7</cp:revision>
  <dcterms:created xsi:type="dcterms:W3CDTF">2021-01-20T08:54:42Z</dcterms:created>
  <dcterms:modified xsi:type="dcterms:W3CDTF">2022-06-29T16:06:11Z</dcterms:modified>
</cp:coreProperties>
</file>