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81" r:id="rId4"/>
    <p:sldId id="258" r:id="rId5"/>
    <p:sldId id="259" r:id="rId6"/>
    <p:sldId id="284" r:id="rId7"/>
    <p:sldId id="285" r:id="rId8"/>
    <p:sldId id="286" r:id="rId9"/>
    <p:sldId id="287" r:id="rId10"/>
    <p:sldId id="288" r:id="rId11"/>
    <p:sldId id="282" r:id="rId12"/>
    <p:sldId id="290"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69" autoAdjust="0"/>
    <p:restoredTop sz="90823" autoAdjust="0"/>
  </p:normalViewPr>
  <p:slideViewPr>
    <p:cSldViewPr snapToGrid="0">
      <p:cViewPr varScale="1">
        <p:scale>
          <a:sx n="60" d="100"/>
          <a:sy n="60" d="100"/>
        </p:scale>
        <p:origin x="652" y="5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06/07/2022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121212"/>
              </a:solidFill>
              <a:effectLst/>
              <a:latin typeface="Open Sans"/>
            </a:endParaRPr>
          </a:p>
          <a:p>
            <a:endParaRPr lang="en-GB" b="0" i="0" dirty="0">
              <a:solidFill>
                <a:srgbClr val="121212"/>
              </a:solidFill>
              <a:effectLst/>
              <a:latin typeface="Open Sans"/>
            </a:endParaRPr>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3798116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965329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p:txBody>
      </p:sp>
      <p:sp>
        <p:nvSpPr>
          <p:cNvPr id="4" name="Slide Number Placeholder 3"/>
          <p:cNvSpPr>
            <a:spLocks noGrp="1"/>
          </p:cNvSpPr>
          <p:nvPr>
            <p:ph type="sldNum" sz="quarter" idx="5"/>
          </p:nvPr>
        </p:nvSpPr>
        <p:spPr/>
        <p:txBody>
          <a:bodyPr/>
          <a:lstStyle/>
          <a:p>
            <a:fld id="{60FFAD9A-D0F1-4AD6-A7C9-3D519A760F4B}" type="slidenum">
              <a:rPr lang="en-GB" smtClean="0"/>
              <a:t>13</a:t>
            </a:fld>
            <a:endParaRPr lang="en-GB"/>
          </a:p>
        </p:txBody>
      </p:sp>
    </p:spTree>
    <p:extLst>
      <p:ext uri="{BB962C8B-B14F-4D97-AF65-F5344CB8AC3E}">
        <p14:creationId xmlns:p14="http://schemas.microsoft.com/office/powerpoint/2010/main" val="56760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2</a:t>
            </a:fld>
            <a:endParaRPr lang="en-GB"/>
          </a:p>
        </p:txBody>
      </p:sp>
    </p:spTree>
    <p:extLst>
      <p:ext uri="{BB962C8B-B14F-4D97-AF65-F5344CB8AC3E}">
        <p14:creationId xmlns:p14="http://schemas.microsoft.com/office/powerpoint/2010/main" val="401588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45333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4</a:t>
            </a:fld>
            <a:endParaRPr lang="en-GB"/>
          </a:p>
        </p:txBody>
      </p:sp>
    </p:spTree>
    <p:extLst>
      <p:ext uri="{BB962C8B-B14F-4D97-AF65-F5344CB8AC3E}">
        <p14:creationId xmlns:p14="http://schemas.microsoft.com/office/powerpoint/2010/main" val="357112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6</a:t>
            </a:fld>
            <a:endParaRPr lang="en-GB"/>
          </a:p>
        </p:txBody>
      </p:sp>
    </p:spTree>
    <p:extLst>
      <p:ext uri="{BB962C8B-B14F-4D97-AF65-F5344CB8AC3E}">
        <p14:creationId xmlns:p14="http://schemas.microsoft.com/office/powerpoint/2010/main" val="338019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416107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409495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830350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3286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88010"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54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21192" y="1332678"/>
            <a:ext cx="6163733" cy="3416320"/>
          </a:xfrm>
          <a:prstGeom prst="rect">
            <a:avLst/>
          </a:prstGeom>
          <a:noFill/>
        </p:spPr>
        <p:txBody>
          <a:bodyPr wrap="square" rtlCol="0">
            <a:spAutoFit/>
          </a:bodyPr>
          <a:lstStyle/>
          <a:p>
            <a:pPr algn="l"/>
            <a:r>
              <a:rPr lang="en-GB" sz="18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800" dirty="0">
              <a:solidFill>
                <a:schemeClr val="bg1"/>
              </a:solidFill>
              <a:latin typeface="Arial" panose="020B0604020202020204" pitchFamily="34" charset="0"/>
              <a:cs typeface="Arial" panose="020B0604020202020204" pitchFamily="34" charset="0"/>
            </a:endParaRPr>
          </a:p>
          <a:p>
            <a:r>
              <a:rPr lang="en-GB" sz="1800" dirty="0">
                <a:solidFill>
                  <a:schemeClr val="bg1"/>
                </a:solidFill>
                <a:latin typeface="Arial" panose="020B0604020202020204" pitchFamily="34" charset="0"/>
                <a:cs typeface="Arial" panose="020B0604020202020204" pitchFamily="34" charset="0"/>
              </a:rPr>
              <a:t>Please </a:t>
            </a:r>
            <a:r>
              <a:rPr lang="en-GB" sz="1800" b="1" dirty="0">
                <a:solidFill>
                  <a:srgbClr val="FFFF00"/>
                </a:solidFill>
                <a:latin typeface="Arial" panose="020B0604020202020204" pitchFamily="34" charset="0"/>
                <a:cs typeface="Arial" panose="020B0604020202020204" pitchFamily="34" charset="0"/>
              </a:rPr>
              <a:t>edit out non-relevant slides or tasks </a:t>
            </a:r>
            <a:r>
              <a:rPr lang="en-GB" sz="18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a:t>
            </a:r>
          </a:p>
          <a:p>
            <a:endParaRPr lang="en-GB" sz="1800" dirty="0">
              <a:solidFill>
                <a:schemeClr val="bg1"/>
              </a:solidFill>
              <a:latin typeface="Arial" panose="020B0604020202020204" pitchFamily="34" charset="0"/>
              <a:cs typeface="Arial" panose="020B0604020202020204" pitchFamily="34" charset="0"/>
            </a:endParaRPr>
          </a:p>
          <a:p>
            <a:pPr algn="l"/>
            <a:r>
              <a:rPr lang="en-GB" sz="18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067"/>
            <a:ext cx="12251267"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06/07/2022</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hyperlink" Target="https://www.unicef.org.uk/what-we-do/vaccines/" TargetMode="External"/><Relationship Id="rId3" Type="http://schemas.openxmlformats.org/officeDocument/2006/relationships/hyperlink" Target="https://www.unicef.org/what-we-do" TargetMode="External"/><Relationship Id="rId7" Type="http://schemas.openxmlformats.org/officeDocument/2006/relationships/hyperlink" Target="https://www.unicef.org.uk/what-we-do/water-and-sanitation-old/" TargetMode="External"/><Relationship Id="rId12"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hyperlink" Target="https://www.unicef.org.uk/what-we-do/violence/" TargetMode="External"/><Relationship Id="rId11" Type="http://schemas.openxmlformats.org/officeDocument/2006/relationships/image" Target="../media/image27.jpg"/><Relationship Id="rId5" Type="http://schemas.openxmlformats.org/officeDocument/2006/relationships/hyperlink" Target="https://www.unicef.org.uk/what-we-do/life-saving-food/" TargetMode="External"/><Relationship Id="rId10" Type="http://schemas.openxmlformats.org/officeDocument/2006/relationships/hyperlink" Target="https://www.unicef.org/where-we-work" TargetMode="External"/><Relationship Id="rId4" Type="http://schemas.openxmlformats.org/officeDocument/2006/relationships/hyperlink" Target="https://www.unicef.org.uk/what-we-do/education/" TargetMode="External"/><Relationship Id="rId9" Type="http://schemas.openxmlformats.org/officeDocument/2006/relationships/hyperlink" Target="https://www.unicef.org.uk/what-we-do/our-uk-work/"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unicef.org.uk/rights-respecting-school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8.jp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eyI038_IjBg" TargetMode="External"/><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3.xml"/><Relationship Id="rId7" Type="http://schemas.openxmlformats.org/officeDocument/2006/relationships/hyperlink" Target="https://www.youtube.com/watch?v=om2v0U3aXOs" TargetMode="External"/><Relationship Id="rId2" Type="http://schemas.openxmlformats.org/officeDocument/2006/relationships/video" Target="https://www.youtube.com/embed/mI2dYmNCJVQ?feature=oembed" TargetMode="External"/><Relationship Id="rId1" Type="http://schemas.openxmlformats.org/officeDocument/2006/relationships/video" Target="https://www.youtube.com/embed/om2v0U3aXOs?feature=oembed" TargetMode="External"/><Relationship Id="rId6" Type="http://schemas.openxmlformats.org/officeDocument/2006/relationships/hyperlink" Target="https://www.unicef.org.uk/rights-respecting-schools/resources/teaching-resources/want-needs-cards/" TargetMode="External"/><Relationship Id="rId11" Type="http://schemas.openxmlformats.org/officeDocument/2006/relationships/hyperlink" Target="https://www.unicef.org.uk/rights-respecting-schools/rights-respecting-schools-award-conference-virtual/" TargetMode="External"/><Relationship Id="rId5" Type="http://schemas.openxmlformats.org/officeDocument/2006/relationships/hyperlink" Target="https://www.youtube.com/watch?v=mI2dYmNCJVQ" TargetMode="External"/><Relationship Id="rId10" Type="http://schemas.openxmlformats.org/officeDocument/2006/relationships/hyperlink" Target="mailto:romanaj@unicef.org.uk" TargetMode="External"/><Relationship Id="rId4" Type="http://schemas.openxmlformats.org/officeDocument/2006/relationships/notesSlide" Target="../notesSlides/notesSlide6.xml"/><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7.xml"/><Relationship Id="rId7" Type="http://schemas.openxmlformats.org/officeDocument/2006/relationships/image" Target="../media/image23.jpg"/><Relationship Id="rId2" Type="http://schemas.openxmlformats.org/officeDocument/2006/relationships/slideLayout" Target="../slideLayouts/slideLayout14.xml"/><Relationship Id="rId1" Type="http://schemas.openxmlformats.org/officeDocument/2006/relationships/video" Target="https://www.youtube.com/embed/pz0ca4gD2Es?feature=oembed" TargetMode="External"/><Relationship Id="rId6" Type="http://schemas.openxmlformats.org/officeDocument/2006/relationships/hyperlink" Target="https://www.socceraid.org.uk/2022-line-up/" TargetMode="External"/><Relationship Id="rId5" Type="http://schemas.openxmlformats.org/officeDocument/2006/relationships/hyperlink" Target="https://www.youtube.com/watch?v=pz0ca4gD2Es" TargetMode="External"/><Relationship Id="rId4" Type="http://schemas.openxmlformats.org/officeDocument/2006/relationships/hyperlink" Target="https://www.unicef.org/history" TargetMode="External"/><Relationship Id="rId9" Type="http://schemas.openxmlformats.org/officeDocument/2006/relationships/hyperlink" Target="https://www.unicef.org.uk/what-we-do/our-uk-work/"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unicef.org.uk/rights-respecting-schools/rights-respecting-schools-award-conference-virtual/" TargetMode="External"/><Relationship Id="rId3" Type="http://schemas.openxmlformats.org/officeDocument/2006/relationships/notesSlide" Target="../notesSlides/notesSlide8.xml"/><Relationship Id="rId7" Type="http://schemas.openxmlformats.org/officeDocument/2006/relationships/hyperlink" Target="mailto:romanaj@unicef.org.uk" TargetMode="External"/><Relationship Id="rId2" Type="http://schemas.openxmlformats.org/officeDocument/2006/relationships/slideLayout" Target="../slideLayouts/slideLayout15.xml"/><Relationship Id="rId1" Type="http://schemas.openxmlformats.org/officeDocument/2006/relationships/video" Target="https://www.youtube.com/embed/0ZiEwDJMxjs?feature=oembed" TargetMode="External"/><Relationship Id="rId6" Type="http://schemas.openxmlformats.org/officeDocument/2006/relationships/hyperlink" Target="mailto:rrsa@unicef.org.uk" TargetMode="External"/><Relationship Id="rId5" Type="http://schemas.openxmlformats.org/officeDocument/2006/relationships/hyperlink" Target="https://www.unicef.org/about-unicef" TargetMode="External"/><Relationship Id="rId10" Type="http://schemas.openxmlformats.org/officeDocument/2006/relationships/image" Target="../media/image26.png"/><Relationship Id="rId4" Type="http://schemas.openxmlformats.org/officeDocument/2006/relationships/hyperlink" Target="https://www.unicef.org/history" TargetMode="External"/><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A74F53-4D6D-415D-8E2B-DE22FE6A7BE4}"/>
              </a:ext>
            </a:extLst>
          </p:cNvPr>
          <p:cNvSpPr/>
          <p:nvPr/>
        </p:nvSpPr>
        <p:spPr>
          <a:xfrm rot="16200000">
            <a:off x="9681301" y="4347301"/>
            <a:ext cx="4790567" cy="230832"/>
          </a:xfrm>
          <a:prstGeom prst="rect">
            <a:avLst/>
          </a:prstGeom>
        </p:spPr>
        <p:txBody>
          <a:bodyPr wrap="square">
            <a:spAutoFit/>
          </a:bodyPr>
          <a:lstStyle/>
          <a:p>
            <a:r>
              <a:rPr lang="en-GB" sz="900" b="0" i="0" dirty="0">
                <a:effectLst/>
                <a:latin typeface="Arial" panose="020B0604020202020204" pitchFamily="34" charset="0"/>
                <a:cs typeface="Arial" panose="020B0604020202020204" pitchFamily="34" charset="0"/>
              </a:rPr>
              <a:t>© UNICEF/UN069007</a:t>
            </a:r>
            <a:endParaRPr lang="en-GB" sz="9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8389089" y="1936140"/>
            <a:ext cx="3519377" cy="1938992"/>
          </a:xfrm>
          <a:prstGeom prst="rect">
            <a:avLst/>
          </a:prstGeom>
          <a:noFill/>
        </p:spPr>
        <p:txBody>
          <a:bodyPr wrap="square" rtlCol="0">
            <a:spAutoFit/>
          </a:bodyPr>
          <a:lstStyle/>
          <a:p>
            <a:pPr algn="ctr"/>
            <a:r>
              <a:rPr lang="en-GB" sz="2000" b="0" i="0" dirty="0">
                <a:solidFill>
                  <a:srgbClr val="000000"/>
                </a:solidFill>
                <a:effectLst/>
                <a:latin typeface="Arial" panose="020B0604020202020204" pitchFamily="34" charset="0"/>
              </a:rPr>
              <a:t>Find out </a:t>
            </a:r>
            <a:r>
              <a:rPr lang="en-GB" sz="2000" b="0" i="0" u="none" strike="noStrike" dirty="0">
                <a:solidFill>
                  <a:srgbClr val="00ACE9"/>
                </a:solidFill>
                <a:effectLst/>
                <a:latin typeface="Arial" panose="020B0604020202020204" pitchFamily="34" charset="0"/>
                <a:hlinkClick r:id="rId3">
                  <a:extLst>
                    <a:ext uri="{A12FA001-AC4F-418D-AE19-62706E023703}">
                      <ahyp:hlinkClr xmlns:ahyp="http://schemas.microsoft.com/office/drawing/2018/hyperlinkcolor" val="tx"/>
                    </a:ext>
                  </a:extLst>
                </a:hlinkClick>
              </a:rPr>
              <a:t>what UNICEF does</a:t>
            </a:r>
            <a:r>
              <a:rPr lang="en-GB" sz="2000" b="0" i="0" dirty="0">
                <a:solidFill>
                  <a:srgbClr val="00ACE9"/>
                </a:solidFill>
                <a:effectLst/>
                <a:latin typeface="Arial" panose="020B0604020202020204" pitchFamily="34" charset="0"/>
              </a:rPr>
              <a:t> </a:t>
            </a:r>
            <a:r>
              <a:rPr lang="en-GB" sz="2000" b="0" i="0" dirty="0">
                <a:solidFill>
                  <a:srgbClr val="000000"/>
                </a:solidFill>
                <a:effectLst/>
                <a:latin typeface="Arial" panose="020B0604020202020204" pitchFamily="34" charset="0"/>
              </a:rPr>
              <a:t>around the world. Follow the different links on </a:t>
            </a:r>
            <a:r>
              <a:rPr lang="en-GB" sz="2000" b="0" i="0" u="sng" strike="noStrike" dirty="0">
                <a:solidFill>
                  <a:srgbClr val="00ACE9"/>
                </a:solidFill>
                <a:effectLst/>
                <a:latin typeface="Arial" panose="020B0604020202020204" pitchFamily="34" charset="0"/>
                <a:hlinkClick r:id="rId3">
                  <a:extLst>
                    <a:ext uri="{A12FA001-AC4F-418D-AE19-62706E023703}">
                      <ahyp:hlinkClr xmlns:ahyp="http://schemas.microsoft.com/office/drawing/2018/hyperlinkcolor" val="tx"/>
                    </a:ext>
                  </a:extLst>
                </a:hlinkClick>
              </a:rPr>
              <a:t>this website</a:t>
            </a:r>
            <a:r>
              <a:rPr lang="en-GB" sz="2000" b="0" i="0" dirty="0">
                <a:solidFill>
                  <a:srgbClr val="00ACE9"/>
                </a:solidFill>
                <a:effectLst/>
                <a:latin typeface="Arial" panose="020B0604020202020204" pitchFamily="34" charset="0"/>
              </a:rPr>
              <a:t> </a:t>
            </a:r>
            <a:r>
              <a:rPr lang="en-GB" sz="2000" b="0" i="0" dirty="0">
                <a:solidFill>
                  <a:srgbClr val="000000"/>
                </a:solidFill>
                <a:effectLst/>
                <a:latin typeface="Arial" panose="020B0604020202020204" pitchFamily="34" charset="0"/>
              </a:rPr>
              <a:t>to gather information to </a:t>
            </a:r>
            <a:r>
              <a:rPr lang="en-GB" sz="2000" b="1" i="0" dirty="0">
                <a:solidFill>
                  <a:srgbClr val="000000"/>
                </a:solidFill>
                <a:effectLst/>
                <a:latin typeface="Arial" panose="020B0604020202020204" pitchFamily="34" charset="0"/>
              </a:rPr>
              <a:t>design a quiz </a:t>
            </a:r>
            <a:r>
              <a:rPr lang="en-GB" sz="2000" b="0" i="0" dirty="0">
                <a:solidFill>
                  <a:srgbClr val="000000"/>
                </a:solidFill>
                <a:effectLst/>
                <a:latin typeface="Arial" panose="020B0604020202020204" pitchFamily="34" charset="0"/>
              </a:rPr>
              <a:t>for other students in your class.</a:t>
            </a:r>
            <a:endParaRPr lang="en-GB" sz="1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80F493-6501-485D-A348-28E38E3CA272}"/>
              </a:ext>
            </a:extLst>
          </p:cNvPr>
          <p:cNvSpPr txBox="1"/>
          <p:nvPr/>
        </p:nvSpPr>
        <p:spPr>
          <a:xfrm>
            <a:off x="189331" y="1999428"/>
            <a:ext cx="4308241" cy="1754326"/>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Look at UNICEF’s work on </a:t>
            </a:r>
            <a:r>
              <a:rPr lang="en-GB" sz="1800" b="0" i="0" u="sng" strike="noStrike" dirty="0">
                <a:solidFill>
                  <a:srgbClr val="0563C1"/>
                </a:solidFill>
                <a:effectLst/>
                <a:latin typeface="Arial" panose="020B0604020202020204" pitchFamily="34" charset="0"/>
                <a:hlinkClick r:id="rId4"/>
              </a:rPr>
              <a:t>education</a:t>
            </a:r>
            <a:r>
              <a:rPr lang="en-GB" sz="1800" b="0" i="0" dirty="0">
                <a:solidFill>
                  <a:srgbClr val="000000"/>
                </a:solidFill>
                <a:effectLst/>
                <a:latin typeface="Arial" panose="020B0604020202020204" pitchFamily="34" charset="0"/>
              </a:rPr>
              <a:t>, </a:t>
            </a:r>
            <a:r>
              <a:rPr lang="en-GB" sz="1800" b="0" i="0" u="sng" strike="noStrike" dirty="0">
                <a:solidFill>
                  <a:srgbClr val="0563C1"/>
                </a:solidFill>
                <a:effectLst/>
                <a:latin typeface="Arial" panose="020B0604020202020204" pitchFamily="34" charset="0"/>
                <a:hlinkClick r:id="rId5"/>
              </a:rPr>
              <a:t>nutrition</a:t>
            </a:r>
            <a:r>
              <a:rPr lang="en-GB" sz="1800" b="0" i="0" dirty="0">
                <a:solidFill>
                  <a:srgbClr val="000000"/>
                </a:solidFill>
                <a:effectLst/>
                <a:latin typeface="Arial" panose="020B0604020202020204" pitchFamily="34" charset="0"/>
              </a:rPr>
              <a:t>, </a:t>
            </a:r>
            <a:r>
              <a:rPr lang="en-GB" sz="1800" b="0" i="0" u="sng" strike="noStrike" dirty="0">
                <a:solidFill>
                  <a:srgbClr val="0563C1"/>
                </a:solidFill>
                <a:effectLst/>
                <a:latin typeface="Arial" panose="020B0604020202020204" pitchFamily="34" charset="0"/>
                <a:hlinkClick r:id="rId6"/>
              </a:rPr>
              <a:t>protection from violence</a:t>
            </a:r>
            <a:r>
              <a:rPr lang="en-GB" sz="1800" b="0" i="0" dirty="0">
                <a:solidFill>
                  <a:srgbClr val="000000"/>
                </a:solidFill>
                <a:effectLst/>
                <a:latin typeface="Arial" panose="020B0604020202020204" pitchFamily="34" charset="0"/>
              </a:rPr>
              <a:t>, </a:t>
            </a:r>
            <a:r>
              <a:rPr lang="en-GB" sz="1800" b="0" i="0" u="sng" strike="noStrike" dirty="0">
                <a:solidFill>
                  <a:srgbClr val="0563C1"/>
                </a:solidFill>
                <a:effectLst/>
                <a:latin typeface="Arial" panose="020B0604020202020204" pitchFamily="34" charset="0"/>
                <a:hlinkClick r:id="rId7"/>
              </a:rPr>
              <a:t>water and sanitation</a:t>
            </a:r>
            <a:r>
              <a:rPr lang="en-GB" sz="1800" b="0" i="0" dirty="0">
                <a:solidFill>
                  <a:srgbClr val="000000"/>
                </a:solidFill>
                <a:effectLst/>
                <a:latin typeface="Arial" panose="020B0604020202020204" pitchFamily="34" charset="0"/>
              </a:rPr>
              <a:t> and </a:t>
            </a:r>
            <a:r>
              <a:rPr lang="en-GB" sz="1800" b="0" i="0" u="sng" strike="noStrike" dirty="0">
                <a:solidFill>
                  <a:srgbClr val="0563C1"/>
                </a:solidFill>
                <a:effectLst/>
                <a:latin typeface="Arial" panose="020B0604020202020204" pitchFamily="34" charset="0"/>
                <a:hlinkClick r:id="rId8"/>
              </a:rPr>
              <a:t>vaccination</a:t>
            </a:r>
            <a:r>
              <a:rPr lang="en-GB" sz="1800" b="0" i="0" dirty="0">
                <a:solidFill>
                  <a:srgbClr val="000000"/>
                </a:solidFill>
                <a:effectLst/>
                <a:latin typeface="Arial" panose="020B0604020202020204" pitchFamily="34" charset="0"/>
              </a:rPr>
              <a:t>. Can you </a:t>
            </a:r>
            <a:r>
              <a:rPr lang="en-GB" sz="1800" b="1" i="0" dirty="0">
                <a:solidFill>
                  <a:srgbClr val="000000"/>
                </a:solidFill>
                <a:effectLst/>
                <a:latin typeface="Arial" panose="020B0604020202020204" pitchFamily="34" charset="0"/>
              </a:rPr>
              <a:t>produce a leaflet </a:t>
            </a:r>
            <a:r>
              <a:rPr lang="en-GB" sz="1800" b="0" i="0" dirty="0">
                <a:solidFill>
                  <a:srgbClr val="000000"/>
                </a:solidFill>
                <a:effectLst/>
                <a:latin typeface="Arial" panose="020B0604020202020204" pitchFamily="34" charset="0"/>
              </a:rPr>
              <a:t>explaining one of these areas of UNICEF’s work, suitable for younger children?</a:t>
            </a:r>
            <a:endParaRPr lang="en-GB" sz="1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7708605" y="4619396"/>
            <a:ext cx="4294064" cy="1938992"/>
          </a:xfrm>
          <a:prstGeom prst="rect">
            <a:avLst/>
          </a:prstGeom>
          <a:noFill/>
        </p:spPr>
        <p:txBody>
          <a:bodyPr wrap="square" rtlCol="0">
            <a:spAutoFit/>
          </a:bodyPr>
          <a:lstStyle/>
          <a:p>
            <a:pPr algn="ctr"/>
            <a:r>
              <a:rPr lang="en-GB" sz="2000" b="0" i="0" dirty="0">
                <a:solidFill>
                  <a:srgbClr val="000000"/>
                </a:solidFill>
                <a:effectLst/>
                <a:latin typeface="Arial" panose="020B0604020202020204" pitchFamily="34" charset="0"/>
              </a:rPr>
              <a:t>Have a look on the </a:t>
            </a:r>
            <a:r>
              <a:rPr lang="en-GB" sz="2000" b="0" i="0" u="sng" strike="noStrike" dirty="0">
                <a:solidFill>
                  <a:srgbClr val="0563C1"/>
                </a:solidFill>
                <a:effectLst/>
                <a:latin typeface="Arial" panose="020B0604020202020204" pitchFamily="34" charset="0"/>
                <a:hlinkClick r:id="rId9"/>
              </a:rPr>
              <a:t>UNICEF UK website</a:t>
            </a:r>
            <a:r>
              <a:rPr lang="en-GB" sz="2000" b="0" i="0" strike="noStrike" dirty="0">
                <a:solidFill>
                  <a:srgbClr val="0563C1"/>
                </a:solidFill>
                <a:effectLst/>
                <a:latin typeface="Arial" panose="020B0604020202020204" pitchFamily="34" charset="0"/>
                <a:hlinkClick r:id="rId9"/>
              </a:rPr>
              <a:t> </a:t>
            </a:r>
            <a:r>
              <a:rPr lang="en-GB" sz="2000" b="0" i="0" strike="noStrike" dirty="0">
                <a:effectLst/>
                <a:latin typeface="Arial" panose="020B0604020202020204" pitchFamily="34" charset="0"/>
              </a:rPr>
              <a:t>to </a:t>
            </a:r>
            <a:r>
              <a:rPr lang="en-GB" sz="2000" b="0" i="0" dirty="0">
                <a:solidFill>
                  <a:srgbClr val="000000"/>
                </a:solidFill>
                <a:effectLst/>
                <a:latin typeface="Arial" panose="020B0604020202020204" pitchFamily="34" charset="0"/>
              </a:rPr>
              <a:t>find out more about </a:t>
            </a:r>
            <a:r>
              <a:rPr lang="en-GB" sz="2000" b="1" i="0" dirty="0">
                <a:solidFill>
                  <a:srgbClr val="000000"/>
                </a:solidFill>
                <a:effectLst/>
                <a:latin typeface="Arial" panose="020B0604020202020204" pitchFamily="34" charset="0"/>
              </a:rPr>
              <a:t>UNICEF UK’s work</a:t>
            </a:r>
            <a:r>
              <a:rPr lang="en-GB" sz="2000" b="0" i="0" dirty="0">
                <a:solidFill>
                  <a:srgbClr val="000000"/>
                </a:solidFill>
                <a:effectLst/>
                <a:latin typeface="Arial" panose="020B0604020202020204" pitchFamily="34" charset="0"/>
              </a:rPr>
              <a:t>. What do you think is most interesting? Identify </a:t>
            </a:r>
            <a:r>
              <a:rPr lang="en-GB" sz="2000" b="0" i="0" dirty="0">
                <a:solidFill>
                  <a:srgbClr val="000000"/>
                </a:solidFill>
                <a:effectLst/>
                <a:highlight>
                  <a:srgbClr val="00ACE9"/>
                </a:highlight>
                <a:latin typeface="Arial" panose="020B0604020202020204" pitchFamily="34" charset="0"/>
              </a:rPr>
              <a:t>five facts to share</a:t>
            </a:r>
            <a:r>
              <a:rPr lang="en-GB" sz="2000" b="0" i="0" dirty="0">
                <a:solidFill>
                  <a:srgbClr val="000000"/>
                </a:solidFill>
                <a:effectLst/>
                <a:latin typeface="Arial" panose="020B0604020202020204" pitchFamily="34" charset="0"/>
              </a:rPr>
              <a:t> with someone in your class. </a:t>
            </a:r>
            <a:endParaRPr lang="en-GB"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189331" y="4573230"/>
            <a:ext cx="4064997" cy="2031325"/>
          </a:xfrm>
          <a:prstGeom prst="rect">
            <a:avLst/>
          </a:prstGeom>
          <a:noFill/>
        </p:spPr>
        <p:txBody>
          <a:bodyPr wrap="square" rtlCol="0">
            <a:spAutoFit/>
          </a:bodyPr>
          <a:lstStyle/>
          <a:p>
            <a:pPr algn="ctr" rtl="0" fontAlgn="base"/>
            <a:r>
              <a:rPr lang="en-GB" b="0" i="0" dirty="0">
                <a:solidFill>
                  <a:schemeClr val="bg1"/>
                </a:solidFill>
                <a:effectLst/>
                <a:latin typeface="Arial" panose="020B0604020202020204" pitchFamily="34" charset="0"/>
              </a:rPr>
              <a:t>UNICEF works in more than 190 countries and territories. </a:t>
            </a:r>
            <a:r>
              <a:rPr lang="en-GB" b="0" i="0" u="sng" strike="noStrike" dirty="0">
                <a:solidFill>
                  <a:srgbClr val="FFFF00"/>
                </a:solidFill>
                <a:effectLst/>
                <a:latin typeface="Arial" panose="020B0604020202020204" pitchFamily="34" charset="0"/>
                <a:hlinkClick r:id="rId10">
                  <a:extLst>
                    <a:ext uri="{A12FA001-AC4F-418D-AE19-62706E023703}">
                      <ahyp:hlinkClr xmlns:ahyp="http://schemas.microsoft.com/office/drawing/2018/hyperlinkcolor" val="tx"/>
                    </a:ext>
                  </a:extLst>
                </a:hlinkClick>
              </a:rPr>
              <a:t>Choose a country you are interested in and find out what work UNICEF does there</a:t>
            </a:r>
            <a:r>
              <a:rPr lang="en-GB" b="0" i="0" strike="noStrike" dirty="0">
                <a:solidFill>
                  <a:schemeClr val="bg1"/>
                </a:solidFill>
                <a:effectLst/>
                <a:latin typeface="Arial" panose="020B0604020202020204" pitchFamily="34" charset="0"/>
                <a:hlinkClick r:id="rId10">
                  <a:extLst>
                    <a:ext uri="{A12FA001-AC4F-418D-AE19-62706E023703}">
                      <ahyp:hlinkClr xmlns:ahyp="http://schemas.microsoft.com/office/drawing/2018/hyperlinkcolor" val="tx"/>
                    </a:ext>
                  </a:extLst>
                </a:hlinkClick>
              </a:rPr>
              <a:t>.</a:t>
            </a:r>
            <a:r>
              <a:rPr lang="en-GB" b="0" i="0" dirty="0">
                <a:solidFill>
                  <a:schemeClr val="bg1"/>
                </a:solidFill>
                <a:effectLst/>
                <a:latin typeface="Arial" panose="020B0604020202020204" pitchFamily="34" charset="0"/>
              </a:rPr>
              <a:t> Look at the country site to find out more. Compare the work in different countries. </a:t>
            </a:r>
            <a:endParaRPr lang="en-GB" sz="1600" b="0" i="1" dirty="0">
              <a:solidFill>
                <a:schemeClr val="bg1"/>
              </a:solidFill>
              <a:effectLst/>
              <a:latin typeface="Arial" panose="020B0604020202020204" pitchFamily="34" charset="0"/>
              <a:cs typeface="Arial" panose="020B0604020202020204" pitchFamily="34" charset="0"/>
            </a:endParaRPr>
          </a:p>
        </p:txBody>
      </p:sp>
      <p:pic>
        <p:nvPicPr>
          <p:cNvPr id="7" name="Picture 6" descr="A person reading a book&#10;&#10;Description automatically generated with low confidence">
            <a:extLst>
              <a:ext uri="{FF2B5EF4-FFF2-40B4-BE49-F238E27FC236}">
                <a16:creationId xmlns:a16="http://schemas.microsoft.com/office/drawing/2014/main" id="{29A33B1C-E34C-D783-BBF2-9A3FDD2A7A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46551" y="1811483"/>
            <a:ext cx="3272417" cy="2181611"/>
          </a:xfrm>
          <a:prstGeom prst="rect">
            <a:avLst/>
          </a:prstGeom>
        </p:spPr>
      </p:pic>
      <p:pic>
        <p:nvPicPr>
          <p:cNvPr id="10" name="Picture 9" descr="A picture containing person, group, posing&#10;&#10;Description automatically generated">
            <a:extLst>
              <a:ext uri="{FF2B5EF4-FFF2-40B4-BE49-F238E27FC236}">
                <a16:creationId xmlns:a16="http://schemas.microsoft.com/office/drawing/2014/main" id="{29B0CCCB-D288-F6DC-EBA8-82B6332BF0B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97572" y="4716877"/>
            <a:ext cx="2850831" cy="1900554"/>
          </a:xfrm>
          <a:prstGeom prst="rect">
            <a:avLst/>
          </a:prstGeom>
        </p:spPr>
      </p:pic>
    </p:spTree>
    <p:extLst>
      <p:ext uri="{BB962C8B-B14F-4D97-AF65-F5344CB8AC3E}">
        <p14:creationId xmlns:p14="http://schemas.microsoft.com/office/powerpoint/2010/main" val="4204183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7B30EE-8314-408D-AFA1-AF315CB53D79}"/>
              </a:ext>
            </a:extLst>
          </p:cNvPr>
          <p:cNvSpPr txBox="1"/>
          <p:nvPr/>
        </p:nvSpPr>
        <p:spPr>
          <a:xfrm>
            <a:off x="6687239" y="2441248"/>
            <a:ext cx="5504761" cy="3139321"/>
          </a:xfrm>
          <a:prstGeom prst="rect">
            <a:avLst/>
          </a:prstGeom>
          <a:noFill/>
        </p:spPr>
        <p:txBody>
          <a:bodyPr wrap="square" lIns="91440" tIns="45720" rIns="91440" bIns="45720" rtlCol="0" anchor="t">
            <a:spAutoFit/>
          </a:bodyPr>
          <a:lstStyle/>
          <a:p>
            <a:pPr marL="285750" indent="-285750" algn="r" rtl="0" fontAlgn="base">
              <a:buFont typeface="Arial" panose="020B0604020202020204" pitchFamily="34" charset="0"/>
              <a:buChar char="•"/>
            </a:pPr>
            <a:r>
              <a:rPr lang="en-GB" b="0" i="0" dirty="0">
                <a:solidFill>
                  <a:schemeClr val="bg1"/>
                </a:solidFill>
                <a:effectLst/>
                <a:latin typeface="Arial" panose="020B0604020202020204" pitchFamily="34" charset="0"/>
                <a:cs typeface="Arial" panose="020B0604020202020204" pitchFamily="34" charset="0"/>
              </a:rPr>
              <a:t>Think about all the amazing things that UNICEF does to make life better for millions of children around the world every day. </a:t>
            </a:r>
          </a:p>
          <a:p>
            <a:pPr marL="285750" indent="-285750" algn="r" rtl="0" fontAlgn="base">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b="0" i="0" dirty="0">
                <a:solidFill>
                  <a:srgbClr val="FFFF00"/>
                </a:solidFill>
                <a:effectLst/>
                <a:latin typeface="Arial" panose="020B0604020202020204" pitchFamily="34" charset="0"/>
                <a:cs typeface="Arial" panose="020B0604020202020204" pitchFamily="34" charset="0"/>
              </a:rPr>
              <a:t>What have you learned </a:t>
            </a:r>
            <a:r>
              <a:rPr lang="en-GB" b="0" i="0" dirty="0">
                <a:solidFill>
                  <a:schemeClr val="bg1"/>
                </a:solidFill>
                <a:effectLst/>
                <a:latin typeface="Arial" panose="020B0604020202020204" pitchFamily="34" charset="0"/>
                <a:cs typeface="Arial" panose="020B0604020202020204" pitchFamily="34" charset="0"/>
              </a:rPr>
              <a:t>about UNICEF’s work?</a:t>
            </a:r>
          </a:p>
          <a:p>
            <a:pPr marL="285750" indent="-285750" algn="r" rtl="0" fontAlgn="base">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b="0" i="0" dirty="0">
                <a:solidFill>
                  <a:srgbClr val="FFFF00"/>
                </a:solidFill>
                <a:effectLst/>
                <a:latin typeface="Arial" panose="020B0604020202020204" pitchFamily="34" charset="0"/>
                <a:cs typeface="Arial" panose="020B0604020202020204" pitchFamily="34" charset="0"/>
              </a:rPr>
              <a:t>What will you do to tell other people </a:t>
            </a:r>
            <a:r>
              <a:rPr lang="en-GB" b="0" i="0" dirty="0">
                <a:solidFill>
                  <a:schemeClr val="bg1"/>
                </a:solidFill>
                <a:effectLst/>
                <a:latin typeface="Arial" panose="020B0604020202020204" pitchFamily="34" charset="0"/>
                <a:cs typeface="Arial" panose="020B0604020202020204" pitchFamily="34" charset="0"/>
              </a:rPr>
              <a:t>about UNICEF’s work?</a:t>
            </a:r>
          </a:p>
          <a:p>
            <a:pPr marL="285750" indent="-285750" algn="r" rtl="0" fontAlgn="base">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b="0" i="0" dirty="0">
                <a:solidFill>
                  <a:schemeClr val="bg1"/>
                </a:solidFill>
                <a:effectLst/>
                <a:latin typeface="Arial" panose="020B0604020202020204" pitchFamily="34" charset="0"/>
                <a:cs typeface="Arial" panose="020B0604020202020204" pitchFamily="34" charset="0"/>
              </a:rPr>
              <a:t>How might you </a:t>
            </a:r>
            <a:r>
              <a:rPr lang="en-GB" b="0" i="0" dirty="0">
                <a:solidFill>
                  <a:srgbClr val="FFFF00"/>
                </a:solidFill>
                <a:effectLst/>
                <a:latin typeface="Arial" panose="020B0604020202020204" pitchFamily="34" charset="0"/>
                <a:cs typeface="Arial" panose="020B0604020202020204" pitchFamily="34" charset="0"/>
              </a:rPr>
              <a:t>support UNICEF </a:t>
            </a:r>
            <a:r>
              <a:rPr lang="en-GB" b="0" i="0" dirty="0">
                <a:solidFill>
                  <a:schemeClr val="bg1"/>
                </a:solidFill>
                <a:effectLst/>
                <a:latin typeface="Arial" panose="020B0604020202020204" pitchFamily="34" charset="0"/>
                <a:cs typeface="Arial" panose="020B0604020202020204" pitchFamily="34" charset="0"/>
              </a:rPr>
              <a:t>in the future?</a:t>
            </a:r>
          </a:p>
          <a:p>
            <a:pPr algn="r" rtl="0" fontAlgn="base"/>
            <a:r>
              <a:rPr lang="en-GB" sz="1800" b="0" i="0" dirty="0">
                <a:solidFill>
                  <a:schemeClr val="bg1"/>
                </a:solidFill>
                <a:effectLst/>
                <a:latin typeface="Arial" panose="020B0604020202020204" pitchFamily="34" charset="0"/>
                <a:cs typeface="Arial" panose="020B0604020202020204" pitchFamily="34" charset="0"/>
              </a:rPr>
              <a:t> </a:t>
            </a:r>
            <a:endParaRPr lang="en-GB" sz="1600" b="0" i="0" dirty="0">
              <a:solidFill>
                <a:schemeClr val="bg1"/>
              </a:solidFill>
              <a:effectLst/>
              <a:latin typeface="Arial" panose="020B0604020202020204" pitchFamily="34" charset="0"/>
              <a:cs typeface="Arial" panose="020B0604020202020204" pitchFamily="34" charset="0"/>
            </a:endParaRPr>
          </a:p>
        </p:txBody>
      </p:sp>
      <p:sp>
        <p:nvSpPr>
          <p:cNvPr id="4" name="TextBox 4">
            <a:extLst>
              <a:ext uri="{FF2B5EF4-FFF2-40B4-BE49-F238E27FC236}">
                <a16:creationId xmlns:a16="http://schemas.microsoft.com/office/drawing/2014/main" id="{93C82157-AD07-4FD9-B297-04B284DC039A}"/>
              </a:ext>
            </a:extLst>
          </p:cNvPr>
          <p:cNvSpPr txBox="1"/>
          <p:nvPr/>
        </p:nvSpPr>
        <p:spPr>
          <a:xfrm rot="16200000">
            <a:off x="-1794355"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
        <p:nvSpPr>
          <p:cNvPr id="2" name="TextBox 1">
            <a:extLst>
              <a:ext uri="{FF2B5EF4-FFF2-40B4-BE49-F238E27FC236}">
                <a16:creationId xmlns:a16="http://schemas.microsoft.com/office/drawing/2014/main" id="{99CD66AC-46D6-4F8A-810F-F3415CD421FE}"/>
              </a:ext>
            </a:extLst>
          </p:cNvPr>
          <p:cNvSpPr txBox="1"/>
          <p:nvPr/>
        </p:nvSpPr>
        <p:spPr>
          <a:xfrm>
            <a:off x="165253" y="310787"/>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5" name="TextBox 4">
            <a:extLst>
              <a:ext uri="{FF2B5EF4-FFF2-40B4-BE49-F238E27FC236}">
                <a16:creationId xmlns:a16="http://schemas.microsoft.com/office/drawing/2014/main" id="{B4D4B26E-4D8C-B576-84AC-945788098E5F}"/>
              </a:ext>
            </a:extLst>
          </p:cNvPr>
          <p:cNvSpPr txBox="1"/>
          <p:nvPr/>
        </p:nvSpPr>
        <p:spPr>
          <a:xfrm>
            <a:off x="7028121" y="1277431"/>
            <a:ext cx="5163879" cy="923330"/>
          </a:xfrm>
          <a:prstGeom prst="rect">
            <a:avLst/>
          </a:prstGeom>
          <a:noFill/>
        </p:spPr>
        <p:txBody>
          <a:bodyPr wrap="square" lIns="91440" tIns="45720" rIns="91440" bIns="45720" rtlCol="0" anchor="t">
            <a:spAutoFit/>
          </a:bodyPr>
          <a:lstStyle/>
          <a:p>
            <a:pPr algn="r" rtl="0" fontAlgn="base"/>
            <a:r>
              <a:rPr lang="en-GB" i="0" dirty="0">
                <a:solidFill>
                  <a:schemeClr val="bg1"/>
                </a:solidFill>
                <a:effectLst/>
                <a:latin typeface="Arial" panose="020B0604020202020204" pitchFamily="34" charset="0"/>
              </a:rPr>
              <a:t>Try to find somewhere peaceful and spend a few minutes being quiet and still … then think about these questions… </a:t>
            </a:r>
            <a:endParaRPr lang="en-GB"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019A7-CDA6-401B-9D1D-A4A7DCC14E18}"/>
              </a:ext>
            </a:extLst>
          </p:cNvPr>
          <p:cNvSpPr txBox="1"/>
          <p:nvPr/>
        </p:nvSpPr>
        <p:spPr>
          <a:xfrm>
            <a:off x="215153" y="367553"/>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
        <p:nvSpPr>
          <p:cNvPr id="3" name="TextBox 2">
            <a:extLst>
              <a:ext uri="{FF2B5EF4-FFF2-40B4-BE49-F238E27FC236}">
                <a16:creationId xmlns:a16="http://schemas.microsoft.com/office/drawing/2014/main" id="{7AB4E711-0EF7-4F28-A2D7-DB27D505B288}"/>
              </a:ext>
            </a:extLst>
          </p:cNvPr>
          <p:cNvSpPr txBox="1"/>
          <p:nvPr/>
        </p:nvSpPr>
        <p:spPr>
          <a:xfrm>
            <a:off x="7413811" y="2105561"/>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4" name="TextBox 3">
            <a:extLst>
              <a:ext uri="{FF2B5EF4-FFF2-40B4-BE49-F238E27FC236}">
                <a16:creationId xmlns:a16="http://schemas.microsoft.com/office/drawing/2014/main" id="{725BFA64-22F0-4E3F-B825-9A837392DD3E}"/>
              </a:ext>
            </a:extLst>
          </p:cNvPr>
          <p:cNvSpPr txBox="1"/>
          <p:nvPr/>
        </p:nvSpPr>
        <p:spPr>
          <a:xfrm>
            <a:off x="5818094" y="1460102"/>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5" name="Rectangle 4">
            <a:hlinkClick r:id="rId2"/>
            <a:extLst>
              <a:ext uri="{FF2B5EF4-FFF2-40B4-BE49-F238E27FC236}">
                <a16:creationId xmlns:a16="http://schemas.microsoft.com/office/drawing/2014/main" id="{E369713D-0727-4389-B219-77724AD179AD}"/>
              </a:ext>
            </a:extLst>
          </p:cNvPr>
          <p:cNvSpPr/>
          <p:nvPr/>
        </p:nvSpPr>
        <p:spPr>
          <a:xfrm>
            <a:off x="10076329" y="3801035"/>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pic>
        <p:nvPicPr>
          <p:cNvPr id="7" name="Picture 6" descr="Graphical user interface, website&#10;&#10;Description automatically generated">
            <a:extLst>
              <a:ext uri="{FF2B5EF4-FFF2-40B4-BE49-F238E27FC236}">
                <a16:creationId xmlns:a16="http://schemas.microsoft.com/office/drawing/2014/main" id="{EC618DB0-2A07-437D-AD49-FC9CDB25B9EE}"/>
              </a:ext>
            </a:extLst>
          </p:cNvPr>
          <p:cNvPicPr>
            <a:picLocks noChangeAspect="1"/>
          </p:cNvPicPr>
          <p:nvPr/>
        </p:nvPicPr>
        <p:blipFill rotWithShape="1">
          <a:blip r:embed="rId3">
            <a:extLst>
              <a:ext uri="{28A0092B-C50C-407E-A947-70E740481C1C}">
                <a14:useLocalDpi xmlns:a14="http://schemas.microsoft.com/office/drawing/2010/main" val="0"/>
              </a:ext>
            </a:extLst>
          </a:blip>
          <a:srcRect l="20163" t="22610" r="17133" b="24126"/>
          <a:stretch/>
        </p:blipFill>
        <p:spPr>
          <a:xfrm>
            <a:off x="770964" y="1826509"/>
            <a:ext cx="4823012" cy="4096871"/>
          </a:xfrm>
          <a:prstGeom prst="rect">
            <a:avLst/>
          </a:prstGeom>
        </p:spPr>
      </p:pic>
    </p:spTree>
    <p:extLst>
      <p:ext uri="{BB962C8B-B14F-4D97-AF65-F5344CB8AC3E}">
        <p14:creationId xmlns:p14="http://schemas.microsoft.com/office/powerpoint/2010/main" val="1930004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p:txBody>
          <a:bodyPr/>
          <a:lstStyle/>
          <a:p>
            <a:r>
              <a:rPr lang="en-GB" dirty="0">
                <a:latin typeface="Univers Next Pro Condensed"/>
              </a:rPr>
              <a:t>Thank you</a:t>
            </a:r>
            <a:endParaRPr lang="en-US" dirty="0"/>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911160" y="4668116"/>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03441-596D-48BC-B878-1D331D489258}"/>
              </a:ext>
            </a:extLst>
          </p:cNvPr>
          <p:cNvSpPr txBox="1"/>
          <p:nvPr/>
        </p:nvSpPr>
        <p:spPr>
          <a:xfrm>
            <a:off x="7135905" y="864312"/>
            <a:ext cx="4527177"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Guess the article</a:t>
            </a:r>
          </a:p>
        </p:txBody>
      </p:sp>
      <p:sp>
        <p:nvSpPr>
          <p:cNvPr id="3" name="TextBox 2">
            <a:extLst>
              <a:ext uri="{FF2B5EF4-FFF2-40B4-BE49-F238E27FC236}">
                <a16:creationId xmlns:a16="http://schemas.microsoft.com/office/drawing/2014/main" id="{3348E752-500E-466A-9523-8028B68848A8}"/>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Article 45</a:t>
            </a:r>
          </a:p>
        </p:txBody>
      </p:sp>
      <p:sp>
        <p:nvSpPr>
          <p:cNvPr id="4" name="TextBox 3">
            <a:extLst>
              <a:ext uri="{FF2B5EF4-FFF2-40B4-BE49-F238E27FC236}">
                <a16:creationId xmlns:a16="http://schemas.microsoft.com/office/drawing/2014/main" id="{EE9520FF-8DF7-4B84-907C-B4BEF0B9B76F}"/>
              </a:ext>
            </a:extLst>
          </p:cNvPr>
          <p:cNvSpPr txBox="1"/>
          <p:nvPr/>
        </p:nvSpPr>
        <p:spPr>
          <a:xfrm>
            <a:off x="7844118" y="2447364"/>
            <a:ext cx="427616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5 – Exploring Article 45</a:t>
            </a:r>
          </a:p>
        </p:txBody>
      </p:sp>
      <p:sp>
        <p:nvSpPr>
          <p:cNvPr id="5" name="TextBox 4">
            <a:extLst>
              <a:ext uri="{FF2B5EF4-FFF2-40B4-BE49-F238E27FC236}">
                <a16:creationId xmlns:a16="http://schemas.microsoft.com/office/drawing/2014/main" id="{C6311DBE-1260-4CC3-8756-A8D0A2D7E3B2}"/>
              </a:ext>
            </a:extLst>
          </p:cNvPr>
          <p:cNvSpPr txBox="1"/>
          <p:nvPr/>
        </p:nvSpPr>
        <p:spPr>
          <a:xfrm>
            <a:off x="7960659" y="3295056"/>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6 – Some possible answers</a:t>
            </a:r>
          </a:p>
        </p:txBody>
      </p:sp>
      <p:sp>
        <p:nvSpPr>
          <p:cNvPr id="6" name="TextBox 5">
            <a:extLst>
              <a:ext uri="{FF2B5EF4-FFF2-40B4-BE49-F238E27FC236}">
                <a16:creationId xmlns:a16="http://schemas.microsoft.com/office/drawing/2014/main" id="{77AC655D-0998-4E4E-AC0B-9D4385EBE60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1FE86C00-5D8C-4E86-BF47-5C2BAA46013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CE9365D3-AF72-42B0-BC23-BD0019988A53}"/>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321026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2DAE-A92D-4216-A7E9-7CD23CC786DF}"/>
              </a:ext>
            </a:extLst>
          </p:cNvPr>
          <p:cNvSpPr>
            <a:spLocks noGrp="1"/>
          </p:cNvSpPr>
          <p:nvPr>
            <p:ph type="ctrTitle"/>
          </p:nvPr>
        </p:nvSpPr>
        <p:spPr/>
        <p:txBody>
          <a:bodyPr/>
          <a:lstStyle/>
          <a:p>
            <a:r>
              <a:rPr lang="en-GB" dirty="0"/>
              <a:t>Guess the Article</a:t>
            </a:r>
          </a:p>
        </p:txBody>
      </p:sp>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272796" y="1294912"/>
            <a:ext cx="10867229" cy="536431"/>
          </a:xfrm>
        </p:spPr>
        <p:txBody>
          <a:bodyPr vert="horz" lIns="91440" tIns="45720" rIns="91440" bIns="45720" rtlCol="0" anchor="t">
            <a:noAutofit/>
          </a:bodyPr>
          <a:lstStyle/>
          <a:p>
            <a:pPr marL="0" indent="0">
              <a:buNone/>
            </a:pPr>
            <a:r>
              <a:rPr lang="en-GB" sz="1800" dirty="0">
                <a:solidFill>
                  <a:schemeClr val="bg1"/>
                </a:solidFill>
                <a:latin typeface="Arial"/>
                <a:cs typeface="Arial"/>
              </a:rPr>
              <a:t>These pictures provide a clue to this week’s article. </a:t>
            </a:r>
            <a:endParaRPr lang="en-GB" sz="1800" dirty="0">
              <a:solidFill>
                <a:schemeClr val="bg1"/>
              </a:solidFill>
              <a:latin typeface="Arial" panose="020B0604020202020204" pitchFamily="34" charset="0"/>
              <a:cs typeface="Arial" panose="020B0604020202020204" pitchFamily="34" charset="0"/>
            </a:endParaRPr>
          </a:p>
          <a:p>
            <a:pPr marL="0" indent="0">
              <a:buNone/>
            </a:pPr>
            <a:r>
              <a:rPr lang="en-GB" sz="1800" dirty="0">
                <a:solidFill>
                  <a:schemeClr val="bg1"/>
                </a:solidFill>
                <a:latin typeface="Arial"/>
                <a:cs typeface="Arial"/>
              </a:rPr>
              <a:t>How do these pictures help you? Can you guess how they are linked together?</a:t>
            </a:r>
          </a:p>
          <a:p>
            <a:pPr marL="0" indent="0">
              <a:buNone/>
            </a:pPr>
            <a:r>
              <a:rPr lang="en-GB" sz="1800" dirty="0">
                <a:solidFill>
                  <a:schemeClr val="bg1"/>
                </a:solidFill>
                <a:latin typeface="Arial"/>
                <a:cs typeface="Arial"/>
              </a:rPr>
              <a:t>Write down your thoughts or discuss with someone in your class. </a:t>
            </a:r>
            <a:endParaRPr lang="en-GB" sz="1800"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7DFE037-9285-441F-9F0E-D276D5EE5CC9}"/>
              </a:ext>
            </a:extLst>
          </p:cNvPr>
          <p:cNvSpPr/>
          <p:nvPr/>
        </p:nvSpPr>
        <p:spPr>
          <a:xfrm>
            <a:off x="4179470" y="5208935"/>
            <a:ext cx="2677568" cy="230832"/>
          </a:xfrm>
          <a:prstGeom prst="rect">
            <a:avLst/>
          </a:prstGeom>
        </p:spPr>
        <p:txBody>
          <a:bodyPr wrap="square">
            <a:spAutoFit/>
          </a:bodyPr>
          <a:lstStyle/>
          <a:p>
            <a:pPr algn="l"/>
            <a:r>
              <a:rPr lang="en-GB" sz="900" dirty="0">
                <a:latin typeface="Arial" panose="020B0604020202020204" pitchFamily="34" charset="0"/>
                <a:cs typeface="Arial" panose="020B0604020202020204" pitchFamily="34" charset="0"/>
              </a:rPr>
              <a:t>@UNICEF/</a:t>
            </a:r>
            <a:r>
              <a:rPr lang="en-GB" sz="900" b="0" dirty="0">
                <a:solidFill>
                  <a:srgbClr val="121212"/>
                </a:solidFill>
                <a:effectLst/>
                <a:latin typeface="Arial" panose="020B0604020202020204" pitchFamily="34" charset="0"/>
                <a:cs typeface="Arial" panose="020B0604020202020204" pitchFamily="34" charset="0"/>
              </a:rPr>
              <a:t> </a:t>
            </a:r>
            <a:r>
              <a:rPr lang="en-GB" sz="900" b="0" dirty="0" err="1">
                <a:solidFill>
                  <a:srgbClr val="121212"/>
                </a:solidFill>
                <a:effectLst/>
                <a:latin typeface="Arial" panose="020B0604020202020204" pitchFamily="34" charset="0"/>
                <a:cs typeface="Arial" panose="020B0604020202020204" pitchFamily="34" charset="0"/>
              </a:rPr>
              <a:t>Seyba</a:t>
            </a:r>
            <a:r>
              <a:rPr lang="en-GB" sz="900" b="0" dirty="0">
                <a:solidFill>
                  <a:srgbClr val="121212"/>
                </a:solidFill>
                <a:effectLst/>
                <a:latin typeface="Arial" panose="020B0604020202020204" pitchFamily="34" charset="0"/>
                <a:cs typeface="Arial" panose="020B0604020202020204" pitchFamily="34" charset="0"/>
              </a:rPr>
              <a:t> </a:t>
            </a:r>
            <a:r>
              <a:rPr lang="en-GB" sz="900" b="0" dirty="0" err="1">
                <a:solidFill>
                  <a:srgbClr val="121212"/>
                </a:solidFill>
                <a:effectLst/>
                <a:latin typeface="Arial" panose="020B0604020202020204" pitchFamily="34" charset="0"/>
                <a:cs typeface="Arial" panose="020B0604020202020204" pitchFamily="34" charset="0"/>
              </a:rPr>
              <a:t>Keïta</a:t>
            </a:r>
            <a:endParaRPr lang="en-GB" sz="900" b="0" dirty="0">
              <a:solidFill>
                <a:srgbClr val="121212"/>
              </a:solidFill>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3C8CAE4-15FD-40C8-B30C-8C985C017D42}"/>
              </a:ext>
            </a:extLst>
          </p:cNvPr>
          <p:cNvSpPr/>
          <p:nvPr/>
        </p:nvSpPr>
        <p:spPr>
          <a:xfrm>
            <a:off x="251280" y="5208935"/>
            <a:ext cx="1895014"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b="0" dirty="0">
                <a:solidFill>
                  <a:srgbClr val="121212"/>
                </a:solidFill>
                <a:effectLst/>
                <a:latin typeface="Arial" panose="020B0604020202020204" pitchFamily="34" charset="0"/>
                <a:cs typeface="Arial" panose="020B0604020202020204" pitchFamily="34" charset="0"/>
              </a:rPr>
              <a:t>Hugh Rutherford</a:t>
            </a:r>
            <a:endParaRPr lang="en-GB" sz="9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504294B-F81D-4424-A3D2-E85D93D79961}"/>
              </a:ext>
            </a:extLst>
          </p:cNvPr>
          <p:cNvSpPr txBox="1"/>
          <p:nvPr/>
        </p:nvSpPr>
        <p:spPr>
          <a:xfrm>
            <a:off x="8107660" y="5208935"/>
            <a:ext cx="3285067" cy="230832"/>
          </a:xfrm>
          <a:prstGeom prst="rect">
            <a:avLst/>
          </a:prstGeom>
          <a:noFill/>
        </p:spPr>
        <p:txBody>
          <a:bodyPr wrap="square" lIns="91440" tIns="45720" rIns="91440" bIns="45720" anchor="t">
            <a:spAutoFit/>
          </a:bodyPr>
          <a:lstStyle/>
          <a:p>
            <a:r>
              <a:rPr lang="en-GB" sz="900" dirty="0">
                <a:solidFill>
                  <a:schemeClr val="bg2">
                    <a:lumMod val="25000"/>
                  </a:schemeClr>
                </a:solidFill>
                <a:latin typeface="Arial" panose="020B0604020202020204" pitchFamily="34" charset="0"/>
                <a:cs typeface="Arial" panose="020B0604020202020204" pitchFamily="34" charset="0"/>
              </a:rPr>
              <a:t>@UNICEF/</a:t>
            </a:r>
            <a:r>
              <a:rPr lang="en-GB" sz="900" b="0" dirty="0">
                <a:solidFill>
                  <a:srgbClr val="121212"/>
                </a:solidFill>
                <a:effectLst/>
                <a:latin typeface="Arial" panose="020B0604020202020204" pitchFamily="34" charset="0"/>
                <a:cs typeface="Arial" panose="020B0604020202020204" pitchFamily="34" charset="0"/>
              </a:rPr>
              <a:t>Dawe</a:t>
            </a:r>
            <a:endParaRPr lang="en-GB" sz="900" dirty="0">
              <a:solidFill>
                <a:schemeClr val="bg2">
                  <a:lumMod val="25000"/>
                </a:schemeClr>
              </a:solidFill>
              <a:latin typeface="Arial" panose="020B0604020202020204" pitchFamily="34" charset="0"/>
              <a:cs typeface="Arial" panose="020B0604020202020204" pitchFamily="34" charset="0"/>
            </a:endParaRPr>
          </a:p>
        </p:txBody>
      </p:sp>
      <p:pic>
        <p:nvPicPr>
          <p:cNvPr id="5" name="Picture 4" descr="A group of people raising their hands&#10;&#10;Description automatically generated with medium confidence">
            <a:extLst>
              <a:ext uri="{FF2B5EF4-FFF2-40B4-BE49-F238E27FC236}">
                <a16:creationId xmlns:a16="http://schemas.microsoft.com/office/drawing/2014/main" id="{8BA5FA62-EB3C-524F-2562-20B611BB0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660" y="2594492"/>
            <a:ext cx="3833060" cy="2555373"/>
          </a:xfrm>
          <a:prstGeom prst="rect">
            <a:avLst/>
          </a:prstGeom>
        </p:spPr>
      </p:pic>
      <p:pic>
        <p:nvPicPr>
          <p:cNvPr id="8" name="Picture 7" descr="A picture containing person, outdoor, grass, standing&#10;&#10;Description automatically generated">
            <a:extLst>
              <a:ext uri="{FF2B5EF4-FFF2-40B4-BE49-F238E27FC236}">
                <a16:creationId xmlns:a16="http://schemas.microsoft.com/office/drawing/2014/main" id="{BE8E8B11-12BB-B20D-EBAF-677A45A5A7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80" y="2594492"/>
            <a:ext cx="3833060" cy="2555373"/>
          </a:xfrm>
          <a:prstGeom prst="rect">
            <a:avLst/>
          </a:prstGeom>
        </p:spPr>
      </p:pic>
      <p:pic>
        <p:nvPicPr>
          <p:cNvPr id="11" name="Picture 10" descr="A picture containing outdoor, ground, person&#10;&#10;Description automatically generated">
            <a:extLst>
              <a:ext uri="{FF2B5EF4-FFF2-40B4-BE49-F238E27FC236}">
                <a16:creationId xmlns:a16="http://schemas.microsoft.com/office/drawing/2014/main" id="{0DE7D531-2114-322A-3040-20D44F5317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9470" y="2594492"/>
            <a:ext cx="3833060" cy="2555373"/>
          </a:xfrm>
          <a:prstGeom prst="rect">
            <a:avLst/>
          </a:prstGeom>
        </p:spPr>
      </p:pic>
    </p:spTree>
    <p:extLst>
      <p:ext uri="{BB962C8B-B14F-4D97-AF65-F5344CB8AC3E}">
        <p14:creationId xmlns:p14="http://schemas.microsoft.com/office/powerpoint/2010/main" val="4111859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9" y="328773"/>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INTRODUCING ARTICLE 45</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810" y="1506920"/>
            <a:ext cx="6701330" cy="353943"/>
          </a:xfrm>
          <a:prstGeom prst="rect">
            <a:avLst/>
          </a:prstGeom>
          <a:noFill/>
        </p:spPr>
        <p:txBody>
          <a:bodyPr wrap="square" lIns="91440" tIns="45720" rIns="91440" bIns="45720" rtlCol="0" anchor="t">
            <a:spAutoFit/>
          </a:bodyPr>
          <a:lstStyle/>
          <a:p>
            <a:r>
              <a:rPr lang="en-GB" sz="1700" b="0" i="0" dirty="0">
                <a:effectLst/>
                <a:latin typeface="Arial" panose="020B0604020202020204" pitchFamily="34" charset="0"/>
                <a:cs typeface="Arial" panose="020B0604020202020204" pitchFamily="34" charset="0"/>
              </a:rPr>
              <a:t>Romana Juhasova from the RRSA team introduces Article 45</a:t>
            </a:r>
            <a:endParaRPr lang="en-GB" sz="1700" dirty="0">
              <a:latin typeface="Arial" panose="020B0604020202020204" pitchFamily="34" charset="0"/>
              <a:cs typeface="Arial" panose="020B0604020202020204" pitchFamily="34" charset="0"/>
            </a:endParaRP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6"/>
              </a:rPr>
              <a:t>here</a:t>
            </a:r>
            <a:r>
              <a:rPr lang="en-GB" sz="1400" dirty="0">
                <a:latin typeface="Arial" panose="020B0604020202020204" pitchFamily="34" charset="0"/>
                <a:cs typeface="Arial" panose="020B0604020202020204" pitchFamily="34" charset="0"/>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6928479" y="2928444"/>
            <a:ext cx="5088587" cy="1200329"/>
          </a:xfrm>
          <a:prstGeom prst="rect">
            <a:avLst/>
          </a:prstGeom>
          <a:noFill/>
        </p:spPr>
        <p:txBody>
          <a:bodyPr wrap="square" lIns="91440" tIns="45720" rIns="91440" bIns="45720" rtlCol="0" anchor="t">
            <a:spAutoFit/>
          </a:bodyPr>
          <a:lstStyle/>
          <a:p>
            <a:pPr algn="r" rtl="0" fontAlgn="base"/>
            <a:r>
              <a:rPr lang="en-GB" sz="2400" dirty="0">
                <a:solidFill>
                  <a:srgbClr val="FFFF00"/>
                </a:solidFill>
                <a:latin typeface="Arial" panose="020B0604020202020204" pitchFamily="34" charset="0"/>
                <a:cs typeface="Arial" panose="020B0604020202020204" pitchFamily="34" charset="0"/>
              </a:rPr>
              <a:t>Article 45</a:t>
            </a:r>
          </a:p>
          <a:p>
            <a:pPr algn="r" rtl="0" fontAlgn="base"/>
            <a:r>
              <a:rPr lang="en-GB" sz="2400" dirty="0">
                <a:solidFill>
                  <a:schemeClr val="bg1"/>
                </a:solidFill>
                <a:latin typeface="Arial" panose="020B0604020202020204" pitchFamily="34" charset="0"/>
                <a:cs typeface="Arial" panose="020B0604020202020204" pitchFamily="34" charset="0"/>
              </a:rPr>
              <a:t>UNICEF can provide expert advice and assistance on children’s rights.</a:t>
            </a:r>
            <a:endParaRPr lang="en-GB" sz="2800" b="0" i="0" dirty="0">
              <a:solidFill>
                <a:schemeClr val="bg1"/>
              </a:solidFill>
              <a:effectLst/>
              <a:latin typeface="Arial" panose="020B0604020202020204" pitchFamily="34" charset="0"/>
              <a:cs typeface="Arial" panose="020B0604020202020204" pitchFamily="34" charset="0"/>
            </a:endParaRPr>
          </a:p>
        </p:txBody>
      </p:sp>
      <p:pic>
        <p:nvPicPr>
          <p:cNvPr id="2" name="a45">
            <a:hlinkClick r:id="" action="ppaction://media"/>
            <a:extLst>
              <a:ext uri="{FF2B5EF4-FFF2-40B4-BE49-F238E27FC236}">
                <a16:creationId xmlns:a16="http://schemas.microsoft.com/office/drawing/2014/main" id="{F0D29590-D6C0-410B-5045-3670D9B665C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93566" y="2391497"/>
            <a:ext cx="4632251" cy="2605641"/>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2" y="349321"/>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ARTICLE 45</a:t>
            </a:r>
          </a:p>
        </p:txBody>
      </p:sp>
      <p:sp>
        <p:nvSpPr>
          <p:cNvPr id="5" name="TextBox 4">
            <a:extLst>
              <a:ext uri="{FF2B5EF4-FFF2-40B4-BE49-F238E27FC236}">
                <a16:creationId xmlns:a16="http://schemas.microsoft.com/office/drawing/2014/main" id="{13227B2E-B5C9-407F-BBFD-D529411BB157}"/>
              </a:ext>
            </a:extLst>
          </p:cNvPr>
          <p:cNvSpPr txBox="1"/>
          <p:nvPr/>
        </p:nvSpPr>
        <p:spPr>
          <a:xfrm>
            <a:off x="7060019" y="2644170"/>
            <a:ext cx="5131981" cy="830997"/>
          </a:xfrm>
          <a:prstGeom prst="rect">
            <a:avLst/>
          </a:prstGeom>
          <a:noFill/>
        </p:spPr>
        <p:txBody>
          <a:bodyPr wrap="square" lIns="91440" tIns="45720" rIns="91440" bIns="45720" rtlCol="0" anchor="t">
            <a:spAutoFit/>
          </a:bodyPr>
          <a:lstStyle/>
          <a:p>
            <a:pPr algn="r" rtl="0" fontAlgn="base"/>
            <a:r>
              <a:rPr lang="en-GB" sz="2400" b="0" dirty="0">
                <a:solidFill>
                  <a:schemeClr val="bg1"/>
                </a:solidFill>
                <a:effectLst/>
                <a:latin typeface="Arial" panose="020B0604020202020204" pitchFamily="34" charset="0"/>
                <a:cs typeface="Arial" panose="020B0604020202020204" pitchFamily="34" charset="0"/>
              </a:rPr>
              <a:t>In what different ways does UNICEF </a:t>
            </a:r>
            <a:r>
              <a:rPr lang="en-GB" sz="2400" b="0" dirty="0">
                <a:solidFill>
                  <a:srgbClr val="FFFF00"/>
                </a:solidFill>
                <a:effectLst/>
                <a:latin typeface="Arial" panose="020B0604020202020204" pitchFamily="34" charset="0"/>
                <a:cs typeface="Arial" panose="020B0604020202020204" pitchFamily="34" charset="0"/>
              </a:rPr>
              <a:t>help children around the world</a:t>
            </a:r>
            <a:r>
              <a:rPr lang="en-GB" sz="2400" b="0" dirty="0">
                <a:solidFill>
                  <a:schemeClr val="bg1"/>
                </a:solidFill>
                <a:effectLst/>
                <a:latin typeface="Arial" panose="020B0604020202020204" pitchFamily="34" charset="0"/>
                <a:cs typeface="Arial" panose="020B0604020202020204" pitchFamily="34" charset="0"/>
              </a:rPr>
              <a:t>?</a:t>
            </a:r>
            <a:endParaRPr lang="en-GB" sz="23900" b="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60000" y="1456244"/>
            <a:ext cx="6062065" cy="4984317"/>
          </a:xfrm>
        </p:spPr>
        <p:txBody>
          <a:bodyPr vert="horz" lIns="91440" tIns="180000" rIns="91440" bIns="45720" rtlCol="0" anchor="t">
            <a:noAutofit/>
          </a:bodyPr>
          <a:lstStyle/>
          <a:p>
            <a:pPr marL="0" indent="0" algn="l" rtl="0" fontAlgn="base">
              <a:lnSpc>
                <a:spcPct val="100000"/>
              </a:lnSpc>
              <a:buNone/>
            </a:pPr>
            <a:r>
              <a:rPr lang="en-GB" sz="1600" b="1" i="0" dirty="0">
                <a:solidFill>
                  <a:srgbClr val="00ACE9"/>
                </a:solidFill>
                <a:effectLst/>
                <a:latin typeface="Arial" panose="020B0604020202020204" pitchFamily="34" charset="0"/>
                <a:cs typeface="Arial" panose="020B0604020202020204" pitchFamily="34" charset="0"/>
              </a:rPr>
              <a:t>UNICEF… </a:t>
            </a:r>
          </a:p>
          <a:p>
            <a:pPr algn="l" rtl="0" fontAlgn="base">
              <a:lnSpc>
                <a:spcPct val="100000"/>
              </a:lnSpc>
            </a:pPr>
            <a:r>
              <a:rPr lang="en-GB" sz="1300" b="0" i="0" dirty="0">
                <a:solidFill>
                  <a:srgbClr val="000000"/>
                </a:solidFill>
                <a:effectLst/>
                <a:latin typeface="Arial" panose="020B0604020202020204" pitchFamily="34" charset="0"/>
                <a:cs typeface="Arial" panose="020B0604020202020204" pitchFamily="34" charset="0"/>
              </a:rPr>
              <a:t>helps governments make sure that all children have an education</a:t>
            </a:r>
          </a:p>
          <a:p>
            <a:pPr algn="l" rtl="0" fontAlgn="base">
              <a:lnSpc>
                <a:spcPct val="100000"/>
              </a:lnSpc>
            </a:pPr>
            <a:r>
              <a:rPr lang="en-GB" sz="1300" b="0" i="0" dirty="0">
                <a:solidFill>
                  <a:srgbClr val="000000"/>
                </a:solidFill>
                <a:effectLst/>
                <a:latin typeface="Arial" panose="020B0604020202020204" pitchFamily="34" charset="0"/>
                <a:cs typeface="Arial" panose="020B0604020202020204" pitchFamily="34" charset="0"/>
              </a:rPr>
              <a:t>supports communities to have access to clean water and nutritious food  </a:t>
            </a:r>
          </a:p>
          <a:p>
            <a:pPr algn="l" rtl="0" fontAlgn="base">
              <a:lnSpc>
                <a:spcPct val="100000"/>
              </a:lnSpc>
            </a:pPr>
            <a:r>
              <a:rPr lang="en-GB" sz="1300" b="0" i="0" dirty="0">
                <a:solidFill>
                  <a:srgbClr val="000000"/>
                </a:solidFill>
                <a:effectLst/>
                <a:latin typeface="Arial" panose="020B0604020202020204" pitchFamily="34" charset="0"/>
                <a:cs typeface="Arial" panose="020B0604020202020204" pitchFamily="34" charset="0"/>
              </a:rPr>
              <a:t>helps to support good health care systems in lower income countries  </a:t>
            </a:r>
          </a:p>
          <a:p>
            <a:pPr algn="l" rtl="0" fontAlgn="base">
              <a:lnSpc>
                <a:spcPct val="100000"/>
              </a:lnSpc>
            </a:pPr>
            <a:r>
              <a:rPr lang="en-GB" sz="1300" b="0" i="0" dirty="0">
                <a:solidFill>
                  <a:srgbClr val="000000"/>
                </a:solidFill>
                <a:effectLst/>
                <a:latin typeface="Arial" panose="020B0604020202020204" pitchFamily="34" charset="0"/>
                <a:cs typeface="Arial" panose="020B0604020202020204" pitchFamily="34" charset="0"/>
              </a:rPr>
              <a:t>distributes vaccines to protect children from a wide range of diseases and infections </a:t>
            </a:r>
          </a:p>
          <a:p>
            <a:pPr algn="l" rtl="0" fontAlgn="base">
              <a:lnSpc>
                <a:spcPct val="100000"/>
              </a:lnSpc>
            </a:pPr>
            <a:r>
              <a:rPr lang="en-GB" sz="1300" b="0" i="0" dirty="0">
                <a:solidFill>
                  <a:srgbClr val="000000"/>
                </a:solidFill>
                <a:effectLst/>
                <a:latin typeface="Arial" panose="020B0604020202020204" pitchFamily="34" charset="0"/>
                <a:cs typeface="Arial" panose="020B0604020202020204" pitchFamily="34" charset="0"/>
              </a:rPr>
              <a:t>works to make child protection stronger where countries or organisations need help with this </a:t>
            </a:r>
          </a:p>
          <a:p>
            <a:pPr algn="l" rtl="0" fontAlgn="base">
              <a:lnSpc>
                <a:spcPct val="100000"/>
              </a:lnSpc>
            </a:pPr>
            <a:r>
              <a:rPr lang="en-GB" sz="1300" b="0" i="0" dirty="0">
                <a:solidFill>
                  <a:srgbClr val="000000"/>
                </a:solidFill>
                <a:effectLst/>
                <a:latin typeface="Arial" panose="020B0604020202020204" pitchFamily="34" charset="0"/>
                <a:cs typeface="Arial" panose="020B0604020202020204" pitchFamily="34" charset="0"/>
              </a:rPr>
              <a:t>helps governments all around the world to look at how children’s rights are being met and helps them improve the situation for children </a:t>
            </a:r>
          </a:p>
          <a:p>
            <a:pPr algn="l" rtl="0" fontAlgn="base">
              <a:lnSpc>
                <a:spcPct val="100000"/>
              </a:lnSpc>
            </a:pPr>
            <a:r>
              <a:rPr lang="en-GB" sz="1300" b="0" i="0" dirty="0">
                <a:solidFill>
                  <a:srgbClr val="000000"/>
                </a:solidFill>
                <a:effectLst/>
                <a:latin typeface="Arial" panose="020B0604020202020204" pitchFamily="34" charset="0"/>
                <a:cs typeface="Arial" panose="020B0604020202020204" pitchFamily="34" charset="0"/>
              </a:rPr>
              <a:t>provides help for children when there is an emergency situation such as an earthquake, hurricane or tsunami</a:t>
            </a:r>
          </a:p>
          <a:p>
            <a:pPr algn="l" rtl="0" fontAlgn="base">
              <a:lnSpc>
                <a:spcPct val="100000"/>
              </a:lnSpc>
            </a:pPr>
            <a:r>
              <a:rPr lang="en-GB" sz="1300" b="0" i="0" dirty="0">
                <a:solidFill>
                  <a:srgbClr val="000000"/>
                </a:solidFill>
                <a:effectLst/>
                <a:latin typeface="Arial" panose="020B0604020202020204" pitchFamily="34" charset="0"/>
                <a:cs typeface="Arial" panose="020B0604020202020204" pitchFamily="34" charset="0"/>
              </a:rPr>
              <a:t>provides help for children if there is a war to make sure children are looked after </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normAutofit/>
          </a:bodyPr>
          <a:lstStyle/>
          <a:p>
            <a:r>
              <a:rPr lang="en-GB" dirty="0"/>
              <a:t>Did you think of these? </a:t>
            </a:r>
          </a:p>
        </p:txBody>
      </p:sp>
      <p:sp>
        <p:nvSpPr>
          <p:cNvPr id="4" name="Text Placeholder 1">
            <a:extLst>
              <a:ext uri="{FF2B5EF4-FFF2-40B4-BE49-F238E27FC236}">
                <a16:creationId xmlns:a16="http://schemas.microsoft.com/office/drawing/2014/main" id="{95A1F908-72CB-493B-AC08-FDCF0FF0F192}"/>
              </a:ext>
            </a:extLst>
          </p:cNvPr>
          <p:cNvSpPr txBox="1">
            <a:spLocks/>
          </p:cNvSpPr>
          <p:nvPr/>
        </p:nvSpPr>
        <p:spPr>
          <a:xfrm>
            <a:off x="6422064" y="1977655"/>
            <a:ext cx="5618344" cy="4516071"/>
          </a:xfrm>
          <a:prstGeom prst="rect">
            <a:avLst/>
          </a:prstGeom>
        </p:spPr>
        <p:txBody>
          <a:bodyPr vert="horz" lIns="91440" tIns="180000" rIns="91440" bIns="45720" rtlCol="0" anchor="t">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en-GB" sz="1300" b="0" i="0" dirty="0">
                <a:solidFill>
                  <a:srgbClr val="000000"/>
                </a:solidFill>
                <a:effectLst/>
                <a:latin typeface="Arial" panose="020B0604020202020204" pitchFamily="34" charset="0"/>
                <a:cs typeface="Arial" panose="020B0604020202020204" pitchFamily="34" charset="0"/>
              </a:rPr>
              <a:t>supports refugee families in a variety of ways </a:t>
            </a:r>
          </a:p>
          <a:p>
            <a:pPr algn="l" rtl="0" fontAlgn="base"/>
            <a:r>
              <a:rPr lang="en-GB" sz="1300" b="0" i="0" dirty="0">
                <a:solidFill>
                  <a:srgbClr val="000000"/>
                </a:solidFill>
                <a:effectLst/>
                <a:latin typeface="Arial" panose="020B0604020202020204" pitchFamily="34" charset="0"/>
                <a:cs typeface="Arial" panose="020B0604020202020204" pitchFamily="34" charset="0"/>
              </a:rPr>
              <a:t>works within the United Nations and with governments and civil society to make sure children’s lives and views are visible and taken into account</a:t>
            </a:r>
          </a:p>
          <a:p>
            <a:pPr algn="l" rtl="0" fontAlgn="base"/>
            <a:r>
              <a:rPr lang="en-GB" sz="1300" b="0" i="0" dirty="0">
                <a:solidFill>
                  <a:srgbClr val="000000"/>
                </a:solidFill>
                <a:effectLst/>
                <a:latin typeface="Arial" panose="020B0604020202020204" pitchFamily="34" charset="0"/>
                <a:cs typeface="Arial" panose="020B0604020202020204" pitchFamily="34" charset="0"/>
              </a:rPr>
              <a:t>in the UK promotes children’s rights through the Baby Friendly Initiative, Rights Respecting Schools Award and Child Friendly Cities and Communities programme</a:t>
            </a:r>
          </a:p>
          <a:p>
            <a:pPr algn="l" rtl="0" fontAlgn="base"/>
            <a:r>
              <a:rPr lang="en-GB" sz="1300" b="0" i="0" dirty="0">
                <a:solidFill>
                  <a:srgbClr val="000000"/>
                </a:solidFill>
                <a:effectLst/>
                <a:latin typeface="Arial" panose="020B0604020202020204" pitchFamily="34" charset="0"/>
                <a:cs typeface="Arial" panose="020B0604020202020204" pitchFamily="34" charset="0"/>
              </a:rPr>
              <a:t>in the UK and other high income countries it raises funds to support UNICEF’s work around the world</a:t>
            </a:r>
          </a:p>
          <a:p>
            <a:pPr algn="l" rtl="0" fontAlgn="base"/>
            <a:r>
              <a:rPr lang="en-GB" sz="1300" b="0" i="0" dirty="0">
                <a:solidFill>
                  <a:srgbClr val="000000"/>
                </a:solidFill>
                <a:effectLst/>
                <a:latin typeface="Arial" panose="020B0604020202020204" pitchFamily="34" charset="0"/>
                <a:cs typeface="Arial" panose="020B0604020202020204" pitchFamily="34" charset="0"/>
              </a:rPr>
              <a:t>speaks to politician and decision makers to protect and promote children’s rights </a:t>
            </a:r>
          </a:p>
        </p:txBody>
      </p:sp>
      <p:sp>
        <p:nvSpPr>
          <p:cNvPr id="5" name="TextBox 4">
            <a:extLst>
              <a:ext uri="{FF2B5EF4-FFF2-40B4-BE49-F238E27FC236}">
                <a16:creationId xmlns:a16="http://schemas.microsoft.com/office/drawing/2014/main" id="{ED831199-8A67-401D-8AA2-2EE2632740A6}"/>
              </a:ext>
            </a:extLst>
          </p:cNvPr>
          <p:cNvSpPr txBox="1"/>
          <p:nvPr/>
        </p:nvSpPr>
        <p:spPr>
          <a:xfrm>
            <a:off x="6888390" y="5334774"/>
            <a:ext cx="6187556" cy="369332"/>
          </a:xfrm>
          <a:prstGeom prst="rect">
            <a:avLst/>
          </a:prstGeom>
          <a:noFill/>
        </p:spPr>
        <p:txBody>
          <a:bodyPr wrap="square" rtlCol="0">
            <a:spAutoFit/>
          </a:bodyPr>
          <a:lstStyle/>
          <a:p>
            <a:pPr marL="0" indent="0">
              <a:buNone/>
            </a:pPr>
            <a:r>
              <a:rPr lang="en-GB" b="1" dirty="0">
                <a:solidFill>
                  <a:srgbClr val="00ACE9"/>
                </a:solidFill>
                <a:latin typeface="Arial"/>
                <a:cs typeface="Arial"/>
              </a:rPr>
              <a:t>What else did you think of?</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7630633" y="2080797"/>
            <a:ext cx="4271242" cy="1631216"/>
          </a:xfrm>
          <a:prstGeom prst="rect">
            <a:avLst/>
          </a:prstGeom>
          <a:noFill/>
        </p:spPr>
        <p:txBody>
          <a:bodyPr wrap="square" lIns="91440" tIns="45720" rIns="91440" bIns="45720" rtlCol="0" anchor="t">
            <a:spAutoFit/>
          </a:bodyPr>
          <a:lstStyle/>
          <a:p>
            <a:pPr algn="ctr"/>
            <a:r>
              <a:rPr lang="en-GB" sz="2000" b="0" i="0" dirty="0">
                <a:solidFill>
                  <a:srgbClr val="000000"/>
                </a:solidFill>
                <a:effectLst/>
                <a:latin typeface="Arial" panose="020B0604020202020204" pitchFamily="34" charset="0"/>
              </a:rPr>
              <a:t>Watch </a:t>
            </a:r>
            <a:r>
              <a:rPr lang="en-GB" sz="2000" b="0" i="0" dirty="0">
                <a:solidFill>
                  <a:srgbClr val="000000"/>
                </a:solidFill>
                <a:effectLst/>
                <a:latin typeface="Arial" panose="020B0604020202020204" pitchFamily="34" charset="0"/>
                <a:hlinkClick r:id="rId5"/>
              </a:rPr>
              <a:t>this </a:t>
            </a:r>
            <a:r>
              <a:rPr lang="en-GB" sz="2000" b="0" i="0" u="sng" strike="noStrike" dirty="0">
                <a:solidFill>
                  <a:srgbClr val="000000"/>
                </a:solidFill>
                <a:effectLst/>
                <a:latin typeface="Arial" panose="020B0604020202020204" pitchFamily="34" charset="0"/>
                <a:hlinkClick r:id="rId5"/>
              </a:rPr>
              <a:t>video</a:t>
            </a:r>
            <a:r>
              <a:rPr lang="en-GB" sz="2000" b="0" i="0" dirty="0">
                <a:solidFill>
                  <a:srgbClr val="000000"/>
                </a:solidFill>
                <a:effectLst/>
                <a:latin typeface="Arial" panose="020B0604020202020204" pitchFamily="34" charset="0"/>
                <a:hlinkClick r:id="rId5"/>
              </a:rPr>
              <a:t> </a:t>
            </a:r>
            <a:r>
              <a:rPr lang="en-GB" sz="2000" b="0" i="0" dirty="0">
                <a:solidFill>
                  <a:srgbClr val="000000"/>
                </a:solidFill>
                <a:effectLst/>
                <a:latin typeface="Arial" panose="020B0604020202020204" pitchFamily="34" charset="0"/>
              </a:rPr>
              <a:t>together as a class. See </a:t>
            </a:r>
            <a:r>
              <a:rPr lang="en-GB" sz="2000" i="0" dirty="0">
                <a:solidFill>
                  <a:srgbClr val="000000"/>
                </a:solidFill>
                <a:effectLst/>
                <a:latin typeface="Arial" panose="020B0604020202020204" pitchFamily="34" charset="0"/>
              </a:rPr>
              <a:t>how many rights you can count</a:t>
            </a:r>
            <a:r>
              <a:rPr lang="en-GB" sz="2000" b="0" i="0" dirty="0">
                <a:solidFill>
                  <a:srgbClr val="000000"/>
                </a:solidFill>
                <a:effectLst/>
                <a:latin typeface="Arial" panose="020B0604020202020204" pitchFamily="34" charset="0"/>
              </a:rPr>
              <a:t>. Pause to explore how you think </a:t>
            </a:r>
            <a:r>
              <a:rPr lang="en-GB" sz="2000" b="1" i="0" dirty="0">
                <a:solidFill>
                  <a:srgbClr val="000000"/>
                </a:solidFill>
                <a:effectLst/>
                <a:latin typeface="Arial" panose="020B0604020202020204" pitchFamily="34" charset="0"/>
              </a:rPr>
              <a:t>UNICEF supports some of the rights </a:t>
            </a:r>
            <a:r>
              <a:rPr lang="en-GB" sz="2000" b="0" i="0" dirty="0">
                <a:solidFill>
                  <a:srgbClr val="000000"/>
                </a:solidFill>
                <a:effectLst/>
                <a:latin typeface="Arial" panose="020B0604020202020204" pitchFamily="34" charset="0"/>
              </a:rPr>
              <a:t>referred to.</a:t>
            </a:r>
            <a:endParaRPr lang="en-GB"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148358" y="1880743"/>
            <a:ext cx="4413009" cy="2031325"/>
          </a:xfrm>
          <a:prstGeom prst="rect">
            <a:avLst/>
          </a:prstGeom>
          <a:noFill/>
        </p:spPr>
        <p:txBody>
          <a:bodyPr wrap="square" rtlCol="0">
            <a:spAutoFit/>
          </a:bodyPr>
          <a:lstStyle/>
          <a:p>
            <a:pPr algn="ctr"/>
            <a:r>
              <a:rPr lang="en-GB" sz="1800" b="0" i="0" dirty="0">
                <a:solidFill>
                  <a:srgbClr val="FFFF00"/>
                </a:solidFill>
                <a:effectLst/>
                <a:latin typeface="Arial" panose="020B0604020202020204" pitchFamily="34" charset="0"/>
              </a:rPr>
              <a:t>Wants and Needs </a:t>
            </a:r>
            <a:r>
              <a:rPr lang="en-GB" sz="1800" b="0" i="0" dirty="0">
                <a:solidFill>
                  <a:schemeClr val="bg1"/>
                </a:solidFill>
                <a:effectLst/>
                <a:latin typeface="Arial" panose="020B0604020202020204" pitchFamily="34" charset="0"/>
              </a:rPr>
              <a:t>(use the </a:t>
            </a:r>
            <a:r>
              <a:rPr lang="en-GB" sz="1800" b="0" i="0" u="sng" strike="noStrike" dirty="0">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Wants and Needs cards</a:t>
            </a:r>
            <a:r>
              <a:rPr lang="en-GB" sz="1800" b="0" i="0" dirty="0">
                <a:solidFill>
                  <a:schemeClr val="bg1"/>
                </a:solidFill>
                <a:effectLst/>
                <a:latin typeface="Arial" panose="020B0604020202020204" pitchFamily="34" charset="0"/>
              </a:rPr>
              <a:t> if you have them) – Discuss what the </a:t>
            </a:r>
            <a:r>
              <a:rPr lang="en-GB" sz="1800" b="0" i="0" dirty="0">
                <a:solidFill>
                  <a:srgbClr val="FFFF00"/>
                </a:solidFill>
                <a:effectLst/>
                <a:latin typeface="Arial" panose="020B0604020202020204" pitchFamily="34" charset="0"/>
              </a:rPr>
              <a:t>difference is between a need and a want</a:t>
            </a:r>
            <a:r>
              <a:rPr lang="en-GB" sz="1800" b="0" i="0" dirty="0">
                <a:solidFill>
                  <a:schemeClr val="bg1"/>
                </a:solidFill>
                <a:effectLst/>
                <a:latin typeface="Arial" panose="020B0604020202020204" pitchFamily="34" charset="0"/>
              </a:rPr>
              <a:t>. Explore the fact that some children don’t get all that they need </a:t>
            </a:r>
            <a:r>
              <a:rPr lang="en-GB" sz="1800" dirty="0">
                <a:solidFill>
                  <a:schemeClr val="bg1"/>
                </a:solidFill>
                <a:effectLst/>
                <a:latin typeface="Arial" panose="020B0604020202020204" pitchFamily="34" charset="0"/>
                <a:ea typeface="Times New Roman" panose="02020603050405020304" pitchFamily="18" charset="0"/>
              </a:rPr>
              <a:t>and talk about how UNICEF helps to support children in nearly 200 countries. </a:t>
            </a:r>
            <a:endParaRPr lang="en-GB" sz="28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200339" y="4779551"/>
            <a:ext cx="3562405" cy="1631216"/>
          </a:xfrm>
          <a:prstGeom prst="rect">
            <a:avLst/>
          </a:prstGeom>
          <a:noFill/>
        </p:spPr>
        <p:txBody>
          <a:bodyPr wrap="square" rtlCol="0">
            <a:spAutoFit/>
          </a:bodyPr>
          <a:lstStyle/>
          <a:p>
            <a:pPr algn="ctr"/>
            <a:r>
              <a:rPr lang="en-GB" sz="2000" b="0" i="0" dirty="0">
                <a:solidFill>
                  <a:srgbClr val="000000"/>
                </a:solidFill>
                <a:effectLst/>
                <a:latin typeface="Arial" panose="020B0604020202020204" pitchFamily="34" charset="0"/>
              </a:rPr>
              <a:t>Watch </a:t>
            </a:r>
            <a:r>
              <a:rPr lang="en-GB" sz="2000" b="0" i="0" u="sng" strike="noStrike" dirty="0">
                <a:solidFill>
                  <a:srgbClr val="0563C1"/>
                </a:solidFill>
                <a:effectLst/>
                <a:latin typeface="Arial" panose="020B0604020202020204" pitchFamily="34" charset="0"/>
                <a:hlinkClick r:id="rId7"/>
              </a:rPr>
              <a:t>this video</a:t>
            </a:r>
            <a:r>
              <a:rPr lang="en-GB" sz="2000" b="0" i="0" dirty="0">
                <a:solidFill>
                  <a:srgbClr val="000000"/>
                </a:solidFill>
                <a:effectLst/>
                <a:latin typeface="Arial" panose="020B0604020202020204" pitchFamily="34" charset="0"/>
              </a:rPr>
              <a:t> to find out about </a:t>
            </a:r>
            <a:r>
              <a:rPr lang="en-GB" sz="2000" b="1" i="0" dirty="0">
                <a:solidFill>
                  <a:srgbClr val="000000"/>
                </a:solidFill>
                <a:effectLst/>
                <a:latin typeface="Arial" panose="020B0604020202020204" pitchFamily="34" charset="0"/>
              </a:rPr>
              <a:t>UNICEF’s work on education</a:t>
            </a:r>
            <a:r>
              <a:rPr lang="en-GB" sz="2000" b="0" i="0" dirty="0">
                <a:solidFill>
                  <a:srgbClr val="000000"/>
                </a:solidFill>
                <a:effectLst/>
                <a:latin typeface="Arial" panose="020B0604020202020204" pitchFamily="34" charset="0"/>
              </a:rPr>
              <a:t>. As a class, discuss what the stories have in common. </a:t>
            </a:r>
            <a:endParaRPr lang="en-GB" sz="2400" b="1" dirty="0">
              <a:solidFill>
                <a:srgbClr val="00B0F0"/>
              </a:solidFill>
              <a:latin typeface="Arial" panose="020B0604020202020204" pitchFamily="34" charset="0"/>
              <a:cs typeface="Arial" panose="020B0604020202020204" pitchFamily="34" charset="0"/>
            </a:endParaRPr>
          </a:p>
        </p:txBody>
      </p:sp>
      <p:pic>
        <p:nvPicPr>
          <p:cNvPr id="2" name="Online Media 1" title="A better world | UNICEF">
            <a:hlinkClick r:id="" action="ppaction://media"/>
            <a:extLst>
              <a:ext uri="{FF2B5EF4-FFF2-40B4-BE49-F238E27FC236}">
                <a16:creationId xmlns:a16="http://schemas.microsoft.com/office/drawing/2014/main" id="{2BFB1B1F-AE51-B823-A87D-5051E9D23390}"/>
              </a:ext>
            </a:extLst>
          </p:cNvPr>
          <p:cNvPicPr>
            <a:picLocks noRot="1" noChangeAspect="1"/>
          </p:cNvPicPr>
          <p:nvPr>
            <a:videoFile r:link="rId1"/>
          </p:nvPr>
        </p:nvPicPr>
        <p:blipFill>
          <a:blip r:embed="rId8"/>
          <a:stretch>
            <a:fillRect/>
          </a:stretch>
        </p:blipFill>
        <p:spPr>
          <a:xfrm>
            <a:off x="3944679" y="4649662"/>
            <a:ext cx="3346893" cy="1890995"/>
          </a:xfrm>
          <a:prstGeom prst="rect">
            <a:avLst/>
          </a:prstGeom>
        </p:spPr>
      </p:pic>
      <p:pic>
        <p:nvPicPr>
          <p:cNvPr id="4" name="Online Media 3" title="UNICEF Children's Rights">
            <a:hlinkClick r:id="" action="ppaction://media"/>
            <a:extLst>
              <a:ext uri="{FF2B5EF4-FFF2-40B4-BE49-F238E27FC236}">
                <a16:creationId xmlns:a16="http://schemas.microsoft.com/office/drawing/2014/main" id="{2F2B8B1E-402F-1462-F928-04869588886F}"/>
              </a:ext>
            </a:extLst>
          </p:cNvPr>
          <p:cNvPicPr>
            <a:picLocks noRot="1" noChangeAspect="1"/>
          </p:cNvPicPr>
          <p:nvPr>
            <a:videoFile r:link="rId2"/>
          </p:nvPr>
        </p:nvPicPr>
        <p:blipFill>
          <a:blip r:embed="rId9"/>
          <a:stretch>
            <a:fillRect/>
          </a:stretch>
        </p:blipFill>
        <p:spPr>
          <a:xfrm>
            <a:off x="4826000" y="2178855"/>
            <a:ext cx="2540000" cy="1435100"/>
          </a:xfrm>
          <a:prstGeom prst="rect">
            <a:avLst/>
          </a:prstGeom>
        </p:spPr>
      </p:pic>
      <p:sp>
        <p:nvSpPr>
          <p:cNvPr id="9" name="TextBox 8">
            <a:extLst>
              <a:ext uri="{FF2B5EF4-FFF2-40B4-BE49-F238E27FC236}">
                <a16:creationId xmlns:a16="http://schemas.microsoft.com/office/drawing/2014/main" id="{70D61368-6A13-6AF7-EAED-FB7CABC24520}"/>
              </a:ext>
            </a:extLst>
          </p:cNvPr>
          <p:cNvSpPr txBox="1"/>
          <p:nvPr/>
        </p:nvSpPr>
        <p:spPr>
          <a:xfrm>
            <a:off x="7455102" y="4502553"/>
            <a:ext cx="4536559" cy="2185214"/>
          </a:xfrm>
          <a:prstGeom prst="rect">
            <a:avLst/>
          </a:prstGeom>
          <a:noFill/>
        </p:spPr>
        <p:txBody>
          <a:bodyPr wrap="square" rtlCol="0">
            <a:spAutoFit/>
          </a:bodyPr>
          <a:lstStyle/>
          <a:p>
            <a:pPr algn="ctr"/>
            <a:r>
              <a:rPr lang="en-GB" sz="1700" dirty="0">
                <a:latin typeface="Arial" panose="020B0604020202020204" pitchFamily="34" charset="0"/>
                <a:ea typeface="Calibri" panose="020F0502020204030204" pitchFamily="34" charset="0"/>
                <a:cs typeface="Arial" panose="020B0604020202020204" pitchFamily="34" charset="0"/>
              </a:rPr>
              <a:t>Is there anything about UNICEF UK or wider UNICEF work that you’d like to ask the</a:t>
            </a:r>
            <a:r>
              <a:rPr lang="en-GB" sz="1700" dirty="0">
                <a:effectLst/>
                <a:latin typeface="Arial" panose="020B0604020202020204" pitchFamily="34" charset="0"/>
                <a:ea typeface="Calibri" panose="020F0502020204030204" pitchFamily="34" charset="0"/>
                <a:cs typeface="Arial" panose="020B0604020202020204" pitchFamily="34" charset="0"/>
              </a:rPr>
              <a:t> </a:t>
            </a:r>
            <a:r>
              <a:rPr lang="en-GB" sz="1700" b="1" dirty="0">
                <a:effectLst/>
                <a:latin typeface="Arial" panose="020B0604020202020204" pitchFamily="34" charset="0"/>
                <a:ea typeface="Calibri" panose="020F0502020204030204" pitchFamily="34" charset="0"/>
                <a:cs typeface="Arial" panose="020B0604020202020204" pitchFamily="34" charset="0"/>
              </a:rPr>
              <a:t>Executive Director of UNICEF UK, Jon Sparkes</a:t>
            </a:r>
            <a:r>
              <a:rPr lang="en-GB" sz="1700" dirty="0">
                <a:effectLst/>
                <a:latin typeface="Arial" panose="020B0604020202020204" pitchFamily="34" charset="0"/>
                <a:ea typeface="Calibri" panose="020F0502020204030204" pitchFamily="34" charset="0"/>
                <a:cs typeface="Arial" panose="020B0604020202020204" pitchFamily="34" charset="0"/>
              </a:rPr>
              <a:t>? </a:t>
            </a:r>
            <a:r>
              <a:rPr lang="en-GB" sz="1700" dirty="0">
                <a:effectLst/>
                <a:highlight>
                  <a:srgbClr val="00ACE9"/>
                </a:highlight>
                <a:latin typeface="Arial" panose="020B0604020202020204" pitchFamily="34" charset="0"/>
                <a:ea typeface="Calibri" panose="020F0502020204030204" pitchFamily="34" charset="0"/>
                <a:cs typeface="Arial" panose="020B0604020202020204" pitchFamily="34" charset="0"/>
              </a:rPr>
              <a:t>Send your questions</a:t>
            </a:r>
            <a:r>
              <a:rPr lang="en-GB" sz="1700" dirty="0">
                <a:effectLst/>
                <a:latin typeface="Arial" panose="020B0604020202020204" pitchFamily="34" charset="0"/>
                <a:ea typeface="Calibri" panose="020F0502020204030204" pitchFamily="34" charset="0"/>
                <a:cs typeface="Arial" panose="020B0604020202020204" pitchFamily="34" charset="0"/>
              </a:rPr>
              <a:t> in a written form along with your first name and your school’s name to </a:t>
            </a:r>
            <a:r>
              <a:rPr lang="en-GB" sz="17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10"/>
              </a:rPr>
              <a:t>romanaj@unicef.org.uk</a:t>
            </a:r>
            <a:r>
              <a:rPr lang="en-GB" sz="1700" dirty="0">
                <a:effectLst/>
                <a:latin typeface="Arial" panose="020B0604020202020204" pitchFamily="34" charset="0"/>
                <a:ea typeface="Calibri" panose="020F0502020204030204" pitchFamily="34" charset="0"/>
                <a:cs typeface="Arial" panose="020B0604020202020204" pitchFamily="34" charset="0"/>
              </a:rPr>
              <a:t> by 9 September. Jon will answer them at our </a:t>
            </a:r>
            <a:r>
              <a:rPr lang="en-GB" sz="1700" dirty="0">
                <a:effectLst/>
                <a:latin typeface="Arial" panose="020B0604020202020204" pitchFamily="34" charset="0"/>
                <a:ea typeface="Calibri" panose="020F0502020204030204" pitchFamily="34" charset="0"/>
                <a:cs typeface="Arial" panose="020B0604020202020204" pitchFamily="34" charset="0"/>
                <a:hlinkClick r:id="rId11"/>
              </a:rPr>
              <a:t>virtual RRSA conference</a:t>
            </a:r>
            <a:r>
              <a:rPr lang="en-GB" sz="1700"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188163" y="2068986"/>
            <a:ext cx="4349433" cy="1631216"/>
          </a:xfrm>
          <a:prstGeom prst="rect">
            <a:avLst/>
          </a:prstGeom>
          <a:noFill/>
        </p:spPr>
        <p:txBody>
          <a:bodyPr wrap="square" rtlCol="0">
            <a:spAutoFit/>
          </a:bodyPr>
          <a:lstStyle/>
          <a:p>
            <a:pPr algn="ctr"/>
            <a:r>
              <a:rPr lang="en-GB" sz="2000" b="0" i="0" dirty="0">
                <a:solidFill>
                  <a:srgbClr val="000000"/>
                </a:solidFill>
                <a:effectLst/>
                <a:latin typeface="Arial" panose="020B0604020202020204" pitchFamily="34" charset="0"/>
              </a:rPr>
              <a:t>Research the </a:t>
            </a:r>
            <a:r>
              <a:rPr lang="en-GB" sz="2000" b="1" i="0" dirty="0">
                <a:solidFill>
                  <a:srgbClr val="000000"/>
                </a:solidFill>
                <a:effectLst/>
                <a:latin typeface="Arial" panose="020B0604020202020204" pitchFamily="34" charset="0"/>
              </a:rPr>
              <a:t>history of UNICEF </a:t>
            </a:r>
            <a:r>
              <a:rPr lang="en-GB" sz="2000" b="0" i="0" dirty="0">
                <a:solidFill>
                  <a:srgbClr val="000000"/>
                </a:solidFill>
                <a:effectLst/>
                <a:latin typeface="Arial" panose="020B0604020202020204" pitchFamily="34" charset="0"/>
              </a:rPr>
              <a:t>and prepare a display or a presentation for an assembly. </a:t>
            </a:r>
          </a:p>
          <a:p>
            <a:pPr algn="ctr"/>
            <a:r>
              <a:rPr lang="en-GB" sz="2000" b="0" i="0" dirty="0">
                <a:solidFill>
                  <a:srgbClr val="000000"/>
                </a:solidFill>
                <a:effectLst/>
                <a:latin typeface="Arial" panose="020B0604020202020204" pitchFamily="34" charset="0"/>
              </a:rPr>
              <a:t>Find some information </a:t>
            </a:r>
            <a:r>
              <a:rPr lang="en-GB" sz="2000" b="0" i="0" u="sng" strike="noStrike" dirty="0">
                <a:solidFill>
                  <a:srgbClr val="0563C1"/>
                </a:solidFill>
                <a:effectLst/>
                <a:latin typeface="Arial" panose="020B0604020202020204" pitchFamily="34" charset="0"/>
                <a:hlinkClick r:id="rId4"/>
              </a:rPr>
              <a:t>here</a:t>
            </a:r>
            <a:r>
              <a:rPr lang="en-GB" sz="2000" b="0" i="0" dirty="0">
                <a:solidFill>
                  <a:srgbClr val="000000"/>
                </a:solidFill>
                <a:effectLst/>
                <a:latin typeface="Arial" panose="020B0604020202020204" pitchFamily="34" charset="0"/>
              </a:rPr>
              <a:t> to get you started. </a:t>
            </a:r>
            <a:endParaRPr lang="en-GB" sz="20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5D850FA-48C7-4BC8-ABA0-C51BB944CC6A}"/>
              </a:ext>
            </a:extLst>
          </p:cNvPr>
          <p:cNvSpPr txBox="1"/>
          <p:nvPr/>
        </p:nvSpPr>
        <p:spPr>
          <a:xfrm>
            <a:off x="7674723" y="1723720"/>
            <a:ext cx="4324922" cy="2308324"/>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Use your knowledge of children’s rights and how not all children around the world can access all their rights to </a:t>
            </a:r>
            <a:r>
              <a:rPr lang="en-GB" sz="1600" b="1" i="0" dirty="0">
                <a:solidFill>
                  <a:srgbClr val="00ACE9"/>
                </a:solidFill>
                <a:effectLst/>
                <a:latin typeface="Arial" panose="020B0604020202020204" pitchFamily="34" charset="0"/>
              </a:rPr>
              <a:t>create an advertisement</a:t>
            </a:r>
            <a:r>
              <a:rPr lang="en-GB" sz="1600" b="0" i="0" dirty="0">
                <a:solidFill>
                  <a:srgbClr val="000000"/>
                </a:solidFill>
                <a:effectLst/>
                <a:latin typeface="Arial" panose="020B0604020202020204" pitchFamily="34" charset="0"/>
              </a:rPr>
              <a:t> appealing for donations for UNICEF’s work. Make it positive, about finding solutions and making a difference. It could be a poster, a short audio advert for radio or a simple video. Be creative – </a:t>
            </a:r>
            <a:r>
              <a:rPr lang="en-GB" sz="1600" b="0" i="0" u="sng" strike="noStrike" dirty="0">
                <a:solidFill>
                  <a:srgbClr val="00ACE9"/>
                </a:solidFill>
                <a:effectLst/>
                <a:latin typeface="Arial" panose="020B0604020202020204" pitchFamily="34" charset="0"/>
                <a:hlinkClick r:id="rId5">
                  <a:extLst>
                    <a:ext uri="{A12FA001-AC4F-418D-AE19-62706E023703}">
                      <ahyp:hlinkClr xmlns:ahyp="http://schemas.microsoft.com/office/drawing/2018/hyperlinkcolor" val="tx"/>
                    </a:ext>
                  </a:extLst>
                </a:hlinkClick>
              </a:rPr>
              <a:t>this video</a:t>
            </a:r>
            <a:r>
              <a:rPr lang="en-GB" sz="1600" b="0" i="0" dirty="0">
                <a:solidFill>
                  <a:srgbClr val="00ACE9"/>
                </a:solidFill>
                <a:effectLst/>
                <a:latin typeface="Arial" panose="020B0604020202020204" pitchFamily="34" charset="0"/>
              </a:rPr>
              <a:t> </a:t>
            </a:r>
            <a:r>
              <a:rPr lang="en-GB" sz="1600" b="0" i="0" dirty="0">
                <a:solidFill>
                  <a:srgbClr val="000000"/>
                </a:solidFill>
                <a:effectLst/>
                <a:latin typeface="Arial" panose="020B0604020202020204" pitchFamily="34" charset="0"/>
              </a:rPr>
              <a:t>might inspire you. </a:t>
            </a:r>
            <a:endParaRPr lang="en-GB" sz="1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51E56E0-0122-4793-99A0-3FE5D073B105}"/>
              </a:ext>
            </a:extLst>
          </p:cNvPr>
          <p:cNvSpPr txBox="1"/>
          <p:nvPr/>
        </p:nvSpPr>
        <p:spPr>
          <a:xfrm>
            <a:off x="188163" y="4524118"/>
            <a:ext cx="4084956" cy="2031325"/>
          </a:xfrm>
          <a:prstGeom prst="rect">
            <a:avLst/>
          </a:prstGeom>
          <a:noFill/>
        </p:spPr>
        <p:txBody>
          <a:bodyPr wrap="square">
            <a:spAutoFit/>
          </a:bodyPr>
          <a:lstStyle/>
          <a:p>
            <a:pPr algn="ctr"/>
            <a:r>
              <a:rPr lang="en-GB" sz="1800" b="0" i="0" dirty="0">
                <a:solidFill>
                  <a:schemeClr val="bg1"/>
                </a:solidFill>
                <a:effectLst/>
                <a:latin typeface="Arial" panose="020B0604020202020204" pitchFamily="34" charset="0"/>
              </a:rPr>
              <a:t>Did you watch </a:t>
            </a:r>
            <a:r>
              <a:rPr lang="en-GB" sz="1800" b="0" i="0" dirty="0">
                <a:solidFill>
                  <a:srgbClr val="FFFF00"/>
                </a:solidFill>
                <a:effectLst/>
                <a:latin typeface="Arial" panose="020B0604020202020204" pitchFamily="34" charset="0"/>
              </a:rPr>
              <a:t>Soccer Aid for UNICEF </a:t>
            </a:r>
            <a:r>
              <a:rPr lang="en-GB" sz="1800" b="0" i="0" dirty="0">
                <a:solidFill>
                  <a:schemeClr val="bg1"/>
                </a:solidFill>
                <a:effectLst/>
                <a:latin typeface="Arial" panose="020B0604020202020204" pitchFamily="34" charset="0"/>
              </a:rPr>
              <a:t>last month? If not, catch up on ITV Hub or have a look at </a:t>
            </a:r>
            <a:r>
              <a:rPr lang="en-GB" sz="1800" b="0" i="0" u="sng" strike="noStrike" dirty="0">
                <a:solidFill>
                  <a:srgbClr val="FFFF00"/>
                </a:solidFill>
                <a:effectLst/>
                <a:latin typeface="Arial" panose="020B0604020202020204" pitchFamily="34" charset="0"/>
                <a:hlinkClick r:id="rId6">
                  <a:extLst>
                    <a:ext uri="{A12FA001-AC4F-418D-AE19-62706E023703}">
                      <ahyp:hlinkClr xmlns:ahyp="http://schemas.microsoft.com/office/drawing/2018/hyperlinkcolor" val="tx"/>
                    </a:ext>
                  </a:extLst>
                </a:hlinkClick>
              </a:rPr>
              <a:t>this report</a:t>
            </a:r>
            <a:r>
              <a:rPr lang="en-GB" sz="1800" b="0" i="0" strike="noStrike" dirty="0">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a:t>
            </a:r>
            <a:r>
              <a:rPr lang="en-GB" sz="1800" b="0" i="0" dirty="0">
                <a:solidFill>
                  <a:schemeClr val="bg1"/>
                </a:solidFill>
                <a:effectLst/>
                <a:latin typeface="Arial" panose="020B0604020202020204" pitchFamily="34" charset="0"/>
              </a:rPr>
              <a:t> Find five fascinating facts about Soccer Aid 2022 to share with your class. </a:t>
            </a:r>
          </a:p>
          <a:p>
            <a:pPr algn="ctr"/>
            <a:r>
              <a:rPr lang="en-GB" sz="1800" dirty="0">
                <a:solidFill>
                  <a:schemeClr val="bg1"/>
                </a:solidFill>
                <a:effectLst/>
                <a:latin typeface="Arial" panose="020B0604020202020204" pitchFamily="34" charset="0"/>
                <a:ea typeface="Times New Roman" panose="02020603050405020304" pitchFamily="18" charset="0"/>
              </a:rPr>
              <a:t>Did your school take part in the Soccer Aid Schools Challenge?</a:t>
            </a:r>
            <a:endParaRPr lang="en-GB" b="1" dirty="0">
              <a:solidFill>
                <a:schemeClr val="bg1"/>
              </a:solidFill>
              <a:latin typeface="Arial" panose="020B0604020202020204" pitchFamily="34" charset="0"/>
              <a:cs typeface="Arial" panose="020B0604020202020204" pitchFamily="34" charset="0"/>
            </a:endParaRPr>
          </a:p>
        </p:txBody>
      </p:sp>
      <p:pic>
        <p:nvPicPr>
          <p:cNvPr id="5" name="Picture 4" descr="A group of people holding up a trophy&#10;&#10;Description automatically generated with low confidence">
            <a:extLst>
              <a:ext uri="{FF2B5EF4-FFF2-40B4-BE49-F238E27FC236}">
                <a16:creationId xmlns:a16="http://schemas.microsoft.com/office/drawing/2014/main" id="{716AA9EC-4455-24EB-7359-419D889D6B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7596" y="4799278"/>
            <a:ext cx="2644701" cy="1708036"/>
          </a:xfrm>
          <a:prstGeom prst="rect">
            <a:avLst/>
          </a:prstGeom>
        </p:spPr>
      </p:pic>
      <p:pic>
        <p:nvPicPr>
          <p:cNvPr id="6" name="Online Media 5" title="Help a child. Change the world.">
            <a:hlinkClick r:id="" action="ppaction://media"/>
            <a:extLst>
              <a:ext uri="{FF2B5EF4-FFF2-40B4-BE49-F238E27FC236}">
                <a16:creationId xmlns:a16="http://schemas.microsoft.com/office/drawing/2014/main" id="{138ED4EC-C7A8-2C75-20F8-E74CE6FAC18D}"/>
              </a:ext>
            </a:extLst>
          </p:cNvPr>
          <p:cNvPicPr>
            <a:picLocks noRot="1" noChangeAspect="1"/>
          </p:cNvPicPr>
          <p:nvPr>
            <a:videoFile r:link="rId1"/>
          </p:nvPr>
        </p:nvPicPr>
        <p:blipFill>
          <a:blip r:embed="rId8"/>
          <a:stretch>
            <a:fillRect/>
          </a:stretch>
        </p:blipFill>
        <p:spPr>
          <a:xfrm>
            <a:off x="4893601" y="2124512"/>
            <a:ext cx="2540000" cy="1435100"/>
          </a:xfrm>
          <a:prstGeom prst="rect">
            <a:avLst/>
          </a:prstGeom>
        </p:spPr>
      </p:pic>
      <p:sp>
        <p:nvSpPr>
          <p:cNvPr id="8" name="TextBox 7">
            <a:extLst>
              <a:ext uri="{FF2B5EF4-FFF2-40B4-BE49-F238E27FC236}">
                <a16:creationId xmlns:a16="http://schemas.microsoft.com/office/drawing/2014/main" id="{51FFCD6B-77E6-4358-44FB-CD3E1E57ABEB}"/>
              </a:ext>
            </a:extLst>
          </p:cNvPr>
          <p:cNvSpPr txBox="1"/>
          <p:nvPr/>
        </p:nvSpPr>
        <p:spPr>
          <a:xfrm>
            <a:off x="7708605" y="4619396"/>
            <a:ext cx="4294064" cy="1938992"/>
          </a:xfrm>
          <a:prstGeom prst="rect">
            <a:avLst/>
          </a:prstGeom>
          <a:noFill/>
        </p:spPr>
        <p:txBody>
          <a:bodyPr wrap="square" rtlCol="0">
            <a:spAutoFit/>
          </a:bodyPr>
          <a:lstStyle/>
          <a:p>
            <a:pPr algn="ctr"/>
            <a:r>
              <a:rPr lang="en-GB" sz="2000" b="0" i="0" dirty="0">
                <a:solidFill>
                  <a:srgbClr val="000000"/>
                </a:solidFill>
                <a:effectLst/>
                <a:latin typeface="Arial" panose="020B0604020202020204" pitchFamily="34" charset="0"/>
              </a:rPr>
              <a:t>Have a look on the </a:t>
            </a:r>
            <a:r>
              <a:rPr lang="en-GB" sz="2000" b="0" i="0" u="sng" strike="noStrike" dirty="0">
                <a:solidFill>
                  <a:srgbClr val="0563C1"/>
                </a:solidFill>
                <a:effectLst/>
                <a:latin typeface="Arial" panose="020B0604020202020204" pitchFamily="34" charset="0"/>
                <a:hlinkClick r:id="rId9"/>
              </a:rPr>
              <a:t>UNICEF UK website</a:t>
            </a:r>
            <a:r>
              <a:rPr lang="en-GB" sz="2000" b="0" i="0" strike="noStrike" dirty="0">
                <a:solidFill>
                  <a:srgbClr val="0563C1"/>
                </a:solidFill>
                <a:effectLst/>
                <a:latin typeface="Arial" panose="020B0604020202020204" pitchFamily="34" charset="0"/>
                <a:hlinkClick r:id="rId9"/>
              </a:rPr>
              <a:t> </a:t>
            </a:r>
            <a:r>
              <a:rPr lang="en-GB" sz="2000" b="0" i="0" strike="noStrike" dirty="0">
                <a:effectLst/>
                <a:latin typeface="Arial" panose="020B0604020202020204" pitchFamily="34" charset="0"/>
              </a:rPr>
              <a:t>to </a:t>
            </a:r>
            <a:r>
              <a:rPr lang="en-GB" sz="2000" b="0" i="0" dirty="0">
                <a:solidFill>
                  <a:srgbClr val="000000"/>
                </a:solidFill>
                <a:effectLst/>
                <a:latin typeface="Arial" panose="020B0604020202020204" pitchFamily="34" charset="0"/>
              </a:rPr>
              <a:t>find out more about </a:t>
            </a:r>
            <a:r>
              <a:rPr lang="en-GB" sz="2000" b="1" i="0" dirty="0">
                <a:solidFill>
                  <a:srgbClr val="000000"/>
                </a:solidFill>
                <a:effectLst/>
                <a:latin typeface="Arial" panose="020B0604020202020204" pitchFamily="34" charset="0"/>
              </a:rPr>
              <a:t>UNICEF UK’s work</a:t>
            </a:r>
            <a:r>
              <a:rPr lang="en-GB" sz="2000" b="0" i="0" dirty="0">
                <a:solidFill>
                  <a:srgbClr val="000000"/>
                </a:solidFill>
                <a:effectLst/>
                <a:latin typeface="Arial" panose="020B0604020202020204" pitchFamily="34" charset="0"/>
              </a:rPr>
              <a:t>. What do you think is most interesting? Identify </a:t>
            </a:r>
            <a:r>
              <a:rPr lang="en-GB" sz="2000" b="0" i="0" dirty="0">
                <a:solidFill>
                  <a:srgbClr val="000000"/>
                </a:solidFill>
                <a:effectLst/>
                <a:highlight>
                  <a:srgbClr val="00ACE9"/>
                </a:highlight>
                <a:latin typeface="Arial" panose="020B0604020202020204" pitchFamily="34" charset="0"/>
              </a:rPr>
              <a:t>five facts to share</a:t>
            </a:r>
            <a:r>
              <a:rPr lang="en-GB" sz="2000" b="0" i="0" dirty="0">
                <a:solidFill>
                  <a:srgbClr val="000000"/>
                </a:solidFill>
                <a:effectLst/>
                <a:latin typeface="Arial" panose="020B0604020202020204" pitchFamily="34" charset="0"/>
              </a:rPr>
              <a:t> with someone in your class.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59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8B92E7-3C95-4628-917E-762990BA365E}"/>
              </a:ext>
            </a:extLst>
          </p:cNvPr>
          <p:cNvSpPr txBox="1"/>
          <p:nvPr/>
        </p:nvSpPr>
        <p:spPr>
          <a:xfrm>
            <a:off x="210598" y="2123317"/>
            <a:ext cx="4183957" cy="1631216"/>
          </a:xfrm>
          <a:prstGeom prst="rect">
            <a:avLst/>
          </a:prstGeom>
          <a:noFill/>
        </p:spPr>
        <p:txBody>
          <a:bodyPr wrap="square" rtlCol="0">
            <a:spAutoFit/>
          </a:bodyPr>
          <a:lstStyle/>
          <a:p>
            <a:pPr algn="ctr"/>
            <a:r>
              <a:rPr lang="en-GB" sz="2000" b="0" i="0" dirty="0">
                <a:solidFill>
                  <a:schemeClr val="bg1"/>
                </a:solidFill>
                <a:effectLst/>
                <a:latin typeface="Arial" panose="020B0604020202020204" pitchFamily="34" charset="0"/>
              </a:rPr>
              <a:t>Research the </a:t>
            </a:r>
            <a:r>
              <a:rPr lang="en-GB" sz="2000" b="0" i="0" dirty="0">
                <a:solidFill>
                  <a:srgbClr val="FFFF00"/>
                </a:solidFill>
                <a:effectLst/>
                <a:latin typeface="Arial" panose="020B0604020202020204" pitchFamily="34" charset="0"/>
              </a:rPr>
              <a:t>history of UNICEF </a:t>
            </a:r>
            <a:r>
              <a:rPr lang="en-GB" sz="2000" b="0" i="0" dirty="0">
                <a:solidFill>
                  <a:schemeClr val="bg1"/>
                </a:solidFill>
                <a:effectLst/>
                <a:latin typeface="Arial" panose="020B0604020202020204" pitchFamily="34" charset="0"/>
              </a:rPr>
              <a:t>and prepare a presentation for a year group or school assembly. Find some information </a:t>
            </a:r>
            <a:r>
              <a:rPr lang="en-GB" sz="2000" b="0" i="0" u="sng" strike="noStrike" dirty="0">
                <a:solidFill>
                  <a:srgbClr val="FFFF00"/>
                </a:solidFill>
                <a:effectLst/>
                <a:latin typeface="Arial" panose="020B0604020202020204" pitchFamily="34" charset="0"/>
                <a:hlinkClick r:id="rId4">
                  <a:extLst>
                    <a:ext uri="{A12FA001-AC4F-418D-AE19-62706E023703}">
                      <ahyp:hlinkClr xmlns:ahyp="http://schemas.microsoft.com/office/drawing/2018/hyperlinkcolor" val="tx"/>
                    </a:ext>
                  </a:extLst>
                </a:hlinkClick>
              </a:rPr>
              <a:t>here</a:t>
            </a:r>
            <a:r>
              <a:rPr lang="en-GB" sz="2000" b="0" i="0" dirty="0">
                <a:solidFill>
                  <a:srgbClr val="FFFF00"/>
                </a:solidFill>
                <a:effectLst/>
                <a:latin typeface="Arial" panose="020B0604020202020204" pitchFamily="34" charset="0"/>
              </a:rPr>
              <a:t> </a:t>
            </a:r>
            <a:r>
              <a:rPr lang="en-GB" sz="2000" b="0" i="0" dirty="0">
                <a:solidFill>
                  <a:schemeClr val="bg1"/>
                </a:solidFill>
                <a:effectLst/>
                <a:latin typeface="Arial" panose="020B0604020202020204" pitchFamily="34" charset="0"/>
              </a:rPr>
              <a:t>to get you started. </a:t>
            </a:r>
            <a:endParaRPr lang="en-GB" dirty="0">
              <a:solidFill>
                <a:schemeClr val="bg1"/>
              </a:solidFill>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1232ECBE-FC1D-43E0-AF25-319A44147B7E}"/>
              </a:ext>
            </a:extLst>
          </p:cNvPr>
          <p:cNvSpPr txBox="1"/>
          <p:nvPr/>
        </p:nvSpPr>
        <p:spPr>
          <a:xfrm>
            <a:off x="7709973" y="1752864"/>
            <a:ext cx="4162178" cy="2308324"/>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Watch this short </a:t>
            </a:r>
            <a:r>
              <a:rPr lang="en-GB" sz="1800" b="0" i="0" u="sng" strike="noStrike" dirty="0">
                <a:solidFill>
                  <a:srgbClr val="0563C1"/>
                </a:solidFill>
                <a:effectLst/>
                <a:latin typeface="Arial" panose="020B0604020202020204" pitchFamily="34" charset="0"/>
                <a:hlinkClick r:id="rId5"/>
              </a:rPr>
              <a:t>video</a:t>
            </a:r>
            <a:r>
              <a:rPr lang="en-GB" sz="1800" b="0" i="0" dirty="0">
                <a:solidFill>
                  <a:srgbClr val="000000"/>
                </a:solidFill>
                <a:effectLst/>
                <a:latin typeface="Arial" panose="020B0604020202020204" pitchFamily="34" charset="0"/>
              </a:rPr>
              <a:t> about UNICEF, then watch again and note down some of the language used. Discuss this vocabulary, then work with a partner to </a:t>
            </a:r>
            <a:r>
              <a:rPr lang="en-GB" sz="1800" b="1" i="0" dirty="0">
                <a:solidFill>
                  <a:srgbClr val="000000"/>
                </a:solidFill>
                <a:effectLst/>
                <a:latin typeface="Arial" panose="020B0604020202020204" pitchFamily="34" charset="0"/>
              </a:rPr>
              <a:t>write a poem, song or rap </a:t>
            </a:r>
            <a:r>
              <a:rPr lang="en-GB" sz="1800" b="0" i="0" dirty="0">
                <a:solidFill>
                  <a:srgbClr val="000000"/>
                </a:solidFill>
                <a:effectLst/>
                <a:latin typeface="Arial" panose="020B0604020202020204" pitchFamily="34" charset="0"/>
              </a:rPr>
              <a:t>about the meaning and importance of what UNICEF does. Please share it with us at </a:t>
            </a:r>
            <a:r>
              <a:rPr lang="en-GB" sz="1800" b="0" i="0" u="sng" strike="noStrike" dirty="0">
                <a:solidFill>
                  <a:srgbClr val="0563C1"/>
                </a:solidFill>
                <a:effectLst/>
                <a:latin typeface="Arial" panose="020B0604020202020204" pitchFamily="34" charset="0"/>
                <a:hlinkClick r:id="rId6"/>
              </a:rPr>
              <a:t>rrsa@unicef.org.uk</a:t>
            </a:r>
            <a:r>
              <a:rPr lang="en-GB" sz="1800" b="0" i="0" dirty="0">
                <a:solidFill>
                  <a:srgbClr val="000000"/>
                </a:solidFill>
                <a:effectLst/>
                <a:latin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332A880-466F-1D4B-2AF3-321262FA687D}"/>
              </a:ext>
            </a:extLst>
          </p:cNvPr>
          <p:cNvSpPr txBox="1"/>
          <p:nvPr/>
        </p:nvSpPr>
        <p:spPr>
          <a:xfrm>
            <a:off x="210597" y="4339849"/>
            <a:ext cx="4183957" cy="2446824"/>
          </a:xfrm>
          <a:prstGeom prst="rect">
            <a:avLst/>
          </a:prstGeom>
          <a:noFill/>
        </p:spPr>
        <p:txBody>
          <a:bodyPr wrap="square">
            <a:spAutoFit/>
          </a:bodyPr>
          <a:lstStyle/>
          <a:p>
            <a:pPr algn="ctr"/>
            <a:r>
              <a:rPr lang="en-GB" sz="1700" b="1" i="0" dirty="0">
                <a:solidFill>
                  <a:srgbClr val="00ACE9"/>
                </a:solidFill>
                <a:effectLst/>
                <a:latin typeface="Arial" panose="020B0604020202020204" pitchFamily="34" charset="0"/>
              </a:rPr>
              <a:t>Article 45 </a:t>
            </a:r>
            <a:r>
              <a:rPr lang="en-GB" sz="1700" b="0" i="0" dirty="0">
                <a:solidFill>
                  <a:srgbClr val="000000"/>
                </a:solidFill>
                <a:effectLst/>
                <a:latin typeface="Arial" panose="020B0604020202020204" pitchFamily="34" charset="0"/>
              </a:rPr>
              <a:t>says that UNICEF can help governments to ensure that all the children in their country can access their rights. Think about some of the challenges faced in some lower income countries. Why do you think help is needed and </a:t>
            </a:r>
            <a:r>
              <a:rPr lang="en-GB" sz="1700" b="1" i="0" dirty="0">
                <a:solidFill>
                  <a:srgbClr val="00ACE9"/>
                </a:solidFill>
                <a:effectLst/>
                <a:latin typeface="Arial" panose="020B0604020202020204" pitchFamily="34" charset="0"/>
              </a:rPr>
              <a:t>why might countries turn to UNICEF</a:t>
            </a:r>
            <a:r>
              <a:rPr lang="en-GB" sz="1700" b="0" i="0" dirty="0">
                <a:solidFill>
                  <a:srgbClr val="000000"/>
                </a:solidFill>
                <a:effectLst/>
                <a:latin typeface="Arial" panose="020B0604020202020204" pitchFamily="34" charset="0"/>
              </a:rPr>
              <a:t>? Explore this in a class discussion. </a:t>
            </a:r>
            <a:endParaRPr lang="en-GB" sz="17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65081EA-D136-5BE7-E245-EA8707573FF2}"/>
              </a:ext>
            </a:extLst>
          </p:cNvPr>
          <p:cNvSpPr txBox="1"/>
          <p:nvPr/>
        </p:nvSpPr>
        <p:spPr>
          <a:xfrm>
            <a:off x="7557386" y="4502553"/>
            <a:ext cx="4536559" cy="2185214"/>
          </a:xfrm>
          <a:prstGeom prst="rect">
            <a:avLst/>
          </a:prstGeom>
          <a:noFill/>
        </p:spPr>
        <p:txBody>
          <a:bodyPr wrap="square" rtlCol="0">
            <a:spAutoFit/>
          </a:bodyPr>
          <a:lstStyle/>
          <a:p>
            <a:pPr algn="ctr"/>
            <a:r>
              <a:rPr lang="en-GB" sz="1700" dirty="0">
                <a:latin typeface="Arial" panose="020B0604020202020204" pitchFamily="34" charset="0"/>
                <a:ea typeface="Calibri" panose="020F0502020204030204" pitchFamily="34" charset="0"/>
                <a:cs typeface="Arial" panose="020B0604020202020204" pitchFamily="34" charset="0"/>
              </a:rPr>
              <a:t>Is there anything about UNICEF UK or wider UNICEF work that you’d like to ask the</a:t>
            </a:r>
            <a:r>
              <a:rPr lang="en-GB" sz="1700" dirty="0">
                <a:effectLst/>
                <a:latin typeface="Arial" panose="020B0604020202020204" pitchFamily="34" charset="0"/>
                <a:ea typeface="Calibri" panose="020F0502020204030204" pitchFamily="34" charset="0"/>
                <a:cs typeface="Arial" panose="020B0604020202020204" pitchFamily="34" charset="0"/>
              </a:rPr>
              <a:t> </a:t>
            </a:r>
            <a:r>
              <a:rPr lang="en-GB" sz="1700" b="1" dirty="0">
                <a:effectLst/>
                <a:latin typeface="Arial" panose="020B0604020202020204" pitchFamily="34" charset="0"/>
                <a:ea typeface="Calibri" panose="020F0502020204030204" pitchFamily="34" charset="0"/>
                <a:cs typeface="Arial" panose="020B0604020202020204" pitchFamily="34" charset="0"/>
              </a:rPr>
              <a:t>Executive Director of UNICEF UK, Jon Sparkes</a:t>
            </a:r>
            <a:r>
              <a:rPr lang="en-GB" sz="1700" dirty="0">
                <a:effectLst/>
                <a:latin typeface="Arial" panose="020B0604020202020204" pitchFamily="34" charset="0"/>
                <a:ea typeface="Calibri" panose="020F0502020204030204" pitchFamily="34" charset="0"/>
                <a:cs typeface="Arial" panose="020B0604020202020204" pitchFamily="34" charset="0"/>
              </a:rPr>
              <a:t>? </a:t>
            </a:r>
            <a:r>
              <a:rPr lang="en-GB" sz="1700" dirty="0">
                <a:effectLst/>
                <a:highlight>
                  <a:srgbClr val="00ACE9"/>
                </a:highlight>
                <a:latin typeface="Arial" panose="020B0604020202020204" pitchFamily="34" charset="0"/>
                <a:ea typeface="Calibri" panose="020F0502020204030204" pitchFamily="34" charset="0"/>
                <a:cs typeface="Arial" panose="020B0604020202020204" pitchFamily="34" charset="0"/>
              </a:rPr>
              <a:t>Send your questions</a:t>
            </a:r>
            <a:r>
              <a:rPr lang="en-GB" sz="1700" dirty="0">
                <a:effectLst/>
                <a:latin typeface="Arial" panose="020B0604020202020204" pitchFamily="34" charset="0"/>
                <a:ea typeface="Calibri" panose="020F0502020204030204" pitchFamily="34" charset="0"/>
                <a:cs typeface="Arial" panose="020B0604020202020204" pitchFamily="34" charset="0"/>
              </a:rPr>
              <a:t> in a written form along with your first name and your school’s name to </a:t>
            </a:r>
            <a:r>
              <a:rPr lang="en-GB" sz="17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7"/>
              </a:rPr>
              <a:t>romanaj@unicef.org.uk</a:t>
            </a:r>
            <a:r>
              <a:rPr lang="en-GB" sz="1700" dirty="0">
                <a:effectLst/>
                <a:latin typeface="Arial" panose="020B0604020202020204" pitchFamily="34" charset="0"/>
                <a:ea typeface="Calibri" panose="020F0502020204030204" pitchFamily="34" charset="0"/>
                <a:cs typeface="Arial" panose="020B0604020202020204" pitchFamily="34" charset="0"/>
              </a:rPr>
              <a:t> by 9 September. Jon will answer them at our </a:t>
            </a:r>
            <a:r>
              <a:rPr lang="en-GB" sz="1700" dirty="0">
                <a:effectLst/>
                <a:latin typeface="Arial" panose="020B0604020202020204" pitchFamily="34" charset="0"/>
                <a:ea typeface="Calibri" panose="020F0502020204030204" pitchFamily="34" charset="0"/>
                <a:cs typeface="Arial" panose="020B0604020202020204" pitchFamily="34" charset="0"/>
                <a:hlinkClick r:id="rId8"/>
              </a:rPr>
              <a:t>virtual RRSA conference</a:t>
            </a:r>
            <a:r>
              <a:rPr lang="en-GB" sz="1700" dirty="0">
                <a:effectLst/>
                <a:latin typeface="Arial" panose="020B0604020202020204" pitchFamily="34" charset="0"/>
                <a:ea typeface="Calibri" panose="020F0502020204030204" pitchFamily="34" charset="0"/>
                <a:cs typeface="Arial" panose="020B0604020202020204" pitchFamily="34" charset="0"/>
              </a:rPr>
              <a:t>. </a:t>
            </a:r>
          </a:p>
        </p:txBody>
      </p:sp>
      <p:pic>
        <p:nvPicPr>
          <p:cNvPr id="2" name="Online Media 1" title="We won't stop | UNICEF">
            <a:hlinkClick r:id="" action="ppaction://media"/>
            <a:extLst>
              <a:ext uri="{FF2B5EF4-FFF2-40B4-BE49-F238E27FC236}">
                <a16:creationId xmlns:a16="http://schemas.microsoft.com/office/drawing/2014/main" id="{D3EDB4A7-3778-F8F4-A2AB-4FD1CB0B2B3A}"/>
              </a:ext>
            </a:extLst>
          </p:cNvPr>
          <p:cNvPicPr>
            <a:picLocks noRot="1" noChangeAspect="1"/>
          </p:cNvPicPr>
          <p:nvPr>
            <a:videoFile r:link="rId1"/>
          </p:nvPr>
        </p:nvPicPr>
        <p:blipFill>
          <a:blip r:embed="rId9"/>
          <a:stretch>
            <a:fillRect/>
          </a:stretch>
        </p:blipFill>
        <p:spPr>
          <a:xfrm>
            <a:off x="5017386" y="2221375"/>
            <a:ext cx="2540000" cy="1435100"/>
          </a:xfrm>
          <a:prstGeom prst="rect">
            <a:avLst/>
          </a:prstGeom>
        </p:spPr>
      </p:pic>
      <p:pic>
        <p:nvPicPr>
          <p:cNvPr id="9" name="Picture 8" descr="Logo&#10;&#10;Description automatically generated">
            <a:extLst>
              <a:ext uri="{FF2B5EF4-FFF2-40B4-BE49-F238E27FC236}">
                <a16:creationId xmlns:a16="http://schemas.microsoft.com/office/drawing/2014/main" id="{7F82E8FF-4E85-A21A-46ED-E62965A678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4555" y="4678548"/>
            <a:ext cx="3039080" cy="1869879"/>
          </a:xfrm>
          <a:prstGeom prst="rect">
            <a:avLst/>
          </a:prstGeom>
        </p:spPr>
      </p:pic>
    </p:spTree>
    <p:extLst>
      <p:ext uri="{BB962C8B-B14F-4D97-AF65-F5344CB8AC3E}">
        <p14:creationId xmlns:p14="http://schemas.microsoft.com/office/powerpoint/2010/main" val="24232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2775</TotalTime>
  <Words>1194</Words>
  <Application>Microsoft Office PowerPoint</Application>
  <PresentationFormat>Widescreen</PresentationFormat>
  <Paragraphs>86</Paragraphs>
  <Slides>13</Slides>
  <Notes>11</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Open Sans</vt:lpstr>
      <vt:lpstr>Univers Next Pro</vt:lpstr>
      <vt:lpstr>Univers Next Pro Condensed</vt:lpstr>
      <vt:lpstr>Wingdings</vt:lpstr>
      <vt:lpstr>Office Theme</vt:lpstr>
      <vt:lpstr>PowerPoint Presentation</vt:lpstr>
      <vt:lpstr>PowerPoint Presentation</vt:lpstr>
      <vt:lpstr>Guess the Article</vt:lpstr>
      <vt:lpstr>PowerPoint Presentation</vt:lpstr>
      <vt:lpstr>PowerPoint Presentation</vt:lpstr>
      <vt:lpstr>Did you think of these? </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Romana Juhasova</cp:lastModifiedBy>
  <cp:revision>210</cp:revision>
  <dcterms:created xsi:type="dcterms:W3CDTF">2021-02-11T16:57:41Z</dcterms:created>
  <dcterms:modified xsi:type="dcterms:W3CDTF">2022-07-06T12:59:00Z</dcterms:modified>
</cp:coreProperties>
</file>