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84" r:id="rId2"/>
    <p:sldId id="285" r:id="rId3"/>
    <p:sldId id="273" r:id="rId4"/>
    <p:sldId id="272" r:id="rId5"/>
    <p:sldId id="268" r:id="rId6"/>
    <p:sldId id="276" r:id="rId7"/>
    <p:sldId id="289" r:id="rId8"/>
    <p:sldId id="286" r:id="rId9"/>
    <p:sldId id="287" r:id="rId10"/>
    <p:sldId id="288" r:id="rId11"/>
    <p:sldId id="290" r:id="rId12"/>
    <p:sldId id="270" r:id="rId13"/>
    <p:sldId id="291"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6937"/>
    <a:srgbClr val="003B5E"/>
    <a:srgbClr val="FFFF00"/>
    <a:srgbClr val="DDF3F1"/>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93" autoAdjust="0"/>
    <p:restoredTop sz="94660"/>
  </p:normalViewPr>
  <p:slideViewPr>
    <p:cSldViewPr snapToGrid="0">
      <p:cViewPr varScale="1">
        <p:scale>
          <a:sx n="67" d="100"/>
          <a:sy n="67" d="100"/>
        </p:scale>
        <p:origin x="900" y="4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8/25/2022</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8/25/2022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9C8C3-D77B-4A45-B301-1E7F69DD6C4A}"/>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0"/>
            <a:ext cx="12192000" cy="6858000"/>
          </a:xfrm>
          <a:prstGeom prst="rect">
            <a:avLst/>
          </a:prstGeom>
        </p:spPr>
      </p:pic>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
        <p:nvSpPr>
          <p:cNvPr id="4" name="TextBox 3">
            <a:extLst>
              <a:ext uri="{FF2B5EF4-FFF2-40B4-BE49-F238E27FC236}">
                <a16:creationId xmlns:a16="http://schemas.microsoft.com/office/drawing/2014/main" id="{63675C4D-3156-5CB9-8EAA-691BA42DFB3C}"/>
              </a:ext>
            </a:extLst>
          </p:cNvPr>
          <p:cNvSpPr txBox="1"/>
          <p:nvPr userDrawn="1"/>
        </p:nvSpPr>
        <p:spPr>
          <a:xfrm rot="5400000">
            <a:off x="11531242" y="512868"/>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5" name="Picture 4">
            <a:extLst>
              <a:ext uri="{FF2B5EF4-FFF2-40B4-BE49-F238E27FC236}">
                <a16:creationId xmlns:a16="http://schemas.microsoft.com/office/drawing/2014/main" id="{A14E13DC-33B5-D70F-658A-30842B3D97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5138189"/>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0"/>
            <a:ext cx="6096000" cy="68579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3498751"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3498751"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781619"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781620"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781619"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1078161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781619"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211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2" y="531140"/>
            <a:ext cx="6536088"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183041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5" name="Rectangle 4">
            <a:extLst>
              <a:ext uri="{FF2B5EF4-FFF2-40B4-BE49-F238E27FC236}">
                <a16:creationId xmlns:a16="http://schemas.microsoft.com/office/drawing/2014/main" id="{4B7438D2-6C85-3681-FD0E-952127D229C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6245FDA7-ADA2-FC50-4D41-544CB2C33AAF}"/>
              </a:ext>
            </a:extLst>
          </p:cNvPr>
          <p:cNvSpPr txBox="1"/>
          <p:nvPr userDrawn="1"/>
        </p:nvSpPr>
        <p:spPr>
          <a:xfrm>
            <a:off x="528635" y="1624939"/>
            <a:ext cx="5305425" cy="5201424"/>
          </a:xfrm>
          <a:prstGeom prst="rect">
            <a:avLst/>
          </a:prstGeom>
          <a:noFill/>
        </p:spPr>
        <p:txBody>
          <a:bodyPr wrap="square">
            <a:spAutoFit/>
          </a:bodyPr>
          <a:lstStyle/>
          <a:p>
            <a:pPr lvl="0"/>
            <a:r>
              <a:rPr lang="en-GB" sz="2000" b="0" i="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Please </a:t>
            </a:r>
            <a:r>
              <a:rPr lang="en-GB" sz="2000" b="1" i="0" dirty="0">
                <a:solidFill>
                  <a:srgbClr val="FFFF00"/>
                </a:solidFill>
                <a:latin typeface="Arial" panose="020B0604020202020204" pitchFamily="34" charset="0"/>
                <a:cs typeface="Arial" panose="020B0604020202020204" pitchFamily="34" charset="0"/>
              </a:rPr>
              <a:t>edit out non-relevant slides </a:t>
            </a:r>
            <a:r>
              <a:rPr lang="en-GB" sz="2000" b="0" i="0" dirty="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lvl="0"/>
            <a:endParaRPr lang="en-GB" sz="1600" b="0" i="0" dirty="0">
              <a:solidFill>
                <a:schemeClr val="bg1"/>
              </a:solidFill>
              <a:latin typeface="Univers LT Pro 55" panose="020B0603020202020204" pitchFamily="34" charset="77"/>
            </a:endParaRPr>
          </a:p>
          <a:p>
            <a:pPr lvl="0"/>
            <a:endParaRPr lang="en-US" sz="1600" b="0" i="0" dirty="0">
              <a:solidFill>
                <a:schemeClr val="bg1"/>
              </a:solidFill>
              <a:latin typeface="Univers LT Pro 55" panose="020B0603020202020204" pitchFamily="34" charset="77"/>
            </a:endParaRP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551757" y="159720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677478" y="2326112"/>
            <a:ext cx="4512040" cy="4531888"/>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a:extLst>
              <a:ext uri="{28A0092B-C50C-407E-A947-70E740481C1C}">
                <a14:useLocalDpi xmlns:a14="http://schemas.microsoft.com/office/drawing/2010/main" val="0"/>
              </a:ext>
            </a:extLst>
          </a:blip>
          <a:srcRect l="20344" r="20344"/>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3534377"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353437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25/08/2022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38" r:id="rId3"/>
    <p:sldLayoutId id="2147483739" r:id="rId4"/>
    <p:sldLayoutId id="2147483734" r:id="rId5"/>
    <p:sldLayoutId id="2147483728" r:id="rId6"/>
    <p:sldLayoutId id="2147483694" r:id="rId7"/>
    <p:sldLayoutId id="2147483706" r:id="rId8"/>
    <p:sldLayoutId id="2147483727" r:id="rId9"/>
    <p:sldLayoutId id="2147483709" r:id="rId10"/>
    <p:sldLayoutId id="2147483740" r:id="rId11"/>
    <p:sldLayoutId id="2147483735" r:id="rId12"/>
    <p:sldLayoutId id="2147483733" r:id="rId13"/>
    <p:sldLayoutId id="2147483736" r:id="rId14"/>
    <p:sldLayoutId id="2147483741" r:id="rId15"/>
    <p:sldLayoutId id="2147483742" r:id="rId16"/>
    <p:sldLayoutId id="2147483743" r:id="rId17"/>
    <p:sldLayoutId id="2147483715" r:id="rId18"/>
    <p:sldLayoutId id="2147483737" r:id="rId19"/>
    <p:sldLayoutId id="2147483696" r:id="rId20"/>
    <p:sldLayoutId id="2147483722" r:id="rId21"/>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7.xml"/><Relationship Id="rId1" Type="http://schemas.openxmlformats.org/officeDocument/2006/relationships/video" Target="https://www.youtube.com/embed/ZOqZIOjFvVw?feature=oembed" TargetMode="External"/><Relationship Id="rId6" Type="http://schemas.openxmlformats.org/officeDocument/2006/relationships/hyperlink" Target="mailto:rrsa@unicef.org.uk" TargetMode="External"/><Relationship Id="rId5" Type="http://schemas.openxmlformats.org/officeDocument/2006/relationships/hyperlink" Target="https://www.unicef.org.uk/wp-content/uploads/2010/05/UNCRC_summary.pdf" TargetMode="External"/><Relationship Id="rId4" Type="http://schemas.openxmlformats.org/officeDocument/2006/relationships/hyperlink" Target="https://www.youtube.com/watch?v=ZOqZIOjFvVw"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young.scot/"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hyperlink" Target="https://www.youtube.com/watch?v=Yy312ZLnYF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6F7ie1Z07aM" TargetMode="External"/><Relationship Id="rId2" Type="http://schemas.openxmlformats.org/officeDocument/2006/relationships/slideLayout" Target="../slideLayouts/slideLayout14.xml"/><Relationship Id="rId1" Type="http://schemas.openxmlformats.org/officeDocument/2006/relationships/video" Target="https://www.youtube.com/embed/6F7ie1Z07aM?feature=oembed" TargetMode="External"/><Relationship Id="rId5" Type="http://schemas.openxmlformats.org/officeDocument/2006/relationships/hyperlink" Target="https://www.cypcs.org.uk/wpcypcs/wp-content/uploads/2020/02/UNCRC-Symbols-Poster.pdf"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hyperlink" Target="https://www.cypcs.org.uk/incorporationuncrc/#h-what-is-uncrc-incorporation" TargetMode="External"/><Relationship Id="rId2" Type="http://schemas.openxmlformats.org/officeDocument/2006/relationships/hyperlink" Target="https://www.cypcs.org.uk/incorporationuncrc/" TargetMode="External"/><Relationship Id="rId1" Type="http://schemas.openxmlformats.org/officeDocument/2006/relationships/slideLayout" Target="../slideLayouts/slideLayout15.xml"/><Relationship Id="rId6" Type="http://schemas.openxmlformats.org/officeDocument/2006/relationships/hyperlink" Target="https://www.unicef.org.uk/wp-content/uploads/2010/05/UNCRC_summary.pdf" TargetMode="External"/><Relationship Id="rId5" Type="http://schemas.openxmlformats.org/officeDocument/2006/relationships/hyperlink" Target="mailto:rrsa@unicef.org.uk"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cypcs.org.uk/incorporationuncrc/" TargetMode="External"/><Relationship Id="rId1" Type="http://schemas.openxmlformats.org/officeDocument/2006/relationships/slideLayout" Target="../slideLayouts/slideLayout16.xml"/><Relationship Id="rId5" Type="http://schemas.openxmlformats.org/officeDocument/2006/relationships/hyperlink" Target="https://syp.org.uk/" TargetMode="External"/><Relationship Id="rId4" Type="http://schemas.openxmlformats.org/officeDocument/2006/relationships/hyperlink" Target="https://www.cypcs.org.uk/wpcypcs/wp-content/uploads/2020/02/UNCRC-Symbols-Poster.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AE93F-A5B5-55D9-0E0C-F7F2CD976D92}"/>
              </a:ext>
            </a:extLst>
          </p:cNvPr>
          <p:cNvSpPr>
            <a:spLocks noGrp="1"/>
          </p:cNvSpPr>
          <p:nvPr>
            <p:ph type="ctrTitle"/>
          </p:nvPr>
        </p:nvSpPr>
        <p:spPr>
          <a:xfrm>
            <a:off x="273218" y="5821785"/>
            <a:ext cx="6576899" cy="744407"/>
          </a:xfrm>
        </p:spPr>
        <p:txBody>
          <a:bodyPr/>
          <a:lstStyle/>
          <a:p>
            <a:r>
              <a:rPr lang="en-US" sz="3800" dirty="0">
                <a:latin typeface="Arial Black" panose="020B0A04020102020204" pitchFamily="34" charset="0"/>
                <a:cs typeface="Arial" panose="020B0604020202020204" pitchFamily="34" charset="0"/>
              </a:rPr>
              <a:t>ARTICLE OF THE WEEK</a:t>
            </a:r>
          </a:p>
        </p:txBody>
      </p:sp>
    </p:spTree>
    <p:extLst>
      <p:ext uri="{BB962C8B-B14F-4D97-AF65-F5344CB8AC3E}">
        <p14:creationId xmlns:p14="http://schemas.microsoft.com/office/powerpoint/2010/main" val="82415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148C5-8033-2F6C-8E1A-47F2DB6C209F}"/>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3" name="Text Placeholder 2">
            <a:extLst>
              <a:ext uri="{FF2B5EF4-FFF2-40B4-BE49-F238E27FC236}">
                <a16:creationId xmlns:a16="http://schemas.microsoft.com/office/drawing/2014/main" id="{C7C85236-62AD-FB88-2CBF-B8C2EF1CB983}"/>
              </a:ext>
            </a:extLst>
          </p:cNvPr>
          <p:cNvSpPr>
            <a:spLocks noGrp="1"/>
          </p:cNvSpPr>
          <p:nvPr>
            <p:ph type="body" sz="quarter" idx="14"/>
          </p:nvPr>
        </p:nvSpPr>
        <p:spPr>
          <a:xfrm>
            <a:off x="528741" y="552685"/>
            <a:ext cx="7962116" cy="671704"/>
          </a:xfrm>
        </p:spPr>
        <p:txBody>
          <a:bodyPr/>
          <a:lstStyle/>
          <a:p>
            <a:r>
              <a:rPr lang="en-US" sz="3800" dirty="0">
                <a:latin typeface="Arial Black" panose="020B0A04020102020204" pitchFamily="34" charset="0"/>
              </a:rPr>
              <a:t>SECONDARY ACTIVITIES 2</a:t>
            </a:r>
          </a:p>
        </p:txBody>
      </p:sp>
      <p:sp>
        <p:nvSpPr>
          <p:cNvPr id="4" name="Rectangle 3">
            <a:extLst>
              <a:ext uri="{FF2B5EF4-FFF2-40B4-BE49-F238E27FC236}">
                <a16:creationId xmlns:a16="http://schemas.microsoft.com/office/drawing/2014/main" id="{4147624B-3509-583B-4E7E-03A60295EFAC}"/>
              </a:ext>
            </a:extLst>
          </p:cNvPr>
          <p:cNvSpPr/>
          <p:nvPr/>
        </p:nvSpPr>
        <p:spPr>
          <a:xfrm>
            <a:off x="528741" y="2137472"/>
            <a:ext cx="545840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A543B5-0473-6EF4-B0B1-951579C011CE}"/>
              </a:ext>
            </a:extLst>
          </p:cNvPr>
          <p:cNvSpPr/>
          <p:nvPr/>
        </p:nvSpPr>
        <p:spPr>
          <a:xfrm>
            <a:off x="528742" y="4434357"/>
            <a:ext cx="531008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B85E6-A5F9-2ABC-81EF-5EDBDB6ACAFE}"/>
              </a:ext>
            </a:extLst>
          </p:cNvPr>
          <p:cNvSpPr/>
          <p:nvPr/>
        </p:nvSpPr>
        <p:spPr>
          <a:xfrm>
            <a:off x="5987144" y="2137472"/>
            <a:ext cx="5945871"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9B981E-037A-7815-7912-1BCD08320421}"/>
              </a:ext>
            </a:extLst>
          </p:cNvPr>
          <p:cNvSpPr/>
          <p:nvPr/>
        </p:nvSpPr>
        <p:spPr>
          <a:xfrm>
            <a:off x="5838826" y="4434357"/>
            <a:ext cx="6094188"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nline Media 7" title="Poyum fur rights 🐦">
            <a:hlinkClick r:id="" action="ppaction://media"/>
            <a:extLst>
              <a:ext uri="{FF2B5EF4-FFF2-40B4-BE49-F238E27FC236}">
                <a16:creationId xmlns:a16="http://schemas.microsoft.com/office/drawing/2014/main" id="{C6B38A84-38B0-8AD2-F409-666A6F12AF90}"/>
              </a:ext>
            </a:extLst>
          </p:cNvPr>
          <p:cNvPicPr>
            <a:picLocks noRot="1" noChangeAspect="1"/>
          </p:cNvPicPr>
          <p:nvPr>
            <a:videoFile r:link="rId1"/>
          </p:nvPr>
        </p:nvPicPr>
        <p:blipFill>
          <a:blip r:embed="rId3"/>
          <a:stretch>
            <a:fillRect/>
          </a:stretch>
        </p:blipFill>
        <p:spPr>
          <a:xfrm>
            <a:off x="6146511" y="2524578"/>
            <a:ext cx="2514769" cy="1420844"/>
          </a:xfrm>
          <a:prstGeom prst="rect">
            <a:avLst/>
          </a:prstGeom>
        </p:spPr>
      </p:pic>
      <p:sp>
        <p:nvSpPr>
          <p:cNvPr id="9" name="TextBox 8">
            <a:extLst>
              <a:ext uri="{FF2B5EF4-FFF2-40B4-BE49-F238E27FC236}">
                <a16:creationId xmlns:a16="http://schemas.microsoft.com/office/drawing/2014/main" id="{B87E788E-E9B9-43C1-4D13-2D3E1B28D93C}"/>
              </a:ext>
            </a:extLst>
          </p:cNvPr>
          <p:cNvSpPr txBox="1"/>
          <p:nvPr/>
        </p:nvSpPr>
        <p:spPr>
          <a:xfrm>
            <a:off x="8820647" y="2305280"/>
            <a:ext cx="3034612" cy="1815882"/>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Watch this </a:t>
            </a:r>
            <a:r>
              <a:rPr lang="en-GB" sz="1600" b="1" i="0" u="sng" strike="noStrike" dirty="0" err="1">
                <a:effectLst/>
                <a:latin typeface="Arial" panose="020B0604020202020204" pitchFamily="34" charset="0"/>
                <a:hlinkClick r:id="rId4">
                  <a:extLst>
                    <a:ext uri="{A12FA001-AC4F-418D-AE19-62706E023703}">
                      <ahyp:hlinkClr xmlns:ahyp="http://schemas.microsoft.com/office/drawing/2018/hyperlinkcolor" val="tx"/>
                    </a:ext>
                  </a:extLst>
                </a:hlinkClick>
              </a:rPr>
              <a:t>Poyum</a:t>
            </a:r>
            <a:r>
              <a:rPr lang="en-GB" sz="1600" b="1" i="0" u="sng"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 for Rights</a:t>
            </a:r>
            <a:r>
              <a:rPr lang="en-GB" sz="1600" b="1" i="0" dirty="0">
                <a:effectLst/>
                <a:latin typeface="Arial" panose="020B0604020202020204" pitchFamily="34" charset="0"/>
              </a:rPr>
              <a:t> </a:t>
            </a:r>
            <a:r>
              <a:rPr lang="en-GB" sz="1600" b="0" i="0" dirty="0">
                <a:solidFill>
                  <a:srgbClr val="000000"/>
                </a:solidFill>
                <a:effectLst/>
                <a:latin typeface="Arial" panose="020B0604020202020204" pitchFamily="34" charset="0"/>
              </a:rPr>
              <a:t>by Scots author </a:t>
            </a:r>
            <a:r>
              <a:rPr lang="en-GB" sz="1600" b="0" i="0" dirty="0" err="1">
                <a:solidFill>
                  <a:srgbClr val="000000"/>
                </a:solidFill>
                <a:effectLst/>
                <a:latin typeface="Arial" panose="020B0604020202020204" pitchFamily="34" charset="0"/>
              </a:rPr>
              <a:t>Lenniesaurus</a:t>
            </a:r>
            <a:r>
              <a:rPr lang="en-GB" sz="1600" b="0" i="0" dirty="0">
                <a:solidFill>
                  <a:srgbClr val="000000"/>
                </a:solidFill>
                <a:effectLst/>
                <a:latin typeface="Arial" panose="020B0604020202020204" pitchFamily="34" charset="0"/>
              </a:rPr>
              <a:t>. What do you think? Could you write your own poem celebrating the importance of rights, in Scots, English or another language you know? </a:t>
            </a:r>
            <a:endParaRPr lang="en-GB" sz="1600" dirty="0"/>
          </a:p>
        </p:txBody>
      </p:sp>
      <p:sp>
        <p:nvSpPr>
          <p:cNvPr id="10" name="TextBox 9">
            <a:extLst>
              <a:ext uri="{FF2B5EF4-FFF2-40B4-BE49-F238E27FC236}">
                <a16:creationId xmlns:a16="http://schemas.microsoft.com/office/drawing/2014/main" id="{23FB570D-B234-3922-9DE8-4A90483EA3F9}"/>
              </a:ext>
            </a:extLst>
          </p:cNvPr>
          <p:cNvSpPr txBox="1"/>
          <p:nvPr/>
        </p:nvSpPr>
        <p:spPr>
          <a:xfrm>
            <a:off x="845397" y="4602165"/>
            <a:ext cx="4676775" cy="1815882"/>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Download a copy of the </a:t>
            </a:r>
            <a:r>
              <a:rPr lang="en-GB" sz="1600" b="0" i="0" u="sng" strike="noStrike" dirty="0">
                <a:solidFill>
                  <a:srgbClr val="FFFF00"/>
                </a:solidFill>
                <a:effectLst/>
                <a:latin typeface="Arial" panose="020B0604020202020204" pitchFamily="34" charset="0"/>
                <a:hlinkClick r:id="rId5">
                  <a:extLst>
                    <a:ext uri="{A12FA001-AC4F-418D-AE19-62706E023703}">
                      <ahyp:hlinkClr xmlns:ahyp="http://schemas.microsoft.com/office/drawing/2018/hyperlinkcolor" val="tx"/>
                    </a:ext>
                  </a:extLst>
                </a:hlinkClick>
              </a:rPr>
              <a:t>CRC summary</a:t>
            </a:r>
            <a:r>
              <a:rPr lang="en-GB" sz="1600" b="0" i="0" dirty="0">
                <a:solidFill>
                  <a:srgbClr val="FFFF00"/>
                </a:solidFill>
                <a:effectLst/>
                <a:latin typeface="Arial" panose="020B0604020202020204" pitchFamily="34" charset="0"/>
              </a:rPr>
              <a:t> </a:t>
            </a:r>
            <a:r>
              <a:rPr lang="en-GB" sz="1600" b="0" i="0" dirty="0">
                <a:solidFill>
                  <a:srgbClr val="000000"/>
                </a:solidFill>
                <a:effectLst/>
                <a:latin typeface="Arial" panose="020B0604020202020204" pitchFamily="34" charset="0"/>
              </a:rPr>
              <a:t>and try to identify as many ways school helps you to enjoy your rights as you can. Sort the articles into groups, to show which rights you enjoy in school and which ones your school could do more to protect and promote. How could you be involved more in some of these improvements needed? </a:t>
            </a:r>
            <a:endParaRPr lang="en-GB" sz="1600" dirty="0"/>
          </a:p>
        </p:txBody>
      </p:sp>
      <p:sp>
        <p:nvSpPr>
          <p:cNvPr id="11" name="TextBox 10">
            <a:extLst>
              <a:ext uri="{FF2B5EF4-FFF2-40B4-BE49-F238E27FC236}">
                <a16:creationId xmlns:a16="http://schemas.microsoft.com/office/drawing/2014/main" id="{7FAF3CEF-6A98-ED70-FF1B-F939D4B09ED1}"/>
              </a:ext>
            </a:extLst>
          </p:cNvPr>
          <p:cNvSpPr txBox="1"/>
          <p:nvPr/>
        </p:nvSpPr>
        <p:spPr>
          <a:xfrm>
            <a:off x="818349" y="2496336"/>
            <a:ext cx="4879188"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What makes a good </a:t>
            </a:r>
            <a:r>
              <a:rPr lang="en-GB" sz="1800" b="0" i="0" dirty="0">
                <a:solidFill>
                  <a:srgbClr val="FFFF00"/>
                </a:solidFill>
                <a:effectLst/>
                <a:latin typeface="Arial" panose="020B0604020202020204" pitchFamily="34" charset="0"/>
              </a:rPr>
              <a:t>duty bearer</a:t>
            </a:r>
            <a:r>
              <a:rPr lang="en-GB" sz="1800" b="0" i="0" dirty="0">
                <a:solidFill>
                  <a:schemeClr val="bg1"/>
                </a:solidFill>
                <a:effectLst/>
                <a:latin typeface="Arial" panose="020B0604020202020204" pitchFamily="34" charset="0"/>
              </a:rPr>
              <a:t>? Identify the knowledge, attitude and skills you think would ensure that adults can facilitate your access to rights. Write a list of ideas to discuss with duty bearers in your school. </a:t>
            </a:r>
            <a:endParaRPr lang="en-GB" dirty="0">
              <a:solidFill>
                <a:schemeClr val="bg1"/>
              </a:solidFill>
            </a:endParaRPr>
          </a:p>
        </p:txBody>
      </p:sp>
      <p:sp>
        <p:nvSpPr>
          <p:cNvPr id="13" name="TextBox 12">
            <a:extLst>
              <a:ext uri="{FF2B5EF4-FFF2-40B4-BE49-F238E27FC236}">
                <a16:creationId xmlns:a16="http://schemas.microsoft.com/office/drawing/2014/main" id="{35489E20-5EAE-893F-680E-FD0ACEF0AC10}"/>
              </a:ext>
            </a:extLst>
          </p:cNvPr>
          <p:cNvSpPr txBox="1"/>
          <p:nvPr/>
        </p:nvSpPr>
        <p:spPr>
          <a:xfrm>
            <a:off x="5994337" y="4573590"/>
            <a:ext cx="5783166" cy="1938992"/>
          </a:xfrm>
          <a:prstGeom prst="rect">
            <a:avLst/>
          </a:prstGeom>
          <a:noFill/>
        </p:spPr>
        <p:txBody>
          <a:bodyPr wrap="square" rtlCol="0">
            <a:spAutoFit/>
          </a:bodyPr>
          <a:lstStyle/>
          <a:p>
            <a:pPr algn="ctr"/>
            <a:r>
              <a:rPr lang="en-GB" sz="1500" b="0" i="0" dirty="0">
                <a:solidFill>
                  <a:srgbClr val="000000"/>
                </a:solidFill>
                <a:effectLst/>
                <a:latin typeface="Arial" panose="020B0604020202020204" pitchFamily="34" charset="0"/>
              </a:rPr>
              <a:t>The Scottish Government is providing funding for RRSA in Scotland for the next three years – what would you like to see happen over that time? </a:t>
            </a:r>
            <a:r>
              <a:rPr lang="en-GB" sz="1500" b="1" i="0" dirty="0">
                <a:effectLst/>
                <a:latin typeface="Arial" panose="020B0604020202020204" pitchFamily="34" charset="0"/>
              </a:rPr>
              <a:t>How do you think RRSA could be better? </a:t>
            </a:r>
            <a:r>
              <a:rPr lang="en-GB" sz="1500" b="0" i="0" dirty="0">
                <a:solidFill>
                  <a:srgbClr val="000000"/>
                </a:solidFill>
                <a:effectLst/>
                <a:latin typeface="Arial" panose="020B0604020202020204" pitchFamily="34" charset="0"/>
              </a:rPr>
              <a:t>Gather ideas from your class, pupil council or other group and share them with us at </a:t>
            </a:r>
            <a:r>
              <a:rPr lang="en-GB" sz="1500" b="1" i="0" dirty="0">
                <a:solidFill>
                  <a:srgbClr val="003B5E"/>
                </a:solidFill>
                <a:effectLst/>
                <a:latin typeface="Arial" panose="020B0604020202020204" pitchFamily="34" charset="0"/>
                <a:hlinkClick r:id="rId6">
                  <a:extLst>
                    <a:ext uri="{A12FA001-AC4F-418D-AE19-62706E023703}">
                      <ahyp:hlinkClr xmlns:ahyp="http://schemas.microsoft.com/office/drawing/2018/hyperlinkcolor" val="tx"/>
                    </a:ext>
                  </a:extLst>
                </a:hlinkClick>
              </a:rPr>
              <a:t>rrsa@unicef.org.uk</a:t>
            </a:r>
            <a:r>
              <a:rPr lang="en-GB" sz="1500" b="0" i="0" dirty="0">
                <a:solidFill>
                  <a:srgbClr val="000000"/>
                </a:solidFill>
                <a:effectLst/>
                <a:latin typeface="Arial" panose="020B0604020202020204" pitchFamily="34" charset="0"/>
              </a:rPr>
              <a:t>. We would love to hear from you. You can also think about how you could </a:t>
            </a:r>
            <a:r>
              <a:rPr lang="en-GB" sz="1500" b="1" i="0" dirty="0">
                <a:solidFill>
                  <a:srgbClr val="000000"/>
                </a:solidFill>
                <a:effectLst/>
                <a:latin typeface="Arial" panose="020B0604020202020204" pitchFamily="34" charset="0"/>
              </a:rPr>
              <a:t>encourage other schools in your area to sign </a:t>
            </a:r>
            <a:r>
              <a:rPr lang="en-GB" sz="1500" b="1" dirty="0">
                <a:solidFill>
                  <a:srgbClr val="000000"/>
                </a:solidFill>
                <a:latin typeface="Arial" panose="020B0604020202020204" pitchFamily="34" charset="0"/>
              </a:rPr>
              <a:t>up </a:t>
            </a:r>
            <a:r>
              <a:rPr lang="en-GB" sz="1500" dirty="0">
                <a:solidFill>
                  <a:srgbClr val="000000"/>
                </a:solidFill>
                <a:latin typeface="Arial" panose="020B0604020202020204" pitchFamily="34" charset="0"/>
              </a:rPr>
              <a:t>for</a:t>
            </a:r>
            <a:r>
              <a:rPr lang="en-GB" sz="1500" b="1" dirty="0">
                <a:solidFill>
                  <a:srgbClr val="000000"/>
                </a:solidFill>
                <a:latin typeface="Arial" panose="020B0604020202020204" pitchFamily="34" charset="0"/>
              </a:rPr>
              <a:t> </a:t>
            </a:r>
            <a:r>
              <a:rPr lang="en-GB" sz="1500" b="0" i="0" dirty="0">
                <a:solidFill>
                  <a:srgbClr val="000000"/>
                </a:solidFill>
                <a:effectLst/>
                <a:latin typeface="Arial" panose="020B0604020202020204" pitchFamily="34" charset="0"/>
              </a:rPr>
              <a:t>RRSA so all children in Scotland know their rights. </a:t>
            </a:r>
            <a:endParaRPr lang="en-GB" sz="1500" dirty="0"/>
          </a:p>
        </p:txBody>
      </p:sp>
    </p:spTree>
    <p:extLst>
      <p:ext uri="{BB962C8B-B14F-4D97-AF65-F5344CB8AC3E}">
        <p14:creationId xmlns:p14="http://schemas.microsoft.com/office/powerpoint/2010/main" val="375839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5"/>
            <a:ext cx="7929459" cy="671704"/>
          </a:xfrm>
        </p:spPr>
        <p:txBody>
          <a:bodyPr/>
          <a:lstStyle/>
          <a:p>
            <a:r>
              <a:rPr lang="en-US" sz="3800" dirty="0">
                <a:latin typeface="Arial Black" panose="020B0A04020102020204" pitchFamily="34" charset="0"/>
              </a:rPr>
              <a:t>SECONDARY ACTIVITIES 3</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5676115"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B0183-7BE6-01B6-1CB7-0D8BCD7ED86F}"/>
              </a:ext>
            </a:extLst>
          </p:cNvPr>
          <p:cNvSpPr/>
          <p:nvPr/>
        </p:nvSpPr>
        <p:spPr>
          <a:xfrm>
            <a:off x="528741" y="4434357"/>
            <a:ext cx="6529283"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6204856" y="2137472"/>
            <a:ext cx="5728158"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7058024" y="4434357"/>
            <a:ext cx="4874989"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850968" y="2474557"/>
            <a:ext cx="5031659"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The </a:t>
            </a:r>
            <a:r>
              <a:rPr lang="en-GB" sz="1800" b="0" i="0" u="sng" strike="noStrike" dirty="0">
                <a:solidFill>
                  <a:srgbClr val="FF6937"/>
                </a:solidFill>
                <a:effectLst/>
                <a:latin typeface="Arial" panose="020B0604020202020204" pitchFamily="34" charset="0"/>
                <a:hlinkClick r:id="rId2">
                  <a:extLst>
                    <a:ext uri="{A12FA001-AC4F-418D-AE19-62706E023703}">
                      <ahyp:hlinkClr xmlns:ahyp="http://schemas.microsoft.com/office/drawing/2018/hyperlinkcolor" val="tx"/>
                    </a:ext>
                  </a:extLst>
                </a:hlinkClick>
              </a:rPr>
              <a:t>Young Scot</a:t>
            </a:r>
            <a:r>
              <a:rPr lang="en-GB" sz="1800" b="0" i="0" dirty="0">
                <a:solidFill>
                  <a:srgbClr val="FF6937"/>
                </a:solidFill>
                <a:effectLst/>
                <a:latin typeface="Arial" panose="020B0604020202020204" pitchFamily="34" charset="0"/>
              </a:rPr>
              <a:t> </a:t>
            </a:r>
            <a:r>
              <a:rPr lang="en-GB" sz="1800" b="0" i="0" dirty="0">
                <a:solidFill>
                  <a:srgbClr val="000000"/>
                </a:solidFill>
                <a:effectLst/>
                <a:latin typeface="Arial" panose="020B0604020202020204" pitchFamily="34" charset="0"/>
              </a:rPr>
              <a:t>website provides accurate and appropriate information in a world full of fake news, helping you to enjoy all of your rights safely. Pick one of the articles on their site and share a top tip from what you learn. </a:t>
            </a:r>
            <a:endParaRPr lang="en-GB" sz="1600" dirty="0"/>
          </a:p>
        </p:txBody>
      </p:sp>
      <p:sp>
        <p:nvSpPr>
          <p:cNvPr id="9" name="TextBox 8">
            <a:extLst>
              <a:ext uri="{FF2B5EF4-FFF2-40B4-BE49-F238E27FC236}">
                <a16:creationId xmlns:a16="http://schemas.microsoft.com/office/drawing/2014/main" id="{19DABE4C-A04F-5B8C-9171-D4E4C4FE47EB}"/>
              </a:ext>
            </a:extLst>
          </p:cNvPr>
          <p:cNvSpPr txBox="1"/>
          <p:nvPr/>
        </p:nvSpPr>
        <p:spPr>
          <a:xfrm>
            <a:off x="769493" y="4632943"/>
            <a:ext cx="6047779" cy="1754326"/>
          </a:xfrm>
          <a:prstGeom prst="rect">
            <a:avLst/>
          </a:prstGeom>
          <a:noFill/>
        </p:spPr>
        <p:txBody>
          <a:bodyPr wrap="square" rtlCol="0">
            <a:spAutoFit/>
          </a:bodyPr>
          <a:lstStyle/>
          <a:p>
            <a:pPr algn="ctr"/>
            <a:r>
              <a:rPr lang="en-GB" sz="1800" b="1" i="0" dirty="0">
                <a:effectLst/>
                <a:latin typeface="Arial" panose="020B0604020202020204" pitchFamily="34" charset="0"/>
              </a:rPr>
              <a:t>Article 42 </a:t>
            </a:r>
            <a:r>
              <a:rPr lang="en-GB" sz="1800" b="0" i="0" dirty="0">
                <a:solidFill>
                  <a:srgbClr val="000000"/>
                </a:solidFill>
                <a:effectLst/>
                <a:latin typeface="Arial" panose="020B0604020202020204" pitchFamily="34" charset="0"/>
              </a:rPr>
              <a:t>is all about spreading the word on children’s rights. It’s the responsibility of Government, but you can do your bit! </a:t>
            </a:r>
            <a:r>
              <a:rPr lang="en-GB" sz="1800" b="1" i="0" dirty="0">
                <a:solidFill>
                  <a:srgbClr val="003B5E"/>
                </a:solidFill>
                <a:effectLst/>
                <a:latin typeface="Arial" panose="020B0604020202020204" pitchFamily="34" charset="0"/>
              </a:rPr>
              <a:t>Create your own marketing campaign </a:t>
            </a:r>
            <a:r>
              <a:rPr lang="en-GB" sz="1800" b="0" i="0" dirty="0">
                <a:solidFill>
                  <a:srgbClr val="000000"/>
                </a:solidFill>
                <a:effectLst/>
                <a:latin typeface="Arial" panose="020B0604020202020204" pitchFamily="34" charset="0"/>
              </a:rPr>
              <a:t>to encourage people to learn more about the CRC – you could make posters, think up slogans, even make a video advertisement. </a:t>
            </a:r>
            <a:endParaRPr lang="en-GB" sz="1600" dirty="0"/>
          </a:p>
        </p:txBody>
      </p:sp>
      <p:sp>
        <p:nvSpPr>
          <p:cNvPr id="11" name="TextBox 10">
            <a:extLst>
              <a:ext uri="{FF2B5EF4-FFF2-40B4-BE49-F238E27FC236}">
                <a16:creationId xmlns:a16="http://schemas.microsoft.com/office/drawing/2014/main" id="{2DEDB733-D59A-AE81-C34F-D4AF580961B0}"/>
              </a:ext>
            </a:extLst>
          </p:cNvPr>
          <p:cNvSpPr txBox="1"/>
          <p:nvPr/>
        </p:nvSpPr>
        <p:spPr>
          <a:xfrm>
            <a:off x="6667013" y="2474557"/>
            <a:ext cx="5213958"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Are rights visible in your school? Can you see them on the walls, in lessons, and assemblies? What about the website or on social media? </a:t>
            </a:r>
          </a:p>
          <a:p>
            <a:pPr algn="ctr"/>
            <a:r>
              <a:rPr lang="en-GB" sz="1800" b="1" i="0" dirty="0">
                <a:solidFill>
                  <a:srgbClr val="FFFF00"/>
                </a:solidFill>
                <a:effectLst/>
                <a:latin typeface="Arial" panose="020B0604020202020204" pitchFamily="34" charset="0"/>
              </a:rPr>
              <a:t>How can you make sure that everyone knows your school is supporting children’s rights? </a:t>
            </a:r>
            <a:endParaRPr lang="en-GB" sz="1500" b="1" dirty="0">
              <a:solidFill>
                <a:srgbClr val="FFFF00"/>
              </a:solidFill>
            </a:endParaRPr>
          </a:p>
        </p:txBody>
      </p:sp>
      <p:sp>
        <p:nvSpPr>
          <p:cNvPr id="10" name="TextBox 9">
            <a:extLst>
              <a:ext uri="{FF2B5EF4-FFF2-40B4-BE49-F238E27FC236}">
                <a16:creationId xmlns:a16="http://schemas.microsoft.com/office/drawing/2014/main" id="{57E0BEDD-8F16-32CA-EE4E-BBBD35EC3892}"/>
              </a:ext>
            </a:extLst>
          </p:cNvPr>
          <p:cNvSpPr txBox="1"/>
          <p:nvPr/>
        </p:nvSpPr>
        <p:spPr>
          <a:xfrm>
            <a:off x="7298776" y="4571387"/>
            <a:ext cx="4433784" cy="1815882"/>
          </a:xfrm>
          <a:prstGeom prst="rect">
            <a:avLst/>
          </a:prstGeom>
          <a:noFill/>
        </p:spPr>
        <p:txBody>
          <a:bodyPr wrap="square" rtlCol="0">
            <a:spAutoFit/>
          </a:bodyPr>
          <a:lstStyle/>
          <a:p>
            <a:pPr algn="ctr"/>
            <a:r>
              <a:rPr lang="en-GB" sz="1600" dirty="0">
                <a:solidFill>
                  <a:srgbClr val="FF6937"/>
                </a:solidFill>
                <a:effectLst/>
                <a:latin typeface="Arial" panose="020B0604020202020204" pitchFamily="34" charset="0"/>
                <a:ea typeface="Calibri" panose="020F0502020204030204" pitchFamily="34" charset="0"/>
              </a:rPr>
              <a:t>Research a news event</a:t>
            </a:r>
            <a:r>
              <a:rPr lang="en-GB" sz="1600" b="1" dirty="0">
                <a:solidFill>
                  <a:srgbClr val="FFFF00"/>
                </a:solidFill>
                <a:effectLst/>
                <a:latin typeface="Arial" panose="020B0604020202020204" pitchFamily="34" charset="0"/>
                <a:ea typeface="Calibri" panose="020F0502020204030204" pitchFamily="34" charset="0"/>
              </a:rPr>
              <a:t> </a:t>
            </a:r>
            <a:r>
              <a:rPr lang="en-GB" sz="1600" dirty="0">
                <a:solidFill>
                  <a:schemeClr val="bg1"/>
                </a:solidFill>
                <a:effectLst/>
                <a:latin typeface="Arial" panose="020B0604020202020204" pitchFamily="34" charset="0"/>
                <a:ea typeface="Calibri" panose="020F0502020204030204" pitchFamily="34" charset="0"/>
              </a:rPr>
              <a:t>that is happening right now and affecting children’s rights – this can be either in your local area or globally. What barriers are stopping children and young people from accessing rights? What is their government doing (or not doing) to ensure they know and are able to enjoy their rights?</a:t>
            </a:r>
            <a:endParaRPr lang="en-GB" sz="1600" dirty="0">
              <a:solidFill>
                <a:schemeClr val="bg1"/>
              </a:solidFill>
            </a:endParaRPr>
          </a:p>
        </p:txBody>
      </p:sp>
    </p:spTree>
    <p:extLst>
      <p:ext uri="{BB962C8B-B14F-4D97-AF65-F5344CB8AC3E}">
        <p14:creationId xmlns:p14="http://schemas.microsoft.com/office/powerpoint/2010/main" val="1242304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6002" y="663684"/>
            <a:ext cx="3379523" cy="588605"/>
          </a:xfrm>
        </p:spPr>
        <p:txBody>
          <a:bodyPr/>
          <a:lstStyle/>
          <a:p>
            <a:r>
              <a:rPr lang="en-US" sz="3200" dirty="0">
                <a:latin typeface="Arial Black" panose="020B0A04020102020204" pitchFamily="34" charset="0"/>
              </a:rPr>
              <a:t>REFLECTION</a:t>
            </a:r>
          </a:p>
        </p:txBody>
      </p:sp>
      <p:sp>
        <p:nvSpPr>
          <p:cNvPr id="3" name="Text Placeholder 2">
            <a:extLst>
              <a:ext uri="{FF2B5EF4-FFF2-40B4-BE49-F238E27FC236}">
                <a16:creationId xmlns:a16="http://schemas.microsoft.com/office/drawing/2014/main" id="{D571A7BB-2A24-D942-B067-AA19DC6FF020}"/>
              </a:ext>
            </a:extLst>
          </p:cNvPr>
          <p:cNvSpPr>
            <a:spLocks noGrp="1"/>
          </p:cNvSpPr>
          <p:nvPr>
            <p:ph type="body" sz="quarter" idx="17"/>
          </p:nvPr>
        </p:nvSpPr>
        <p:spPr>
          <a:xfrm>
            <a:off x="6535896" y="1526397"/>
            <a:ext cx="5305425" cy="705904"/>
          </a:xfrm>
        </p:spPr>
        <p:txBody>
          <a:bodyPr/>
          <a:lstStyle/>
          <a:p>
            <a:r>
              <a:rPr lang="en-GB" sz="1800" dirty="0">
                <a:latin typeface="Arial" panose="020B0604020202020204" pitchFamily="34" charset="0"/>
                <a:cs typeface="Arial" panose="020B0604020202020204" pitchFamily="34" charset="0"/>
              </a:rPr>
              <a:t>Give yourself some time and try to find a space where you can be quiet and  think… </a:t>
            </a:r>
            <a:endParaRPr lang="en-US"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F0353F7-0EFC-E549-AA82-F8CD01C78C85}"/>
              </a:ext>
            </a:extLst>
          </p:cNvPr>
          <p:cNvSpPr>
            <a:spLocks noGrp="1"/>
          </p:cNvSpPr>
          <p:nvPr>
            <p:ph type="body" sz="quarter" idx="21"/>
          </p:nvPr>
        </p:nvSpPr>
        <p:spPr>
          <a:xfrm>
            <a:off x="6535896" y="2506410"/>
            <a:ext cx="4570254" cy="3621232"/>
          </a:xfrm>
        </p:spPr>
        <p:txBody>
          <a:bodyPr>
            <a:normAutofit/>
          </a:bodyPr>
          <a:lstStyle/>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How does it make you feel to know that Scotland will incorporate children’s rights into domestic law?   </a:t>
            </a:r>
          </a:p>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Not many countries have done this. </a:t>
            </a:r>
            <a:br>
              <a:rPr lang="en-GB" sz="1800" b="0" dirty="0">
                <a:solidFill>
                  <a:srgbClr val="000000"/>
                </a:solidFill>
                <a:effectLst/>
                <a:latin typeface="Arial" panose="020B0604020202020204" pitchFamily="34" charset="0"/>
                <a:cs typeface="Arial" panose="020B0604020202020204" pitchFamily="34" charset="0"/>
              </a:rPr>
            </a:br>
            <a:r>
              <a:rPr lang="en-GB" sz="1800" b="0" dirty="0">
                <a:solidFill>
                  <a:srgbClr val="000000"/>
                </a:solidFill>
                <a:effectLst/>
                <a:latin typeface="Arial" panose="020B0604020202020204" pitchFamily="34" charset="0"/>
                <a:cs typeface="Arial" panose="020B0604020202020204" pitchFamily="34" charset="0"/>
              </a:rPr>
              <a:t>Why do you think it is important? </a:t>
            </a:r>
          </a:p>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How might it make life better for children and young people across Scotland? </a:t>
            </a:r>
          </a:p>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What could you do to make sure more people know about it?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567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2" y="594238"/>
            <a:ext cx="3033608" cy="588605"/>
          </a:xfrm>
        </p:spPr>
        <p:txBody>
          <a:bodyPr/>
          <a:lstStyle/>
          <a:p>
            <a:r>
              <a:rPr lang="en-US" sz="3200" dirty="0">
                <a:latin typeface="Arial Black" panose="020B0A04020102020204" pitchFamily="34" charset="0"/>
              </a:rPr>
              <a:t>MORE INFO</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sz="2400" dirty="0">
                <a:latin typeface="Arial Black" panose="020B0A04020102020204" pitchFamily="34" charset="0"/>
                <a:cs typeface="Arial" panose="020B0604020202020204" pitchFamily="34" charset="0"/>
              </a:rPr>
              <a:t>RRSA WEBSITE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2071688"/>
            <a:ext cx="5305425" cy="1262062"/>
          </a:xfrm>
        </p:spPr>
        <p:txBody>
          <a:bodyPr/>
          <a:lstStyle/>
          <a:p>
            <a:pPr rtl="0" fontAlgn="base"/>
            <a:r>
              <a:rPr lang="en-GB" dirty="0">
                <a:latin typeface="Arial" panose="020B0604020202020204" pitchFamily="34" charset="0"/>
                <a:cs typeface="Arial" panose="020B0604020202020204" pitchFamily="34" charset="0"/>
              </a:rPr>
              <a:t>For more information or to download previous Article of the Week packs please visit the RRSA website by clicking on the link below.</a:t>
            </a:r>
            <a:endParaRPr lang="en-GB" b="0" dirty="0">
              <a:effectLst/>
              <a:latin typeface="Arial" panose="020B0604020202020204" pitchFamily="34" charset="0"/>
              <a:cs typeface="Arial" panose="020B0604020202020204" pitchFamily="34" charset="0"/>
            </a:endParaRPr>
          </a:p>
        </p:txBody>
      </p:sp>
      <p:pic>
        <p:nvPicPr>
          <p:cNvPr id="8" name="Picture 7" descr="A group of people posing for a photo&#10;&#10;Description automatically generated with medium confidence">
            <a:extLst>
              <a:ext uri="{FF2B5EF4-FFF2-40B4-BE49-F238E27FC236}">
                <a16:creationId xmlns:a16="http://schemas.microsoft.com/office/drawing/2014/main" id="{D31FC92E-22A0-FD94-9E6F-5E0F26139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3" r="-5618"/>
          <a:stretch/>
        </p:blipFill>
        <p:spPr>
          <a:xfrm>
            <a:off x="906104" y="2762249"/>
            <a:ext cx="4077286" cy="2228851"/>
          </a:xfrm>
          <a:prstGeom prst="rect">
            <a:avLst/>
          </a:prstGeom>
        </p:spPr>
      </p:pic>
      <p:sp>
        <p:nvSpPr>
          <p:cNvPr id="10" name="Rectangle 9">
            <a:extLst>
              <a:ext uri="{FF2B5EF4-FFF2-40B4-BE49-F238E27FC236}">
                <a16:creationId xmlns:a16="http://schemas.microsoft.com/office/drawing/2014/main" id="{89E591FB-6F15-7726-9D21-562B72C0AA5A}"/>
              </a:ext>
            </a:extLst>
          </p:cNvPr>
          <p:cNvSpPr/>
          <p:nvPr/>
        </p:nvSpPr>
        <p:spPr>
          <a:xfrm>
            <a:off x="6586401" y="3524251"/>
            <a:ext cx="2205174" cy="619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hlinkClick r:id="rId3">
                  <a:extLst>
                    <a:ext uri="{A12FA001-AC4F-418D-AE19-62706E023703}">
                      <ahyp:hlinkClr xmlns:ahyp="http://schemas.microsoft.com/office/drawing/2018/hyperlinkcolor" val="tx"/>
                    </a:ext>
                  </a:extLst>
                </a:hlinkClick>
              </a:rPr>
              <a:t>CLICK HERE</a:t>
            </a:r>
            <a:endParaRPr lang="en-GB"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406779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F6F1-CA81-DB4E-AAF1-DEADC82DDBB4}"/>
              </a:ext>
            </a:extLst>
          </p:cNvPr>
          <p:cNvSpPr>
            <a:spLocks noGrp="1"/>
          </p:cNvSpPr>
          <p:nvPr>
            <p:ph type="ctrTitle"/>
          </p:nvPr>
        </p:nvSpPr>
        <p:spPr>
          <a:xfrm>
            <a:off x="296867" y="5796988"/>
            <a:ext cx="3696909" cy="744407"/>
          </a:xfrm>
        </p:spPr>
        <p:txBody>
          <a:bodyPr/>
          <a:lstStyle/>
          <a:p>
            <a:r>
              <a:rPr lang="en-US" sz="3800" dirty="0">
                <a:latin typeface="Arial Black" panose="020B0A04020102020204" pitchFamily="34" charset="0"/>
              </a:rPr>
              <a:t>THANK YOU</a:t>
            </a:r>
          </a:p>
        </p:txBody>
      </p:sp>
    </p:spTree>
    <p:extLst>
      <p:ext uri="{BB962C8B-B14F-4D97-AF65-F5344CB8AC3E}">
        <p14:creationId xmlns:p14="http://schemas.microsoft.com/office/powerpoint/2010/main" val="171546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FB738-3242-7420-5F48-7D5A139C5F0D}"/>
              </a:ext>
            </a:extLst>
          </p:cNvPr>
          <p:cNvSpPr>
            <a:spLocks noGrp="1"/>
          </p:cNvSpPr>
          <p:nvPr>
            <p:ph type="body" sz="quarter" idx="14"/>
          </p:nvPr>
        </p:nvSpPr>
        <p:spPr>
          <a:xfrm>
            <a:off x="528741" y="552685"/>
            <a:ext cx="4648901" cy="671704"/>
          </a:xfrm>
        </p:spPr>
        <p:txBody>
          <a:bodyPr/>
          <a:lstStyle/>
          <a:p>
            <a:r>
              <a:rPr lang="en-US" sz="3800" dirty="0">
                <a:latin typeface="Arial Black" panose="020B0A04020102020204" pitchFamily="34" charset="0"/>
              </a:rPr>
              <a:t>INSTRUCTIONS</a:t>
            </a:r>
          </a:p>
        </p:txBody>
      </p:sp>
      <p:sp>
        <p:nvSpPr>
          <p:cNvPr id="3" name="Text Placeholder 2">
            <a:extLst>
              <a:ext uri="{FF2B5EF4-FFF2-40B4-BE49-F238E27FC236}">
                <a16:creationId xmlns:a16="http://schemas.microsoft.com/office/drawing/2014/main" id="{98D00085-8411-AF7F-9711-1A068B2FD76C}"/>
              </a:ext>
            </a:extLst>
          </p:cNvPr>
          <p:cNvSpPr>
            <a:spLocks noGrp="1"/>
          </p:cNvSpPr>
          <p:nvPr>
            <p:ph type="body" sz="quarter" idx="21"/>
          </p:nvPr>
        </p:nvSpPr>
        <p:spPr/>
        <p:txBody>
          <a:bodyPr/>
          <a:lstStyle/>
          <a:p>
            <a:pPr>
              <a:lnSpc>
                <a:spcPct val="150000"/>
              </a:lnSpc>
            </a:pPr>
            <a:r>
              <a:rPr lang="en-US" dirty="0">
                <a:solidFill>
                  <a:srgbClr val="00AEEF"/>
                </a:solidFill>
                <a:latin typeface="Arial" panose="020B0604020202020204" pitchFamily="34" charset="0"/>
                <a:cs typeface="Arial" panose="020B0604020202020204" pitchFamily="34" charset="0"/>
              </a:rPr>
              <a:t>Slide 3</a:t>
            </a:r>
            <a:r>
              <a:rPr lang="en-US" dirty="0">
                <a:latin typeface="Arial" panose="020B0604020202020204" pitchFamily="34" charset="0"/>
                <a:cs typeface="Arial" panose="020B0604020202020204" pitchFamily="34" charset="0"/>
              </a:rPr>
              <a:t>: Guess the article</a:t>
            </a:r>
          </a:p>
          <a:p>
            <a:pPr>
              <a:lnSpc>
                <a:spcPct val="150000"/>
              </a:lnSpc>
            </a:pPr>
            <a:r>
              <a:rPr lang="en-US" dirty="0">
                <a:solidFill>
                  <a:srgbClr val="00AEEF"/>
                </a:solidFill>
                <a:latin typeface="Arial" panose="020B0604020202020204" pitchFamily="34" charset="0"/>
                <a:cs typeface="Arial" panose="020B0604020202020204" pitchFamily="34" charset="0"/>
              </a:rPr>
              <a:t>Slide 4</a:t>
            </a:r>
            <a:r>
              <a:rPr lang="en-US" dirty="0">
                <a:latin typeface="Arial" panose="020B0604020202020204" pitchFamily="34" charset="0"/>
                <a:cs typeface="Arial" panose="020B0604020202020204" pitchFamily="34" charset="0"/>
              </a:rPr>
              <a:t>: Introducing Article 42</a:t>
            </a:r>
          </a:p>
          <a:p>
            <a:pPr>
              <a:lnSpc>
                <a:spcPct val="150000"/>
              </a:lnSpc>
            </a:pPr>
            <a:r>
              <a:rPr lang="en-US" dirty="0">
                <a:solidFill>
                  <a:srgbClr val="00AEEF"/>
                </a:solidFill>
                <a:latin typeface="Arial" panose="020B0604020202020204" pitchFamily="34" charset="0"/>
                <a:cs typeface="Arial" panose="020B0604020202020204" pitchFamily="34" charset="0"/>
              </a:rPr>
              <a:t>Slide 5</a:t>
            </a:r>
            <a:r>
              <a:rPr lang="en-US" dirty="0">
                <a:latin typeface="Arial" panose="020B0604020202020204" pitchFamily="34" charset="0"/>
                <a:cs typeface="Arial" panose="020B0604020202020204" pitchFamily="34" charset="0"/>
              </a:rPr>
              <a:t>: Exploring Article 42</a:t>
            </a:r>
          </a:p>
          <a:p>
            <a:pPr>
              <a:lnSpc>
                <a:spcPct val="150000"/>
              </a:lnSpc>
            </a:pPr>
            <a:r>
              <a:rPr lang="en-US" dirty="0">
                <a:solidFill>
                  <a:srgbClr val="00AEEF"/>
                </a:solidFill>
                <a:latin typeface="Arial" panose="020B0604020202020204" pitchFamily="34" charset="0"/>
                <a:cs typeface="Arial" panose="020B0604020202020204" pitchFamily="34" charset="0"/>
              </a:rPr>
              <a:t>Slide 6</a:t>
            </a:r>
            <a:r>
              <a:rPr lang="en-US" dirty="0">
                <a:latin typeface="Arial" panose="020B0604020202020204" pitchFamily="34" charset="0"/>
                <a:cs typeface="Arial" panose="020B0604020202020204" pitchFamily="34" charset="0"/>
              </a:rPr>
              <a:t>: Some possible answers</a:t>
            </a:r>
          </a:p>
          <a:p>
            <a:pPr>
              <a:lnSpc>
                <a:spcPct val="150000"/>
              </a:lnSpc>
            </a:pPr>
            <a:r>
              <a:rPr lang="en-US" dirty="0">
                <a:solidFill>
                  <a:srgbClr val="00AEEF"/>
                </a:solidFill>
                <a:latin typeface="Arial" panose="020B0604020202020204" pitchFamily="34" charset="0"/>
                <a:cs typeface="Arial" panose="020B0604020202020204" pitchFamily="34" charset="0"/>
              </a:rPr>
              <a:t>Slide 7 &amp; 8</a:t>
            </a:r>
            <a:r>
              <a:rPr lang="en-US" dirty="0">
                <a:latin typeface="Arial" panose="020B0604020202020204" pitchFamily="34" charset="0"/>
                <a:cs typeface="Arial" panose="020B0604020202020204" pitchFamily="34" charset="0"/>
              </a:rPr>
              <a:t>: Primary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9, 10 &amp; 11</a:t>
            </a:r>
            <a:r>
              <a:rPr lang="en-US" dirty="0">
                <a:latin typeface="Arial" panose="020B0604020202020204" pitchFamily="34" charset="0"/>
                <a:cs typeface="Arial" panose="020B0604020202020204" pitchFamily="34" charset="0"/>
              </a:rPr>
              <a:t>: Secondary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12</a:t>
            </a:r>
            <a:r>
              <a:rPr lang="en-US" dirty="0">
                <a:latin typeface="Arial" panose="020B0604020202020204" pitchFamily="34" charset="0"/>
                <a:cs typeface="Arial" panose="020B0604020202020204" pitchFamily="34" charset="0"/>
              </a:rPr>
              <a:t>: Reflection</a:t>
            </a:r>
          </a:p>
        </p:txBody>
      </p:sp>
    </p:spTree>
    <p:extLst>
      <p:ext uri="{BB962C8B-B14F-4D97-AF65-F5344CB8AC3E}">
        <p14:creationId xmlns:p14="http://schemas.microsoft.com/office/powerpoint/2010/main" val="6401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2" y="372635"/>
            <a:ext cx="3100284" cy="1031803"/>
          </a:xfrm>
        </p:spPr>
        <p:txBody>
          <a:bodyPr/>
          <a:lstStyle/>
          <a:p>
            <a:r>
              <a:rPr lang="en-US" sz="3200" dirty="0">
                <a:latin typeface="Arial Black" panose="020B0A04020102020204" pitchFamily="34" charset="0"/>
              </a:rPr>
              <a:t>GUESS THE ARTICLE</a:t>
            </a:r>
          </a:p>
        </p:txBody>
      </p:sp>
      <p:sp>
        <p:nvSpPr>
          <p:cNvPr id="8" name="Text Placeholder 7">
            <a:extLst>
              <a:ext uri="{FF2B5EF4-FFF2-40B4-BE49-F238E27FC236}">
                <a16:creationId xmlns:a16="http://schemas.microsoft.com/office/drawing/2014/main" id="{56AF2EE3-66CF-2F4D-A29F-1BAA0090ADB6}"/>
              </a:ext>
            </a:extLst>
          </p:cNvPr>
          <p:cNvSpPr>
            <a:spLocks noGrp="1"/>
          </p:cNvSpPr>
          <p:nvPr>
            <p:ph type="body" sz="quarter" idx="23"/>
          </p:nvPr>
        </p:nvSpPr>
        <p:spPr>
          <a:xfrm>
            <a:off x="528741" y="5154969"/>
            <a:ext cx="10901362" cy="1111321"/>
          </a:xfrm>
        </p:spPr>
        <p:txBody>
          <a:bodyPr/>
          <a:lstStyle/>
          <a:p>
            <a:pPr marL="0" indent="0">
              <a:buNone/>
            </a:pPr>
            <a:r>
              <a:rPr lang="en-GB" dirty="0">
                <a:solidFill>
                  <a:schemeClr val="bg1"/>
                </a:solidFill>
                <a:latin typeface="Arial"/>
                <a:cs typeface="Arial"/>
              </a:rPr>
              <a:t>These pictures provide a clue to this week’s articles. </a:t>
            </a:r>
            <a:endParaRPr lang="en-GB" dirty="0">
              <a:solidFill>
                <a:schemeClr val="bg1"/>
              </a:solidFill>
              <a:latin typeface="Arial" panose="020B0604020202020204" pitchFamily="34" charset="0"/>
              <a:cs typeface="Arial" panose="020B0604020202020204" pitchFamily="34" charset="0"/>
            </a:endParaRPr>
          </a:p>
          <a:p>
            <a:pPr marL="0" indent="0">
              <a:buNone/>
            </a:pPr>
            <a:r>
              <a:rPr lang="en-GB" dirty="0">
                <a:solidFill>
                  <a:schemeClr val="bg1"/>
                </a:solidFill>
                <a:latin typeface="Arial"/>
                <a:cs typeface="Arial"/>
              </a:rPr>
              <a:t>How do these pictures help you? Can you guess how they are linked together?</a:t>
            </a:r>
          </a:p>
          <a:p>
            <a:pPr marL="0" indent="0">
              <a:buNone/>
            </a:pPr>
            <a:r>
              <a:rPr lang="en-GB" dirty="0">
                <a:solidFill>
                  <a:schemeClr val="bg1"/>
                </a:solidFill>
                <a:latin typeface="Arial"/>
                <a:cs typeface="Arial"/>
              </a:rPr>
              <a:t>Write down your thoughts or discuss with someone in your class. </a:t>
            </a:r>
            <a:endParaRPr lang="en-GB"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endParaRPr lang="en-US" dirty="0"/>
          </a:p>
        </p:txBody>
      </p:sp>
      <p:pic>
        <p:nvPicPr>
          <p:cNvPr id="9" name="Picture 8" descr="A picture containing text&#10;&#10;Description automatically generated">
            <a:extLst>
              <a:ext uri="{FF2B5EF4-FFF2-40B4-BE49-F238E27FC236}">
                <a16:creationId xmlns:a16="http://schemas.microsoft.com/office/drawing/2014/main" id="{E24050D5-53B3-CAB9-34F1-84C726200E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742" y="1990725"/>
            <a:ext cx="3571875" cy="2381250"/>
          </a:xfrm>
          <a:prstGeom prst="rect">
            <a:avLst/>
          </a:prstGeom>
        </p:spPr>
      </p:pic>
      <p:pic>
        <p:nvPicPr>
          <p:cNvPr id="11" name="Picture 10" descr="A group of people sitting together&#10;&#10;Description automatically generated with low confidence">
            <a:extLst>
              <a:ext uri="{FF2B5EF4-FFF2-40B4-BE49-F238E27FC236}">
                <a16:creationId xmlns:a16="http://schemas.microsoft.com/office/drawing/2014/main" id="{6B5F9FA8-B07C-D9B6-203A-A3D236077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062" y="1990723"/>
            <a:ext cx="3571876" cy="2381251"/>
          </a:xfrm>
          <a:prstGeom prst="rect">
            <a:avLst/>
          </a:prstGeom>
        </p:spPr>
      </p:pic>
      <p:pic>
        <p:nvPicPr>
          <p:cNvPr id="13" name="Picture 12" descr="A picture containing tool&#10;&#10;Description automatically generated">
            <a:extLst>
              <a:ext uri="{FF2B5EF4-FFF2-40B4-BE49-F238E27FC236}">
                <a16:creationId xmlns:a16="http://schemas.microsoft.com/office/drawing/2014/main" id="{094EA6A2-BD62-5BB7-1F2E-231FAFCD7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1383" y="1990723"/>
            <a:ext cx="3571877" cy="2381251"/>
          </a:xfrm>
          <a:prstGeom prst="rect">
            <a:avLst/>
          </a:prstGeom>
        </p:spPr>
      </p:pic>
      <p:sp>
        <p:nvSpPr>
          <p:cNvPr id="14" name="TextBox 13">
            <a:extLst>
              <a:ext uri="{FF2B5EF4-FFF2-40B4-BE49-F238E27FC236}">
                <a16:creationId xmlns:a16="http://schemas.microsoft.com/office/drawing/2014/main" id="{FD12162B-7A21-6315-FDF6-4BAA7F9A793B}"/>
              </a:ext>
            </a:extLst>
          </p:cNvPr>
          <p:cNvSpPr txBox="1"/>
          <p:nvPr/>
        </p:nvSpPr>
        <p:spPr>
          <a:xfrm>
            <a:off x="2524125" y="1990722"/>
            <a:ext cx="1600202" cy="230832"/>
          </a:xfrm>
          <a:prstGeom prst="rect">
            <a:avLst/>
          </a:prstGeom>
          <a:noFill/>
        </p:spPr>
        <p:txBody>
          <a:bodyPr wrap="square" rtlCol="0">
            <a:spAutoFit/>
          </a:bodyPr>
          <a:lstStyle/>
          <a:p>
            <a:pPr algn="r"/>
            <a:r>
              <a:rPr lang="en-GB" sz="900" dirty="0">
                <a:latin typeface="Arial" panose="020B0604020202020204" pitchFamily="34" charset="0"/>
                <a:cs typeface="Arial" panose="020B0604020202020204" pitchFamily="34" charset="0"/>
              </a:rPr>
              <a:t>@  </a:t>
            </a:r>
            <a:r>
              <a:rPr lang="en-GB" sz="900" dirty="0" err="1">
                <a:latin typeface="Arial" panose="020B0604020202020204" pitchFamily="34" charset="0"/>
                <a:cs typeface="Arial" panose="020B0604020202020204" pitchFamily="34" charset="0"/>
              </a:rPr>
              <a:t>Freepik</a:t>
            </a:r>
            <a:endParaRPr lang="en-GB" sz="9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EED7727-D760-D931-6ECD-BAE49508D8F4}"/>
              </a:ext>
            </a:extLst>
          </p:cNvPr>
          <p:cNvSpPr txBox="1"/>
          <p:nvPr/>
        </p:nvSpPr>
        <p:spPr>
          <a:xfrm>
            <a:off x="6367463" y="1990722"/>
            <a:ext cx="1514475" cy="230832"/>
          </a:xfrm>
          <a:prstGeom prst="rect">
            <a:avLst/>
          </a:prstGeom>
          <a:noFill/>
        </p:spPr>
        <p:txBody>
          <a:bodyPr wrap="square" rtlCol="0">
            <a:spAutoFit/>
          </a:bodyPr>
          <a:lstStyle/>
          <a:p>
            <a:pPr algn="r"/>
            <a:r>
              <a:rPr lang="en-GB" sz="900" dirty="0">
                <a:solidFill>
                  <a:schemeClr val="bg1"/>
                </a:solidFill>
                <a:latin typeface="Arial" panose="020B0604020202020204" pitchFamily="34" charset="0"/>
                <a:cs typeface="Arial" panose="020B0604020202020204" pitchFamily="34" charset="0"/>
              </a:rPr>
              <a:t>@ UNICEF/ Dawe</a:t>
            </a:r>
          </a:p>
        </p:txBody>
      </p:sp>
      <p:sp>
        <p:nvSpPr>
          <p:cNvPr id="16" name="TextBox 15">
            <a:extLst>
              <a:ext uri="{FF2B5EF4-FFF2-40B4-BE49-F238E27FC236}">
                <a16:creationId xmlns:a16="http://schemas.microsoft.com/office/drawing/2014/main" id="{1311BA60-62DF-BD47-B1C4-A225FBF4AA9F}"/>
              </a:ext>
            </a:extLst>
          </p:cNvPr>
          <p:cNvSpPr txBox="1"/>
          <p:nvPr/>
        </p:nvSpPr>
        <p:spPr>
          <a:xfrm>
            <a:off x="10063056" y="1990722"/>
            <a:ext cx="1600202" cy="230832"/>
          </a:xfrm>
          <a:prstGeom prst="rect">
            <a:avLst/>
          </a:prstGeom>
          <a:noFill/>
        </p:spPr>
        <p:txBody>
          <a:bodyPr wrap="square" rtlCol="0">
            <a:spAutoFit/>
          </a:bodyPr>
          <a:lstStyle/>
          <a:p>
            <a:pPr algn="r"/>
            <a:r>
              <a:rPr lang="en-GB" sz="900" dirty="0">
                <a:solidFill>
                  <a:schemeClr val="bg1"/>
                </a:solidFill>
                <a:latin typeface="Arial" panose="020B0604020202020204" pitchFamily="34" charset="0"/>
                <a:cs typeface="Arial" panose="020B0604020202020204" pitchFamily="34" charset="0"/>
              </a:rPr>
              <a:t>@  </a:t>
            </a:r>
            <a:r>
              <a:rPr lang="en-GB" sz="900" dirty="0" err="1">
                <a:solidFill>
                  <a:schemeClr val="bg1"/>
                </a:solidFill>
                <a:latin typeface="Arial" panose="020B0604020202020204" pitchFamily="34" charset="0"/>
                <a:cs typeface="Arial" panose="020B0604020202020204" pitchFamily="34" charset="0"/>
              </a:rPr>
              <a:t>Pexels</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1" y="428035"/>
            <a:ext cx="3443184" cy="921003"/>
          </a:xfrm>
        </p:spPr>
        <p:txBody>
          <a:bodyPr/>
          <a:lstStyle/>
          <a:p>
            <a:r>
              <a:rPr lang="en-US" sz="2800" dirty="0">
                <a:latin typeface="Arial Black" panose="020B0A04020102020204" pitchFamily="34" charset="0"/>
              </a:rPr>
              <a:t>INTRODUCING ARTICLE 42</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dirty="0">
                <a:latin typeface="Arial Black" panose="020B0A04020102020204" pitchFamily="34" charset="0"/>
              </a:rPr>
              <a:t>Article 42 – knowledge of rights</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p:txBody>
          <a:bodyPr/>
          <a:lstStyle/>
          <a:p>
            <a:pPr rtl="0" fontAlgn="base"/>
            <a:r>
              <a:rPr lang="en-GB" sz="1800" b="0" dirty="0">
                <a:effectLst/>
                <a:latin typeface="Arial" panose="020B0604020202020204" pitchFamily="34" charset="0"/>
                <a:cs typeface="Arial" panose="020B0604020202020204" pitchFamily="34" charset="0"/>
              </a:rPr>
              <a:t>Governments must </a:t>
            </a:r>
            <a:r>
              <a:rPr lang="en-GB" sz="1800" b="0" dirty="0">
                <a:solidFill>
                  <a:srgbClr val="FFFF00"/>
                </a:solidFill>
                <a:effectLst/>
                <a:latin typeface="Arial" panose="020B0604020202020204" pitchFamily="34" charset="0"/>
                <a:cs typeface="Arial" panose="020B0604020202020204" pitchFamily="34" charset="0"/>
              </a:rPr>
              <a:t>actively work to make sure children and adults know about the Convention</a:t>
            </a:r>
            <a:r>
              <a:rPr lang="en-GB" sz="1800" b="0" dirty="0">
                <a:effectLst/>
                <a:latin typeface="Arial" panose="020B0604020202020204" pitchFamily="34" charset="0"/>
                <a:cs typeface="Arial" panose="020B0604020202020204" pitchFamily="34" charset="0"/>
              </a:rPr>
              <a:t>. </a:t>
            </a:r>
            <a:endParaRPr lang="en-GB" b="0" dirty="0">
              <a:effectLst/>
              <a:latin typeface="Arial" panose="020B0604020202020204" pitchFamily="34" charset="0"/>
              <a:cs typeface="Arial" panose="020B0604020202020204" pitchFamily="34" charset="0"/>
            </a:endParaRPr>
          </a:p>
          <a:p>
            <a:pPr rtl="0" fontAlgn="base"/>
            <a:r>
              <a:rPr lang="en-GB" sz="1800" b="0" dirty="0">
                <a:effectLst/>
                <a:latin typeface="Arial" panose="020B0604020202020204" pitchFamily="34" charset="0"/>
                <a:cs typeface="Arial" panose="020B0604020202020204" pitchFamily="34" charset="0"/>
              </a:rPr>
              <a:t>The Scottish Parliament has unanimously agreed to incorporate the UNCRC into Scots Law. When this happens, decision-makers MUST take rights into account and children will then be able to challenge decisions in court if they feel rights are denied. The Bill is a milestone on Scotland’s journey towards making rights real for every child. </a:t>
            </a:r>
            <a:endParaRPr lang="en-GB" b="0" dirty="0">
              <a:effectLst/>
              <a:latin typeface="Arial" panose="020B0604020202020204" pitchFamily="34" charset="0"/>
              <a:cs typeface="Arial" panose="020B0604020202020204" pitchFamily="34" charset="0"/>
            </a:endParaRPr>
          </a:p>
          <a:p>
            <a:endParaRPr lang="en-US" dirty="0"/>
          </a:p>
        </p:txBody>
      </p:sp>
      <p:sp>
        <p:nvSpPr>
          <p:cNvPr id="2" name="TextBox 1">
            <a:extLst>
              <a:ext uri="{FF2B5EF4-FFF2-40B4-BE49-F238E27FC236}">
                <a16:creationId xmlns:a16="http://schemas.microsoft.com/office/drawing/2014/main" id="{627778A1-9760-5310-3D0C-C99F762FA511}"/>
              </a:ext>
            </a:extLst>
          </p:cNvPr>
          <p:cNvSpPr txBox="1"/>
          <p:nvPr/>
        </p:nvSpPr>
        <p:spPr>
          <a:xfrm>
            <a:off x="528741" y="1598296"/>
            <a:ext cx="5076859"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Steven Kidd, RRSA Professional Adviser, introduces Article 42</a:t>
            </a:r>
          </a:p>
        </p:txBody>
      </p:sp>
      <p:sp>
        <p:nvSpPr>
          <p:cNvPr id="5" name="TextBox 4">
            <a:extLst>
              <a:ext uri="{FF2B5EF4-FFF2-40B4-BE49-F238E27FC236}">
                <a16:creationId xmlns:a16="http://schemas.microsoft.com/office/drawing/2014/main" id="{AFE197FF-E6E9-DBAD-E48D-989B8106B534}"/>
              </a:ext>
            </a:extLst>
          </p:cNvPr>
          <p:cNvSpPr txBox="1"/>
          <p:nvPr/>
        </p:nvSpPr>
        <p:spPr>
          <a:xfrm>
            <a:off x="1312120" y="6091411"/>
            <a:ext cx="3510099"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Click </a:t>
            </a:r>
            <a:r>
              <a:rPr lang="en-GB" sz="1600" dirty="0">
                <a:solidFill>
                  <a:srgbClr val="00AEE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1600" dirty="0">
                <a:solidFill>
                  <a:schemeClr val="bg1"/>
                </a:solidFill>
                <a:latin typeface="Arial" panose="020B0604020202020204" pitchFamily="34" charset="0"/>
                <a:cs typeface="Arial" panose="020B0604020202020204" pitchFamily="34" charset="0"/>
              </a:rPr>
              <a:t> to watch on YouTube</a:t>
            </a:r>
          </a:p>
        </p:txBody>
      </p:sp>
      <p:pic>
        <p:nvPicPr>
          <p:cNvPr id="7" name="Article 42 video">
            <a:hlinkClick r:id="" action="ppaction://media"/>
            <a:extLst>
              <a:ext uri="{FF2B5EF4-FFF2-40B4-BE49-F238E27FC236}">
                <a16:creationId xmlns:a16="http://schemas.microsoft.com/office/drawing/2014/main" id="{654985B1-2ED1-F979-664E-EEAADA256F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0575" y="2672358"/>
            <a:ext cx="4295775" cy="2404467"/>
          </a:xfrm>
          <a:prstGeom prst="rect">
            <a:avLst/>
          </a:prstGeom>
        </p:spPr>
      </p:pic>
    </p:spTree>
    <p:extLst>
      <p:ext uri="{BB962C8B-B14F-4D97-AF65-F5344CB8AC3E}">
        <p14:creationId xmlns:p14="http://schemas.microsoft.com/office/powerpoint/2010/main" val="40914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442083"/>
            <a:ext cx="3186731" cy="1031803"/>
          </a:xfrm>
        </p:spPr>
        <p:txBody>
          <a:bodyPr/>
          <a:lstStyle/>
          <a:p>
            <a:r>
              <a:rPr lang="en-US" sz="3200" dirty="0">
                <a:latin typeface="Arial Black" panose="020B0A04020102020204" pitchFamily="34" charset="0"/>
              </a:rPr>
              <a:t>EXPLORING ARTICLE 42</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9" y="3681012"/>
            <a:ext cx="5484651" cy="224238"/>
          </a:xfrm>
        </p:spPr>
        <p:txBody>
          <a:bodyPr/>
          <a:lstStyle/>
          <a:p>
            <a:r>
              <a:rPr lang="en-US" dirty="0">
                <a:latin typeface="Arial Black" panose="020B0A04020102020204" pitchFamily="34" charset="0"/>
              </a:rPr>
              <a:t>Have a think and write down some answers.</a:t>
            </a:r>
          </a:p>
        </p:txBody>
      </p:sp>
      <p:sp>
        <p:nvSpPr>
          <p:cNvPr id="5" name="Text Placeholder 4">
            <a:extLst>
              <a:ext uri="{FF2B5EF4-FFF2-40B4-BE49-F238E27FC236}">
                <a16:creationId xmlns:a16="http://schemas.microsoft.com/office/drawing/2014/main" id="{80BACD06-3EA4-8443-8E69-00A32D75E953}"/>
              </a:ext>
            </a:extLst>
          </p:cNvPr>
          <p:cNvSpPr>
            <a:spLocks noGrp="1"/>
          </p:cNvSpPr>
          <p:nvPr>
            <p:ph type="body" sz="quarter" idx="23"/>
          </p:nvPr>
        </p:nvSpPr>
        <p:spPr/>
        <p:txBody>
          <a:bodyPr/>
          <a:lstStyle/>
          <a:p>
            <a:r>
              <a:rPr lang="en-GB" sz="2000" b="0" i="0" dirty="0">
                <a:effectLst/>
                <a:latin typeface="Arial" panose="020B0604020202020204" pitchFamily="34" charset="0"/>
              </a:rPr>
              <a:t>Why is it important that </a:t>
            </a:r>
            <a:r>
              <a:rPr lang="en-GB" sz="2000" b="1" i="0" dirty="0">
                <a:effectLst/>
                <a:latin typeface="Arial" panose="020B0604020202020204" pitchFamily="34" charset="0"/>
              </a:rPr>
              <a:t>everyone knows about children’s rights</a:t>
            </a:r>
            <a:r>
              <a:rPr lang="en-GB" sz="2000" b="0" i="0" dirty="0">
                <a:effectLst/>
                <a:latin typeface="Arial" panose="020B0604020202020204" pitchFamily="34" charset="0"/>
              </a:rPr>
              <a:t> and takes them seriously?</a:t>
            </a:r>
            <a:endParaRPr lang="en-US" dirty="0"/>
          </a:p>
        </p:txBody>
      </p:sp>
    </p:spTree>
    <p:extLst>
      <p:ext uri="{BB962C8B-B14F-4D97-AF65-F5344CB8AC3E}">
        <p14:creationId xmlns:p14="http://schemas.microsoft.com/office/powerpoint/2010/main" val="300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741" y="428035"/>
            <a:ext cx="3186731" cy="921003"/>
          </a:xfrm>
        </p:spPr>
        <p:txBody>
          <a:bodyPr/>
          <a:lstStyle/>
          <a:p>
            <a:r>
              <a:rPr lang="en-US" sz="2800" dirty="0">
                <a:latin typeface="Arial Black" panose="020B0A04020102020204" pitchFamily="34" charset="0"/>
              </a:rPr>
              <a:t>EXPLORING ARTICLE 42</a:t>
            </a:r>
          </a:p>
        </p:txBody>
      </p:sp>
      <p:sp>
        <p:nvSpPr>
          <p:cNvPr id="3" name="Text Placeholder 2">
            <a:extLst>
              <a:ext uri="{FF2B5EF4-FFF2-40B4-BE49-F238E27FC236}">
                <a16:creationId xmlns:a16="http://schemas.microsoft.com/office/drawing/2014/main" id="{969CAE0C-8DF7-5944-AE5F-25312ADF0302}"/>
              </a:ext>
            </a:extLst>
          </p:cNvPr>
          <p:cNvSpPr>
            <a:spLocks noGrp="1"/>
          </p:cNvSpPr>
          <p:nvPr>
            <p:ph type="body" sz="quarter" idx="17"/>
          </p:nvPr>
        </p:nvSpPr>
        <p:spPr>
          <a:xfrm>
            <a:off x="528637" y="6225879"/>
            <a:ext cx="10781619" cy="259486"/>
          </a:xfrm>
        </p:spPr>
        <p:txBody>
          <a:bodyPr/>
          <a:lstStyle/>
          <a:p>
            <a:r>
              <a:rPr lang="en-US" dirty="0">
                <a:latin typeface="Arial Black" panose="020B0A04020102020204" pitchFamily="34" charset="0"/>
              </a:rPr>
              <a:t>What else did you think of?</a:t>
            </a:r>
          </a:p>
        </p:txBody>
      </p:sp>
      <p:sp>
        <p:nvSpPr>
          <p:cNvPr id="4" name="Text Placeholder 3">
            <a:extLst>
              <a:ext uri="{FF2B5EF4-FFF2-40B4-BE49-F238E27FC236}">
                <a16:creationId xmlns:a16="http://schemas.microsoft.com/office/drawing/2014/main" id="{7920D01A-4E83-BD46-A2A0-3F244A7D11DC}"/>
              </a:ext>
            </a:extLst>
          </p:cNvPr>
          <p:cNvSpPr>
            <a:spLocks noGrp="1"/>
          </p:cNvSpPr>
          <p:nvPr>
            <p:ph type="body" sz="quarter" idx="20"/>
          </p:nvPr>
        </p:nvSpPr>
        <p:spPr>
          <a:xfrm>
            <a:off x="528636" y="1615679"/>
            <a:ext cx="10781620" cy="448808"/>
          </a:xfrm>
        </p:spPr>
        <p:txBody>
          <a:bodyPr>
            <a:normAutofit/>
          </a:bodyPr>
          <a:lstStyle/>
          <a:p>
            <a:r>
              <a:rPr lang="en-US" sz="2400" dirty="0">
                <a:latin typeface="Arial Black" panose="020B0A04020102020204" pitchFamily="34" charset="0"/>
              </a:rPr>
              <a:t>Did you think of these?</a:t>
            </a:r>
          </a:p>
        </p:txBody>
      </p:sp>
      <p:sp>
        <p:nvSpPr>
          <p:cNvPr id="5" name="Text Placeholder 4">
            <a:extLst>
              <a:ext uri="{FF2B5EF4-FFF2-40B4-BE49-F238E27FC236}">
                <a16:creationId xmlns:a16="http://schemas.microsoft.com/office/drawing/2014/main" id="{605676CA-21AD-D447-A863-BE7395533B6E}"/>
              </a:ext>
            </a:extLst>
          </p:cNvPr>
          <p:cNvSpPr>
            <a:spLocks noGrp="1"/>
          </p:cNvSpPr>
          <p:nvPr>
            <p:ph type="body" sz="quarter" idx="21"/>
          </p:nvPr>
        </p:nvSpPr>
        <p:spPr>
          <a:xfrm>
            <a:off x="528636" y="2275728"/>
            <a:ext cx="10644189" cy="3929064"/>
          </a:xfrm>
        </p:spPr>
        <p:txBody>
          <a:bodyPr>
            <a:noAutofit/>
          </a:bodyPr>
          <a:lstStyle/>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Rights are for every child – so every child and young person should know that they have them.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Rights are there to protect and safeguard children.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It should feel ‘normal’ for people to know that children have rights.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If you know about your rights, then you are more able to claim them </a:t>
            </a:r>
            <a:r>
              <a:rPr lang="en-GB" sz="1600" b="0" dirty="0">
                <a:effectLst/>
                <a:latin typeface="Arial" panose="020B0604020202020204" pitchFamily="34" charset="0"/>
                <a:cs typeface="Arial" panose="020B0604020202020204" pitchFamily="34" charset="0"/>
              </a:rPr>
              <a:t>and to speak out if your rights are not being met.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When adults know about rights</a:t>
            </a:r>
            <a:r>
              <a:rPr lang="en-GB" sz="1600" b="0" dirty="0">
                <a:effectLst/>
                <a:latin typeface="Arial" panose="020B0604020202020204" pitchFamily="34" charset="0"/>
                <a:cs typeface="Arial" panose="020B0604020202020204" pitchFamily="34" charset="0"/>
              </a:rPr>
              <a:t>,</a:t>
            </a:r>
            <a:r>
              <a:rPr lang="en-GB" sz="1600" b="0" dirty="0">
                <a:solidFill>
                  <a:srgbClr val="000000"/>
                </a:solidFill>
                <a:effectLst/>
                <a:latin typeface="Arial" panose="020B0604020202020204" pitchFamily="34" charset="0"/>
                <a:cs typeface="Arial" panose="020B0604020202020204" pitchFamily="34" charset="0"/>
              </a:rPr>
              <a:t> they can act to respect them.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Duty bearers need to know that it is their responsibility to ensure that all children and young people can access all their rights.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Children are empowered. Their views and voices should be listened to and respected.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If everyone knows about and respects rights, decision-makers are more likely to listen to children and             make changes to improve all aspects of their lives.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Article 42 says that governments must tell everyone about children’s rights. </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40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767E2F-0883-B9A9-5DEE-F19AEA1475EF}"/>
              </a:ext>
            </a:extLst>
          </p:cNvPr>
          <p:cNvSpPr>
            <a:spLocks noGrp="1"/>
          </p:cNvSpPr>
          <p:nvPr>
            <p:ph type="body" sz="quarter" idx="14"/>
          </p:nvPr>
        </p:nvSpPr>
        <p:spPr>
          <a:xfrm>
            <a:off x="528742" y="552684"/>
            <a:ext cx="6536088" cy="671704"/>
          </a:xfrm>
        </p:spPr>
        <p:txBody>
          <a:bodyPr/>
          <a:lstStyle/>
          <a:p>
            <a:r>
              <a:rPr lang="en-US" sz="3800" dirty="0">
                <a:latin typeface="Arial Black" panose="020B0A04020102020204" pitchFamily="34" charset="0"/>
              </a:rPr>
              <a:t>PRIMARY ACTIVITIES</a:t>
            </a: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528742" y="2137472"/>
            <a:ext cx="504338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5F42D4-759C-0084-0604-75C92CF20A90}"/>
              </a:ext>
            </a:extLst>
          </p:cNvPr>
          <p:cNvSpPr/>
          <p:nvPr/>
        </p:nvSpPr>
        <p:spPr>
          <a:xfrm>
            <a:off x="528741" y="4434357"/>
            <a:ext cx="5676115"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79DBE2-2550-30FE-3F8D-3F3C730CB51A}"/>
              </a:ext>
            </a:extLst>
          </p:cNvPr>
          <p:cNvSpPr/>
          <p:nvPr/>
        </p:nvSpPr>
        <p:spPr>
          <a:xfrm>
            <a:off x="5572126" y="2136586"/>
            <a:ext cx="6360888"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238C7B-2FE0-8A8D-1EEC-D11B2AFFD794}"/>
              </a:ext>
            </a:extLst>
          </p:cNvPr>
          <p:cNvSpPr/>
          <p:nvPr/>
        </p:nvSpPr>
        <p:spPr>
          <a:xfrm>
            <a:off x="6204854" y="4434357"/>
            <a:ext cx="5728160"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2228E-A587-B079-368C-799516903CFD}"/>
              </a:ext>
            </a:extLst>
          </p:cNvPr>
          <p:cNvSpPr txBox="1"/>
          <p:nvPr/>
        </p:nvSpPr>
        <p:spPr>
          <a:xfrm>
            <a:off x="8001001" y="2299118"/>
            <a:ext cx="3810000" cy="1815882"/>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rPr>
              <a:t>For the youngest children, use </a:t>
            </a:r>
            <a:r>
              <a:rPr lang="en-GB" sz="1600" b="0" i="0" u="sng" strike="noStrike"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this video</a:t>
            </a:r>
            <a:r>
              <a:rPr lang="en-GB" sz="1600" b="0" i="0" dirty="0">
                <a:solidFill>
                  <a:srgbClr val="FFFF00"/>
                </a:solidFill>
                <a:effectLst/>
                <a:latin typeface="Arial" panose="020B0604020202020204" pitchFamily="34" charset="0"/>
              </a:rPr>
              <a:t> </a:t>
            </a:r>
            <a:r>
              <a:rPr lang="en-GB" sz="1600" b="0" i="0" dirty="0">
                <a:solidFill>
                  <a:schemeClr val="bg1"/>
                </a:solidFill>
                <a:effectLst/>
                <a:latin typeface="Arial" panose="020B0604020202020204" pitchFamily="34" charset="0"/>
              </a:rPr>
              <a:t>as a reminder about their rights. Lead into a discussion about the rights they enjoy every day in school and introduce a simple explanation that Scottish Government has committed to protect their rights in law. </a:t>
            </a:r>
            <a:endParaRPr lang="en-GB" sz="1600" dirty="0">
              <a:solidFill>
                <a:schemeClr val="bg1"/>
              </a:solidFill>
            </a:endParaRPr>
          </a:p>
        </p:txBody>
      </p:sp>
      <p:pic>
        <p:nvPicPr>
          <p:cNvPr id="9" name="Online Media 8" title="We all have rights I UNICEF">
            <a:hlinkClick r:id="" action="ppaction://media"/>
            <a:extLst>
              <a:ext uri="{FF2B5EF4-FFF2-40B4-BE49-F238E27FC236}">
                <a16:creationId xmlns:a16="http://schemas.microsoft.com/office/drawing/2014/main" id="{6A0F8BF1-F53B-10DB-3941-1ED3A4D691D3}"/>
              </a:ext>
            </a:extLst>
          </p:cNvPr>
          <p:cNvPicPr>
            <a:picLocks noRot="1" noChangeAspect="1"/>
          </p:cNvPicPr>
          <p:nvPr>
            <a:videoFile r:link="rId1"/>
          </p:nvPr>
        </p:nvPicPr>
        <p:blipFill>
          <a:blip r:embed="rId4"/>
          <a:stretch>
            <a:fillRect/>
          </a:stretch>
        </p:blipFill>
        <p:spPr>
          <a:xfrm>
            <a:off x="5645150" y="2568575"/>
            <a:ext cx="2315221" cy="1308100"/>
          </a:xfrm>
          <a:prstGeom prst="rect">
            <a:avLst/>
          </a:prstGeom>
        </p:spPr>
      </p:pic>
      <p:sp>
        <p:nvSpPr>
          <p:cNvPr id="10" name="TextBox 9">
            <a:extLst>
              <a:ext uri="{FF2B5EF4-FFF2-40B4-BE49-F238E27FC236}">
                <a16:creationId xmlns:a16="http://schemas.microsoft.com/office/drawing/2014/main" id="{DD3FF4E1-6384-ACDA-AC24-C12B1E305126}"/>
              </a:ext>
            </a:extLst>
          </p:cNvPr>
          <p:cNvSpPr txBox="1"/>
          <p:nvPr/>
        </p:nvSpPr>
        <p:spPr>
          <a:xfrm>
            <a:off x="742950" y="2390775"/>
            <a:ext cx="4572000" cy="1569660"/>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Have you heard of the </a:t>
            </a:r>
            <a:r>
              <a:rPr lang="en-GB" sz="1600" b="1" i="0" dirty="0">
                <a:solidFill>
                  <a:srgbClr val="000000"/>
                </a:solidFill>
                <a:effectLst/>
                <a:latin typeface="Arial" panose="020B0604020202020204" pitchFamily="34" charset="0"/>
              </a:rPr>
              <a:t>Children’s Commissioner</a:t>
            </a:r>
            <a:r>
              <a:rPr lang="en-GB" sz="1600" b="0" i="0" dirty="0">
                <a:solidFill>
                  <a:srgbClr val="000000"/>
                </a:solidFill>
                <a:effectLst/>
                <a:latin typeface="Arial" panose="020B0604020202020204" pitchFamily="34" charset="0"/>
              </a:rPr>
              <a:t>? What do you think their job is? Do a bit of research and find out five facts about Scotland’s Commissioner for Children and Young People. Share these with the rest of your class and family at home. </a:t>
            </a:r>
            <a:endParaRPr lang="en-GB" sz="1600" dirty="0"/>
          </a:p>
        </p:txBody>
      </p:sp>
      <p:sp>
        <p:nvSpPr>
          <p:cNvPr id="11" name="TextBox 10">
            <a:extLst>
              <a:ext uri="{FF2B5EF4-FFF2-40B4-BE49-F238E27FC236}">
                <a16:creationId xmlns:a16="http://schemas.microsoft.com/office/drawing/2014/main" id="{68AB74C1-8E97-AF83-2917-1BDE1E72C459}"/>
              </a:ext>
            </a:extLst>
          </p:cNvPr>
          <p:cNvSpPr txBox="1"/>
          <p:nvPr/>
        </p:nvSpPr>
        <p:spPr>
          <a:xfrm>
            <a:off x="771235" y="4630123"/>
            <a:ext cx="5191125" cy="1815882"/>
          </a:xfrm>
          <a:prstGeom prst="rect">
            <a:avLst/>
          </a:prstGeom>
          <a:noFill/>
        </p:spPr>
        <p:txBody>
          <a:bodyPr wrap="square" rtlCol="0">
            <a:spAutoFit/>
          </a:bodyPr>
          <a:lstStyle/>
          <a:p>
            <a:pPr algn="ctr"/>
            <a:r>
              <a:rPr lang="en-GB" sz="1600" b="0" i="0" dirty="0">
                <a:effectLst/>
                <a:latin typeface="Arial" panose="020B0604020202020204" pitchFamily="34" charset="0"/>
              </a:rPr>
              <a:t>What makes a good </a:t>
            </a:r>
            <a:r>
              <a:rPr lang="en-GB" sz="1600" b="1" i="0" dirty="0">
                <a:solidFill>
                  <a:srgbClr val="00AEEF"/>
                </a:solidFill>
                <a:effectLst/>
                <a:latin typeface="Arial" panose="020B0604020202020204" pitchFamily="34" charset="0"/>
              </a:rPr>
              <a:t>duty bearer</a:t>
            </a:r>
            <a:r>
              <a:rPr lang="en-GB" sz="1600" b="0" i="0" dirty="0">
                <a:effectLst/>
                <a:latin typeface="Arial" panose="020B0604020202020204" pitchFamily="34" charset="0"/>
              </a:rPr>
              <a:t>? Identify the knowledge, attitude, and skills you think would ensure that adults can facilitate your access to rights. Write a list of ideas to discuss with duty bearers in your school. (For the youngest children – explore the role of trusted adults in your lives – who are these people and why are they important?) </a:t>
            </a:r>
            <a:endParaRPr lang="en-GB" sz="1600" dirty="0"/>
          </a:p>
        </p:txBody>
      </p:sp>
      <p:sp>
        <p:nvSpPr>
          <p:cNvPr id="12" name="TextBox 11">
            <a:extLst>
              <a:ext uri="{FF2B5EF4-FFF2-40B4-BE49-F238E27FC236}">
                <a16:creationId xmlns:a16="http://schemas.microsoft.com/office/drawing/2014/main" id="{7FD5D052-65BD-1B4F-1CF2-727342CCC180}"/>
              </a:ext>
            </a:extLst>
          </p:cNvPr>
          <p:cNvSpPr txBox="1"/>
          <p:nvPr/>
        </p:nvSpPr>
        <p:spPr>
          <a:xfrm>
            <a:off x="6344783" y="4630123"/>
            <a:ext cx="5448301" cy="1708160"/>
          </a:xfrm>
          <a:prstGeom prst="rect">
            <a:avLst/>
          </a:prstGeom>
          <a:noFill/>
        </p:spPr>
        <p:txBody>
          <a:bodyPr wrap="square" rtlCol="0">
            <a:spAutoFit/>
          </a:bodyPr>
          <a:lstStyle/>
          <a:p>
            <a:pPr algn="ctr"/>
            <a:r>
              <a:rPr lang="en-GB" sz="1500" b="0" i="0" dirty="0">
                <a:solidFill>
                  <a:schemeClr val="bg1"/>
                </a:solidFill>
                <a:effectLst/>
                <a:latin typeface="Arial" panose="020B0604020202020204" pitchFamily="34" charset="0"/>
              </a:rPr>
              <a:t>Governments and schools have to make sure that everyone is able to learn about rights. Some children find it easier to understand pictures, so some of the UK’s Children’s Commissioners have created </a:t>
            </a:r>
            <a:r>
              <a:rPr lang="en-GB" sz="1500" b="0" i="0" u="sng" strike="noStrike" dirty="0">
                <a:solidFill>
                  <a:srgbClr val="FF6937"/>
                </a:solidFill>
                <a:effectLst/>
                <a:latin typeface="Arial" panose="020B0604020202020204" pitchFamily="34" charset="0"/>
                <a:hlinkClick r:id="rId5">
                  <a:extLst>
                    <a:ext uri="{A12FA001-AC4F-418D-AE19-62706E023703}">
                      <ahyp:hlinkClr xmlns:ahyp="http://schemas.microsoft.com/office/drawing/2018/hyperlinkcolor" val="tx"/>
                    </a:ext>
                  </a:extLst>
                </a:hlinkClick>
              </a:rPr>
              <a:t>these symbols</a:t>
            </a:r>
            <a:r>
              <a:rPr lang="en-GB" sz="1500" b="0" i="0" dirty="0">
                <a:solidFill>
                  <a:srgbClr val="FF6937"/>
                </a:solidFill>
                <a:effectLst/>
                <a:latin typeface="Arial" panose="020B0604020202020204" pitchFamily="34" charset="0"/>
              </a:rPr>
              <a:t> </a:t>
            </a:r>
            <a:r>
              <a:rPr lang="en-GB" sz="1500" b="0" i="0" dirty="0">
                <a:solidFill>
                  <a:schemeClr val="bg1"/>
                </a:solidFill>
                <a:effectLst/>
                <a:latin typeface="Arial" panose="020B0604020202020204" pitchFamily="34" charset="0"/>
              </a:rPr>
              <a:t>representing each of the articles of the CRC. Look through them with a partner and decide, in your opinion, which symbols represent the article the best. Discuss with the rest of your class.  </a:t>
            </a:r>
            <a:endParaRPr lang="en-GB" sz="1500" dirty="0">
              <a:solidFill>
                <a:schemeClr val="bg1"/>
              </a:solidFill>
            </a:endParaRPr>
          </a:p>
        </p:txBody>
      </p:sp>
    </p:spTree>
    <p:extLst>
      <p:ext uri="{BB962C8B-B14F-4D97-AF65-F5344CB8AC3E}">
        <p14:creationId xmlns:p14="http://schemas.microsoft.com/office/powerpoint/2010/main" val="20023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2</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1" y="2137472"/>
            <a:ext cx="5319609"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62453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5848350" y="2137472"/>
            <a:ext cx="608466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153275" y="4434357"/>
            <a:ext cx="4779738"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577023" y="4479052"/>
            <a:ext cx="3700857" cy="2062103"/>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The Scottish Parliament has unanimously agreed to incorporate the CRC into Scots Law. Watch </a:t>
            </a:r>
            <a:r>
              <a:rPr lang="en-GB" sz="1600" b="0" i="0" u="sng" strike="noStrike" dirty="0">
                <a:solidFill>
                  <a:srgbClr val="FFFF00"/>
                </a:solidFill>
                <a:effectLst/>
                <a:latin typeface="Arial" panose="020B0604020202020204" pitchFamily="34" charset="0"/>
                <a:hlinkClick r:id="rId2">
                  <a:extLst>
                    <a:ext uri="{A12FA001-AC4F-418D-AE19-62706E023703}">
                      <ahyp:hlinkClr xmlns:ahyp="http://schemas.microsoft.com/office/drawing/2018/hyperlinkcolor" val="tx"/>
                    </a:ext>
                  </a:extLst>
                </a:hlinkClick>
              </a:rPr>
              <a:t>this video</a:t>
            </a:r>
            <a:r>
              <a:rPr lang="en-GB" sz="1600" b="0" i="0" dirty="0">
                <a:solidFill>
                  <a:srgbClr val="FFFF00"/>
                </a:solidFill>
                <a:effectLst/>
                <a:latin typeface="Arial" panose="020B0604020202020204" pitchFamily="34" charset="0"/>
              </a:rPr>
              <a:t> </a:t>
            </a:r>
            <a:r>
              <a:rPr lang="en-GB" sz="1600" b="0" i="0" dirty="0">
                <a:solidFill>
                  <a:srgbClr val="000000"/>
                </a:solidFill>
                <a:effectLst/>
                <a:latin typeface="Arial" panose="020B0604020202020204" pitchFamily="34" charset="0"/>
              </a:rPr>
              <a:t>from the Children and Young People’s Commissioner Scotland to see why it’s so important. What’s the latest situation on incorporation? More information</a:t>
            </a:r>
            <a:r>
              <a:rPr lang="en-GB" sz="1600" b="0" i="0" dirty="0">
                <a:solidFill>
                  <a:srgbClr val="FFFF00"/>
                </a:solidFill>
                <a:effectLst/>
                <a:latin typeface="Arial" panose="020B0604020202020204" pitchFamily="34" charset="0"/>
              </a:rPr>
              <a:t> </a:t>
            </a:r>
            <a:r>
              <a:rPr lang="en-GB" sz="1600" b="0" i="0" u="sng" strike="noStrike"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here</a:t>
            </a:r>
            <a:r>
              <a:rPr lang="en-GB" sz="1600" b="0" i="0" dirty="0">
                <a:solidFill>
                  <a:srgbClr val="FFFF00"/>
                </a:solidFill>
                <a:effectLst/>
                <a:latin typeface="Arial" panose="020B0604020202020204" pitchFamily="34" charset="0"/>
              </a:rPr>
              <a:t> </a:t>
            </a:r>
            <a:r>
              <a:rPr lang="en-GB" sz="1600" b="0" i="0" dirty="0">
                <a:solidFill>
                  <a:srgbClr val="000000"/>
                </a:solidFill>
                <a:effectLst/>
                <a:latin typeface="Arial" panose="020B0604020202020204" pitchFamily="34" charset="0"/>
              </a:rPr>
              <a:t>that may help you.  </a:t>
            </a:r>
            <a:endParaRPr lang="en-GB" sz="1600" dirty="0"/>
          </a:p>
        </p:txBody>
      </p:sp>
      <p:pic>
        <p:nvPicPr>
          <p:cNvPr id="10" name="Picture 9" descr="A picture containing text, screen&#10;&#10;Description automatically generated">
            <a:hlinkClick r:id="rId2"/>
            <a:extLst>
              <a:ext uri="{FF2B5EF4-FFF2-40B4-BE49-F238E27FC236}">
                <a16:creationId xmlns:a16="http://schemas.microsoft.com/office/drawing/2014/main" id="{60D7F395-9302-E7A8-2F7A-B551313729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1728" y="4805868"/>
            <a:ext cx="2507698" cy="1408469"/>
          </a:xfrm>
          <a:prstGeom prst="rect">
            <a:avLst/>
          </a:prstGeom>
        </p:spPr>
      </p:pic>
      <p:sp>
        <p:nvSpPr>
          <p:cNvPr id="11" name="TextBox 10">
            <a:extLst>
              <a:ext uri="{FF2B5EF4-FFF2-40B4-BE49-F238E27FC236}">
                <a16:creationId xmlns:a16="http://schemas.microsoft.com/office/drawing/2014/main" id="{5A304D7D-9EF4-7005-6B25-1AD7E6D10336}"/>
              </a:ext>
            </a:extLst>
          </p:cNvPr>
          <p:cNvSpPr txBox="1"/>
          <p:nvPr/>
        </p:nvSpPr>
        <p:spPr>
          <a:xfrm>
            <a:off x="7321998" y="4632939"/>
            <a:ext cx="4442291"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Are rights visible in your school? Can you see them on the walls, in lessons, and assemblies? What about the website or on social media? </a:t>
            </a:r>
            <a:r>
              <a:rPr lang="en-GB" sz="1800" b="1" i="0" dirty="0">
                <a:solidFill>
                  <a:srgbClr val="00AEEF"/>
                </a:solidFill>
                <a:effectLst/>
                <a:latin typeface="Arial" panose="020B0604020202020204" pitchFamily="34" charset="0"/>
              </a:rPr>
              <a:t>How can you make sure that everyone knows your school is a Rights Respecting School? </a:t>
            </a:r>
            <a:endParaRPr lang="en-GB" b="1" dirty="0">
              <a:solidFill>
                <a:srgbClr val="00AEEF"/>
              </a:solidFill>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5999099" y="2309610"/>
            <a:ext cx="5783166" cy="1938992"/>
          </a:xfrm>
          <a:prstGeom prst="rect">
            <a:avLst/>
          </a:prstGeom>
          <a:noFill/>
        </p:spPr>
        <p:txBody>
          <a:bodyPr wrap="square" rtlCol="0">
            <a:spAutoFit/>
          </a:bodyPr>
          <a:lstStyle/>
          <a:p>
            <a:pPr algn="ctr"/>
            <a:r>
              <a:rPr lang="en-GB" sz="1500" b="0" i="0" dirty="0">
                <a:solidFill>
                  <a:srgbClr val="000000"/>
                </a:solidFill>
                <a:effectLst/>
                <a:latin typeface="Arial" panose="020B0604020202020204" pitchFamily="34" charset="0"/>
              </a:rPr>
              <a:t>The Scottish Government is providing funding for RRSA in Scotland for the next three years – what would you like to see happen over that time? </a:t>
            </a:r>
            <a:r>
              <a:rPr lang="en-GB" sz="1500" b="1" i="0" dirty="0">
                <a:effectLst/>
                <a:latin typeface="Arial" panose="020B0604020202020204" pitchFamily="34" charset="0"/>
              </a:rPr>
              <a:t>How do you think RRSA could be better? </a:t>
            </a:r>
            <a:r>
              <a:rPr lang="en-GB" sz="1500" b="0" i="0" dirty="0">
                <a:solidFill>
                  <a:srgbClr val="000000"/>
                </a:solidFill>
                <a:effectLst/>
                <a:latin typeface="Arial" panose="020B0604020202020204" pitchFamily="34" charset="0"/>
              </a:rPr>
              <a:t>Gather ideas from your class, pupil council or other group and share them with us at </a:t>
            </a:r>
            <a:r>
              <a:rPr lang="en-GB" sz="1500" b="0" i="0" dirty="0">
                <a:solidFill>
                  <a:srgbClr val="FF6937"/>
                </a:solidFill>
                <a:effectLst/>
                <a:latin typeface="Arial" panose="020B0604020202020204" pitchFamily="34" charset="0"/>
                <a:hlinkClick r:id="rId5">
                  <a:extLst>
                    <a:ext uri="{A12FA001-AC4F-418D-AE19-62706E023703}">
                      <ahyp:hlinkClr xmlns:ahyp="http://schemas.microsoft.com/office/drawing/2018/hyperlinkcolor" val="tx"/>
                    </a:ext>
                  </a:extLst>
                </a:hlinkClick>
              </a:rPr>
              <a:t>rrsa@unicef.org.uk</a:t>
            </a:r>
            <a:r>
              <a:rPr lang="en-GB" sz="1500" b="0" i="0" dirty="0">
                <a:solidFill>
                  <a:srgbClr val="000000"/>
                </a:solidFill>
                <a:effectLst/>
                <a:latin typeface="Arial" panose="020B0604020202020204" pitchFamily="34" charset="0"/>
              </a:rPr>
              <a:t>. We would love to hear from you. You can also think about how you could </a:t>
            </a:r>
            <a:r>
              <a:rPr lang="en-GB" sz="1500" b="1" i="0" dirty="0">
                <a:solidFill>
                  <a:srgbClr val="000000"/>
                </a:solidFill>
                <a:effectLst/>
                <a:latin typeface="Arial" panose="020B0604020202020204" pitchFamily="34" charset="0"/>
              </a:rPr>
              <a:t>encourage other schools in your area to sign </a:t>
            </a:r>
            <a:r>
              <a:rPr lang="en-GB" sz="1500" b="1" dirty="0">
                <a:solidFill>
                  <a:srgbClr val="000000"/>
                </a:solidFill>
                <a:latin typeface="Arial" panose="020B0604020202020204" pitchFamily="34" charset="0"/>
              </a:rPr>
              <a:t>up </a:t>
            </a:r>
            <a:r>
              <a:rPr lang="en-GB" sz="1500" dirty="0">
                <a:solidFill>
                  <a:srgbClr val="000000"/>
                </a:solidFill>
                <a:latin typeface="Arial" panose="020B0604020202020204" pitchFamily="34" charset="0"/>
              </a:rPr>
              <a:t>for</a:t>
            </a:r>
            <a:r>
              <a:rPr lang="en-GB" sz="1500" b="1" dirty="0">
                <a:solidFill>
                  <a:srgbClr val="000000"/>
                </a:solidFill>
                <a:latin typeface="Arial" panose="020B0604020202020204" pitchFamily="34" charset="0"/>
              </a:rPr>
              <a:t> </a:t>
            </a:r>
            <a:r>
              <a:rPr lang="en-GB" sz="1500" b="0" i="0" dirty="0">
                <a:solidFill>
                  <a:srgbClr val="000000"/>
                </a:solidFill>
                <a:effectLst/>
                <a:latin typeface="Arial" panose="020B0604020202020204" pitchFamily="34" charset="0"/>
              </a:rPr>
              <a:t>RRSA so all children in Scotland know their rights. </a:t>
            </a:r>
            <a:endParaRPr lang="en-GB" sz="1500" dirty="0"/>
          </a:p>
        </p:txBody>
      </p:sp>
      <p:sp>
        <p:nvSpPr>
          <p:cNvPr id="13" name="TextBox 12">
            <a:extLst>
              <a:ext uri="{FF2B5EF4-FFF2-40B4-BE49-F238E27FC236}">
                <a16:creationId xmlns:a16="http://schemas.microsoft.com/office/drawing/2014/main" id="{6C40C9B0-16B1-3DF4-EDF7-63788570C65A}"/>
              </a:ext>
            </a:extLst>
          </p:cNvPr>
          <p:cNvSpPr txBox="1"/>
          <p:nvPr/>
        </p:nvSpPr>
        <p:spPr>
          <a:xfrm>
            <a:off x="686377" y="2305280"/>
            <a:ext cx="5029200" cy="1815882"/>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rPr>
              <a:t>Download a copy of the </a:t>
            </a:r>
            <a:r>
              <a:rPr lang="en-GB" sz="1600" b="0" i="0" u="sng" strike="noStrike" dirty="0">
                <a:solidFill>
                  <a:srgbClr val="FF6937"/>
                </a:solidFill>
                <a:effectLst/>
                <a:latin typeface="Arial" panose="020B0604020202020204" pitchFamily="34" charset="0"/>
                <a:hlinkClick r:id="rId6">
                  <a:extLst>
                    <a:ext uri="{A12FA001-AC4F-418D-AE19-62706E023703}">
                      <ahyp:hlinkClr xmlns:ahyp="http://schemas.microsoft.com/office/drawing/2018/hyperlinkcolor" val="tx"/>
                    </a:ext>
                  </a:extLst>
                </a:hlinkClick>
              </a:rPr>
              <a:t>CRC summary</a:t>
            </a:r>
            <a:r>
              <a:rPr lang="en-GB" sz="1600" b="0" i="0" dirty="0">
                <a:solidFill>
                  <a:srgbClr val="FF6937"/>
                </a:solidFill>
                <a:effectLst/>
                <a:latin typeface="Arial" panose="020B0604020202020204" pitchFamily="34" charset="0"/>
              </a:rPr>
              <a:t> </a:t>
            </a:r>
            <a:r>
              <a:rPr lang="en-GB" sz="1600" b="0" i="0" dirty="0">
                <a:solidFill>
                  <a:schemeClr val="bg1"/>
                </a:solidFill>
                <a:effectLst/>
                <a:latin typeface="Arial" panose="020B0604020202020204" pitchFamily="34" charset="0"/>
              </a:rPr>
              <a:t>and try to identify as many ways school helps you to enjoy your rights as you can. Sort the articles into groups, to show which rights you enjoy in school and which ones your school could do more to protect and promote. How could you be involved more in some of these improvements needed? </a:t>
            </a:r>
            <a:endParaRPr lang="en-GB" sz="1600" dirty="0">
              <a:solidFill>
                <a:schemeClr val="bg1"/>
              </a:solidFill>
            </a:endParaRPr>
          </a:p>
        </p:txBody>
      </p:sp>
    </p:spTree>
    <p:extLst>
      <p:ext uri="{BB962C8B-B14F-4D97-AF65-F5344CB8AC3E}">
        <p14:creationId xmlns:p14="http://schemas.microsoft.com/office/powerpoint/2010/main" val="251124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6"/>
            <a:ext cx="7396059" cy="671704"/>
          </a:xfrm>
        </p:spPr>
        <p:txBody>
          <a:bodyPr/>
          <a:lstStyle/>
          <a:p>
            <a:r>
              <a:rPr lang="en-US" sz="3800" dirty="0">
                <a:latin typeface="Arial Black" panose="020B0A04020102020204" pitchFamily="34" charset="0"/>
              </a:rPr>
              <a:t>SECONDARY ACTIVITIES</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5676115"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B0183-7BE6-01B6-1CB7-0D8BCD7ED86F}"/>
              </a:ext>
            </a:extLst>
          </p:cNvPr>
          <p:cNvSpPr/>
          <p:nvPr/>
        </p:nvSpPr>
        <p:spPr>
          <a:xfrm>
            <a:off x="528741" y="4434357"/>
            <a:ext cx="6529283"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6204856" y="2137472"/>
            <a:ext cx="5728158"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7058024" y="4434357"/>
            <a:ext cx="4874989"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973301" y="2336058"/>
            <a:ext cx="4786995" cy="1754326"/>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rPr>
              <a:t>Have you heard of the </a:t>
            </a:r>
            <a:r>
              <a:rPr lang="en-GB" b="1" i="0" dirty="0">
                <a:solidFill>
                  <a:srgbClr val="000000"/>
                </a:solidFill>
                <a:effectLst/>
                <a:latin typeface="Arial" panose="020B0604020202020204" pitchFamily="34" charset="0"/>
              </a:rPr>
              <a:t>Children’s Commissioner</a:t>
            </a:r>
            <a:r>
              <a:rPr lang="en-GB" b="0" i="0" dirty="0">
                <a:solidFill>
                  <a:srgbClr val="000000"/>
                </a:solidFill>
                <a:effectLst/>
                <a:latin typeface="Arial" panose="020B0604020202020204" pitchFamily="34" charset="0"/>
              </a:rPr>
              <a:t>? What do you think their job is? Do a bit of research and find out five facts about Scotland’s Commissioner for Children and Young People. Share these with the rest of your class and family at home. </a:t>
            </a:r>
            <a:endParaRPr lang="en-GB" dirty="0"/>
          </a:p>
        </p:txBody>
      </p:sp>
      <p:sp>
        <p:nvSpPr>
          <p:cNvPr id="9" name="TextBox 8">
            <a:extLst>
              <a:ext uri="{FF2B5EF4-FFF2-40B4-BE49-F238E27FC236}">
                <a16:creationId xmlns:a16="http://schemas.microsoft.com/office/drawing/2014/main" id="{19DABE4C-A04F-5B8C-9171-D4E4C4FE47EB}"/>
              </a:ext>
            </a:extLst>
          </p:cNvPr>
          <p:cNvSpPr txBox="1"/>
          <p:nvPr/>
        </p:nvSpPr>
        <p:spPr>
          <a:xfrm>
            <a:off x="610196" y="4479054"/>
            <a:ext cx="3700857" cy="2062103"/>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The Scottish Parliament has unanimously agreed to incorporate the CRC into Scots Law. Watch </a:t>
            </a:r>
            <a:r>
              <a:rPr lang="en-GB" sz="1600" b="0" i="0" u="sng" strike="noStrike" dirty="0">
                <a:solidFill>
                  <a:srgbClr val="FFFF00"/>
                </a:solidFill>
                <a:effectLst/>
                <a:latin typeface="Arial" panose="020B0604020202020204" pitchFamily="34" charset="0"/>
                <a:hlinkClick r:id="rId2">
                  <a:extLst>
                    <a:ext uri="{A12FA001-AC4F-418D-AE19-62706E023703}">
                      <ahyp:hlinkClr xmlns:ahyp="http://schemas.microsoft.com/office/drawing/2018/hyperlinkcolor" val="tx"/>
                    </a:ext>
                  </a:extLst>
                </a:hlinkClick>
              </a:rPr>
              <a:t>this video</a:t>
            </a:r>
            <a:r>
              <a:rPr lang="en-GB" sz="1600" b="0" i="0" dirty="0">
                <a:solidFill>
                  <a:srgbClr val="FFFF00"/>
                </a:solidFill>
                <a:effectLst/>
                <a:latin typeface="Arial" panose="020B0604020202020204" pitchFamily="34" charset="0"/>
              </a:rPr>
              <a:t> </a:t>
            </a:r>
            <a:r>
              <a:rPr lang="en-GB" sz="1600" b="0" i="0" dirty="0">
                <a:solidFill>
                  <a:srgbClr val="000000"/>
                </a:solidFill>
                <a:effectLst/>
                <a:latin typeface="Arial" panose="020B0604020202020204" pitchFamily="34" charset="0"/>
              </a:rPr>
              <a:t>from the Children and Young People’s Commissioner Scotland to see why it’s so important. What’s the latest situation on incorporation? Research reliable news sources to find out. </a:t>
            </a:r>
            <a:endParaRPr lang="en-GB" sz="1600" dirty="0"/>
          </a:p>
        </p:txBody>
      </p:sp>
      <p:pic>
        <p:nvPicPr>
          <p:cNvPr id="10" name="Picture 9" descr="A picture containing text, screen&#10;&#10;Description automatically generated">
            <a:hlinkClick r:id="rId2"/>
            <a:extLst>
              <a:ext uri="{FF2B5EF4-FFF2-40B4-BE49-F238E27FC236}">
                <a16:creationId xmlns:a16="http://schemas.microsoft.com/office/drawing/2014/main" id="{A5E98211-69D5-E1DC-38FB-035A3D8B9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2508" y="4805870"/>
            <a:ext cx="2507698" cy="1408469"/>
          </a:xfrm>
          <a:prstGeom prst="rect">
            <a:avLst/>
          </a:prstGeom>
        </p:spPr>
      </p:pic>
      <p:sp>
        <p:nvSpPr>
          <p:cNvPr id="11" name="TextBox 10">
            <a:extLst>
              <a:ext uri="{FF2B5EF4-FFF2-40B4-BE49-F238E27FC236}">
                <a16:creationId xmlns:a16="http://schemas.microsoft.com/office/drawing/2014/main" id="{2DEDB733-D59A-AE81-C34F-D4AF580961B0}"/>
              </a:ext>
            </a:extLst>
          </p:cNvPr>
          <p:cNvSpPr txBox="1"/>
          <p:nvPr/>
        </p:nvSpPr>
        <p:spPr>
          <a:xfrm>
            <a:off x="6344784" y="2359141"/>
            <a:ext cx="5448301" cy="1708160"/>
          </a:xfrm>
          <a:prstGeom prst="rect">
            <a:avLst/>
          </a:prstGeom>
          <a:noFill/>
        </p:spPr>
        <p:txBody>
          <a:bodyPr wrap="square" rtlCol="0">
            <a:spAutoFit/>
          </a:bodyPr>
          <a:lstStyle/>
          <a:p>
            <a:pPr algn="ctr"/>
            <a:r>
              <a:rPr lang="en-GB" sz="1500" b="0" i="0" dirty="0">
                <a:solidFill>
                  <a:schemeClr val="bg1"/>
                </a:solidFill>
                <a:effectLst/>
                <a:latin typeface="Arial" panose="020B0604020202020204" pitchFamily="34" charset="0"/>
              </a:rPr>
              <a:t>Governments and schools have to make sure that everyone is able to learn about rights. Some children find it easier to understand pictures, so some of the UK’s Children’s Commissioners have created </a:t>
            </a:r>
            <a:r>
              <a:rPr lang="en-GB" sz="1500" b="0" i="0" u="sng" strike="noStrike" dirty="0">
                <a:solidFill>
                  <a:srgbClr val="FFFF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these symbols</a:t>
            </a:r>
            <a:r>
              <a:rPr lang="en-GB" sz="1500" b="0" i="0" dirty="0">
                <a:solidFill>
                  <a:srgbClr val="FFFF00"/>
                </a:solidFill>
                <a:effectLst/>
                <a:latin typeface="Arial" panose="020B0604020202020204" pitchFamily="34" charset="0"/>
              </a:rPr>
              <a:t> </a:t>
            </a:r>
            <a:r>
              <a:rPr lang="en-GB" sz="1500" b="0" i="0" dirty="0">
                <a:solidFill>
                  <a:schemeClr val="bg1"/>
                </a:solidFill>
                <a:effectLst/>
                <a:latin typeface="Arial" panose="020B0604020202020204" pitchFamily="34" charset="0"/>
              </a:rPr>
              <a:t>representing each of the articles of the CRC. Look through them with a partner and decide, in your opinion, which symbols represent the article the best. Discuss with the rest of your class.  </a:t>
            </a:r>
            <a:endParaRPr lang="en-GB" sz="1500" dirty="0">
              <a:solidFill>
                <a:schemeClr val="bg1"/>
              </a:solidFill>
            </a:endParaRPr>
          </a:p>
        </p:txBody>
      </p:sp>
      <p:sp>
        <p:nvSpPr>
          <p:cNvPr id="12" name="TextBox 11">
            <a:extLst>
              <a:ext uri="{FF2B5EF4-FFF2-40B4-BE49-F238E27FC236}">
                <a16:creationId xmlns:a16="http://schemas.microsoft.com/office/drawing/2014/main" id="{CFEC6972-21CF-9B64-FF44-09536D49B4D4}"/>
              </a:ext>
            </a:extLst>
          </p:cNvPr>
          <p:cNvSpPr txBox="1"/>
          <p:nvPr/>
        </p:nvSpPr>
        <p:spPr>
          <a:xfrm>
            <a:off x="7373875" y="4602163"/>
            <a:ext cx="4289384" cy="1815882"/>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rPr>
              <a:t>The </a:t>
            </a:r>
            <a:r>
              <a:rPr lang="en-GB" sz="1600" b="0" i="0" u="sng" strike="noStrike" dirty="0">
                <a:solidFill>
                  <a:srgbClr val="FF6937"/>
                </a:solidFill>
                <a:effectLst/>
                <a:latin typeface="Arial" panose="020B0604020202020204" pitchFamily="34" charset="0"/>
                <a:hlinkClick r:id="rId5">
                  <a:extLst>
                    <a:ext uri="{A12FA001-AC4F-418D-AE19-62706E023703}">
                      <ahyp:hlinkClr xmlns:ahyp="http://schemas.microsoft.com/office/drawing/2018/hyperlinkcolor" val="tx"/>
                    </a:ext>
                  </a:extLst>
                </a:hlinkClick>
              </a:rPr>
              <a:t>Scottish Youth Parliament</a:t>
            </a:r>
            <a:r>
              <a:rPr lang="en-GB" sz="1600" b="0" i="0" dirty="0">
                <a:solidFill>
                  <a:srgbClr val="FF6937"/>
                </a:solidFill>
                <a:effectLst/>
                <a:latin typeface="Arial" panose="020B0604020202020204" pitchFamily="34" charset="0"/>
              </a:rPr>
              <a:t> </a:t>
            </a:r>
            <a:r>
              <a:rPr lang="en-GB" sz="1600" b="0" i="0" dirty="0">
                <a:solidFill>
                  <a:schemeClr val="bg1"/>
                </a:solidFill>
                <a:effectLst/>
                <a:latin typeface="Arial" panose="020B0604020202020204" pitchFamily="34" charset="0"/>
              </a:rPr>
              <a:t>is the democratically elected voice of young people in Scotland. Find out about their work and their campaigns. If your school is not already involved, prepare a proposal for your pupil council to promote the Youth Parliament in your school. </a:t>
            </a:r>
            <a:endParaRPr lang="en-GB" sz="1600" dirty="0">
              <a:solidFill>
                <a:schemeClr val="bg1"/>
              </a:solidFill>
            </a:endParaRPr>
          </a:p>
        </p:txBody>
      </p:sp>
    </p:spTree>
    <p:extLst>
      <p:ext uri="{BB962C8B-B14F-4D97-AF65-F5344CB8AC3E}">
        <p14:creationId xmlns:p14="http://schemas.microsoft.com/office/powerpoint/2010/main" val="2857979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846</TotalTime>
  <Words>1791</Words>
  <Application>Microsoft Office PowerPoint</Application>
  <PresentationFormat>Widescreen</PresentationFormat>
  <Paragraphs>79</Paragraphs>
  <Slides>14</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 Black</vt:lpstr>
      <vt:lpstr>Calibri</vt:lpstr>
      <vt:lpstr>Open Sans</vt:lpstr>
      <vt:lpstr>Univers LT Pro 45 Light</vt:lpstr>
      <vt:lpstr>Univers LT Pro 55</vt:lpstr>
      <vt:lpstr>Univers LT Pro 85 XBlack</vt:lpstr>
      <vt:lpstr>Univers LT Std 45 Light</vt:lpstr>
      <vt:lpstr>Office Theme</vt:lpstr>
      <vt:lpstr>ARTICLE OF THE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Romana Juhasova</cp:lastModifiedBy>
  <cp:revision>81</cp:revision>
  <dcterms:created xsi:type="dcterms:W3CDTF">2022-01-18T14:28:30Z</dcterms:created>
  <dcterms:modified xsi:type="dcterms:W3CDTF">2022-08-25T08:54:51Z</dcterms:modified>
</cp:coreProperties>
</file>