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84" r:id="rId2"/>
    <p:sldId id="285" r:id="rId3"/>
    <p:sldId id="273" r:id="rId4"/>
    <p:sldId id="272" r:id="rId5"/>
    <p:sldId id="268" r:id="rId6"/>
    <p:sldId id="276" r:id="rId7"/>
    <p:sldId id="289" r:id="rId8"/>
    <p:sldId id="286" r:id="rId9"/>
    <p:sldId id="292" r:id="rId10"/>
    <p:sldId id="287" r:id="rId11"/>
    <p:sldId id="288" r:id="rId12"/>
    <p:sldId id="290" r:id="rId13"/>
    <p:sldId id="270" r:id="rId14"/>
    <p:sldId id="29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E"/>
    <a:srgbClr val="FF6937"/>
    <a:srgbClr val="00AEEF"/>
    <a:srgbClr val="FFFF00"/>
    <a:srgbClr val="DDF3F1"/>
    <a:srgbClr val="00833D"/>
    <a:srgbClr val="7030A0"/>
    <a:srgbClr val="6A1E74"/>
    <a:srgbClr val="FF9933"/>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93" autoAdjust="0"/>
    <p:restoredTop sz="94660"/>
  </p:normalViewPr>
  <p:slideViewPr>
    <p:cSldViewPr snapToGrid="0">
      <p:cViewPr varScale="1">
        <p:scale>
          <a:sx n="67" d="100"/>
          <a:sy n="67" d="100"/>
        </p:scale>
        <p:origin x="900" y="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9/1/2022</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E9C8C3-D77B-4A45-B301-1E7F69DD6C4A}"/>
              </a:ext>
            </a:extLst>
          </p:cNvPr>
          <p:cNvPicPr>
            <a:picLocks noChangeAspect="1"/>
          </p:cNvPicPr>
          <p:nvPr userDrawn="1"/>
        </p:nvPicPr>
        <p:blipFill>
          <a:blip r:embed="rId2">
            <a:extLst>
              <a:ext uri="{28A0092B-C50C-407E-A947-70E740481C1C}">
                <a14:useLocalDpi xmlns:a14="http://schemas.microsoft.com/office/drawing/2010/main" val="0"/>
              </a:ext>
            </a:extLst>
          </a:blip>
          <a:srcRect t="7854" b="7854"/>
          <a:stretch/>
        </p:blipFill>
        <p:spPr>
          <a:xfrm>
            <a:off x="0" y="0"/>
            <a:ext cx="12192000" cy="6858000"/>
          </a:xfrm>
          <a:prstGeom prst="rect">
            <a:avLst/>
          </a:prstGeom>
        </p:spPr>
      </p:pic>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
        <p:nvSpPr>
          <p:cNvPr id="4" name="TextBox 3">
            <a:extLst>
              <a:ext uri="{FF2B5EF4-FFF2-40B4-BE49-F238E27FC236}">
                <a16:creationId xmlns:a16="http://schemas.microsoft.com/office/drawing/2014/main" id="{63675C4D-3156-5CB9-8EAA-691BA42DFB3C}"/>
              </a:ext>
            </a:extLst>
          </p:cNvPr>
          <p:cNvSpPr txBox="1"/>
          <p:nvPr userDrawn="1"/>
        </p:nvSpPr>
        <p:spPr>
          <a:xfrm rot="5400000">
            <a:off x="11531242" y="512868"/>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a:t>
            </a:r>
            <a:r>
              <a:rPr lang="en-GB" sz="800" b="0" i="0" dirty="0" err="1">
                <a:solidFill>
                  <a:schemeClr val="bg1"/>
                </a:solidFill>
                <a:effectLst/>
                <a:latin typeface="Univers LT Pro 45 Light" panose="020B0403020202020204" pitchFamily="34" charset="77"/>
              </a:rPr>
              <a:t>Mashall</a:t>
            </a:r>
            <a:endParaRPr lang="en-US" sz="800" b="0" i="0" dirty="0">
              <a:solidFill>
                <a:schemeClr val="bg1"/>
              </a:solidFill>
              <a:latin typeface="Univers LT Pro 45 Light" panose="020B0403020202020204" pitchFamily="34" charset="77"/>
            </a:endParaRPr>
          </a:p>
        </p:txBody>
      </p:sp>
      <p:pic>
        <p:nvPicPr>
          <p:cNvPr id="5" name="Picture 4">
            <a:extLst>
              <a:ext uri="{FF2B5EF4-FFF2-40B4-BE49-F238E27FC236}">
                <a16:creationId xmlns:a16="http://schemas.microsoft.com/office/drawing/2014/main" id="{A14E13DC-33B5-D70F-658A-30842B3D97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5138189"/>
            <a:ext cx="1728039" cy="1424750"/>
          </a:xfrm>
          <a:prstGeom prst="rect">
            <a:avLst/>
          </a:prstGeom>
        </p:spPr>
      </p:pic>
    </p:spTree>
    <p:extLst>
      <p:ext uri="{BB962C8B-B14F-4D97-AF65-F5344CB8AC3E}">
        <p14:creationId xmlns:p14="http://schemas.microsoft.com/office/powerpoint/2010/main" val="2003611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0"/>
            <a:ext cx="6096000" cy="68579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3498751"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3498751"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11452265" y="524290"/>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5601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781619"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781620"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781619"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1078161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781619"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211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bg1"/>
          </a:solidFill>
        </p:spPr>
        <p:txBody>
          <a:bodyPr wrap="square" lIns="144000" tIns="144000" rIns="108000" bIns="0" anchor="ctr" anchorCtr="0">
            <a:spAutoFit/>
          </a:bodyPr>
          <a:lstStyle>
            <a:lvl1pPr marL="0" indent="0">
              <a:buNone/>
              <a:defRPr sz="4000" b="1" i="0" spc="100" baseline="0">
                <a:solidFill>
                  <a:schemeClr val="tx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10901362" cy="339950"/>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10901363"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10901362"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9464450"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10901362"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664656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2" y="531140"/>
            <a:ext cx="6536088"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183041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11302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PRIMARY ACTIVITIES 2</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456173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7396059"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a:t>
            </a:r>
            <a:endParaRPr lang="en-GB" dirty="0"/>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Tree>
    <p:extLst>
      <p:ext uri="{BB962C8B-B14F-4D97-AF65-F5344CB8AC3E}">
        <p14:creationId xmlns:p14="http://schemas.microsoft.com/office/powerpoint/2010/main" val="543368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04974" y="285818"/>
            <a:ext cx="1728039" cy="1424750"/>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528741" y="1422679"/>
            <a:ext cx="5676116" cy="569407"/>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You do not need to complete every activity but if you have time you can try to complete more than one. </a:t>
            </a:r>
          </a:p>
          <a:p>
            <a:pPr lvl="0"/>
            <a:endParaRPr lang="en-GB" dirty="0"/>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528741" y="531140"/>
            <a:ext cx="7962116"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SECONDARY ACTIVITIES 2</a:t>
            </a:r>
            <a:endParaRPr lang="en-GB" dirty="0"/>
          </a:p>
        </p:txBody>
      </p:sp>
    </p:spTree>
    <p:extLst>
      <p:ext uri="{BB962C8B-B14F-4D97-AF65-F5344CB8AC3E}">
        <p14:creationId xmlns:p14="http://schemas.microsoft.com/office/powerpoint/2010/main" val="10404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bg1"/>
                </a:solidFill>
                <a:effectLst/>
                <a:latin typeface="Univers LT Pro 45 Light" panose="020B0403020202020204" pitchFamily="34" charset="77"/>
              </a:rPr>
              <a:t>© UNICEF/Dawe</a:t>
            </a:r>
            <a:endParaRPr lang="en-US" sz="800" b="0" i="0" dirty="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3696909"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Tree>
    <p:extLst>
      <p:ext uri="{BB962C8B-B14F-4D97-AF65-F5344CB8AC3E}">
        <p14:creationId xmlns:p14="http://schemas.microsoft.com/office/powerpoint/2010/main" val="496800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8" y="5775443"/>
            <a:ext cx="3750698"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dirty="0"/>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6" y="221899"/>
            <a:ext cx="1728039" cy="1424750"/>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dirty="0">
                <a:solidFill>
                  <a:schemeClr val="bg1"/>
                </a:solidFill>
                <a:effectLst/>
                <a:latin typeface="Open Sans" panose="020B0606030504020204" pitchFamily="34" charset="0"/>
              </a:rPr>
              <a:t>© UNICEF/Dawe</a:t>
            </a:r>
            <a:endParaRPr lang="en-US" sz="800" dirty="0">
              <a:solidFill>
                <a:schemeClr val="bg1"/>
              </a:solidFill>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12192000" cy="68580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9786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12192000" cy="68580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11423520" y="524980"/>
            <a:ext cx="1106071"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96866" y="5775443"/>
            <a:ext cx="6709575"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dirty="0"/>
              <a:t>ARTICLE OF THE WEEK</a:t>
            </a:r>
            <a:endParaRPr lang="en-GB" dirty="0"/>
          </a:p>
        </p:txBody>
      </p:sp>
    </p:spTree>
    <p:extLst>
      <p:ext uri="{BB962C8B-B14F-4D97-AF65-F5344CB8AC3E}">
        <p14:creationId xmlns:p14="http://schemas.microsoft.com/office/powerpoint/2010/main" val="155859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464890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INSTRUCTIONS</a:t>
            </a:r>
            <a:endParaRPr lang="en-GB" dirty="0"/>
          </a:p>
        </p:txBody>
      </p:sp>
      <p:sp>
        <p:nvSpPr>
          <p:cNvPr id="5" name="Rectangle 4">
            <a:extLst>
              <a:ext uri="{FF2B5EF4-FFF2-40B4-BE49-F238E27FC236}">
                <a16:creationId xmlns:a16="http://schemas.microsoft.com/office/drawing/2014/main" id="{4B7438D2-6C85-3681-FD0E-952127D229CA}"/>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6357940" y="1624939"/>
            <a:ext cx="5305425" cy="4490853"/>
          </a:xfrm>
        </p:spPr>
        <p:txBody>
          <a:bodyPr lIns="0">
            <a:normAutofit/>
          </a:bodyPr>
          <a:lstStyle>
            <a:lvl1pPr>
              <a:buClr>
                <a:srgbClr val="00AEEF"/>
              </a:buClr>
              <a:defRPr sz="1800" b="1"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4" name="TextBox 3">
            <a:extLst>
              <a:ext uri="{FF2B5EF4-FFF2-40B4-BE49-F238E27FC236}">
                <a16:creationId xmlns:a16="http://schemas.microsoft.com/office/drawing/2014/main" id="{6245FDA7-ADA2-FC50-4D41-544CB2C33AAF}"/>
              </a:ext>
            </a:extLst>
          </p:cNvPr>
          <p:cNvSpPr txBox="1"/>
          <p:nvPr userDrawn="1"/>
        </p:nvSpPr>
        <p:spPr>
          <a:xfrm>
            <a:off x="528635" y="1624939"/>
            <a:ext cx="5305425" cy="5201424"/>
          </a:xfrm>
          <a:prstGeom prst="rect">
            <a:avLst/>
          </a:prstGeom>
          <a:noFill/>
        </p:spPr>
        <p:txBody>
          <a:bodyPr wrap="square">
            <a:spAutoFit/>
          </a:bodyPr>
          <a:lstStyle/>
          <a:p>
            <a:pPr lvl="0"/>
            <a:r>
              <a:rPr lang="en-GB" sz="2000" b="0" i="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Please </a:t>
            </a:r>
            <a:r>
              <a:rPr lang="en-GB" sz="2000" b="1" i="0" dirty="0">
                <a:solidFill>
                  <a:srgbClr val="FFFF00"/>
                </a:solidFill>
                <a:latin typeface="Arial" panose="020B0604020202020204" pitchFamily="34" charset="0"/>
                <a:cs typeface="Arial" panose="020B0604020202020204" pitchFamily="34" charset="0"/>
              </a:rPr>
              <a:t>edit out non-relevant slides </a:t>
            </a:r>
            <a:r>
              <a:rPr lang="en-GB" sz="2000" b="0" i="0" dirty="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2000" b="0" i="0" dirty="0">
              <a:solidFill>
                <a:schemeClr val="bg1"/>
              </a:solidFill>
              <a:latin typeface="Arial" panose="020B0604020202020204" pitchFamily="34" charset="0"/>
              <a:cs typeface="Arial" panose="020B0604020202020204" pitchFamily="34" charset="0"/>
            </a:endParaRPr>
          </a:p>
          <a:p>
            <a:pPr lvl="0"/>
            <a:r>
              <a:rPr lang="en-GB" sz="2000" b="0" i="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1600" b="0" i="0" dirty="0">
              <a:solidFill>
                <a:schemeClr val="bg1"/>
              </a:solidFill>
              <a:latin typeface="Univers LT Pro 55" panose="020B0603020202020204" pitchFamily="34" charset="77"/>
            </a:endParaRPr>
          </a:p>
          <a:p>
            <a:pPr lvl="0"/>
            <a:endParaRPr lang="en-US" sz="1600" b="0" i="0" dirty="0">
              <a:solidFill>
                <a:schemeClr val="bg1"/>
              </a:solidFill>
              <a:latin typeface="Univers LT Pro 55" panose="020B0603020202020204" pitchFamily="34" charset="77"/>
            </a:endParaRP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97254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2" name="Rectangle 1">
            <a:extLst>
              <a:ext uri="{FF2B5EF4-FFF2-40B4-BE49-F238E27FC236}">
                <a16:creationId xmlns:a16="http://schemas.microsoft.com/office/drawing/2014/main" id="{08ABAA83-EA49-59C5-F1C6-74286C2B285F}"/>
              </a:ext>
            </a:extLst>
          </p:cNvPr>
          <p:cNvSpPr/>
          <p:nvPr userDrawn="1"/>
        </p:nvSpPr>
        <p:spPr>
          <a:xfrm>
            <a:off x="6096000" y="0"/>
            <a:ext cx="6096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6586401" y="2071688"/>
            <a:ext cx="5305425" cy="309086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6586401" y="146855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551757" y="1597203"/>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677478" y="2326112"/>
            <a:ext cx="4512040" cy="4531888"/>
          </a:xfrm>
          <a:prstGeom prst="rect">
            <a:avLst/>
          </a:prstGeom>
        </p:spPr>
      </p:pic>
    </p:spTree>
    <p:extLst>
      <p:ext uri="{BB962C8B-B14F-4D97-AF65-F5344CB8AC3E}">
        <p14:creationId xmlns:p14="http://schemas.microsoft.com/office/powerpoint/2010/main" val="402157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dirty="0"/>
              <a:t>Click to edit subheading</a:t>
            </a:r>
            <a:endParaRPr lang="en-US" dirty="0"/>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dirty="0"/>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528741" y="531140"/>
            <a:ext cx="264197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HEADER</a:t>
            </a:r>
            <a:endParaRPr lang="en-GB" dirty="0"/>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5355" y="1"/>
            <a:ext cx="6101355" cy="68579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3534377"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3534379"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6096000" y="0"/>
            <a:ext cx="6096000" cy="68580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6096000" y="6642556"/>
            <a:ext cx="1264025" cy="215444"/>
          </a:xfrm>
          <a:prstGeom prst="rect">
            <a:avLst/>
          </a:prstGeom>
          <a:noFill/>
        </p:spPr>
        <p:txBody>
          <a:bodyPr wrap="square">
            <a:spAutoFit/>
          </a:bodyPr>
          <a:lstStyle/>
          <a:p>
            <a:pPr algn="l"/>
            <a:r>
              <a:rPr lang="en-GB" sz="800" b="0" i="0" dirty="0">
                <a:solidFill>
                  <a:schemeClr val="tx1"/>
                </a:solidFill>
                <a:effectLst/>
                <a:latin typeface="Univers LT Pro 45 Light" panose="020B0403020202020204" pitchFamily="34" charset="77"/>
              </a:rPr>
              <a:t>© UNICEF/Dawe</a:t>
            </a:r>
            <a:endParaRPr lang="en-US" sz="800" b="0" i="0" dirty="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dirty="0"/>
              <a:t>HEADLINE</a:t>
            </a:r>
            <a:endParaRPr lang="en-GB" dirty="0"/>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dirty="0"/>
              <a:t>Click to edit sub-heading</a:t>
            </a:r>
            <a:endParaRPr lang="en-US" dirty="0"/>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dirty="0"/>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dirty="0"/>
              <a:t>Click to edit body copy.</a:t>
            </a:r>
            <a:endParaRPr lang="en-US" dirty="0"/>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dirty="0"/>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212712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01/09/2022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738" r:id="rId3"/>
    <p:sldLayoutId id="2147483739" r:id="rId4"/>
    <p:sldLayoutId id="2147483734" r:id="rId5"/>
    <p:sldLayoutId id="2147483728" r:id="rId6"/>
    <p:sldLayoutId id="2147483694" r:id="rId7"/>
    <p:sldLayoutId id="2147483706" r:id="rId8"/>
    <p:sldLayoutId id="2147483727" r:id="rId9"/>
    <p:sldLayoutId id="2147483709" r:id="rId10"/>
    <p:sldLayoutId id="2147483740" r:id="rId11"/>
    <p:sldLayoutId id="2147483735" r:id="rId12"/>
    <p:sldLayoutId id="2147483733" r:id="rId13"/>
    <p:sldLayoutId id="2147483736" r:id="rId14"/>
    <p:sldLayoutId id="2147483741" r:id="rId15"/>
    <p:sldLayoutId id="2147483742" r:id="rId16"/>
    <p:sldLayoutId id="2147483743" r:id="rId17"/>
    <p:sldLayoutId id="2147483715" r:id="rId18"/>
    <p:sldLayoutId id="2147483737" r:id="rId19"/>
    <p:sldLayoutId id="2147483696" r:id="rId20"/>
    <p:sldLayoutId id="2147483722" r:id="rId21"/>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voicesofyouth.org/" TargetMode="External"/><Relationship Id="rId2" Type="http://schemas.openxmlformats.org/officeDocument/2006/relationships/hyperlink" Target="https://twitter.com/UNICEFuk_action/status/1329726177326428160?s=20" TargetMode="External"/><Relationship Id="rId1" Type="http://schemas.openxmlformats.org/officeDocument/2006/relationships/slideLayout" Target="../slideLayouts/slideLayout16.xml"/><Relationship Id="rId5" Type="http://schemas.openxmlformats.org/officeDocument/2006/relationships/image" Target="../media/image22.JPG"/><Relationship Id="rId4" Type="http://schemas.openxmlformats.org/officeDocument/2006/relationships/hyperlink" Target="https://www.byc.org.uk/uk/uk-youth-parliament/make-your-mar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lU-QpcEswo" TargetMode="External"/><Relationship Id="rId2" Type="http://schemas.openxmlformats.org/officeDocument/2006/relationships/slideLayout" Target="../slideLayouts/slideLayout17.xml"/><Relationship Id="rId1" Type="http://schemas.openxmlformats.org/officeDocument/2006/relationships/video" Target="https://www.youtube.com/embed/plU-QpcEswo?feature=oembed" TargetMode="External"/><Relationship Id="rId5" Type="http://schemas.openxmlformats.org/officeDocument/2006/relationships/image" Target="../media/image23.jpeg"/><Relationship Id="rId4" Type="http://schemas.openxmlformats.org/officeDocument/2006/relationships/hyperlink" Target="https://www.bbc.co.uk/new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RpqVmvMCmp0" TargetMode="External"/><Relationship Id="rId2" Type="http://schemas.openxmlformats.org/officeDocument/2006/relationships/slideLayout" Target="../slideLayouts/slideLayout16.xml"/><Relationship Id="rId1" Type="http://schemas.openxmlformats.org/officeDocument/2006/relationships/video" Target="https://www.youtube.com/embed/RpqVmvMCmp0?feature=oembed" TargetMode="External"/><Relationship Id="rId5" Type="http://schemas.openxmlformats.org/officeDocument/2006/relationships/image" Target="../media/image24.jpeg"/><Relationship Id="rId4" Type="http://schemas.openxmlformats.org/officeDocument/2006/relationships/hyperlink" Target="https://downloads.unicef.org.uk/wp-content/uploads/2019/03/Youth-Advocacy-Toolkit.pdf?_adal_sd=www.unicef.org.uk.1613569415707&amp;_adal_ca=so%3DUnicef_UK%26me%3DEmail%26ca%3D(not%2520set)%26co%3D(not%2520set)%26ke%3D(not%2520set).1613569415707&amp;_adal_cw=1612971221938.1613569415707&amp;_adal_id=7cb2245c-b565-413d-af16-b7797d8d40b3.1600853332.135.1613568609.1613403895.049b2957-f640-4e8b-8168-ce773da205df.1613569415707&amp;_ga=2.1304182.698762224.1613568442-870706647.1550058026"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www.youtube.com/watch?v=0nSWv5iU-7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YoLCvANLz_4" TargetMode="External"/><Relationship Id="rId2" Type="http://schemas.openxmlformats.org/officeDocument/2006/relationships/slideLayout" Target="../slideLayouts/slideLayout14.xml"/><Relationship Id="rId1" Type="http://schemas.openxmlformats.org/officeDocument/2006/relationships/video" Target="https://www.youtube.com/embed/YoLCvANLz_4?feature=oembed" TargetMode="External"/><Relationship Id="rId5" Type="http://schemas.openxmlformats.org/officeDocument/2006/relationships/image" Target="../media/image17.jpeg"/><Relationship Id="rId4" Type="http://schemas.openxmlformats.org/officeDocument/2006/relationships/hyperlink" Target="https://pbs.twimg.com/media/De4V77lWkAAJX2h?format=jpg&amp;name=900x900"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9.jpeg"/><Relationship Id="rId2" Type="http://schemas.openxmlformats.org/officeDocument/2006/relationships/video" Target="https://www.youtube.com/embed/B0zyNIgtuDA?feature=oembed" TargetMode="External"/><Relationship Id="rId1" Type="http://schemas.openxmlformats.org/officeDocument/2006/relationships/video" Target="https://www.youtube.com/embed/lOCFpsWaSrs?feature=oembed" TargetMode="External"/><Relationship Id="rId6" Type="http://schemas.openxmlformats.org/officeDocument/2006/relationships/image" Target="../media/image18.jpeg"/><Relationship Id="rId5" Type="http://schemas.openxmlformats.org/officeDocument/2006/relationships/hyperlink" Target="https://www.youtube.com/watch?v=lOCFpsWaSrs" TargetMode="External"/><Relationship Id="rId4" Type="http://schemas.openxmlformats.org/officeDocument/2006/relationships/hyperlink" Target="https://www.youtube.com/watch?v=B0zyNIgtuDA"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jpeg"/><Relationship Id="rId2" Type="http://schemas.openxmlformats.org/officeDocument/2006/relationships/video" Target="https://www.youtube.com/embed/6F7ie1Z07aM?start=7&amp;feature=oembed" TargetMode="External"/><Relationship Id="rId1" Type="http://schemas.openxmlformats.org/officeDocument/2006/relationships/video" Target="https://www.youtube.com/embed/oGfu9IfQrVc?feature=oembed" TargetMode="External"/><Relationship Id="rId6" Type="http://schemas.openxmlformats.org/officeDocument/2006/relationships/image" Target="../media/image20.jpeg"/><Relationship Id="rId5" Type="http://schemas.openxmlformats.org/officeDocument/2006/relationships/hyperlink" Target="https://www.youtube.com/watch?v=oGfu9IfQrVc" TargetMode="External"/><Relationship Id="rId4" Type="http://schemas.openxmlformats.org/officeDocument/2006/relationships/hyperlink" Target="https://www.youtube.com/watch?v=6F7ie1Z07aM&amp;t=7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4AE93F-A5B5-55D9-0E0C-F7F2CD976D92}"/>
              </a:ext>
            </a:extLst>
          </p:cNvPr>
          <p:cNvSpPr>
            <a:spLocks noGrp="1"/>
          </p:cNvSpPr>
          <p:nvPr>
            <p:ph type="ctrTitle"/>
          </p:nvPr>
        </p:nvSpPr>
        <p:spPr>
          <a:xfrm>
            <a:off x="273218" y="5821785"/>
            <a:ext cx="6576899" cy="744407"/>
          </a:xfrm>
        </p:spPr>
        <p:txBody>
          <a:bodyPr/>
          <a:lstStyle/>
          <a:p>
            <a:r>
              <a:rPr lang="en-US" sz="3800" dirty="0">
                <a:latin typeface="Arial Black" panose="020B0A04020102020204" pitchFamily="34" charset="0"/>
                <a:cs typeface="Arial" panose="020B0604020202020204" pitchFamily="34" charset="0"/>
              </a:rPr>
              <a:t>ARTICLE OF THE WEEK</a:t>
            </a:r>
          </a:p>
        </p:txBody>
      </p:sp>
    </p:spTree>
    <p:extLst>
      <p:ext uri="{BB962C8B-B14F-4D97-AF65-F5344CB8AC3E}">
        <p14:creationId xmlns:p14="http://schemas.microsoft.com/office/powerpoint/2010/main" val="824152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6"/>
            <a:ext cx="7396059" cy="671704"/>
          </a:xfrm>
        </p:spPr>
        <p:txBody>
          <a:bodyPr/>
          <a:lstStyle/>
          <a:p>
            <a:r>
              <a:rPr lang="en-US" sz="3800" dirty="0">
                <a:latin typeface="Arial Black" panose="020B0A04020102020204" pitchFamily="34" charset="0"/>
              </a:rPr>
              <a:t>SECONDARY ACTIVITIES</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4195659"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4B0183-7BE6-01B6-1CB7-0D8BCD7ED86F}"/>
              </a:ext>
            </a:extLst>
          </p:cNvPr>
          <p:cNvSpPr/>
          <p:nvPr/>
        </p:nvSpPr>
        <p:spPr>
          <a:xfrm>
            <a:off x="528741" y="4434357"/>
            <a:ext cx="6119709"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4724400" y="2137472"/>
            <a:ext cx="7198061"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6648450" y="4434357"/>
            <a:ext cx="528456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705322" y="2190375"/>
            <a:ext cx="3712999"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How can you tell how someone is feeling? List all of the ways people communicate their views and opinions. Share your list with your class. Discuss the </a:t>
            </a:r>
            <a:r>
              <a:rPr lang="en-GB" sz="1600" b="1" i="0" dirty="0">
                <a:solidFill>
                  <a:srgbClr val="003B5E"/>
                </a:solidFill>
                <a:effectLst/>
                <a:latin typeface="Arial" panose="020B0604020202020204" pitchFamily="34" charset="0"/>
              </a:rPr>
              <a:t>importance of non-verbal communication</a:t>
            </a:r>
            <a:r>
              <a:rPr lang="en-GB" sz="1600" b="0" i="0" dirty="0">
                <a:solidFill>
                  <a:srgbClr val="000000"/>
                </a:solidFill>
                <a:effectLst/>
                <a:latin typeface="Arial" panose="020B0604020202020204" pitchFamily="34" charset="0"/>
              </a:rPr>
              <a:t>. What can you do to make sure everyone is listened to and able to participate in decision-making? </a:t>
            </a:r>
            <a:endParaRPr lang="en-GB" sz="1600" dirty="0"/>
          </a:p>
        </p:txBody>
      </p:sp>
      <p:sp>
        <p:nvSpPr>
          <p:cNvPr id="9" name="TextBox 8">
            <a:extLst>
              <a:ext uri="{FF2B5EF4-FFF2-40B4-BE49-F238E27FC236}">
                <a16:creationId xmlns:a16="http://schemas.microsoft.com/office/drawing/2014/main" id="{19DABE4C-A04F-5B8C-9171-D4E4C4FE47EB}"/>
              </a:ext>
            </a:extLst>
          </p:cNvPr>
          <p:cNvSpPr txBox="1"/>
          <p:nvPr/>
        </p:nvSpPr>
        <p:spPr>
          <a:xfrm>
            <a:off x="902021" y="4602163"/>
            <a:ext cx="5373147"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Part of Article 12 says: “</a:t>
            </a:r>
            <a:r>
              <a:rPr lang="en-GB" sz="1600" b="0" i="0" dirty="0">
                <a:solidFill>
                  <a:srgbClr val="003B5E"/>
                </a:solidFill>
                <a:effectLst/>
                <a:latin typeface="Arial" panose="020B0604020202020204" pitchFamily="34" charset="0"/>
              </a:rPr>
              <a:t>Every child has the right to express their views, feelings and wishes in all matters affecting them, and to have their views considered and taken seriously</a:t>
            </a:r>
            <a:r>
              <a:rPr lang="en-GB" sz="1600" b="0" i="0" dirty="0">
                <a:solidFill>
                  <a:srgbClr val="000000"/>
                </a:solidFill>
                <a:effectLst/>
                <a:latin typeface="Arial" panose="020B0604020202020204" pitchFamily="34" charset="0"/>
              </a:rPr>
              <a:t>.” Discuss the meaning of this and write a guide for adults helping them to show different ways that your views have been respected even when the decision doesn’t go your way! </a:t>
            </a:r>
            <a:endParaRPr lang="en-GB" sz="1400" dirty="0"/>
          </a:p>
        </p:txBody>
      </p:sp>
      <p:sp>
        <p:nvSpPr>
          <p:cNvPr id="11" name="TextBox 10">
            <a:extLst>
              <a:ext uri="{FF2B5EF4-FFF2-40B4-BE49-F238E27FC236}">
                <a16:creationId xmlns:a16="http://schemas.microsoft.com/office/drawing/2014/main" id="{2DEDB733-D59A-AE81-C34F-D4AF580961B0}"/>
              </a:ext>
            </a:extLst>
          </p:cNvPr>
          <p:cNvSpPr txBox="1"/>
          <p:nvPr/>
        </p:nvSpPr>
        <p:spPr>
          <a:xfrm>
            <a:off x="7141195" y="2436596"/>
            <a:ext cx="4563538" cy="1569660"/>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Watch </a:t>
            </a:r>
            <a:r>
              <a:rPr lang="en-GB" sz="1600" b="0" i="0" u="sng" strike="noStrike" dirty="0">
                <a:solidFill>
                  <a:srgbClr val="FFFF00"/>
                </a:solidFill>
                <a:effectLst/>
                <a:latin typeface="Arial" panose="020B0604020202020204" pitchFamily="34" charset="0"/>
                <a:hlinkClick r:id="rId2">
                  <a:extLst>
                    <a:ext uri="{A12FA001-AC4F-418D-AE19-62706E023703}">
                      <ahyp:hlinkClr xmlns:ahyp="http://schemas.microsoft.com/office/drawing/2018/hyperlinkcolor" val="tx"/>
                    </a:ext>
                  </a:extLst>
                </a:hlinkClick>
              </a:rPr>
              <a:t>this video</a:t>
            </a:r>
            <a:r>
              <a:rPr lang="en-GB" sz="1600" b="0" i="0" dirty="0">
                <a:solidFill>
                  <a:srgbClr val="FFFF00"/>
                </a:solidFill>
                <a:effectLst/>
                <a:latin typeface="Arial" panose="020B0604020202020204" pitchFamily="34" charset="0"/>
              </a:rPr>
              <a:t> </a:t>
            </a:r>
            <a:r>
              <a:rPr lang="en-GB" sz="1600" b="0" i="0" dirty="0">
                <a:solidFill>
                  <a:schemeClr val="bg1"/>
                </a:solidFill>
                <a:effectLst/>
                <a:latin typeface="Arial" panose="020B0604020202020204" pitchFamily="34" charset="0"/>
              </a:rPr>
              <a:t>(2020) showing young people from the UK and Australia expressing their views on climate change. What do you feel passionate about? Visit the </a:t>
            </a:r>
            <a:r>
              <a:rPr lang="en-GB" sz="1600" b="0" i="0" u="sng" strike="noStrike"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UNICEF Voices of Youth</a:t>
            </a:r>
            <a:r>
              <a:rPr lang="en-GB" sz="1600" b="0" i="0" dirty="0">
                <a:solidFill>
                  <a:srgbClr val="FFFF00"/>
                </a:solidFill>
                <a:effectLst/>
                <a:latin typeface="Arial" panose="020B0604020202020204" pitchFamily="34" charset="0"/>
              </a:rPr>
              <a:t> </a:t>
            </a:r>
            <a:r>
              <a:rPr lang="en-GB" sz="1600" b="0" i="0" dirty="0">
                <a:solidFill>
                  <a:schemeClr val="bg1"/>
                </a:solidFill>
                <a:effectLst/>
                <a:latin typeface="Arial" panose="020B0604020202020204" pitchFamily="34" charset="0"/>
              </a:rPr>
              <a:t>home page and find out more about how your voice can join with young people all over the world.  </a:t>
            </a:r>
            <a:endParaRPr lang="en-GB" sz="1200" dirty="0">
              <a:solidFill>
                <a:schemeClr val="bg1"/>
              </a:solidFill>
            </a:endParaRPr>
          </a:p>
        </p:txBody>
      </p:sp>
      <p:sp>
        <p:nvSpPr>
          <p:cNvPr id="12" name="TextBox 11">
            <a:extLst>
              <a:ext uri="{FF2B5EF4-FFF2-40B4-BE49-F238E27FC236}">
                <a16:creationId xmlns:a16="http://schemas.microsoft.com/office/drawing/2014/main" id="{CFEC6972-21CF-9B64-FF44-09536D49B4D4}"/>
              </a:ext>
            </a:extLst>
          </p:cNvPr>
          <p:cNvSpPr txBox="1"/>
          <p:nvPr/>
        </p:nvSpPr>
        <p:spPr>
          <a:xfrm>
            <a:off x="6923468" y="4603751"/>
            <a:ext cx="4781265" cy="1814294"/>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The UK Youth Parliament’s </a:t>
            </a:r>
            <a:r>
              <a:rPr lang="en-GB" sz="1800" b="0" i="0" u="sng" strike="noStrike" dirty="0">
                <a:solidFill>
                  <a:srgbClr val="FF6937"/>
                </a:solidFill>
                <a:effectLst/>
                <a:latin typeface="Arial" panose="020B0604020202020204" pitchFamily="34" charset="0"/>
                <a:hlinkClick r:id="rId4">
                  <a:extLst>
                    <a:ext uri="{A12FA001-AC4F-418D-AE19-62706E023703}">
                      <ahyp:hlinkClr xmlns:ahyp="http://schemas.microsoft.com/office/drawing/2018/hyperlinkcolor" val="tx"/>
                    </a:ext>
                  </a:extLst>
                </a:hlinkClick>
              </a:rPr>
              <a:t>Make Your Mark</a:t>
            </a:r>
            <a:r>
              <a:rPr lang="en-GB" sz="1800" b="0" i="0" dirty="0">
                <a:solidFill>
                  <a:srgbClr val="FF6937"/>
                </a:solidFill>
                <a:effectLst/>
                <a:latin typeface="Arial" panose="020B0604020202020204" pitchFamily="34" charset="0"/>
              </a:rPr>
              <a:t> </a:t>
            </a:r>
            <a:r>
              <a:rPr lang="en-GB" sz="1800" b="0" i="0" dirty="0">
                <a:solidFill>
                  <a:schemeClr val="bg1"/>
                </a:solidFill>
                <a:effectLst/>
                <a:latin typeface="Arial" panose="020B0604020202020204" pitchFamily="34" charset="0"/>
              </a:rPr>
              <a:t>survey gives 11–18-year-olds in the UK the chance to have a say on the biggest issues – did you take part? Can you create your own survey to identify the issues most important to pupils in your school?</a:t>
            </a:r>
            <a:endParaRPr lang="en-GB" sz="1600" dirty="0">
              <a:solidFill>
                <a:schemeClr val="bg1"/>
              </a:solidFill>
            </a:endParaRPr>
          </a:p>
        </p:txBody>
      </p:sp>
      <p:pic>
        <p:nvPicPr>
          <p:cNvPr id="14" name="Picture 13" descr="Graphical user interface, application, website&#10;&#10;Description automatically generated">
            <a:hlinkClick r:id="rId2"/>
            <a:extLst>
              <a:ext uri="{FF2B5EF4-FFF2-40B4-BE49-F238E27FC236}">
                <a16:creationId xmlns:a16="http://schemas.microsoft.com/office/drawing/2014/main" id="{B93DE7EB-2E9F-BC41-5B7E-7E48E78101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0479" y="2302034"/>
            <a:ext cx="1892989" cy="1884487"/>
          </a:xfrm>
          <a:prstGeom prst="rect">
            <a:avLst/>
          </a:prstGeom>
        </p:spPr>
      </p:pic>
    </p:spTree>
    <p:extLst>
      <p:ext uri="{BB962C8B-B14F-4D97-AF65-F5344CB8AC3E}">
        <p14:creationId xmlns:p14="http://schemas.microsoft.com/office/powerpoint/2010/main" val="285797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148C5-8033-2F6C-8E1A-47F2DB6C209F}"/>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3" name="Text Placeholder 2">
            <a:extLst>
              <a:ext uri="{FF2B5EF4-FFF2-40B4-BE49-F238E27FC236}">
                <a16:creationId xmlns:a16="http://schemas.microsoft.com/office/drawing/2014/main" id="{C7C85236-62AD-FB88-2CBF-B8C2EF1CB983}"/>
              </a:ext>
            </a:extLst>
          </p:cNvPr>
          <p:cNvSpPr>
            <a:spLocks noGrp="1"/>
          </p:cNvSpPr>
          <p:nvPr>
            <p:ph type="body" sz="quarter" idx="14"/>
          </p:nvPr>
        </p:nvSpPr>
        <p:spPr>
          <a:xfrm>
            <a:off x="528741" y="552685"/>
            <a:ext cx="7962116" cy="671704"/>
          </a:xfrm>
        </p:spPr>
        <p:txBody>
          <a:bodyPr/>
          <a:lstStyle/>
          <a:p>
            <a:r>
              <a:rPr lang="en-US" sz="3800" dirty="0">
                <a:latin typeface="Arial Black" panose="020B0A04020102020204" pitchFamily="34" charset="0"/>
              </a:rPr>
              <a:t>SECONDARY ACTIVITIES 2</a:t>
            </a:r>
          </a:p>
        </p:txBody>
      </p:sp>
      <p:sp>
        <p:nvSpPr>
          <p:cNvPr id="4" name="Rectangle 3">
            <a:extLst>
              <a:ext uri="{FF2B5EF4-FFF2-40B4-BE49-F238E27FC236}">
                <a16:creationId xmlns:a16="http://schemas.microsoft.com/office/drawing/2014/main" id="{4147624B-3509-583B-4E7E-03A60295EFAC}"/>
              </a:ext>
            </a:extLst>
          </p:cNvPr>
          <p:cNvSpPr/>
          <p:nvPr/>
        </p:nvSpPr>
        <p:spPr>
          <a:xfrm>
            <a:off x="528741" y="2137472"/>
            <a:ext cx="5458403"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A543B5-0473-6EF4-B0B1-951579C011CE}"/>
              </a:ext>
            </a:extLst>
          </p:cNvPr>
          <p:cNvSpPr/>
          <p:nvPr/>
        </p:nvSpPr>
        <p:spPr>
          <a:xfrm>
            <a:off x="528741" y="4434357"/>
            <a:ext cx="5862533"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90B85E6-A5F9-2ABC-81EF-5EDBDB6ACAFE}"/>
              </a:ext>
            </a:extLst>
          </p:cNvPr>
          <p:cNvSpPr/>
          <p:nvPr/>
        </p:nvSpPr>
        <p:spPr>
          <a:xfrm>
            <a:off x="5987144" y="2137472"/>
            <a:ext cx="594587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9B981E-037A-7815-7912-1BCD08320421}"/>
              </a:ext>
            </a:extLst>
          </p:cNvPr>
          <p:cNvSpPr/>
          <p:nvPr/>
        </p:nvSpPr>
        <p:spPr>
          <a:xfrm>
            <a:off x="6391274" y="4434357"/>
            <a:ext cx="5541740"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7E788E-E9B9-43C1-4D13-2D3E1B28D93C}"/>
              </a:ext>
            </a:extLst>
          </p:cNvPr>
          <p:cNvSpPr txBox="1"/>
          <p:nvPr/>
        </p:nvSpPr>
        <p:spPr>
          <a:xfrm>
            <a:off x="8286601" y="2305280"/>
            <a:ext cx="3646413" cy="1815882"/>
          </a:xfrm>
          <a:prstGeom prst="rect">
            <a:avLst/>
          </a:prstGeom>
          <a:noFill/>
        </p:spPr>
        <p:txBody>
          <a:bodyPr wrap="square" rtlCol="0">
            <a:spAutoFit/>
          </a:bodyPr>
          <a:lstStyle/>
          <a:p>
            <a:pPr algn="ctr"/>
            <a:r>
              <a:rPr lang="en-GB" sz="1600" b="0" i="0" u="sng" strike="noStrike" dirty="0">
                <a:solidFill>
                  <a:srgbClr val="FF6937"/>
                </a:solidFill>
                <a:effectLst/>
                <a:latin typeface="Arial" panose="020B0604020202020204" pitchFamily="34" charset="0"/>
                <a:hlinkClick r:id="rId3">
                  <a:extLst>
                    <a:ext uri="{A12FA001-AC4F-418D-AE19-62706E023703}">
                      <ahyp:hlinkClr xmlns:ahyp="http://schemas.microsoft.com/office/drawing/2018/hyperlinkcolor" val="tx"/>
                    </a:ext>
                  </a:extLst>
                </a:hlinkClick>
              </a:rPr>
              <a:t>In this video</a:t>
            </a:r>
            <a:r>
              <a:rPr lang="en-GB" sz="1600" b="0" i="0" dirty="0">
                <a:solidFill>
                  <a:srgbClr val="000000"/>
                </a:solidFill>
                <a:effectLst/>
                <a:latin typeface="Arial" panose="020B0604020202020204" pitchFamily="34" charset="0"/>
              </a:rPr>
              <a:t>, young poet and activist Amanda Gorman explains how poetry is her way of expressing her views and opinions. How do you express yourself? Write a poem, draw a picture, compose a song or find another way to share your opinion.  </a:t>
            </a:r>
            <a:endParaRPr lang="en-GB" sz="1400" dirty="0"/>
          </a:p>
        </p:txBody>
      </p:sp>
      <p:sp>
        <p:nvSpPr>
          <p:cNvPr id="10" name="TextBox 9">
            <a:extLst>
              <a:ext uri="{FF2B5EF4-FFF2-40B4-BE49-F238E27FC236}">
                <a16:creationId xmlns:a16="http://schemas.microsoft.com/office/drawing/2014/main" id="{23FB570D-B234-3922-9DE8-4A90483EA3F9}"/>
              </a:ext>
            </a:extLst>
          </p:cNvPr>
          <p:cNvSpPr txBox="1"/>
          <p:nvPr/>
        </p:nvSpPr>
        <p:spPr>
          <a:xfrm>
            <a:off x="889134" y="4494443"/>
            <a:ext cx="5141747"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Imagine that for one day only, you have been made the </a:t>
            </a:r>
            <a:r>
              <a:rPr lang="en-GB" sz="1800" b="0" i="0" dirty="0">
                <a:solidFill>
                  <a:srgbClr val="FFFF00"/>
                </a:solidFill>
                <a:effectLst/>
                <a:latin typeface="Arial" panose="020B0604020202020204" pitchFamily="34" charset="0"/>
              </a:rPr>
              <a:t>headteacher</a:t>
            </a:r>
            <a:r>
              <a:rPr lang="en-GB" sz="1800" b="0" i="0" dirty="0">
                <a:solidFill>
                  <a:schemeClr val="bg1"/>
                </a:solidFill>
                <a:effectLst/>
                <a:latin typeface="Arial" panose="020B0604020202020204" pitchFamily="34" charset="0"/>
              </a:rPr>
              <a:t> of your school. </a:t>
            </a:r>
            <a:r>
              <a:rPr lang="en-GB" sz="1800" b="0" i="0" dirty="0">
                <a:solidFill>
                  <a:srgbClr val="FFFF00"/>
                </a:solidFill>
                <a:effectLst/>
                <a:latin typeface="Arial" panose="020B0604020202020204" pitchFamily="34" charset="0"/>
              </a:rPr>
              <a:t>What changes will you make? </a:t>
            </a:r>
            <a:r>
              <a:rPr lang="en-GB" sz="1800" b="0" i="0" dirty="0">
                <a:solidFill>
                  <a:schemeClr val="bg1"/>
                </a:solidFill>
                <a:effectLst/>
                <a:latin typeface="Arial" panose="020B0604020202020204" pitchFamily="34" charset="0"/>
              </a:rPr>
              <a:t>Are there things which you could change to uphold the rights of pupils in the school? Explore your ideas using role play or ‘hot seating’, taking it in turns to be the headteacher. </a:t>
            </a:r>
            <a:endParaRPr lang="en-GB" sz="1600" dirty="0">
              <a:solidFill>
                <a:schemeClr val="bg1"/>
              </a:solidFill>
            </a:endParaRPr>
          </a:p>
        </p:txBody>
      </p:sp>
      <p:sp>
        <p:nvSpPr>
          <p:cNvPr id="11" name="TextBox 10">
            <a:extLst>
              <a:ext uri="{FF2B5EF4-FFF2-40B4-BE49-F238E27FC236}">
                <a16:creationId xmlns:a16="http://schemas.microsoft.com/office/drawing/2014/main" id="{7FAF3CEF-6A98-ED70-FF1B-F939D4B09ED1}"/>
              </a:ext>
            </a:extLst>
          </p:cNvPr>
          <p:cNvSpPr txBox="1"/>
          <p:nvPr/>
        </p:nvSpPr>
        <p:spPr>
          <a:xfrm>
            <a:off x="818349" y="2549960"/>
            <a:ext cx="4879188" cy="1200329"/>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Using a top news story on the </a:t>
            </a:r>
            <a:r>
              <a:rPr lang="en-GB" sz="1800" b="0" i="0" u="sng" strike="noStrike" dirty="0">
                <a:solidFill>
                  <a:srgbClr val="FF6937"/>
                </a:solidFill>
                <a:effectLst/>
                <a:latin typeface="Arial" panose="020B0604020202020204" pitchFamily="34" charset="0"/>
                <a:hlinkClick r:id="rId4">
                  <a:extLst>
                    <a:ext uri="{A12FA001-AC4F-418D-AE19-62706E023703}">
                      <ahyp:hlinkClr xmlns:ahyp="http://schemas.microsoft.com/office/drawing/2018/hyperlinkcolor" val="tx"/>
                    </a:ext>
                  </a:extLst>
                </a:hlinkClick>
              </a:rPr>
              <a:t>BBC website </a:t>
            </a:r>
            <a:r>
              <a:rPr lang="en-GB" sz="1800" b="0" i="0" dirty="0">
                <a:solidFill>
                  <a:schemeClr val="bg1"/>
                </a:solidFill>
                <a:effectLst/>
                <a:latin typeface="Arial" panose="020B0604020202020204" pitchFamily="34" charset="0"/>
              </a:rPr>
              <a:t>as inspiration, run a class debate on one of the issues reported. How will you make sure that everyone is able to fully participate? </a:t>
            </a:r>
            <a:endParaRPr lang="en-GB" dirty="0">
              <a:solidFill>
                <a:schemeClr val="bg1"/>
              </a:solidFill>
            </a:endParaRPr>
          </a:p>
        </p:txBody>
      </p:sp>
      <p:sp>
        <p:nvSpPr>
          <p:cNvPr id="13" name="TextBox 12">
            <a:extLst>
              <a:ext uri="{FF2B5EF4-FFF2-40B4-BE49-F238E27FC236}">
                <a16:creationId xmlns:a16="http://schemas.microsoft.com/office/drawing/2014/main" id="{35489E20-5EAE-893F-680E-FD0ACEF0AC10}"/>
              </a:ext>
            </a:extLst>
          </p:cNvPr>
          <p:cNvSpPr txBox="1"/>
          <p:nvPr/>
        </p:nvSpPr>
        <p:spPr>
          <a:xfrm>
            <a:off x="6627357" y="4653483"/>
            <a:ext cx="5069573"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What do you know about your pupil council or other leadership groups? How is your school making sure that a </a:t>
            </a:r>
            <a:r>
              <a:rPr lang="en-GB" sz="1800" b="1" i="0" dirty="0">
                <a:solidFill>
                  <a:srgbClr val="003B5E"/>
                </a:solidFill>
                <a:effectLst/>
                <a:latin typeface="Arial" panose="020B0604020202020204" pitchFamily="34" charset="0"/>
              </a:rPr>
              <a:t>diverse range of voices is heard</a:t>
            </a:r>
            <a:r>
              <a:rPr lang="en-GB" sz="1800" b="0" i="0" dirty="0">
                <a:solidFill>
                  <a:srgbClr val="000000"/>
                </a:solidFill>
                <a:effectLst/>
                <a:latin typeface="Arial" panose="020B0604020202020204" pitchFamily="34" charset="0"/>
              </a:rPr>
              <a:t>? What are the groups achieving? Raise awareness of their work with a promotional poster or video. </a:t>
            </a:r>
            <a:endParaRPr lang="en-GB" sz="1500" dirty="0"/>
          </a:p>
        </p:txBody>
      </p:sp>
      <p:pic>
        <p:nvPicPr>
          <p:cNvPr id="12" name="Online Media 11" title="Using your voice is a political choice | Amanda Gorman">
            <a:hlinkClick r:id="" action="ppaction://media"/>
            <a:extLst>
              <a:ext uri="{FF2B5EF4-FFF2-40B4-BE49-F238E27FC236}">
                <a16:creationId xmlns:a16="http://schemas.microsoft.com/office/drawing/2014/main" id="{B294F04B-A785-6186-630F-26F24D9A778E}"/>
              </a:ext>
            </a:extLst>
          </p:cNvPr>
          <p:cNvPicPr>
            <a:picLocks noRot="1" noChangeAspect="1"/>
          </p:cNvPicPr>
          <p:nvPr>
            <a:videoFile r:link="rId1"/>
          </p:nvPr>
        </p:nvPicPr>
        <p:blipFill>
          <a:blip r:embed="rId5"/>
          <a:stretch>
            <a:fillRect/>
          </a:stretch>
        </p:blipFill>
        <p:spPr>
          <a:xfrm>
            <a:off x="6096000" y="2624289"/>
            <a:ext cx="2081745" cy="1176186"/>
          </a:xfrm>
          <a:prstGeom prst="rect">
            <a:avLst/>
          </a:prstGeom>
        </p:spPr>
      </p:pic>
    </p:spTree>
    <p:extLst>
      <p:ext uri="{BB962C8B-B14F-4D97-AF65-F5344CB8AC3E}">
        <p14:creationId xmlns:p14="http://schemas.microsoft.com/office/powerpoint/2010/main" val="375839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081177-8E9A-5E17-4B0A-DEFB96D058C7}"/>
              </a:ext>
            </a:extLst>
          </p:cNvPr>
          <p:cNvSpPr>
            <a:spLocks noGrp="1"/>
          </p:cNvSpPr>
          <p:nvPr>
            <p:ph type="body" sz="quarter" idx="14"/>
          </p:nvPr>
        </p:nvSpPr>
        <p:spPr>
          <a:xfrm>
            <a:off x="528741" y="552685"/>
            <a:ext cx="7929459" cy="671704"/>
          </a:xfrm>
        </p:spPr>
        <p:txBody>
          <a:bodyPr/>
          <a:lstStyle/>
          <a:p>
            <a:r>
              <a:rPr lang="en-US" sz="3800" dirty="0">
                <a:latin typeface="Arial Black" panose="020B0A04020102020204" pitchFamily="34" charset="0"/>
              </a:rPr>
              <a:t>SECONDARY ACTIVITIES 3</a:t>
            </a:r>
          </a:p>
        </p:txBody>
      </p:sp>
      <p:sp>
        <p:nvSpPr>
          <p:cNvPr id="3" name="Text Placeholder 2">
            <a:extLst>
              <a:ext uri="{FF2B5EF4-FFF2-40B4-BE49-F238E27FC236}">
                <a16:creationId xmlns:a16="http://schemas.microsoft.com/office/drawing/2014/main" id="{067C3C7A-9E24-7E42-C532-1A2278F7FE0C}"/>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9F38F617-4146-EBD9-CE84-D397B7AE4523}"/>
              </a:ext>
            </a:extLst>
          </p:cNvPr>
          <p:cNvSpPr/>
          <p:nvPr/>
        </p:nvSpPr>
        <p:spPr>
          <a:xfrm>
            <a:off x="528741" y="2137472"/>
            <a:ext cx="6288531"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D4B0183-7BE6-01B6-1CB7-0D8BCD7ED86F}"/>
              </a:ext>
            </a:extLst>
          </p:cNvPr>
          <p:cNvSpPr/>
          <p:nvPr/>
        </p:nvSpPr>
        <p:spPr>
          <a:xfrm>
            <a:off x="528742" y="4434357"/>
            <a:ext cx="5676116" cy="2151499"/>
          </a:xfrm>
          <a:prstGeom prst="rect">
            <a:avLst/>
          </a:prstGeom>
          <a:solidFill>
            <a:srgbClr val="FF6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5E69AD-B53A-4245-45E5-1A7C66D32BF8}"/>
              </a:ext>
            </a:extLst>
          </p:cNvPr>
          <p:cNvSpPr/>
          <p:nvPr/>
        </p:nvSpPr>
        <p:spPr>
          <a:xfrm>
            <a:off x="6817272" y="2137472"/>
            <a:ext cx="5115742"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53DF1E-E994-52AB-ED1A-43AB172A9242}"/>
              </a:ext>
            </a:extLst>
          </p:cNvPr>
          <p:cNvSpPr/>
          <p:nvPr/>
        </p:nvSpPr>
        <p:spPr>
          <a:xfrm>
            <a:off x="6204858" y="4434357"/>
            <a:ext cx="5728156"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CF693-5CCB-63D9-FE72-88CA642F1CA1}"/>
              </a:ext>
            </a:extLst>
          </p:cNvPr>
          <p:cNvSpPr txBox="1"/>
          <p:nvPr/>
        </p:nvSpPr>
        <p:spPr>
          <a:xfrm>
            <a:off x="1183639" y="4643354"/>
            <a:ext cx="4366319" cy="1754326"/>
          </a:xfrm>
          <a:prstGeom prst="rect">
            <a:avLst/>
          </a:prstGeom>
          <a:noFill/>
        </p:spPr>
        <p:txBody>
          <a:bodyPr wrap="square" rtlCol="0">
            <a:spAutoFit/>
          </a:bodyPr>
          <a:lstStyle/>
          <a:p>
            <a:pPr algn="ctr"/>
            <a:r>
              <a:rPr lang="en-GB" b="1" i="0" u="sng" strike="noStrike" dirty="0">
                <a:solidFill>
                  <a:srgbClr val="003B5E"/>
                </a:solidFill>
                <a:effectLst/>
                <a:latin typeface="Arial" panose="020B0604020202020204" pitchFamily="34" charset="0"/>
                <a:hlinkClick r:id="rId3">
                  <a:extLst>
                    <a:ext uri="{A12FA001-AC4F-418D-AE19-62706E023703}">
                      <ahyp:hlinkClr xmlns:ahyp="http://schemas.microsoft.com/office/drawing/2018/hyperlinkcolor" val="tx"/>
                    </a:ext>
                  </a:extLst>
                </a:hlinkClick>
              </a:rPr>
              <a:t>Watch this video</a:t>
            </a:r>
            <a:r>
              <a:rPr lang="en-GB" b="1" i="0" dirty="0">
                <a:solidFill>
                  <a:srgbClr val="003B5E"/>
                </a:solidFill>
                <a:effectLst/>
                <a:latin typeface="Arial" panose="020B0604020202020204" pitchFamily="34" charset="0"/>
              </a:rPr>
              <a:t> </a:t>
            </a:r>
            <a:r>
              <a:rPr lang="en-GB" b="0" i="0" dirty="0">
                <a:solidFill>
                  <a:srgbClr val="000000"/>
                </a:solidFill>
                <a:effectLst/>
                <a:latin typeface="Arial" panose="020B0604020202020204" pitchFamily="34" charset="0"/>
              </a:rPr>
              <a:t>about the UN Global Goals. Why do you think the Global Goals for Sustainable Development are important? How could your school community take action to support one or more of the Goals?  </a:t>
            </a:r>
            <a:endParaRPr lang="en-GB" sz="1600" dirty="0"/>
          </a:p>
        </p:txBody>
      </p:sp>
      <p:sp>
        <p:nvSpPr>
          <p:cNvPr id="9" name="TextBox 8">
            <a:extLst>
              <a:ext uri="{FF2B5EF4-FFF2-40B4-BE49-F238E27FC236}">
                <a16:creationId xmlns:a16="http://schemas.microsoft.com/office/drawing/2014/main" id="{19DABE4C-A04F-5B8C-9171-D4E4C4FE47EB}"/>
              </a:ext>
            </a:extLst>
          </p:cNvPr>
          <p:cNvSpPr txBox="1"/>
          <p:nvPr/>
        </p:nvSpPr>
        <p:spPr>
          <a:xfrm>
            <a:off x="1190728" y="2553697"/>
            <a:ext cx="4964557" cy="1323439"/>
          </a:xfrm>
          <a:prstGeom prst="rect">
            <a:avLst/>
          </a:prstGeom>
          <a:noFill/>
        </p:spPr>
        <p:txBody>
          <a:bodyPr wrap="square" rtlCol="0">
            <a:spAutoFit/>
          </a:bodyPr>
          <a:lstStyle/>
          <a:p>
            <a:pPr algn="ctr"/>
            <a:r>
              <a:rPr lang="en-GB" sz="2000" b="0" i="0" dirty="0">
                <a:effectLst/>
                <a:latin typeface="Arial" panose="020B0604020202020204" pitchFamily="34" charset="0"/>
              </a:rPr>
              <a:t>If you were to stand for election to your </a:t>
            </a:r>
            <a:r>
              <a:rPr lang="en-GB" sz="2000" b="1" i="0" dirty="0">
                <a:solidFill>
                  <a:srgbClr val="003B5E"/>
                </a:solidFill>
                <a:effectLst/>
                <a:latin typeface="Arial" panose="020B0604020202020204" pitchFamily="34" charset="0"/>
              </a:rPr>
              <a:t>School Council </a:t>
            </a:r>
            <a:r>
              <a:rPr lang="en-GB" sz="2000" i="0" dirty="0">
                <a:effectLst/>
                <a:latin typeface="Arial" panose="020B0604020202020204" pitchFamily="34" charset="0"/>
              </a:rPr>
              <a:t>or</a:t>
            </a:r>
            <a:r>
              <a:rPr lang="en-GB" sz="2000" b="1" i="0" dirty="0">
                <a:solidFill>
                  <a:srgbClr val="003B5E"/>
                </a:solidFill>
                <a:effectLst/>
                <a:latin typeface="Arial" panose="020B0604020202020204" pitchFamily="34" charset="0"/>
              </a:rPr>
              <a:t> Pupil Parliament </a:t>
            </a:r>
            <a:r>
              <a:rPr lang="en-GB" sz="2000" b="0" i="0" dirty="0">
                <a:effectLst/>
                <a:latin typeface="Arial" panose="020B0604020202020204" pitchFamily="34" charset="0"/>
              </a:rPr>
              <a:t>next year, what would you say in your speech or manifesto? Start drafting it now!  </a:t>
            </a:r>
            <a:endParaRPr lang="en-GB" dirty="0"/>
          </a:p>
        </p:txBody>
      </p:sp>
      <p:sp>
        <p:nvSpPr>
          <p:cNvPr id="11" name="TextBox 10">
            <a:extLst>
              <a:ext uri="{FF2B5EF4-FFF2-40B4-BE49-F238E27FC236}">
                <a16:creationId xmlns:a16="http://schemas.microsoft.com/office/drawing/2014/main" id="{2DEDB733-D59A-AE81-C34F-D4AF580961B0}"/>
              </a:ext>
            </a:extLst>
          </p:cNvPr>
          <p:cNvSpPr txBox="1"/>
          <p:nvPr/>
        </p:nvSpPr>
        <p:spPr>
          <a:xfrm>
            <a:off x="7058024" y="2474557"/>
            <a:ext cx="4727696"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Check out </a:t>
            </a:r>
            <a:r>
              <a:rPr lang="en-GB" sz="18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UNICEF UK’s Advocacy Toolkit</a:t>
            </a:r>
            <a:r>
              <a:rPr lang="en-GB"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a:t>
            </a:r>
            <a:r>
              <a:rPr lang="en-GB" sz="1800" b="0" i="0" dirty="0">
                <a:solidFill>
                  <a:schemeClr val="bg1"/>
                </a:solidFill>
                <a:effectLst/>
                <a:latin typeface="Arial" panose="020B0604020202020204" pitchFamily="34" charset="0"/>
              </a:rPr>
              <a:t> It’s full of great advice on how to make a difference. What are you passionate about? Using the toolkit to help, come up with an idea of how you can take action.  </a:t>
            </a:r>
            <a:endParaRPr lang="en-GB" sz="1500" b="1" dirty="0">
              <a:solidFill>
                <a:schemeClr val="bg1"/>
              </a:solidFill>
            </a:endParaRPr>
          </a:p>
        </p:txBody>
      </p:sp>
      <p:pic>
        <p:nvPicPr>
          <p:cNvPr id="12" name="Online Media 11" title="'We The People' for The Global Goals | Global Goals">
            <a:hlinkClick r:id="" action="ppaction://media"/>
            <a:extLst>
              <a:ext uri="{FF2B5EF4-FFF2-40B4-BE49-F238E27FC236}">
                <a16:creationId xmlns:a16="http://schemas.microsoft.com/office/drawing/2014/main" id="{7661DFAA-943E-7BDE-EAC0-D5A251C2F359}"/>
              </a:ext>
            </a:extLst>
          </p:cNvPr>
          <p:cNvPicPr>
            <a:picLocks noRot="1" noChangeAspect="1"/>
          </p:cNvPicPr>
          <p:nvPr>
            <a:videoFile r:link="rId1"/>
          </p:nvPr>
        </p:nvPicPr>
        <p:blipFill>
          <a:blip r:embed="rId5"/>
          <a:stretch>
            <a:fillRect/>
          </a:stretch>
        </p:blipFill>
        <p:spPr>
          <a:xfrm>
            <a:off x="7489883" y="4613437"/>
            <a:ext cx="3157953" cy="1784243"/>
          </a:xfrm>
          <a:prstGeom prst="rect">
            <a:avLst/>
          </a:prstGeom>
        </p:spPr>
      </p:pic>
    </p:spTree>
    <p:extLst>
      <p:ext uri="{BB962C8B-B14F-4D97-AF65-F5344CB8AC3E}">
        <p14:creationId xmlns:p14="http://schemas.microsoft.com/office/powerpoint/2010/main" val="124230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6002" y="663684"/>
            <a:ext cx="3379523" cy="588605"/>
          </a:xfrm>
        </p:spPr>
        <p:txBody>
          <a:bodyPr/>
          <a:lstStyle/>
          <a:p>
            <a:r>
              <a:rPr lang="en-US" sz="3200" dirty="0">
                <a:latin typeface="Arial Black" panose="020B0A04020102020204" pitchFamily="34" charset="0"/>
              </a:rPr>
              <a:t>REFLECTION</a:t>
            </a:r>
          </a:p>
        </p:txBody>
      </p:sp>
      <p:sp>
        <p:nvSpPr>
          <p:cNvPr id="3" name="Text Placeholder 2">
            <a:extLst>
              <a:ext uri="{FF2B5EF4-FFF2-40B4-BE49-F238E27FC236}">
                <a16:creationId xmlns:a16="http://schemas.microsoft.com/office/drawing/2014/main" id="{D571A7BB-2A24-D942-B067-AA19DC6FF020}"/>
              </a:ext>
            </a:extLst>
          </p:cNvPr>
          <p:cNvSpPr>
            <a:spLocks noGrp="1"/>
          </p:cNvSpPr>
          <p:nvPr>
            <p:ph type="body" sz="quarter" idx="17"/>
          </p:nvPr>
        </p:nvSpPr>
        <p:spPr>
          <a:xfrm>
            <a:off x="6535896" y="1526397"/>
            <a:ext cx="5305425" cy="705904"/>
          </a:xfrm>
        </p:spPr>
        <p:txBody>
          <a:bodyPr/>
          <a:lstStyle/>
          <a:p>
            <a:r>
              <a:rPr lang="en-GB" sz="1800" dirty="0">
                <a:latin typeface="Arial" panose="020B0604020202020204" pitchFamily="34" charset="0"/>
                <a:cs typeface="Arial" panose="020B0604020202020204" pitchFamily="34" charset="0"/>
              </a:rPr>
              <a:t>Give yourself some time and try to find a space where you can be quiet and  think… </a:t>
            </a:r>
            <a:endParaRPr lang="en-US"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F0353F7-0EFC-E549-AA82-F8CD01C78C85}"/>
              </a:ext>
            </a:extLst>
          </p:cNvPr>
          <p:cNvSpPr>
            <a:spLocks noGrp="1"/>
          </p:cNvSpPr>
          <p:nvPr>
            <p:ph type="body" sz="quarter" idx="21"/>
          </p:nvPr>
        </p:nvSpPr>
        <p:spPr>
          <a:xfrm>
            <a:off x="6535895" y="2306384"/>
            <a:ext cx="5656105" cy="4189665"/>
          </a:xfrm>
        </p:spPr>
        <p:txBody>
          <a:bodyPr>
            <a:normAutofit/>
          </a:bodyPr>
          <a:lstStyle/>
          <a:p>
            <a:pPr algn="l" rtl="0" fontAlgn="base">
              <a:lnSpc>
                <a:spcPct val="110000"/>
              </a:lnSpc>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How does it feel when you know you are being listened to and your views are respected? </a:t>
            </a:r>
          </a:p>
          <a:p>
            <a:pPr algn="l" rtl="0" fontAlgn="base">
              <a:lnSpc>
                <a:spcPct val="110000"/>
              </a:lnSpc>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When has your voice and your views made a difference? </a:t>
            </a:r>
          </a:p>
          <a:p>
            <a:pPr algn="l" rtl="0" fontAlgn="base">
              <a:lnSpc>
                <a:spcPct val="110000"/>
              </a:lnSpc>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If adults are not creating a space for your views to be heard, how can you respectfully claim this right? Who could help you? </a:t>
            </a:r>
          </a:p>
          <a:p>
            <a:pPr algn="l" rtl="0" fontAlgn="base">
              <a:lnSpc>
                <a:spcPct val="110000"/>
              </a:lnSpc>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Are there more things you could speak up about in your own life or in the wider world? How might you do this - on your own or with friends?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567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2" y="594238"/>
            <a:ext cx="3033608" cy="588605"/>
          </a:xfrm>
        </p:spPr>
        <p:txBody>
          <a:bodyPr/>
          <a:lstStyle/>
          <a:p>
            <a:r>
              <a:rPr lang="en-US" sz="3200" dirty="0">
                <a:latin typeface="Arial Black" panose="020B0A04020102020204" pitchFamily="34" charset="0"/>
              </a:rPr>
              <a:t>MORE INFO</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sz="2400" dirty="0">
                <a:latin typeface="Arial Black" panose="020B0A04020102020204" pitchFamily="34" charset="0"/>
                <a:cs typeface="Arial" panose="020B0604020202020204" pitchFamily="34" charset="0"/>
              </a:rPr>
              <a:t>RRSA WEBSITE</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071688"/>
            <a:ext cx="5305425" cy="1262062"/>
          </a:xfrm>
        </p:spPr>
        <p:txBody>
          <a:bodyPr/>
          <a:lstStyle/>
          <a:p>
            <a:pPr rtl="0" fontAlgn="base"/>
            <a:r>
              <a:rPr lang="en-GB" dirty="0">
                <a:latin typeface="Arial" panose="020B0604020202020204" pitchFamily="34" charset="0"/>
                <a:cs typeface="Arial" panose="020B0604020202020204" pitchFamily="34" charset="0"/>
              </a:rPr>
              <a:t>For more information or to download previous Article of the Week packs please visit the RRSA website by clicking on the link below.</a:t>
            </a:r>
            <a:endParaRPr lang="en-GB" b="0" dirty="0">
              <a:effectLst/>
              <a:latin typeface="Arial" panose="020B0604020202020204" pitchFamily="34" charset="0"/>
              <a:cs typeface="Arial" panose="020B0604020202020204" pitchFamily="34" charset="0"/>
            </a:endParaRPr>
          </a:p>
        </p:txBody>
      </p:sp>
      <p:pic>
        <p:nvPicPr>
          <p:cNvPr id="8" name="Picture 7" descr="A group of people posing for a photo&#10;&#10;Description automatically generated with medium confidence">
            <a:extLst>
              <a:ext uri="{FF2B5EF4-FFF2-40B4-BE49-F238E27FC236}">
                <a16:creationId xmlns:a16="http://schemas.microsoft.com/office/drawing/2014/main" id="{D31FC92E-22A0-FD94-9E6F-5E0F261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53" r="-5618"/>
          <a:stretch/>
        </p:blipFill>
        <p:spPr>
          <a:xfrm>
            <a:off x="906104" y="2762249"/>
            <a:ext cx="4077286" cy="2228851"/>
          </a:xfrm>
          <a:prstGeom prst="rect">
            <a:avLst/>
          </a:prstGeom>
        </p:spPr>
      </p:pic>
      <p:sp>
        <p:nvSpPr>
          <p:cNvPr id="10" name="Rectangle 9">
            <a:extLst>
              <a:ext uri="{FF2B5EF4-FFF2-40B4-BE49-F238E27FC236}">
                <a16:creationId xmlns:a16="http://schemas.microsoft.com/office/drawing/2014/main" id="{89E591FB-6F15-7726-9D21-562B72C0AA5A}"/>
              </a:ext>
            </a:extLst>
          </p:cNvPr>
          <p:cNvSpPr/>
          <p:nvPr/>
        </p:nvSpPr>
        <p:spPr>
          <a:xfrm>
            <a:off x="6586401" y="3524251"/>
            <a:ext cx="2205174" cy="6191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Black" panose="020B0A04020102020204" pitchFamily="34" charset="0"/>
                <a:hlinkClick r:id="rId3">
                  <a:extLst>
                    <a:ext uri="{A12FA001-AC4F-418D-AE19-62706E023703}">
                      <ahyp:hlinkClr xmlns:ahyp="http://schemas.microsoft.com/office/drawing/2018/hyperlinkcolor" val="tx"/>
                    </a:ext>
                  </a:extLst>
                </a:hlinkClick>
              </a:rPr>
              <a:t>CLICK HERE</a:t>
            </a:r>
            <a:endParaRPr lang="en-GB" sz="20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406779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F6F1-CA81-DB4E-AAF1-DEADC82DDBB4}"/>
              </a:ext>
            </a:extLst>
          </p:cNvPr>
          <p:cNvSpPr>
            <a:spLocks noGrp="1"/>
          </p:cNvSpPr>
          <p:nvPr>
            <p:ph type="ctrTitle"/>
          </p:nvPr>
        </p:nvSpPr>
        <p:spPr>
          <a:xfrm>
            <a:off x="296867" y="5796988"/>
            <a:ext cx="3696909" cy="744407"/>
          </a:xfrm>
        </p:spPr>
        <p:txBody>
          <a:bodyPr/>
          <a:lstStyle/>
          <a:p>
            <a:r>
              <a:rPr lang="en-US" sz="3800" dirty="0">
                <a:latin typeface="Arial Black" panose="020B0A04020102020204" pitchFamily="34" charset="0"/>
              </a:rPr>
              <a:t>THANK YOU</a:t>
            </a:r>
          </a:p>
        </p:txBody>
      </p:sp>
    </p:spTree>
    <p:extLst>
      <p:ext uri="{BB962C8B-B14F-4D97-AF65-F5344CB8AC3E}">
        <p14:creationId xmlns:p14="http://schemas.microsoft.com/office/powerpoint/2010/main" val="1715466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FB738-3242-7420-5F48-7D5A139C5F0D}"/>
              </a:ext>
            </a:extLst>
          </p:cNvPr>
          <p:cNvSpPr>
            <a:spLocks noGrp="1"/>
          </p:cNvSpPr>
          <p:nvPr>
            <p:ph type="body" sz="quarter" idx="14"/>
          </p:nvPr>
        </p:nvSpPr>
        <p:spPr>
          <a:xfrm>
            <a:off x="528741" y="552685"/>
            <a:ext cx="4648901" cy="671704"/>
          </a:xfrm>
        </p:spPr>
        <p:txBody>
          <a:bodyPr/>
          <a:lstStyle/>
          <a:p>
            <a:r>
              <a:rPr lang="en-US" sz="3800" dirty="0">
                <a:latin typeface="Arial Black" panose="020B0A04020102020204" pitchFamily="34" charset="0"/>
              </a:rPr>
              <a:t>INSTRUCTIONS</a:t>
            </a:r>
          </a:p>
        </p:txBody>
      </p:sp>
      <p:sp>
        <p:nvSpPr>
          <p:cNvPr id="3" name="Text Placeholder 2">
            <a:extLst>
              <a:ext uri="{FF2B5EF4-FFF2-40B4-BE49-F238E27FC236}">
                <a16:creationId xmlns:a16="http://schemas.microsoft.com/office/drawing/2014/main" id="{98D00085-8411-AF7F-9711-1A068B2FD76C}"/>
              </a:ext>
            </a:extLst>
          </p:cNvPr>
          <p:cNvSpPr>
            <a:spLocks noGrp="1"/>
          </p:cNvSpPr>
          <p:nvPr>
            <p:ph type="body" sz="quarter" idx="21"/>
          </p:nvPr>
        </p:nvSpPr>
        <p:spPr/>
        <p:txBody>
          <a:bodyPr/>
          <a:lstStyle/>
          <a:p>
            <a:pPr>
              <a:lnSpc>
                <a:spcPct val="150000"/>
              </a:lnSpc>
            </a:pPr>
            <a:r>
              <a:rPr lang="en-US" dirty="0">
                <a:solidFill>
                  <a:srgbClr val="00AEEF"/>
                </a:solidFill>
                <a:latin typeface="Arial" panose="020B0604020202020204" pitchFamily="34" charset="0"/>
                <a:cs typeface="Arial" panose="020B0604020202020204" pitchFamily="34" charset="0"/>
              </a:rPr>
              <a:t>Slide 3</a:t>
            </a:r>
            <a:r>
              <a:rPr lang="en-US" dirty="0">
                <a:latin typeface="Arial" panose="020B0604020202020204" pitchFamily="34" charset="0"/>
                <a:cs typeface="Arial" panose="020B0604020202020204" pitchFamily="34" charset="0"/>
              </a:rPr>
              <a:t>: Guess the article</a:t>
            </a:r>
          </a:p>
          <a:p>
            <a:pPr>
              <a:lnSpc>
                <a:spcPct val="150000"/>
              </a:lnSpc>
            </a:pPr>
            <a:r>
              <a:rPr lang="en-US" dirty="0">
                <a:solidFill>
                  <a:srgbClr val="00AEEF"/>
                </a:solidFill>
                <a:latin typeface="Arial" panose="020B0604020202020204" pitchFamily="34" charset="0"/>
                <a:cs typeface="Arial" panose="020B0604020202020204" pitchFamily="34" charset="0"/>
              </a:rPr>
              <a:t>Slide 4</a:t>
            </a:r>
            <a:r>
              <a:rPr lang="en-US" dirty="0">
                <a:latin typeface="Arial" panose="020B0604020202020204" pitchFamily="34" charset="0"/>
                <a:cs typeface="Arial" panose="020B0604020202020204" pitchFamily="34" charset="0"/>
              </a:rPr>
              <a:t>: Introducing Article 12</a:t>
            </a:r>
          </a:p>
          <a:p>
            <a:pPr>
              <a:lnSpc>
                <a:spcPct val="150000"/>
              </a:lnSpc>
            </a:pPr>
            <a:r>
              <a:rPr lang="en-US" dirty="0">
                <a:solidFill>
                  <a:srgbClr val="00AEEF"/>
                </a:solidFill>
                <a:latin typeface="Arial" panose="020B0604020202020204" pitchFamily="34" charset="0"/>
                <a:cs typeface="Arial" panose="020B0604020202020204" pitchFamily="34" charset="0"/>
              </a:rPr>
              <a:t>Slide 5</a:t>
            </a:r>
            <a:r>
              <a:rPr lang="en-US" dirty="0">
                <a:latin typeface="Arial" panose="020B0604020202020204" pitchFamily="34" charset="0"/>
                <a:cs typeface="Arial" panose="020B0604020202020204" pitchFamily="34" charset="0"/>
              </a:rPr>
              <a:t>: Exploring Article 12</a:t>
            </a:r>
          </a:p>
          <a:p>
            <a:pPr>
              <a:lnSpc>
                <a:spcPct val="150000"/>
              </a:lnSpc>
            </a:pPr>
            <a:r>
              <a:rPr lang="en-US" dirty="0">
                <a:solidFill>
                  <a:srgbClr val="00AEEF"/>
                </a:solidFill>
                <a:latin typeface="Arial" panose="020B0604020202020204" pitchFamily="34" charset="0"/>
                <a:cs typeface="Arial" panose="020B0604020202020204" pitchFamily="34" charset="0"/>
              </a:rPr>
              <a:t>Slide 6</a:t>
            </a:r>
            <a:r>
              <a:rPr lang="en-US" dirty="0">
                <a:latin typeface="Arial" panose="020B0604020202020204" pitchFamily="34" charset="0"/>
                <a:cs typeface="Arial" panose="020B0604020202020204" pitchFamily="34" charset="0"/>
              </a:rPr>
              <a:t>: Some possible answers</a:t>
            </a:r>
          </a:p>
          <a:p>
            <a:pPr>
              <a:lnSpc>
                <a:spcPct val="150000"/>
              </a:lnSpc>
            </a:pPr>
            <a:r>
              <a:rPr lang="en-US" dirty="0">
                <a:solidFill>
                  <a:srgbClr val="00AEEF"/>
                </a:solidFill>
                <a:latin typeface="Arial" panose="020B0604020202020204" pitchFamily="34" charset="0"/>
                <a:cs typeface="Arial" panose="020B0604020202020204" pitchFamily="34" charset="0"/>
              </a:rPr>
              <a:t>Slide 7, 8 &amp; 9</a:t>
            </a:r>
            <a:r>
              <a:rPr lang="en-US" dirty="0">
                <a:latin typeface="Arial" panose="020B0604020202020204" pitchFamily="34" charset="0"/>
                <a:cs typeface="Arial" panose="020B0604020202020204" pitchFamily="34" charset="0"/>
              </a:rPr>
              <a:t>: Primary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10, 11 &amp; 12</a:t>
            </a:r>
            <a:r>
              <a:rPr lang="en-US" dirty="0">
                <a:latin typeface="Arial" panose="020B0604020202020204" pitchFamily="34" charset="0"/>
                <a:cs typeface="Arial" panose="020B0604020202020204" pitchFamily="34" charset="0"/>
              </a:rPr>
              <a:t>: Secondary activities</a:t>
            </a:r>
          </a:p>
          <a:p>
            <a:pPr>
              <a:lnSpc>
                <a:spcPct val="150000"/>
              </a:lnSpc>
            </a:pPr>
            <a:r>
              <a:rPr lang="en-US" dirty="0">
                <a:solidFill>
                  <a:srgbClr val="00AEEF"/>
                </a:solidFill>
                <a:latin typeface="Arial" panose="020B0604020202020204" pitchFamily="34" charset="0"/>
                <a:cs typeface="Arial" panose="020B0604020202020204" pitchFamily="34" charset="0"/>
              </a:rPr>
              <a:t>Slide 13</a:t>
            </a:r>
            <a:r>
              <a:rPr lang="en-US" dirty="0">
                <a:latin typeface="Arial" panose="020B0604020202020204" pitchFamily="34" charset="0"/>
                <a:cs typeface="Arial" panose="020B0604020202020204" pitchFamily="34" charset="0"/>
              </a:rPr>
              <a:t>: Reflection</a:t>
            </a:r>
          </a:p>
        </p:txBody>
      </p:sp>
    </p:spTree>
    <p:extLst>
      <p:ext uri="{BB962C8B-B14F-4D97-AF65-F5344CB8AC3E}">
        <p14:creationId xmlns:p14="http://schemas.microsoft.com/office/powerpoint/2010/main" val="64011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2" y="372635"/>
            <a:ext cx="3100284" cy="1031803"/>
          </a:xfrm>
        </p:spPr>
        <p:txBody>
          <a:bodyPr/>
          <a:lstStyle/>
          <a:p>
            <a:r>
              <a:rPr lang="en-US" sz="3200" dirty="0">
                <a:latin typeface="Arial Black" panose="020B0A04020102020204" pitchFamily="34" charset="0"/>
              </a:rPr>
              <a:t>GUESS THE ARTICLE</a:t>
            </a:r>
          </a:p>
        </p:txBody>
      </p:sp>
      <p:sp>
        <p:nvSpPr>
          <p:cNvPr id="8" name="Text Placeholder 7">
            <a:extLst>
              <a:ext uri="{FF2B5EF4-FFF2-40B4-BE49-F238E27FC236}">
                <a16:creationId xmlns:a16="http://schemas.microsoft.com/office/drawing/2014/main" id="{56AF2EE3-66CF-2F4D-A29F-1BAA0090ADB6}"/>
              </a:ext>
            </a:extLst>
          </p:cNvPr>
          <p:cNvSpPr>
            <a:spLocks noGrp="1"/>
          </p:cNvSpPr>
          <p:nvPr>
            <p:ph type="body" sz="quarter" idx="23"/>
          </p:nvPr>
        </p:nvSpPr>
        <p:spPr>
          <a:xfrm>
            <a:off x="528741" y="5154969"/>
            <a:ext cx="10901362" cy="1111321"/>
          </a:xfrm>
        </p:spPr>
        <p:txBody>
          <a:bodyPr/>
          <a:lstStyle/>
          <a:p>
            <a:pPr marL="0" indent="0">
              <a:buNone/>
            </a:pPr>
            <a:r>
              <a:rPr lang="en-GB" dirty="0">
                <a:solidFill>
                  <a:schemeClr val="bg1"/>
                </a:solidFill>
                <a:latin typeface="Arial"/>
                <a:cs typeface="Arial"/>
              </a:rPr>
              <a:t>These pictures provide a clue to this week’s articles. </a:t>
            </a:r>
            <a:endParaRPr lang="en-GB" dirty="0">
              <a:solidFill>
                <a:schemeClr val="bg1"/>
              </a:solidFill>
              <a:latin typeface="Arial" panose="020B0604020202020204" pitchFamily="34" charset="0"/>
              <a:cs typeface="Arial" panose="020B0604020202020204" pitchFamily="34" charset="0"/>
            </a:endParaRPr>
          </a:p>
          <a:p>
            <a:pPr marL="0" indent="0">
              <a:buNone/>
            </a:pPr>
            <a:r>
              <a:rPr lang="en-GB" dirty="0">
                <a:solidFill>
                  <a:schemeClr val="bg1"/>
                </a:solidFill>
                <a:latin typeface="Arial"/>
                <a:cs typeface="Arial"/>
              </a:rPr>
              <a:t>How do these pictures help you? Can you guess how they are linked together?</a:t>
            </a:r>
          </a:p>
          <a:p>
            <a:pPr marL="0" indent="0">
              <a:buNone/>
            </a:pPr>
            <a:r>
              <a:rPr lang="en-GB" dirty="0">
                <a:solidFill>
                  <a:schemeClr val="bg1"/>
                </a:solidFill>
                <a:latin typeface="Arial"/>
                <a:cs typeface="Arial"/>
              </a:rPr>
              <a:t>Write down your thoughts or discuss with someone in your class. </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a:p>
            <a:endParaRPr lang="en-US" dirty="0"/>
          </a:p>
        </p:txBody>
      </p:sp>
      <p:pic>
        <p:nvPicPr>
          <p:cNvPr id="4" name="Picture 3" descr="A picture containing person, table, group, room&#10;&#10;Description automatically generated">
            <a:extLst>
              <a:ext uri="{FF2B5EF4-FFF2-40B4-BE49-F238E27FC236}">
                <a16:creationId xmlns:a16="http://schemas.microsoft.com/office/drawing/2014/main" id="{23381565-23C0-B94E-318A-BB4BCE055B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41" y="1990722"/>
            <a:ext cx="3636991" cy="2424661"/>
          </a:xfrm>
          <a:prstGeom prst="rect">
            <a:avLst/>
          </a:prstGeom>
        </p:spPr>
      </p:pic>
      <p:sp>
        <p:nvSpPr>
          <p:cNvPr id="14" name="TextBox 13">
            <a:extLst>
              <a:ext uri="{FF2B5EF4-FFF2-40B4-BE49-F238E27FC236}">
                <a16:creationId xmlns:a16="http://schemas.microsoft.com/office/drawing/2014/main" id="{FD12162B-7A21-6315-FDF6-4BAA7F9A793B}"/>
              </a:ext>
            </a:extLst>
          </p:cNvPr>
          <p:cNvSpPr txBox="1"/>
          <p:nvPr/>
        </p:nvSpPr>
        <p:spPr>
          <a:xfrm>
            <a:off x="-95250" y="2006457"/>
            <a:ext cx="1600202" cy="230832"/>
          </a:xfrm>
          <a:prstGeom prst="rect">
            <a:avLst/>
          </a:prstGeom>
          <a:noFill/>
        </p:spPr>
        <p:txBody>
          <a:bodyPr wrap="square" rtlCol="0">
            <a:spAutoFit/>
          </a:bodyPr>
          <a:lstStyle/>
          <a:p>
            <a:pPr algn="r"/>
            <a:r>
              <a:rPr lang="en-GB" sz="900" dirty="0">
                <a:latin typeface="Arial" panose="020B0604020202020204" pitchFamily="34" charset="0"/>
                <a:cs typeface="Arial" panose="020B0604020202020204" pitchFamily="34" charset="0"/>
              </a:rPr>
              <a:t>@UNICEF/Kiron</a:t>
            </a:r>
          </a:p>
        </p:txBody>
      </p:sp>
      <p:pic>
        <p:nvPicPr>
          <p:cNvPr id="6" name="Picture 5" descr="A group of people holding signs&#10;&#10;Description automatically generated">
            <a:extLst>
              <a:ext uri="{FF2B5EF4-FFF2-40B4-BE49-F238E27FC236}">
                <a16:creationId xmlns:a16="http://schemas.microsoft.com/office/drawing/2014/main" id="{8A1FC0CD-84CC-B773-AE88-798F56B84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658" y="1990722"/>
            <a:ext cx="3636992" cy="2419925"/>
          </a:xfrm>
          <a:prstGeom prst="rect">
            <a:avLst/>
          </a:prstGeom>
        </p:spPr>
      </p:pic>
      <p:sp>
        <p:nvSpPr>
          <p:cNvPr id="15" name="TextBox 14">
            <a:extLst>
              <a:ext uri="{FF2B5EF4-FFF2-40B4-BE49-F238E27FC236}">
                <a16:creationId xmlns:a16="http://schemas.microsoft.com/office/drawing/2014/main" id="{4EED7727-D760-D931-6ECD-BAE49508D8F4}"/>
              </a:ext>
            </a:extLst>
          </p:cNvPr>
          <p:cNvSpPr txBox="1"/>
          <p:nvPr/>
        </p:nvSpPr>
        <p:spPr>
          <a:xfrm>
            <a:off x="4314298" y="1990721"/>
            <a:ext cx="1514475"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 UNICEF/ </a:t>
            </a:r>
            <a:r>
              <a:rPr lang="en-GB" sz="900" dirty="0" err="1">
                <a:latin typeface="Arial" panose="020B0604020202020204" pitchFamily="34" charset="0"/>
                <a:cs typeface="Arial" panose="020B0604020202020204" pitchFamily="34" charset="0"/>
              </a:rPr>
              <a:t>Chalasani</a:t>
            </a:r>
            <a:endParaRPr lang="en-GB" sz="900" dirty="0">
              <a:latin typeface="Arial" panose="020B0604020202020204" pitchFamily="34" charset="0"/>
              <a:cs typeface="Arial" panose="020B0604020202020204" pitchFamily="34" charset="0"/>
            </a:endParaRPr>
          </a:p>
        </p:txBody>
      </p:sp>
      <p:pic>
        <p:nvPicPr>
          <p:cNvPr id="10" name="Picture 9" descr="A person speaking into a microphone&#10;&#10;Description automatically generated with medium confidence">
            <a:extLst>
              <a:ext uri="{FF2B5EF4-FFF2-40B4-BE49-F238E27FC236}">
                <a16:creationId xmlns:a16="http://schemas.microsoft.com/office/drawing/2014/main" id="{1A487852-F93A-2FE7-3523-3D7330ADF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9216" y="1990721"/>
            <a:ext cx="3574043" cy="2419925"/>
          </a:xfrm>
          <a:prstGeom prst="rect">
            <a:avLst/>
          </a:prstGeom>
        </p:spPr>
      </p:pic>
      <p:sp>
        <p:nvSpPr>
          <p:cNvPr id="16" name="TextBox 15">
            <a:extLst>
              <a:ext uri="{FF2B5EF4-FFF2-40B4-BE49-F238E27FC236}">
                <a16:creationId xmlns:a16="http://schemas.microsoft.com/office/drawing/2014/main" id="{1311BA60-62DF-BD47-B1C4-A225FBF4AA9F}"/>
              </a:ext>
            </a:extLst>
          </p:cNvPr>
          <p:cNvSpPr txBox="1"/>
          <p:nvPr/>
        </p:nvSpPr>
        <p:spPr>
          <a:xfrm>
            <a:off x="8063828" y="2012664"/>
            <a:ext cx="1600202"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@UNICEF/</a:t>
            </a:r>
            <a:r>
              <a:rPr lang="en-GB" sz="900" b="0" i="0" dirty="0">
                <a:effectLst/>
                <a:latin typeface="Arial" panose="020B0604020202020204" pitchFamily="34" charset="0"/>
                <a:cs typeface="Arial" panose="020B0604020202020204" pitchFamily="34" charset="0"/>
              </a:rPr>
              <a:t>Altaf Ahmad</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528741" y="428035"/>
            <a:ext cx="3443184" cy="921003"/>
          </a:xfrm>
        </p:spPr>
        <p:txBody>
          <a:bodyPr/>
          <a:lstStyle/>
          <a:p>
            <a:r>
              <a:rPr lang="en-US" sz="2800" dirty="0">
                <a:latin typeface="Arial Black" panose="020B0A04020102020204" pitchFamily="34" charset="0"/>
              </a:rPr>
              <a:t>INTRODUCING ARTICLE 12</a:t>
            </a:r>
          </a:p>
        </p:txBody>
      </p:sp>
      <p:sp>
        <p:nvSpPr>
          <p:cNvPr id="4" name="Text Placeholder 3">
            <a:extLst>
              <a:ext uri="{FF2B5EF4-FFF2-40B4-BE49-F238E27FC236}">
                <a16:creationId xmlns:a16="http://schemas.microsoft.com/office/drawing/2014/main" id="{90C7C574-9573-5D42-A50A-7E87DA182D29}"/>
              </a:ext>
            </a:extLst>
          </p:cNvPr>
          <p:cNvSpPr>
            <a:spLocks noGrp="1"/>
          </p:cNvSpPr>
          <p:nvPr>
            <p:ph type="body" sz="quarter" idx="17"/>
          </p:nvPr>
        </p:nvSpPr>
        <p:spPr/>
        <p:txBody>
          <a:bodyPr/>
          <a:lstStyle/>
          <a:p>
            <a:r>
              <a:rPr lang="en-US" dirty="0">
                <a:latin typeface="Arial Black" panose="020B0A04020102020204" pitchFamily="34" charset="0"/>
              </a:rPr>
              <a:t>Article 12 – respect for the views of the child</a:t>
            </a:r>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6586401" y="2286000"/>
            <a:ext cx="5305425" cy="2419350"/>
          </a:xfrm>
        </p:spPr>
        <p:txBody>
          <a:bodyPr>
            <a:normAutofit/>
          </a:bodyPr>
          <a:lstStyle/>
          <a:p>
            <a:pPr rtl="0" fontAlgn="base">
              <a:lnSpc>
                <a:spcPct val="100000"/>
              </a:lnSpc>
            </a:pPr>
            <a:r>
              <a:rPr lang="en-GB" sz="2000" dirty="0">
                <a:latin typeface="Arial" panose="020B0604020202020204" pitchFamily="34" charset="0"/>
                <a:cs typeface="Arial" panose="020B0604020202020204" pitchFamily="34" charset="0"/>
              </a:rPr>
              <a:t>Every child has the right to </a:t>
            </a:r>
            <a:r>
              <a:rPr lang="en-GB" sz="2000" dirty="0">
                <a:solidFill>
                  <a:srgbClr val="FFFF00"/>
                </a:solidFill>
                <a:latin typeface="Arial" panose="020B0604020202020204" pitchFamily="34" charset="0"/>
                <a:cs typeface="Arial" panose="020B0604020202020204" pitchFamily="34" charset="0"/>
              </a:rPr>
              <a:t>express their views, feelings and wishes </a:t>
            </a:r>
            <a:r>
              <a:rPr lang="en-GB" sz="2000" dirty="0">
                <a:latin typeface="Arial" panose="020B0604020202020204" pitchFamily="34" charset="0"/>
                <a:cs typeface="Arial" panose="020B0604020202020204" pitchFamily="34" charset="0"/>
              </a:rPr>
              <a:t>in all matters affecting them, and to have their views considered and taken seriously. This right applies at all times, for example during immigration proceedings, housing decisions or the child’s day-to-day home life. </a:t>
            </a: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27778A1-9760-5310-3D0C-C99F762FA511}"/>
              </a:ext>
            </a:extLst>
          </p:cNvPr>
          <p:cNvSpPr txBox="1"/>
          <p:nvPr/>
        </p:nvSpPr>
        <p:spPr>
          <a:xfrm>
            <a:off x="528741" y="1598296"/>
            <a:ext cx="5076859"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Steven Kidd, RRSA Professional Adviser, introduces Article 12</a:t>
            </a:r>
          </a:p>
        </p:txBody>
      </p:sp>
      <p:sp>
        <p:nvSpPr>
          <p:cNvPr id="5" name="TextBox 4">
            <a:extLst>
              <a:ext uri="{FF2B5EF4-FFF2-40B4-BE49-F238E27FC236}">
                <a16:creationId xmlns:a16="http://schemas.microsoft.com/office/drawing/2014/main" id="{AFE197FF-E6E9-DBAD-E48D-989B8106B534}"/>
              </a:ext>
            </a:extLst>
          </p:cNvPr>
          <p:cNvSpPr txBox="1"/>
          <p:nvPr/>
        </p:nvSpPr>
        <p:spPr>
          <a:xfrm>
            <a:off x="1312120" y="6091411"/>
            <a:ext cx="3510099" cy="338554"/>
          </a:xfrm>
          <a:prstGeom prst="rect">
            <a:avLst/>
          </a:prstGeom>
          <a:noFill/>
        </p:spPr>
        <p:txBody>
          <a:bodyPr wrap="square" rtlCol="0">
            <a:spAutoFit/>
          </a:bodyPr>
          <a:lstStyle/>
          <a:p>
            <a:r>
              <a:rPr lang="en-GB" sz="1600" dirty="0">
                <a:solidFill>
                  <a:schemeClr val="bg1"/>
                </a:solidFill>
                <a:latin typeface="Arial" panose="020B0604020202020204" pitchFamily="34" charset="0"/>
                <a:cs typeface="Arial" panose="020B0604020202020204" pitchFamily="34" charset="0"/>
              </a:rPr>
              <a:t>Click </a:t>
            </a:r>
            <a:r>
              <a:rPr lang="en-GB" sz="1600" dirty="0">
                <a:solidFill>
                  <a:srgbClr val="00AEE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 to watch on YouTube</a:t>
            </a:r>
          </a:p>
        </p:txBody>
      </p:sp>
      <p:pic>
        <p:nvPicPr>
          <p:cNvPr id="8" name="a12">
            <a:hlinkClick r:id="" action="ppaction://media"/>
            <a:extLst>
              <a:ext uri="{FF2B5EF4-FFF2-40B4-BE49-F238E27FC236}">
                <a16:creationId xmlns:a16="http://schemas.microsoft.com/office/drawing/2014/main" id="{0DFC761B-9174-4585-49F0-6D4BAA1382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5282" y="2657475"/>
            <a:ext cx="4301067" cy="2419350"/>
          </a:xfrm>
          <a:prstGeom prst="rect">
            <a:avLst/>
          </a:prstGeom>
        </p:spPr>
      </p:pic>
    </p:spTree>
    <p:extLst>
      <p:ext uri="{BB962C8B-B14F-4D97-AF65-F5344CB8AC3E}">
        <p14:creationId xmlns:p14="http://schemas.microsoft.com/office/powerpoint/2010/main" val="40914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442083"/>
            <a:ext cx="3186731" cy="1031803"/>
          </a:xfrm>
        </p:spPr>
        <p:txBody>
          <a:bodyPr/>
          <a:lstStyle/>
          <a:p>
            <a:r>
              <a:rPr lang="en-US" sz="3200" dirty="0">
                <a:latin typeface="Arial Black" panose="020B0A04020102020204" pitchFamily="34" charset="0"/>
              </a:rPr>
              <a:t>EXPLORING ARTICLE 12</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9" y="3681012"/>
            <a:ext cx="5484651" cy="224238"/>
          </a:xfrm>
        </p:spPr>
        <p:txBody>
          <a:bodyPr/>
          <a:lstStyle/>
          <a:p>
            <a:r>
              <a:rPr lang="en-US" dirty="0">
                <a:latin typeface="Arial Black" panose="020B0A04020102020204" pitchFamily="34" charset="0"/>
              </a:rPr>
              <a:t>Have a think and write down some answers.</a:t>
            </a:r>
          </a:p>
        </p:txBody>
      </p:sp>
      <p:sp>
        <p:nvSpPr>
          <p:cNvPr id="5" name="Text Placeholder 4">
            <a:extLst>
              <a:ext uri="{FF2B5EF4-FFF2-40B4-BE49-F238E27FC236}">
                <a16:creationId xmlns:a16="http://schemas.microsoft.com/office/drawing/2014/main" id="{80BACD06-3EA4-8443-8E69-00A32D75E953}"/>
              </a:ext>
            </a:extLst>
          </p:cNvPr>
          <p:cNvSpPr>
            <a:spLocks noGrp="1"/>
          </p:cNvSpPr>
          <p:nvPr>
            <p:ph type="body" sz="quarter" idx="23"/>
          </p:nvPr>
        </p:nvSpPr>
        <p:spPr/>
        <p:txBody>
          <a:bodyPr>
            <a:normAutofit/>
          </a:bodyPr>
          <a:lstStyle/>
          <a:p>
            <a:r>
              <a:rPr lang="en-GB" sz="2000" b="1" dirty="0">
                <a:solidFill>
                  <a:srgbClr val="000000"/>
                </a:solidFill>
                <a:effectLst/>
                <a:latin typeface="Arial" panose="020B0604020202020204" pitchFamily="34" charset="0"/>
                <a:cs typeface="Arial" panose="020B0604020202020204" pitchFamily="34" charset="0"/>
              </a:rPr>
              <a:t>Why</a:t>
            </a:r>
            <a:r>
              <a:rPr lang="en-GB" sz="2000" b="0" dirty="0">
                <a:solidFill>
                  <a:srgbClr val="000000"/>
                </a:solidFill>
                <a:effectLst/>
                <a:latin typeface="Arial" panose="020B0604020202020204" pitchFamily="34" charset="0"/>
                <a:cs typeface="Arial" panose="020B0604020202020204" pitchFamily="34" charset="0"/>
              </a:rPr>
              <a:t> should you be able to share your views and opinions on matters that affect you?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741" y="428035"/>
            <a:ext cx="3186731" cy="921003"/>
          </a:xfrm>
        </p:spPr>
        <p:txBody>
          <a:bodyPr/>
          <a:lstStyle/>
          <a:p>
            <a:r>
              <a:rPr lang="en-US" sz="2800" dirty="0">
                <a:latin typeface="Arial Black" panose="020B0A04020102020204" pitchFamily="34" charset="0"/>
              </a:rPr>
              <a:t>EXPLORING ARTICLE 12</a:t>
            </a:r>
          </a:p>
        </p:txBody>
      </p:sp>
      <p:sp>
        <p:nvSpPr>
          <p:cNvPr id="3" name="Text Placeholder 2">
            <a:extLst>
              <a:ext uri="{FF2B5EF4-FFF2-40B4-BE49-F238E27FC236}">
                <a16:creationId xmlns:a16="http://schemas.microsoft.com/office/drawing/2014/main" id="{969CAE0C-8DF7-5944-AE5F-25312ADF0302}"/>
              </a:ext>
            </a:extLst>
          </p:cNvPr>
          <p:cNvSpPr>
            <a:spLocks noGrp="1"/>
          </p:cNvSpPr>
          <p:nvPr>
            <p:ph type="body" sz="quarter" idx="17"/>
          </p:nvPr>
        </p:nvSpPr>
        <p:spPr>
          <a:xfrm>
            <a:off x="528637" y="6225879"/>
            <a:ext cx="10781619" cy="259486"/>
          </a:xfrm>
        </p:spPr>
        <p:txBody>
          <a:bodyPr/>
          <a:lstStyle/>
          <a:p>
            <a:r>
              <a:rPr lang="en-US" dirty="0">
                <a:latin typeface="Arial Black" panose="020B0A04020102020204" pitchFamily="34" charset="0"/>
              </a:rPr>
              <a:t>What else did you think of?</a:t>
            </a:r>
          </a:p>
        </p:txBody>
      </p:sp>
      <p:sp>
        <p:nvSpPr>
          <p:cNvPr id="4" name="Text Placeholder 3">
            <a:extLst>
              <a:ext uri="{FF2B5EF4-FFF2-40B4-BE49-F238E27FC236}">
                <a16:creationId xmlns:a16="http://schemas.microsoft.com/office/drawing/2014/main" id="{7920D01A-4E83-BD46-A2A0-3F244A7D11DC}"/>
              </a:ext>
            </a:extLst>
          </p:cNvPr>
          <p:cNvSpPr>
            <a:spLocks noGrp="1"/>
          </p:cNvSpPr>
          <p:nvPr>
            <p:ph type="body" sz="quarter" idx="20"/>
          </p:nvPr>
        </p:nvSpPr>
        <p:spPr>
          <a:xfrm>
            <a:off x="528636" y="1615679"/>
            <a:ext cx="10781620" cy="448808"/>
          </a:xfrm>
        </p:spPr>
        <p:txBody>
          <a:bodyPr>
            <a:normAutofit/>
          </a:bodyPr>
          <a:lstStyle/>
          <a:p>
            <a:r>
              <a:rPr lang="en-US" sz="2400" dirty="0">
                <a:latin typeface="Arial Black" panose="020B0A04020102020204" pitchFamily="34" charset="0"/>
              </a:rPr>
              <a:t>Did you think of these?</a:t>
            </a:r>
          </a:p>
        </p:txBody>
      </p:sp>
      <p:sp>
        <p:nvSpPr>
          <p:cNvPr id="5" name="Text Placeholder 4">
            <a:extLst>
              <a:ext uri="{FF2B5EF4-FFF2-40B4-BE49-F238E27FC236}">
                <a16:creationId xmlns:a16="http://schemas.microsoft.com/office/drawing/2014/main" id="{605676CA-21AD-D447-A863-BE7395533B6E}"/>
              </a:ext>
            </a:extLst>
          </p:cNvPr>
          <p:cNvSpPr>
            <a:spLocks noGrp="1"/>
          </p:cNvSpPr>
          <p:nvPr>
            <p:ph type="body" sz="quarter" idx="21"/>
          </p:nvPr>
        </p:nvSpPr>
        <p:spPr>
          <a:xfrm>
            <a:off x="528636" y="2275728"/>
            <a:ext cx="10644189" cy="3686922"/>
          </a:xfrm>
        </p:spPr>
        <p:txBody>
          <a:bodyPr>
            <a:noAutofit/>
          </a:bodyPr>
          <a:lstStyle/>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Being involved in decisions makes you feel like a part of it, you have ownership.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Relationships between children and adults improve when there’s communication.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School is there to help children to learn, so it is important to put children at the centre.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Children have some great ideas that adults might never think of.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It helps to prepare you for adulthood.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Children and young people feel valued.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Involving young people means there are more people to make a difference.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We all have different views and experiences, so including everyone means we get lots of perspectives.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It can help you to learn about politics and democracy. </a:t>
            </a:r>
          </a:p>
          <a:p>
            <a:pPr algn="l" rtl="0" fontAlgn="base">
              <a:buFont typeface="Arial" panose="020B0604020202020204" pitchFamily="34" charset="0"/>
              <a:buChar char="•"/>
            </a:pPr>
            <a:r>
              <a:rPr lang="en-GB" sz="1600" b="0" dirty="0">
                <a:solidFill>
                  <a:srgbClr val="000000"/>
                </a:solidFill>
                <a:effectLst/>
                <a:latin typeface="Arial" panose="020B0604020202020204" pitchFamily="34" charset="0"/>
                <a:cs typeface="Arial" panose="020B0604020202020204" pitchFamily="34" charset="0"/>
              </a:rPr>
              <a:t>It is your right to be involved in decisions which affect you! </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40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67E2F-0883-B9A9-5DEE-F19AEA1475EF}"/>
              </a:ext>
            </a:extLst>
          </p:cNvPr>
          <p:cNvSpPr>
            <a:spLocks noGrp="1"/>
          </p:cNvSpPr>
          <p:nvPr>
            <p:ph type="body" sz="quarter" idx="14"/>
          </p:nvPr>
        </p:nvSpPr>
        <p:spPr>
          <a:xfrm>
            <a:off x="528742" y="552684"/>
            <a:ext cx="6536088" cy="671704"/>
          </a:xfrm>
        </p:spPr>
        <p:txBody>
          <a:bodyPr/>
          <a:lstStyle/>
          <a:p>
            <a:r>
              <a:rPr lang="en-US" sz="3800" dirty="0">
                <a:latin typeface="Arial Black" panose="020B0A04020102020204" pitchFamily="34" charset="0"/>
              </a:rPr>
              <a:t>PRIMARY ACTIVITIES</a:t>
            </a: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528741" y="2137472"/>
            <a:ext cx="6536087"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05F42D4-759C-0084-0604-75C92CF20A90}"/>
              </a:ext>
            </a:extLst>
          </p:cNvPr>
          <p:cNvSpPr/>
          <p:nvPr/>
        </p:nvSpPr>
        <p:spPr>
          <a:xfrm>
            <a:off x="528741" y="4434357"/>
            <a:ext cx="5676115"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79DBE2-2550-30FE-3F8D-3F3C730CB51A}"/>
              </a:ext>
            </a:extLst>
          </p:cNvPr>
          <p:cNvSpPr/>
          <p:nvPr/>
        </p:nvSpPr>
        <p:spPr>
          <a:xfrm>
            <a:off x="7064830" y="2136586"/>
            <a:ext cx="486818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238C7B-2FE0-8A8D-1EEC-D11B2AFFD794}"/>
              </a:ext>
            </a:extLst>
          </p:cNvPr>
          <p:cNvSpPr/>
          <p:nvPr/>
        </p:nvSpPr>
        <p:spPr>
          <a:xfrm>
            <a:off x="6204854" y="4434357"/>
            <a:ext cx="5728160"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32228E-A587-B079-368C-799516903CFD}"/>
              </a:ext>
            </a:extLst>
          </p:cNvPr>
          <p:cNvSpPr txBox="1"/>
          <p:nvPr/>
        </p:nvSpPr>
        <p:spPr>
          <a:xfrm>
            <a:off x="7464253" y="2468395"/>
            <a:ext cx="406933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What </a:t>
            </a:r>
            <a:r>
              <a:rPr lang="en-GB" sz="1800" b="0" i="0" dirty="0">
                <a:solidFill>
                  <a:srgbClr val="FFFF00"/>
                </a:solidFill>
                <a:effectLst/>
                <a:latin typeface="Arial" panose="020B0604020202020204" pitchFamily="34" charset="0"/>
              </a:rPr>
              <a:t>decisions</a:t>
            </a:r>
            <a:r>
              <a:rPr lang="en-GB" sz="1800" b="0" i="0" dirty="0">
                <a:solidFill>
                  <a:schemeClr val="bg1"/>
                </a:solidFill>
                <a:effectLst/>
                <a:latin typeface="Arial" panose="020B0604020202020204" pitchFamily="34" charset="0"/>
              </a:rPr>
              <a:t> do you make in your house? What about in school? Do you think you should have more of a say? Write down your reasons why and try to persuade the grown-ups.  </a:t>
            </a:r>
            <a:endParaRPr lang="en-GB" sz="1600" dirty="0">
              <a:solidFill>
                <a:schemeClr val="bg1"/>
              </a:solidFill>
            </a:endParaRPr>
          </a:p>
        </p:txBody>
      </p:sp>
      <p:sp>
        <p:nvSpPr>
          <p:cNvPr id="10" name="TextBox 9">
            <a:extLst>
              <a:ext uri="{FF2B5EF4-FFF2-40B4-BE49-F238E27FC236}">
                <a16:creationId xmlns:a16="http://schemas.microsoft.com/office/drawing/2014/main" id="{DD3FF4E1-6384-ACDA-AC24-C12B1E305126}"/>
              </a:ext>
            </a:extLst>
          </p:cNvPr>
          <p:cNvSpPr txBox="1"/>
          <p:nvPr/>
        </p:nvSpPr>
        <p:spPr>
          <a:xfrm>
            <a:off x="771235" y="2299118"/>
            <a:ext cx="3501119" cy="1815882"/>
          </a:xfrm>
          <a:prstGeom prst="rect">
            <a:avLst/>
          </a:prstGeom>
          <a:noFill/>
        </p:spPr>
        <p:txBody>
          <a:bodyPr wrap="square" rtlCol="0">
            <a:spAutoFit/>
          </a:bodyPr>
          <a:lstStyle/>
          <a:p>
            <a:pPr algn="ctr"/>
            <a:r>
              <a:rPr lang="en-GB" sz="1600" b="1" i="0" dirty="0">
                <a:solidFill>
                  <a:srgbClr val="000000"/>
                </a:solidFill>
                <a:effectLst/>
                <a:latin typeface="Arial" panose="020B0604020202020204" pitchFamily="34" charset="0"/>
              </a:rPr>
              <a:t>For the youngest children</a:t>
            </a:r>
            <a:r>
              <a:rPr lang="en-GB" sz="1600" dirty="0">
                <a:solidFill>
                  <a:srgbClr val="000000"/>
                </a:solidFill>
                <a:latin typeface="Arial" panose="020B0604020202020204" pitchFamily="34" charset="0"/>
              </a:rPr>
              <a:t>: </a:t>
            </a:r>
            <a:r>
              <a:rPr lang="en-GB" sz="1600" b="0" i="0" dirty="0">
                <a:solidFill>
                  <a:srgbClr val="000000"/>
                </a:solidFill>
                <a:effectLst/>
                <a:latin typeface="Arial" panose="020B0604020202020204" pitchFamily="34" charset="0"/>
              </a:rPr>
              <a:t>Talk about choosing at nursery/school – snack choices, who to play with etc. Discuss why is it important for children to have the opportunity to make choices. </a:t>
            </a:r>
            <a:r>
              <a:rPr lang="en-GB" sz="1600" b="0" i="0" u="sng" strike="noStrike" dirty="0">
                <a:solidFill>
                  <a:srgbClr val="FF6937"/>
                </a:solidFill>
                <a:effectLst/>
                <a:latin typeface="Arial" panose="020B0604020202020204" pitchFamily="34" charset="0"/>
                <a:hlinkClick r:id="rId3">
                  <a:extLst>
                    <a:ext uri="{A12FA001-AC4F-418D-AE19-62706E023703}">
                      <ahyp:hlinkClr xmlns:ahyp="http://schemas.microsoft.com/office/drawing/2018/hyperlinkcolor" val="tx"/>
                    </a:ext>
                  </a:extLst>
                </a:hlinkClick>
              </a:rPr>
              <a:t>This story</a:t>
            </a:r>
            <a:r>
              <a:rPr lang="en-GB" sz="1600" b="0" i="0" dirty="0">
                <a:solidFill>
                  <a:srgbClr val="000000"/>
                </a:solidFill>
                <a:effectLst/>
                <a:latin typeface="Arial" panose="020B0604020202020204" pitchFamily="34" charset="0"/>
              </a:rPr>
              <a:t> may help discussion about choices.  </a:t>
            </a:r>
            <a:endParaRPr lang="en-GB" sz="1400" dirty="0"/>
          </a:p>
        </p:txBody>
      </p:sp>
      <p:sp>
        <p:nvSpPr>
          <p:cNvPr id="11" name="TextBox 10">
            <a:extLst>
              <a:ext uri="{FF2B5EF4-FFF2-40B4-BE49-F238E27FC236}">
                <a16:creationId xmlns:a16="http://schemas.microsoft.com/office/drawing/2014/main" id="{68AB74C1-8E97-AF83-2917-1BDE1E72C459}"/>
              </a:ext>
            </a:extLst>
          </p:cNvPr>
          <p:cNvSpPr txBox="1"/>
          <p:nvPr/>
        </p:nvSpPr>
        <p:spPr>
          <a:xfrm>
            <a:off x="771235" y="4725276"/>
            <a:ext cx="5191125"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Think about what your face looks like when you like something, when you don’t like something, or when you are scared or excited. Can you tell how someone else is feeling by looking at their </a:t>
            </a:r>
            <a:r>
              <a:rPr lang="en-GB" sz="1600" b="1" i="0" dirty="0">
                <a:solidFill>
                  <a:srgbClr val="00AEEF"/>
                </a:solidFill>
                <a:effectLst/>
                <a:latin typeface="Arial" panose="020B0604020202020204" pitchFamily="34" charset="0"/>
              </a:rPr>
              <a:t>facial expressions</a:t>
            </a:r>
            <a:r>
              <a:rPr lang="en-GB" sz="1600" b="0" i="0" dirty="0">
                <a:solidFill>
                  <a:srgbClr val="000000"/>
                </a:solidFill>
                <a:effectLst/>
                <a:latin typeface="Arial" panose="020B0604020202020204" pitchFamily="34" charset="0"/>
              </a:rPr>
              <a:t>? How can we ‘hear’ people even when they don’t speak so that we can </a:t>
            </a:r>
            <a:r>
              <a:rPr lang="en-GB" sz="1600" b="1" i="0" dirty="0">
                <a:solidFill>
                  <a:srgbClr val="00AEEF"/>
                </a:solidFill>
                <a:effectLst/>
                <a:latin typeface="Arial" panose="020B0604020202020204" pitchFamily="34" charset="0"/>
              </a:rPr>
              <a:t>respect their views</a:t>
            </a:r>
            <a:r>
              <a:rPr lang="en-GB" sz="1600" b="0" i="0" dirty="0">
                <a:solidFill>
                  <a:srgbClr val="000000"/>
                </a:solidFill>
                <a:effectLst/>
                <a:latin typeface="Arial" panose="020B0604020202020204" pitchFamily="34" charset="0"/>
              </a:rPr>
              <a:t>? </a:t>
            </a:r>
            <a:endParaRPr lang="en-GB" sz="1400" dirty="0"/>
          </a:p>
        </p:txBody>
      </p:sp>
      <p:sp>
        <p:nvSpPr>
          <p:cNvPr id="12" name="TextBox 11">
            <a:extLst>
              <a:ext uri="{FF2B5EF4-FFF2-40B4-BE49-F238E27FC236}">
                <a16:creationId xmlns:a16="http://schemas.microsoft.com/office/drawing/2014/main" id="{7FD5D052-65BD-1B4F-1CF2-727342CCC180}"/>
              </a:ext>
            </a:extLst>
          </p:cNvPr>
          <p:cNvSpPr txBox="1"/>
          <p:nvPr/>
        </p:nvSpPr>
        <p:spPr>
          <a:xfrm>
            <a:off x="6344784" y="4725276"/>
            <a:ext cx="5448301" cy="1569660"/>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Have you ever used </a:t>
            </a:r>
            <a:r>
              <a:rPr lang="en-GB" sz="1600" b="0" i="0" u="sng" strike="noStrike" dirty="0">
                <a:solidFill>
                  <a:srgbClr val="FF6937"/>
                </a:solidFill>
                <a:effectLst/>
                <a:latin typeface="Arial" panose="020B0604020202020204" pitchFamily="34" charset="0"/>
                <a:hlinkClick r:id="rId4">
                  <a:extLst>
                    <a:ext uri="{A12FA001-AC4F-418D-AE19-62706E023703}">
                      <ahyp:hlinkClr xmlns:ahyp="http://schemas.microsoft.com/office/drawing/2018/hyperlinkcolor" val="tx"/>
                    </a:ext>
                  </a:extLst>
                </a:hlinkClick>
              </a:rPr>
              <a:t>Two Stars and a Wish</a:t>
            </a:r>
            <a:r>
              <a:rPr lang="en-GB" sz="1600" b="0" i="0" dirty="0">
                <a:solidFill>
                  <a:srgbClr val="FF6937"/>
                </a:solidFill>
                <a:effectLst/>
                <a:latin typeface="Arial" panose="020B0604020202020204" pitchFamily="34" charset="0"/>
              </a:rPr>
              <a:t> </a:t>
            </a:r>
            <a:r>
              <a:rPr lang="en-GB" sz="1600" b="0" i="0" dirty="0">
                <a:solidFill>
                  <a:schemeClr val="bg1"/>
                </a:solidFill>
                <a:effectLst/>
                <a:latin typeface="Arial" panose="020B0604020202020204" pitchFamily="34" charset="0"/>
              </a:rPr>
              <a:t>to give feedback? It’s really simple, you think about two things that were really good (stars) and one that you’d like to change (wish). Thinking about your last week at school, what would be your Two Stars and a Wish feedback? If you can, share this with your class. </a:t>
            </a:r>
            <a:endParaRPr lang="en-GB" sz="1400" dirty="0">
              <a:solidFill>
                <a:schemeClr val="bg1"/>
              </a:solidFill>
            </a:endParaRPr>
          </a:p>
        </p:txBody>
      </p:sp>
      <p:pic>
        <p:nvPicPr>
          <p:cNvPr id="13" name="Online Media 12" title="📚 READ ALOUD//My Magical Choices By Becky Cummings">
            <a:hlinkClick r:id="" action="ppaction://media"/>
            <a:extLst>
              <a:ext uri="{FF2B5EF4-FFF2-40B4-BE49-F238E27FC236}">
                <a16:creationId xmlns:a16="http://schemas.microsoft.com/office/drawing/2014/main" id="{A8631048-8869-678E-6E09-8C48C5874950}"/>
              </a:ext>
            </a:extLst>
          </p:cNvPr>
          <p:cNvPicPr>
            <a:picLocks noRot="1" noChangeAspect="1"/>
          </p:cNvPicPr>
          <p:nvPr>
            <a:videoFile r:link="rId1"/>
          </p:nvPr>
        </p:nvPicPr>
        <p:blipFill>
          <a:blip r:embed="rId5"/>
          <a:stretch>
            <a:fillRect/>
          </a:stretch>
        </p:blipFill>
        <p:spPr>
          <a:xfrm>
            <a:off x="4402817" y="2489509"/>
            <a:ext cx="2540000" cy="1435100"/>
          </a:xfrm>
          <a:prstGeom prst="rect">
            <a:avLst/>
          </a:prstGeom>
        </p:spPr>
      </p:pic>
    </p:spTree>
    <p:extLst>
      <p:ext uri="{BB962C8B-B14F-4D97-AF65-F5344CB8AC3E}">
        <p14:creationId xmlns:p14="http://schemas.microsoft.com/office/powerpoint/2010/main" val="20023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2</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446235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4991100" y="2137472"/>
            <a:ext cx="694191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774908" y="4934056"/>
            <a:ext cx="3423476" cy="1200329"/>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cs typeface="Arial" panose="020B0604020202020204" pitchFamily="34" charset="0"/>
              </a:rPr>
              <a:t>Listen to this story, </a:t>
            </a:r>
            <a:r>
              <a:rPr lang="en-GB" sz="1800" b="0" i="0" u="sng" strike="noStrike" dirty="0">
                <a:solidFill>
                  <a:srgbClr val="FFFF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Everyone Gets A Say</a:t>
            </a:r>
            <a:r>
              <a:rPr lang="en-GB" sz="1800" b="0" i="0" strike="noStrike"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en-GB" sz="1800" b="0" i="0" dirty="0">
                <a:solidFill>
                  <a:schemeClr val="bg1"/>
                </a:solidFill>
                <a:effectLst/>
                <a:latin typeface="Arial" panose="020B0604020202020204" pitchFamily="34" charset="0"/>
                <a:cs typeface="Arial" panose="020B0604020202020204" pitchFamily="34" charset="0"/>
              </a:rPr>
              <a:t> then discuss with your class why it’s important to listen to a lot of people’s ideas. </a:t>
            </a:r>
            <a:endParaRPr lang="en-GB" sz="16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321998" y="4749390"/>
            <a:ext cx="4442291" cy="1569660"/>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People don’t only share their opinions and thoughts through talking. Write a list of as many ways as you can think of </a:t>
            </a:r>
            <a:r>
              <a:rPr lang="en-GB" sz="1600" b="1" i="0" dirty="0">
                <a:solidFill>
                  <a:srgbClr val="00AEEF"/>
                </a:solidFill>
                <a:effectLst/>
                <a:latin typeface="Arial" panose="020B0604020202020204" pitchFamily="34" charset="0"/>
              </a:rPr>
              <a:t>through which people share their thoughts and opinions</a:t>
            </a:r>
            <a:r>
              <a:rPr lang="en-GB" sz="1600" b="0" i="0" dirty="0">
                <a:solidFill>
                  <a:srgbClr val="000000"/>
                </a:solidFill>
                <a:effectLst/>
                <a:latin typeface="Arial" panose="020B0604020202020204" pitchFamily="34" charset="0"/>
              </a:rPr>
              <a:t>. Now pick one from your list and use it to share your opinion with the class.  </a:t>
            </a:r>
            <a:endParaRPr lang="en-GB" sz="1600" b="1" dirty="0">
              <a:solidFill>
                <a:srgbClr val="00AEEF"/>
              </a:solidFill>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7536128" y="2350218"/>
            <a:ext cx="4345323"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Have you heard of the </a:t>
            </a:r>
            <a:r>
              <a:rPr lang="en-GB" sz="1600" i="0" dirty="0">
                <a:solidFill>
                  <a:srgbClr val="FF6937"/>
                </a:solidFill>
                <a:effectLst/>
                <a:latin typeface="Arial" panose="020B0604020202020204" pitchFamily="34" charset="0"/>
              </a:rPr>
              <a:t>UN Global Goals</a:t>
            </a:r>
            <a:r>
              <a:rPr lang="en-GB" sz="1600" b="0" i="0" dirty="0">
                <a:solidFill>
                  <a:srgbClr val="000000"/>
                </a:solidFill>
                <a:effectLst/>
                <a:latin typeface="Arial" panose="020B0604020202020204" pitchFamily="34" charset="0"/>
              </a:rPr>
              <a:t>? Watch </a:t>
            </a:r>
            <a:r>
              <a:rPr lang="en-GB" sz="1600" b="0" i="0" u="sng" strike="noStrike" dirty="0">
                <a:solidFill>
                  <a:srgbClr val="FF6937"/>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video</a:t>
            </a:r>
            <a:r>
              <a:rPr lang="en-GB" sz="1600" b="0" i="0" dirty="0">
                <a:solidFill>
                  <a:srgbClr val="FF6937"/>
                </a:solidFill>
                <a:effectLst/>
                <a:latin typeface="Arial" panose="020B0604020202020204" pitchFamily="34" charset="0"/>
              </a:rPr>
              <a:t> </a:t>
            </a:r>
            <a:r>
              <a:rPr lang="en-GB" sz="1600" b="0" i="0" dirty="0">
                <a:solidFill>
                  <a:srgbClr val="000000"/>
                </a:solidFill>
                <a:effectLst/>
                <a:latin typeface="Arial" panose="020B0604020202020204" pitchFamily="34" charset="0"/>
              </a:rPr>
              <a:t>to show how the voice and participation of children and young people can make a difference. Can you think of one thing you could do to make the world a better place and promise to do it? Perhaps you could get other people to sign your pledge, too.   </a:t>
            </a:r>
            <a:endParaRPr lang="en-GB" sz="1400" dirty="0"/>
          </a:p>
        </p:txBody>
      </p:sp>
      <p:sp>
        <p:nvSpPr>
          <p:cNvPr id="13" name="TextBox 12">
            <a:extLst>
              <a:ext uri="{FF2B5EF4-FFF2-40B4-BE49-F238E27FC236}">
                <a16:creationId xmlns:a16="http://schemas.microsoft.com/office/drawing/2014/main" id="{6C40C9B0-16B1-3DF4-EDF7-63788570C65A}"/>
              </a:ext>
            </a:extLst>
          </p:cNvPr>
          <p:cNvSpPr txBox="1"/>
          <p:nvPr/>
        </p:nvSpPr>
        <p:spPr>
          <a:xfrm>
            <a:off x="832417" y="2474557"/>
            <a:ext cx="3855007"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What do the words ‘</a:t>
            </a:r>
            <a:r>
              <a:rPr lang="en-GB" sz="1800" b="0" i="0" dirty="0">
                <a:solidFill>
                  <a:srgbClr val="FF6937"/>
                </a:solidFill>
                <a:effectLst/>
                <a:latin typeface="Arial" panose="020B0604020202020204" pitchFamily="34" charset="0"/>
              </a:rPr>
              <a:t>opinion</a:t>
            </a:r>
            <a:r>
              <a:rPr lang="en-GB" sz="1800" b="0" i="0" dirty="0">
                <a:solidFill>
                  <a:schemeClr val="bg1"/>
                </a:solidFill>
                <a:effectLst/>
                <a:latin typeface="Arial" panose="020B0604020202020204" pitchFamily="34" charset="0"/>
              </a:rPr>
              <a:t>’ and ‘</a:t>
            </a:r>
            <a:r>
              <a:rPr lang="en-GB" sz="1800" b="0" i="0" dirty="0">
                <a:solidFill>
                  <a:srgbClr val="FF6937"/>
                </a:solidFill>
                <a:effectLst/>
                <a:latin typeface="Arial" panose="020B0604020202020204" pitchFamily="34" charset="0"/>
              </a:rPr>
              <a:t>viewpoint</a:t>
            </a:r>
            <a:r>
              <a:rPr lang="en-GB" sz="1800" b="0" i="0" dirty="0">
                <a:solidFill>
                  <a:schemeClr val="bg1"/>
                </a:solidFill>
                <a:effectLst/>
                <a:latin typeface="Arial" panose="020B0604020202020204" pitchFamily="34" charset="0"/>
              </a:rPr>
              <a:t>’ mean? Discuss as a class how your teachers listen to your opinions in different ways every day. </a:t>
            </a:r>
            <a:endParaRPr lang="en-GB" sz="1600" dirty="0">
              <a:solidFill>
                <a:schemeClr val="bg1"/>
              </a:solidFill>
            </a:endParaRPr>
          </a:p>
        </p:txBody>
      </p:sp>
      <p:pic>
        <p:nvPicPr>
          <p:cNvPr id="9" name="Online Media 8" title="World's Largest Lesson - Our Inspiration | Global Goals">
            <a:hlinkClick r:id="" action="ppaction://media"/>
            <a:extLst>
              <a:ext uri="{FF2B5EF4-FFF2-40B4-BE49-F238E27FC236}">
                <a16:creationId xmlns:a16="http://schemas.microsoft.com/office/drawing/2014/main" id="{01DB1318-B67A-ED76-2C33-5D7ADE8FAC72}"/>
              </a:ext>
            </a:extLst>
          </p:cNvPr>
          <p:cNvPicPr>
            <a:picLocks noRot="1" noChangeAspect="1"/>
          </p:cNvPicPr>
          <p:nvPr>
            <a:videoFile r:link="rId1"/>
          </p:nvPr>
        </p:nvPicPr>
        <p:blipFill>
          <a:blip r:embed="rId6"/>
          <a:stretch>
            <a:fillRect/>
          </a:stretch>
        </p:blipFill>
        <p:spPr>
          <a:xfrm>
            <a:off x="5125590" y="2577182"/>
            <a:ext cx="2410538" cy="1361954"/>
          </a:xfrm>
          <a:prstGeom prst="rect">
            <a:avLst/>
          </a:prstGeom>
        </p:spPr>
      </p:pic>
      <p:pic>
        <p:nvPicPr>
          <p:cNvPr id="14" name="Online Media 13" title="Everyone Gets a Say | Storytime Read Aloud">
            <a:hlinkClick r:id="" action="ppaction://media"/>
            <a:extLst>
              <a:ext uri="{FF2B5EF4-FFF2-40B4-BE49-F238E27FC236}">
                <a16:creationId xmlns:a16="http://schemas.microsoft.com/office/drawing/2014/main" id="{8C9A175F-F218-A927-016C-119E2A414E14}"/>
              </a:ext>
            </a:extLst>
          </p:cNvPr>
          <p:cNvPicPr>
            <a:picLocks noRot="1" noChangeAspect="1"/>
          </p:cNvPicPr>
          <p:nvPr>
            <a:videoFile r:link="rId2"/>
          </p:nvPr>
        </p:nvPicPr>
        <p:blipFill>
          <a:blip r:embed="rId7"/>
          <a:stretch>
            <a:fillRect/>
          </a:stretch>
        </p:blipFill>
        <p:spPr>
          <a:xfrm>
            <a:off x="4444551" y="4816671"/>
            <a:ext cx="2540000" cy="1435100"/>
          </a:xfrm>
          <a:prstGeom prst="rect">
            <a:avLst/>
          </a:prstGeom>
        </p:spPr>
      </p:pic>
    </p:spTree>
    <p:extLst>
      <p:ext uri="{BB962C8B-B14F-4D97-AF65-F5344CB8AC3E}">
        <p14:creationId xmlns:p14="http://schemas.microsoft.com/office/powerpoint/2010/main" val="251124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4"/>
                </p:tgtEl>
              </p:cMediaNode>
            </p:video>
            <p:seq concurrent="1" nextAc="seek">
              <p:cTn id="18" restart="whenNotActive" fill="hold" evtFilter="cancelBubble" nodeType="interactiveSeq">
                <p:stCondLst>
                  <p:cond evt="onClick" delay="0">
                    <p:tgtEl>
                      <p:spTgt spid="1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E59D-9743-29F0-B67F-54BFDE309694}"/>
              </a:ext>
            </a:extLst>
          </p:cNvPr>
          <p:cNvSpPr>
            <a:spLocks noGrp="1"/>
          </p:cNvSpPr>
          <p:nvPr>
            <p:ph type="body" sz="quarter" idx="14"/>
          </p:nvPr>
        </p:nvSpPr>
        <p:spPr>
          <a:xfrm>
            <a:off x="528741" y="552684"/>
            <a:ext cx="7113029" cy="671704"/>
          </a:xfrm>
        </p:spPr>
        <p:txBody>
          <a:bodyPr/>
          <a:lstStyle/>
          <a:p>
            <a:r>
              <a:rPr lang="en-US" sz="3800" dirty="0">
                <a:latin typeface="Arial Black" panose="020B0A04020102020204" pitchFamily="34" charset="0"/>
              </a:rPr>
              <a:t>PRIMARY ACTIVITIES 3</a:t>
            </a:r>
          </a:p>
        </p:txBody>
      </p:sp>
      <p:sp>
        <p:nvSpPr>
          <p:cNvPr id="3" name="Text Placeholder 2">
            <a:extLst>
              <a:ext uri="{FF2B5EF4-FFF2-40B4-BE49-F238E27FC236}">
                <a16:creationId xmlns:a16="http://schemas.microsoft.com/office/drawing/2014/main" id="{F6CEFE9C-DF4E-9A62-A857-1CD66CEAC52E}"/>
              </a:ext>
            </a:extLst>
          </p:cNvPr>
          <p:cNvSpPr>
            <a:spLocks noGrp="1"/>
          </p:cNvSpPr>
          <p:nvPr>
            <p:ph type="body" sz="quarter" idx="23"/>
          </p:nvPr>
        </p:nvSpPr>
        <p:spPr/>
        <p:txBody>
          <a:bodyPr>
            <a:normAutofit lnSpcReduction="10000"/>
          </a:bodyPr>
          <a:lstStyle/>
          <a:p>
            <a:r>
              <a:rPr lang="en-US" dirty="0">
                <a:latin typeface="Arial" panose="020B0604020202020204" pitchFamily="34" charset="0"/>
                <a:cs typeface="Arial" panose="020B0604020202020204" pitchFamily="34" charset="0"/>
              </a:rPr>
              <a:t>You do not need to complete every activity but if you have time, you can try to complete more than one.</a:t>
            </a:r>
          </a:p>
          <a:p>
            <a:endParaRPr lang="en-US" dirty="0"/>
          </a:p>
        </p:txBody>
      </p:sp>
      <p:sp>
        <p:nvSpPr>
          <p:cNvPr id="4" name="Rectangle 3">
            <a:extLst>
              <a:ext uri="{FF2B5EF4-FFF2-40B4-BE49-F238E27FC236}">
                <a16:creationId xmlns:a16="http://schemas.microsoft.com/office/drawing/2014/main" id="{248D6161-A1A7-87C4-2CFF-151403062A80}"/>
              </a:ext>
            </a:extLst>
          </p:cNvPr>
          <p:cNvSpPr/>
          <p:nvPr/>
        </p:nvSpPr>
        <p:spPr>
          <a:xfrm>
            <a:off x="528742" y="2137472"/>
            <a:ext cx="6272108" cy="2151499"/>
          </a:xfrm>
          <a:prstGeom prst="rect">
            <a:avLst/>
          </a:prstGeom>
          <a:solidFill>
            <a:srgbClr val="003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F0FC9A-4DC3-A95E-EDD1-A65280ACF3C5}"/>
              </a:ext>
            </a:extLst>
          </p:cNvPr>
          <p:cNvSpPr/>
          <p:nvPr/>
        </p:nvSpPr>
        <p:spPr>
          <a:xfrm>
            <a:off x="528741" y="4434357"/>
            <a:ext cx="6624534" cy="2151499"/>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8F72573-65AF-707A-98FE-27DF8EF863B5}"/>
              </a:ext>
            </a:extLst>
          </p:cNvPr>
          <p:cNvSpPr/>
          <p:nvPr/>
        </p:nvSpPr>
        <p:spPr>
          <a:xfrm>
            <a:off x="6800851" y="2137472"/>
            <a:ext cx="5132164" cy="2151499"/>
          </a:xfrm>
          <a:prstGeom prst="rect">
            <a:avLst/>
          </a:prstGeom>
          <a:solidFill>
            <a:srgbClr val="DD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A503FD-5B43-FBEC-35EB-041DB2B4A72F}"/>
              </a:ext>
            </a:extLst>
          </p:cNvPr>
          <p:cNvSpPr/>
          <p:nvPr/>
        </p:nvSpPr>
        <p:spPr>
          <a:xfrm>
            <a:off x="7153275" y="4434357"/>
            <a:ext cx="4779738" cy="215149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7AB0D2D-7A56-C172-5C99-4EFDF7642C70}"/>
              </a:ext>
            </a:extLst>
          </p:cNvPr>
          <p:cNvSpPr txBox="1"/>
          <p:nvPr/>
        </p:nvSpPr>
        <p:spPr>
          <a:xfrm>
            <a:off x="950351" y="4848386"/>
            <a:ext cx="5875308" cy="1323439"/>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rPr>
              <a:t>Watch </a:t>
            </a:r>
            <a:r>
              <a:rPr lang="en-GB" sz="20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this video about children’s rights</a:t>
            </a:r>
            <a:r>
              <a:rPr lang="en-GB" sz="2000" b="0" i="0" dirty="0">
                <a:solidFill>
                  <a:schemeClr val="bg1"/>
                </a:solidFill>
                <a:effectLst/>
                <a:latin typeface="Arial" panose="020B0604020202020204" pitchFamily="34" charset="0"/>
              </a:rPr>
              <a:t>. Can you draw the page in the storybook where Viz, </a:t>
            </a:r>
            <a:r>
              <a:rPr lang="en-GB" sz="2000" b="0" i="0" dirty="0" err="1">
                <a:solidFill>
                  <a:schemeClr val="bg1"/>
                </a:solidFill>
                <a:effectLst/>
                <a:latin typeface="Arial" panose="020B0604020202020204" pitchFamily="34" charset="0"/>
              </a:rPr>
              <a:t>Leepa</a:t>
            </a:r>
            <a:r>
              <a:rPr lang="en-GB" sz="2000" b="0" i="0" dirty="0">
                <a:solidFill>
                  <a:schemeClr val="bg1"/>
                </a:solidFill>
                <a:effectLst/>
                <a:latin typeface="Arial" panose="020B0604020202020204" pitchFamily="34" charset="0"/>
              </a:rPr>
              <a:t> and </a:t>
            </a:r>
            <a:r>
              <a:rPr lang="en-GB" sz="2000" b="0" i="0" dirty="0" err="1">
                <a:solidFill>
                  <a:schemeClr val="bg1"/>
                </a:solidFill>
                <a:effectLst/>
                <a:latin typeface="Arial" panose="020B0604020202020204" pitchFamily="34" charset="0"/>
              </a:rPr>
              <a:t>Zooko</a:t>
            </a:r>
            <a:r>
              <a:rPr lang="en-GB" sz="2000" b="0" i="0" dirty="0">
                <a:solidFill>
                  <a:schemeClr val="bg1"/>
                </a:solidFill>
                <a:effectLst/>
                <a:latin typeface="Arial" panose="020B0604020202020204" pitchFamily="34" charset="0"/>
              </a:rPr>
              <a:t> explain what Article 12 is all about? (It’s at 6 mins)  </a:t>
            </a:r>
            <a:endParaRPr lang="en-GB"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304D7D-9EF4-7005-6B25-1AD7E6D10336}"/>
              </a:ext>
            </a:extLst>
          </p:cNvPr>
          <p:cNvSpPr txBox="1"/>
          <p:nvPr/>
        </p:nvSpPr>
        <p:spPr>
          <a:xfrm>
            <a:off x="7321998" y="4749390"/>
            <a:ext cx="4442291" cy="33855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 </a:t>
            </a:r>
            <a:endParaRPr lang="en-GB" sz="1600" b="1" dirty="0">
              <a:solidFill>
                <a:srgbClr val="00AEEF"/>
              </a:solidFill>
            </a:endParaRPr>
          </a:p>
        </p:txBody>
      </p:sp>
      <p:sp>
        <p:nvSpPr>
          <p:cNvPr id="12" name="TextBox 11">
            <a:extLst>
              <a:ext uri="{FF2B5EF4-FFF2-40B4-BE49-F238E27FC236}">
                <a16:creationId xmlns:a16="http://schemas.microsoft.com/office/drawing/2014/main" id="{BAA62055-B017-63E6-96AD-F128D198FEF1}"/>
              </a:ext>
            </a:extLst>
          </p:cNvPr>
          <p:cNvSpPr txBox="1"/>
          <p:nvPr/>
        </p:nvSpPr>
        <p:spPr>
          <a:xfrm>
            <a:off x="7153276" y="2299561"/>
            <a:ext cx="4514046"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Many schools have worry boxes or “tell me” boxes so that children can share their thoughts in writing. One school has a box labelled, “I wish my teacher knew...” so that children can share any thoughts, ideas, worries or news. </a:t>
            </a:r>
            <a:r>
              <a:rPr lang="en-GB" sz="1600" b="1" i="0" dirty="0">
                <a:solidFill>
                  <a:srgbClr val="003B5E"/>
                </a:solidFill>
                <a:effectLst/>
                <a:latin typeface="Arial" panose="020B0604020202020204" pitchFamily="34" charset="0"/>
              </a:rPr>
              <a:t>Design a class box </a:t>
            </a:r>
            <a:r>
              <a:rPr lang="en-GB" sz="1600" b="0" i="0" dirty="0">
                <a:solidFill>
                  <a:srgbClr val="000000"/>
                </a:solidFill>
                <a:effectLst/>
                <a:latin typeface="Arial" panose="020B0604020202020204" pitchFamily="34" charset="0"/>
              </a:rPr>
              <a:t>so that children in your class can share their views through writing.   </a:t>
            </a:r>
            <a:endParaRPr lang="en-GB" sz="1200" dirty="0"/>
          </a:p>
        </p:txBody>
      </p:sp>
      <p:sp>
        <p:nvSpPr>
          <p:cNvPr id="13" name="TextBox 12">
            <a:extLst>
              <a:ext uri="{FF2B5EF4-FFF2-40B4-BE49-F238E27FC236}">
                <a16:creationId xmlns:a16="http://schemas.microsoft.com/office/drawing/2014/main" id="{6C40C9B0-16B1-3DF4-EDF7-63788570C65A}"/>
              </a:ext>
            </a:extLst>
          </p:cNvPr>
          <p:cNvSpPr txBox="1"/>
          <p:nvPr/>
        </p:nvSpPr>
        <p:spPr>
          <a:xfrm>
            <a:off x="714988" y="2305280"/>
            <a:ext cx="3365967" cy="1815882"/>
          </a:xfrm>
          <a:prstGeom prst="rect">
            <a:avLst/>
          </a:prstGeom>
          <a:noFill/>
        </p:spPr>
        <p:txBody>
          <a:bodyPr wrap="square" rtlCol="0">
            <a:spAutoFit/>
          </a:bodyPr>
          <a:lstStyle/>
          <a:p>
            <a:pPr algn="ctr"/>
            <a:r>
              <a:rPr lang="en-GB" sz="1600" b="0" i="0" dirty="0">
                <a:solidFill>
                  <a:schemeClr val="bg1"/>
                </a:solidFill>
                <a:effectLst/>
                <a:latin typeface="Arial" panose="020B0604020202020204" pitchFamily="34" charset="0"/>
              </a:rPr>
              <a:t>Watch this </a:t>
            </a:r>
            <a:r>
              <a:rPr lang="en-GB" sz="1600" b="0" i="0" u="sng" strike="noStrike" dirty="0">
                <a:solidFill>
                  <a:srgbClr val="FF6937"/>
                </a:solidFill>
                <a:effectLst/>
                <a:latin typeface="Arial" panose="020B0604020202020204" pitchFamily="34" charset="0"/>
                <a:hlinkClick r:id="rId5">
                  <a:extLst>
                    <a:ext uri="{A12FA001-AC4F-418D-AE19-62706E023703}">
                      <ahyp:hlinkClr xmlns:ahyp="http://schemas.microsoft.com/office/drawing/2018/hyperlinkcolor" val="tx"/>
                    </a:ext>
                  </a:extLst>
                </a:hlinkClick>
              </a:rPr>
              <a:t>video clip of a pupil council meeting</a:t>
            </a:r>
            <a:r>
              <a:rPr lang="en-GB" sz="1600" b="0" i="0" dirty="0">
                <a:solidFill>
                  <a:srgbClr val="FF6937"/>
                </a:solidFill>
                <a:effectLst/>
                <a:latin typeface="Arial" panose="020B0604020202020204" pitchFamily="34" charset="0"/>
              </a:rPr>
              <a:t> </a:t>
            </a:r>
            <a:r>
              <a:rPr lang="en-GB" sz="1600" b="0" i="0" dirty="0">
                <a:solidFill>
                  <a:schemeClr val="bg1"/>
                </a:solidFill>
                <a:effectLst/>
                <a:latin typeface="Arial" panose="020B0604020202020204" pitchFamily="34" charset="0"/>
              </a:rPr>
              <a:t>where they’re talking about homework. Is it the same or different from meetings in your school? What advice would you give to your class representatives?  </a:t>
            </a:r>
            <a:endParaRPr lang="en-GB" sz="1400" dirty="0">
              <a:solidFill>
                <a:schemeClr val="bg1"/>
              </a:solidFill>
            </a:endParaRPr>
          </a:p>
        </p:txBody>
      </p:sp>
      <p:pic>
        <p:nvPicPr>
          <p:cNvPr id="10" name="Online Media 9" title="Pupil council meeting">
            <a:hlinkClick r:id="" action="ppaction://media"/>
            <a:extLst>
              <a:ext uri="{FF2B5EF4-FFF2-40B4-BE49-F238E27FC236}">
                <a16:creationId xmlns:a16="http://schemas.microsoft.com/office/drawing/2014/main" id="{1BAC5F8A-E468-545B-0471-2F9B24B31286}"/>
              </a:ext>
            </a:extLst>
          </p:cNvPr>
          <p:cNvPicPr>
            <a:picLocks noRot="1" noChangeAspect="1"/>
          </p:cNvPicPr>
          <p:nvPr>
            <a:videoFile r:link="rId1"/>
          </p:nvPr>
        </p:nvPicPr>
        <p:blipFill>
          <a:blip r:embed="rId6"/>
          <a:stretch>
            <a:fillRect/>
          </a:stretch>
        </p:blipFill>
        <p:spPr>
          <a:xfrm>
            <a:off x="4267200" y="2592985"/>
            <a:ext cx="2348530" cy="1326919"/>
          </a:xfrm>
          <a:prstGeom prst="rect">
            <a:avLst/>
          </a:prstGeom>
        </p:spPr>
      </p:pic>
      <p:pic>
        <p:nvPicPr>
          <p:cNvPr id="15" name="Online Media 14" title="We all have rights I UNICEF">
            <a:hlinkClick r:id="" action="ppaction://media"/>
            <a:extLst>
              <a:ext uri="{FF2B5EF4-FFF2-40B4-BE49-F238E27FC236}">
                <a16:creationId xmlns:a16="http://schemas.microsoft.com/office/drawing/2014/main" id="{65DF8EF3-D5D1-FC46-36E0-997826B73FF0}"/>
              </a:ext>
            </a:extLst>
          </p:cNvPr>
          <p:cNvPicPr>
            <a:picLocks noRot="1" noChangeAspect="1"/>
          </p:cNvPicPr>
          <p:nvPr>
            <a:videoFile r:link="rId2"/>
          </p:nvPr>
        </p:nvPicPr>
        <p:blipFill>
          <a:blip r:embed="rId7"/>
          <a:stretch>
            <a:fillRect/>
          </a:stretch>
        </p:blipFill>
        <p:spPr>
          <a:xfrm>
            <a:off x="7978359" y="4629150"/>
            <a:ext cx="3118805" cy="1762125"/>
          </a:xfrm>
          <a:prstGeom prst="rect">
            <a:avLst/>
          </a:prstGeom>
        </p:spPr>
      </p:pic>
    </p:spTree>
    <p:extLst>
      <p:ext uri="{BB962C8B-B14F-4D97-AF65-F5344CB8AC3E}">
        <p14:creationId xmlns:p14="http://schemas.microsoft.com/office/powerpoint/2010/main" val="16318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1013</TotalTime>
  <Words>1695</Words>
  <Application>Microsoft Office PowerPoint</Application>
  <PresentationFormat>Widescreen</PresentationFormat>
  <Paragraphs>83</Paragraphs>
  <Slides>15</Slides>
  <Notes>0</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Calibri</vt:lpstr>
      <vt:lpstr>Open Sans</vt:lpstr>
      <vt:lpstr>Univers LT Pro 45 Light</vt:lpstr>
      <vt:lpstr>Univers LT Pro 55</vt:lpstr>
      <vt:lpstr>Univers LT Pro 85 XBlack</vt:lpstr>
      <vt:lpstr>Univers LT Std 45 Light</vt:lpstr>
      <vt:lpstr>Office Theme</vt:lpstr>
      <vt:lpstr>ARTICLE OF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Romana Juhasova</cp:lastModifiedBy>
  <cp:revision>92</cp:revision>
  <dcterms:created xsi:type="dcterms:W3CDTF">2022-01-18T14:28:30Z</dcterms:created>
  <dcterms:modified xsi:type="dcterms:W3CDTF">2022-09-01T08:06:00Z</dcterms:modified>
</cp:coreProperties>
</file>