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84" r:id="rId2"/>
    <p:sldId id="285" r:id="rId3"/>
    <p:sldId id="273" r:id="rId4"/>
    <p:sldId id="272" r:id="rId5"/>
    <p:sldId id="268" r:id="rId6"/>
    <p:sldId id="276" r:id="rId7"/>
    <p:sldId id="289" r:id="rId8"/>
    <p:sldId id="286" r:id="rId9"/>
    <p:sldId id="292" r:id="rId10"/>
    <p:sldId id="287" r:id="rId11"/>
    <p:sldId id="288" r:id="rId12"/>
    <p:sldId id="290" r:id="rId13"/>
    <p:sldId id="270" r:id="rId14"/>
    <p:sldId id="29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E"/>
    <a:srgbClr val="FF6937"/>
    <a:srgbClr val="FFFF00"/>
    <a:srgbClr val="00AEEF"/>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3" autoAdjust="0"/>
    <p:restoredTop sz="94660"/>
  </p:normalViewPr>
  <p:slideViewPr>
    <p:cSldViewPr snapToGrid="0">
      <p:cViewPr varScale="1">
        <p:scale>
          <a:sx n="62" d="100"/>
          <a:sy n="62" d="100"/>
        </p:scale>
        <p:origin x="1084"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9/14/2022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panose="020B0606030504020204" pitchFamily="34" charset="0"/>
              </a:rPr>
              <a:t>Children reading in the German Version of the Convention on the Rights of the Child. The photo was produced in the context of the campaign of the German Committee for UNICEF "Children's Rights into the Basic Law / </a:t>
            </a:r>
            <a:r>
              <a:rPr lang="en-GB" b="0" i="0" dirty="0" err="1">
                <a:solidFill>
                  <a:srgbClr val="121212"/>
                </a:solidFill>
                <a:effectLst/>
                <a:latin typeface="Open Sans" panose="020B0606030504020204" pitchFamily="34" charset="0"/>
              </a:rPr>
              <a:t>Kinderrechte</a:t>
            </a:r>
            <a:r>
              <a:rPr lang="en-GB" b="0" i="0" dirty="0">
                <a:solidFill>
                  <a:srgbClr val="121212"/>
                </a:solidFill>
                <a:effectLst/>
                <a:latin typeface="Open Sans" panose="020B0606030504020204" pitchFamily="34" charset="0"/>
              </a:rPr>
              <a:t> ins </a:t>
            </a:r>
            <a:r>
              <a:rPr lang="en-GB" b="0" i="0" dirty="0" err="1">
                <a:solidFill>
                  <a:srgbClr val="121212"/>
                </a:solidFill>
                <a:effectLst/>
                <a:latin typeface="Open Sans" panose="020B0606030504020204" pitchFamily="34" charset="0"/>
              </a:rPr>
              <a:t>Grundgesetz</a:t>
            </a:r>
            <a:r>
              <a:rPr lang="en-GB" b="0" i="0" dirty="0">
                <a:solidFill>
                  <a:srgbClr val="121212"/>
                </a:solidFill>
                <a:effectLst/>
                <a:latin typeface="Open Sans" panose="020B0606030504020204" pitchFamily="34" charset="0"/>
              </a:rPr>
              <a:t>".</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3974949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12868"/>
            <a:ext cx="1106071" cy="215444"/>
          </a:xfrm>
          <a:prstGeom prst="rect">
            <a:avLst/>
          </a:prstGeom>
          <a:noFill/>
        </p:spPr>
        <p:txBody>
          <a:bodyPr wrap="square">
            <a:spAutoFit/>
          </a:bodyPr>
          <a:lstStyle/>
          <a:p>
            <a:pPr algn="l"/>
            <a:r>
              <a:rPr lang="en-GB" sz="800" b="0" i="0" dirty="0">
                <a:solidFill>
                  <a:schemeClr val="tx1"/>
                </a:solidFill>
                <a:effectLst/>
                <a:latin typeface="Arial" panose="020B0604020202020204" pitchFamily="34" charset="0"/>
                <a:cs typeface="Arial" panose="020B0604020202020204" pitchFamily="34" charset="0"/>
              </a:rPr>
              <a:t>© UNICEF/</a:t>
            </a:r>
            <a:r>
              <a:rPr lang="en-GB" sz="800" b="0" i="0" dirty="0" err="1">
                <a:solidFill>
                  <a:schemeClr val="tx1"/>
                </a:solidFill>
                <a:effectLst/>
                <a:latin typeface="Arial" panose="020B0604020202020204" pitchFamily="34" charset="0"/>
                <a:cs typeface="Arial" panose="020B0604020202020204" pitchFamily="34" charset="0"/>
              </a:rPr>
              <a:t>Bänsch</a:t>
            </a:r>
            <a:endParaRPr lang="en-US" sz="800" b="0" i="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4E13DC-33B5-D70F-658A-30842B3D9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5201424"/>
          </a:xfrm>
          <a:prstGeom prst="rect">
            <a:avLst/>
          </a:prstGeom>
          <a:noFill/>
        </p:spPr>
        <p:txBody>
          <a:bodyPr wrap="square">
            <a:spAutoFit/>
          </a:bodyPr>
          <a:lstStyle/>
          <a:p>
            <a:pPr lvl="0"/>
            <a:r>
              <a:rPr lang="en-GB" sz="20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Please </a:t>
            </a:r>
            <a:r>
              <a:rPr lang="en-GB" sz="2000" b="1" i="0" dirty="0">
                <a:solidFill>
                  <a:srgbClr val="FFFF00"/>
                </a:solidFill>
                <a:latin typeface="Arial" panose="020B0604020202020204" pitchFamily="34" charset="0"/>
                <a:cs typeface="Arial" panose="020B0604020202020204" pitchFamily="34" charset="0"/>
              </a:rPr>
              <a:t>edit out non-relevant slides </a:t>
            </a:r>
            <a:r>
              <a:rPr lang="en-GB" sz="20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14/09/2022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ypcs.org.uk/incorporationuncrc/" TargetMode="External"/><Relationship Id="rId2" Type="http://schemas.openxmlformats.org/officeDocument/2006/relationships/hyperlink" Target="https://assets.publishing.service.gov.uk/government/uploads/system/uploads/attachment_data/file/1083284/HOW_THE_GOVERNMENT_IS_PROTECTING_YOUR_RIGHTS.pdf" TargetMode="Externa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nicef.org.uk/rights-respecting-schools/resources/teaching-resources/guidance-assemblies-lessons/abcde-of-rights/" TargetMode="External"/><Relationship Id="rId1" Type="http://schemas.openxmlformats.org/officeDocument/2006/relationships/slideLayout" Target="../slideLayouts/slideLayout17.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hyperlink" Target="https://www.youtube.com/watch?v=KmNOJFBTZ7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xSkTlGMCSOM" TargetMode="External"/><Relationship Id="rId2" Type="http://schemas.openxmlformats.org/officeDocument/2006/relationships/slideLayout" Target="../slideLayouts/slideLayout14.xml"/><Relationship Id="rId1" Type="http://schemas.openxmlformats.org/officeDocument/2006/relationships/video" Target="https://www.youtube.com/embed/xSkTlGMCSOM?feature=oembed" TargetMode="External"/><Relationship Id="rId5" Type="http://schemas.openxmlformats.org/officeDocument/2006/relationships/image" Target="../media/image17.jpeg"/><Relationship Id="rId4" Type="http://schemas.openxmlformats.org/officeDocument/2006/relationships/hyperlink" Target="https://www.unicef.org.uk/rights-respecting-schools/resources/teaching-resources/guidance-assemblies-lessons/abcde-of-right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the-rrsa/introducing-the-crc/" TargetMode="External"/><Relationship Id="rId2" Type="http://schemas.openxmlformats.org/officeDocument/2006/relationships/hyperlink" Target="https://www.glade.redbridge.sch.uk/unicef" TargetMode="Externa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9_IvXFEyJo" TargetMode="External"/><Relationship Id="rId2" Type="http://schemas.openxmlformats.org/officeDocument/2006/relationships/slideLayout" Target="../slideLayouts/slideLayout15.xml"/><Relationship Id="rId1" Type="http://schemas.openxmlformats.org/officeDocument/2006/relationships/video" Target="https://www.youtube.com/embed/x9_IvXFEyJo?feature=oembed"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506243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2" y="4434357"/>
            <a:ext cx="4510304"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5591175" y="2137472"/>
            <a:ext cx="6331286"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5039046" y="4434357"/>
            <a:ext cx="6893967"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620945" y="2308071"/>
            <a:ext cx="4800128"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How do you feel about being referred to as a child? Look at the wording of </a:t>
            </a:r>
            <a:r>
              <a:rPr lang="en-GB" sz="1600" b="1" i="0" dirty="0">
                <a:solidFill>
                  <a:srgbClr val="00AEEF"/>
                </a:solidFill>
                <a:effectLst/>
                <a:latin typeface="Arial" panose="020B0604020202020204" pitchFamily="34" charset="0"/>
                <a:cs typeface="Arial" panose="020B0604020202020204" pitchFamily="34" charset="0"/>
              </a:rPr>
              <a:t>Article 1</a:t>
            </a:r>
            <a:r>
              <a:rPr lang="en-GB" sz="1600" b="0" i="0" dirty="0">
                <a:solidFill>
                  <a:srgbClr val="000000"/>
                </a:solidFill>
                <a:effectLst/>
                <a:latin typeface="Arial" panose="020B0604020202020204" pitchFamily="34" charset="0"/>
                <a:cs typeface="Arial" panose="020B0604020202020204" pitchFamily="34" charset="0"/>
              </a:rPr>
              <a:t>. Have you been addressed by some of these alternative terms</a:t>
            </a:r>
            <a:r>
              <a:rPr lang="en-GB" sz="1600" b="1" i="0" dirty="0">
                <a:solidFill>
                  <a:srgbClr val="000000"/>
                </a:solidFill>
                <a:effectLst/>
                <a:latin typeface="Arial" panose="020B0604020202020204" pitchFamily="34" charset="0"/>
                <a:cs typeface="Arial" panose="020B0604020202020204" pitchFamily="34" charset="0"/>
              </a:rPr>
              <a:t>: </a:t>
            </a:r>
          </a:p>
          <a:p>
            <a:pPr algn="ctr"/>
            <a:r>
              <a:rPr lang="en-GB" sz="1600" b="1" i="0" dirty="0">
                <a:solidFill>
                  <a:srgbClr val="00AEEF"/>
                </a:solidFill>
                <a:effectLst/>
                <a:latin typeface="Arial" panose="020B0604020202020204" pitchFamily="34" charset="0"/>
                <a:cs typeface="Arial" panose="020B0604020202020204" pitchFamily="34" charset="0"/>
              </a:rPr>
              <a:t>‘Adolescents’ ‘Young people’ ‘Youth’ Young adults’ Youngsters’</a:t>
            </a:r>
            <a:r>
              <a:rPr lang="en-GB" sz="1600" i="0" dirty="0">
                <a:effectLst/>
                <a:latin typeface="Arial" panose="020B0604020202020204" pitchFamily="34" charset="0"/>
                <a:cs typeface="Arial" panose="020B0604020202020204" pitchFamily="34" charset="0"/>
              </a:rPr>
              <a:t>? </a:t>
            </a:r>
          </a:p>
          <a:p>
            <a:pPr algn="ctr"/>
            <a:r>
              <a:rPr lang="en-GB" sz="1600" b="0" i="0" dirty="0">
                <a:solidFill>
                  <a:srgbClr val="000000"/>
                </a:solidFill>
                <a:effectLst/>
                <a:latin typeface="Arial" panose="020B0604020202020204" pitchFamily="34" charset="0"/>
                <a:cs typeface="Arial" panose="020B0604020202020204" pitchFamily="34" charset="0"/>
              </a:rPr>
              <a:t>Discuss as a class what advice you would give to adults about how they refer to your age group.   </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640001" y="4602163"/>
            <a:ext cx="4287787" cy="1815882"/>
          </a:xfrm>
          <a:prstGeom prst="rect">
            <a:avLst/>
          </a:prstGeom>
          <a:noFill/>
        </p:spPr>
        <p:txBody>
          <a:bodyPr wrap="square" rtlCol="0">
            <a:spAutoFit/>
          </a:bodyPr>
          <a:lstStyle/>
          <a:p>
            <a:pPr algn="ctr"/>
            <a:r>
              <a:rPr lang="en-GB" sz="1600" b="0" i="0" dirty="0">
                <a:effectLst/>
                <a:latin typeface="Arial" panose="020B0604020202020204" pitchFamily="34" charset="0"/>
                <a:cs typeface="Arial" panose="020B0604020202020204" pitchFamily="34" charset="0"/>
              </a:rPr>
              <a:t>Look at the </a:t>
            </a:r>
            <a:r>
              <a:rPr lang="en-GB" sz="1600" b="1" i="0" u="sng" strike="noStrike" dirty="0">
                <a:solidFill>
                  <a:srgbClr val="003B5E"/>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this infographic</a:t>
            </a:r>
            <a:r>
              <a:rPr lang="en-GB" sz="1600" b="1" i="0" dirty="0">
                <a:solidFill>
                  <a:srgbClr val="003B5E"/>
                </a:solidFill>
                <a:effectLst/>
                <a:latin typeface="Arial" panose="020B0604020202020204" pitchFamily="34" charset="0"/>
                <a:cs typeface="Arial" panose="020B0604020202020204" pitchFamily="34" charset="0"/>
              </a:rPr>
              <a:t> </a:t>
            </a:r>
            <a:r>
              <a:rPr lang="en-GB" sz="1600" b="0" i="0" dirty="0">
                <a:effectLst/>
                <a:latin typeface="Arial" panose="020B0604020202020204" pitchFamily="34" charset="0"/>
                <a:cs typeface="Arial" panose="020B0604020202020204" pitchFamily="34" charset="0"/>
              </a:rPr>
              <a:t>produced by the government in England showing how the UK government respects children’s rights. Does it feel accurate to you? Is there anything missing? Work with your classmates to create a version of this document to show what your school does to uphold your rights. </a:t>
            </a:r>
            <a:endParaRPr lang="en-GB"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5809576" y="2474557"/>
            <a:ext cx="5894483"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Talk to your family or carers about their childhood. What was different when they were growing up? How has the Convention impacted children’s lives? Draw, write or produce a resource to </a:t>
            </a:r>
            <a:r>
              <a:rPr lang="en-GB" sz="1800" b="0" i="0" dirty="0">
                <a:solidFill>
                  <a:srgbClr val="FFFF00"/>
                </a:solidFill>
                <a:effectLst/>
                <a:latin typeface="Arial" panose="020B0604020202020204" pitchFamily="34" charset="0"/>
                <a:cs typeface="Arial" panose="020B0604020202020204" pitchFamily="34" charset="0"/>
              </a:rPr>
              <a:t>show a comparison </a:t>
            </a:r>
            <a:r>
              <a:rPr lang="en-GB" sz="1800" b="0" i="0" dirty="0">
                <a:solidFill>
                  <a:schemeClr val="bg1"/>
                </a:solidFill>
                <a:effectLst/>
                <a:latin typeface="Arial" panose="020B0604020202020204" pitchFamily="34" charset="0"/>
                <a:cs typeface="Arial" panose="020B0604020202020204" pitchFamily="34" charset="0"/>
              </a:rPr>
              <a:t>of a young person’s experience then and now.  </a:t>
            </a:r>
            <a:endParaRPr lang="en-GB" sz="1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7420158" y="4494442"/>
            <a:ext cx="4382541" cy="2031325"/>
          </a:xfrm>
          <a:prstGeom prst="rect">
            <a:avLst/>
          </a:prstGeom>
          <a:noFill/>
        </p:spPr>
        <p:txBody>
          <a:bodyPr wrap="square" rtlCol="0">
            <a:spAutoFit/>
          </a:bodyPr>
          <a:lstStyle/>
          <a:p>
            <a:pPr algn="ctr"/>
            <a:r>
              <a:rPr lang="en-GB" sz="1400" b="0" i="0" dirty="0">
                <a:solidFill>
                  <a:schemeClr val="bg1"/>
                </a:solidFill>
                <a:effectLst/>
                <a:latin typeface="Arial" panose="020B0604020202020204" pitchFamily="34" charset="0"/>
                <a:cs typeface="Arial" panose="020B0604020202020204" pitchFamily="34" charset="0"/>
              </a:rPr>
              <a:t>The Scottish Government in the process of incorporating the CRC into their law. Watch </a:t>
            </a:r>
            <a:r>
              <a:rPr lang="en-GB" sz="1400" i="0" u="sng" strike="noStrike" dirty="0">
                <a:solidFill>
                  <a:srgbClr val="FF693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video</a:t>
            </a:r>
            <a:r>
              <a:rPr lang="en-GB" sz="1400" i="0" dirty="0">
                <a:solidFill>
                  <a:srgbClr val="FF6937"/>
                </a:solidFill>
                <a:effectLst/>
                <a:latin typeface="Arial" panose="020B0604020202020204" pitchFamily="34" charset="0"/>
                <a:cs typeface="Arial" panose="020B0604020202020204" pitchFamily="34" charset="0"/>
              </a:rPr>
              <a:t> </a:t>
            </a:r>
            <a:r>
              <a:rPr lang="en-GB" sz="1400" b="0" i="0" dirty="0">
                <a:solidFill>
                  <a:schemeClr val="bg1"/>
                </a:solidFill>
                <a:effectLst/>
                <a:latin typeface="Arial" panose="020B0604020202020204" pitchFamily="34" charset="0"/>
                <a:cs typeface="Arial" panose="020B0604020202020204" pitchFamily="34" charset="0"/>
              </a:rPr>
              <a:t>from the Children and Young People’s Commissioner Scotland to see why it’s so important. If you are not in Scotland, you could debate with your class whether you think the CRC should be incorporated into law in your country. If you think it should, you could contact your MLA/SM/MP to ask whether this has been discussed.   </a:t>
            </a:r>
            <a:endParaRPr lang="en-GB" sz="1100" dirty="0">
              <a:solidFill>
                <a:schemeClr val="bg1"/>
              </a:solidFill>
              <a:latin typeface="Arial" panose="020B0604020202020204" pitchFamily="34" charset="0"/>
              <a:cs typeface="Arial" panose="020B0604020202020204" pitchFamily="34" charset="0"/>
            </a:endParaRPr>
          </a:p>
        </p:txBody>
      </p:sp>
      <p:pic>
        <p:nvPicPr>
          <p:cNvPr id="13" name="Picture 12">
            <a:hlinkClick r:id="rId3"/>
            <a:extLst>
              <a:ext uri="{FF2B5EF4-FFF2-40B4-BE49-F238E27FC236}">
                <a16:creationId xmlns:a16="http://schemas.microsoft.com/office/drawing/2014/main" id="{70D1F471-E3C1-60C5-ED50-123920889ED2}"/>
              </a:ext>
            </a:extLst>
          </p:cNvPr>
          <p:cNvPicPr>
            <a:picLocks noChangeAspect="1"/>
          </p:cNvPicPr>
          <p:nvPr/>
        </p:nvPicPr>
        <p:blipFill>
          <a:blip r:embed="rId4"/>
          <a:stretch>
            <a:fillRect/>
          </a:stretch>
        </p:blipFill>
        <p:spPr>
          <a:xfrm>
            <a:off x="5151162" y="4912565"/>
            <a:ext cx="2138683" cy="1195081"/>
          </a:xfrm>
          <a:prstGeom prst="rect">
            <a:avLst/>
          </a:prstGeom>
        </p:spPr>
      </p:pic>
    </p:spTree>
    <p:extLst>
      <p:ext uri="{BB962C8B-B14F-4D97-AF65-F5344CB8AC3E}">
        <p14:creationId xmlns:p14="http://schemas.microsoft.com/office/powerpoint/2010/main" val="285797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6700734"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1" y="4434357"/>
            <a:ext cx="7169499"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7229475" y="2137472"/>
            <a:ext cx="4703540"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7700858" y="4434357"/>
            <a:ext cx="4232155"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7329603" y="2501984"/>
            <a:ext cx="4503284"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Find out </a:t>
            </a:r>
            <a:r>
              <a:rPr lang="en-GB" sz="1600" b="1" i="0" dirty="0">
                <a:solidFill>
                  <a:srgbClr val="00AEEF"/>
                </a:solidFill>
                <a:effectLst/>
                <a:latin typeface="Arial" panose="020B0604020202020204" pitchFamily="34" charset="0"/>
                <a:cs typeface="Arial" panose="020B0604020202020204" pitchFamily="34" charset="0"/>
              </a:rPr>
              <a:t>which countries or territories haven’t ratified the CRC</a:t>
            </a:r>
            <a:r>
              <a:rPr lang="en-GB" sz="1600" b="0" i="0" dirty="0">
                <a:solidFill>
                  <a:srgbClr val="000000"/>
                </a:solidFill>
                <a:effectLst/>
                <a:latin typeface="Arial" panose="020B0604020202020204" pitchFamily="34" charset="0"/>
                <a:cs typeface="Arial" panose="020B0604020202020204" pitchFamily="34" charset="0"/>
              </a:rPr>
              <a:t>. Compose and send a letter to their ambassadors or representatives in the UK explaining the importance of every child around the world having their government committed to the CRC.</a:t>
            </a:r>
            <a:endParaRPr lang="en-GB"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3FB570D-B234-3922-9DE8-4A90483EA3F9}"/>
              </a:ext>
            </a:extLst>
          </p:cNvPr>
          <p:cNvSpPr txBox="1"/>
          <p:nvPr/>
        </p:nvSpPr>
        <p:spPr>
          <a:xfrm>
            <a:off x="647699" y="4540610"/>
            <a:ext cx="6924675" cy="1938992"/>
          </a:xfrm>
          <a:prstGeom prst="rect">
            <a:avLst/>
          </a:prstGeom>
          <a:noFill/>
        </p:spPr>
        <p:txBody>
          <a:bodyPr wrap="square" rtlCol="0">
            <a:spAutoFit/>
          </a:bodyPr>
          <a:lstStyle/>
          <a:p>
            <a:pPr algn="ctr"/>
            <a:r>
              <a:rPr lang="en-GB" sz="1500" b="0" i="0" dirty="0">
                <a:solidFill>
                  <a:srgbClr val="FFFF00"/>
                </a:solidFill>
                <a:effectLst/>
                <a:latin typeface="Arial" panose="020B0604020202020204" pitchFamily="34" charset="0"/>
                <a:cs typeface="Arial" panose="020B0604020202020204" pitchFamily="34" charset="0"/>
              </a:rPr>
              <a:t>Identify places in your school or community </a:t>
            </a:r>
            <a:r>
              <a:rPr lang="en-GB" sz="1500" b="0" i="0" dirty="0">
                <a:solidFill>
                  <a:schemeClr val="bg1"/>
                </a:solidFill>
                <a:effectLst/>
                <a:latin typeface="Arial" panose="020B0604020202020204" pitchFamily="34" charset="0"/>
                <a:cs typeface="Arial" panose="020B0604020202020204" pitchFamily="34" charset="0"/>
              </a:rPr>
              <a:t>where rights are realised or where they may not be fully accessed by all. At your school you might include a route that takes in your school playground (Article 31), a garden or green space (Articles 24 &amp; 31) or the lunch area (Article 24). Further afield, you could walk to a religious building (Article 14) or a youth club (Article 15). Make a poster to reflect the relevant articles of the CRC and put them up around school or in the wider community. Use the school’s social media or the local press to raise awareness of children’s rights locally.  </a:t>
            </a:r>
            <a:endParaRPr lang="en-GB" sz="15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647699" y="2428390"/>
            <a:ext cx="4867275" cy="1569660"/>
          </a:xfrm>
          <a:prstGeom prst="rect">
            <a:avLst/>
          </a:prstGeom>
          <a:noFill/>
        </p:spPr>
        <p:txBody>
          <a:bodyPr wrap="square" rtlCol="0">
            <a:spAutoFit/>
          </a:bodyPr>
          <a:lstStyle/>
          <a:p>
            <a:pPr algn="ctr"/>
            <a:r>
              <a:rPr lang="en-GB" sz="1600" b="1" i="0" dirty="0">
                <a:solidFill>
                  <a:srgbClr val="FF6937"/>
                </a:solidFill>
                <a:effectLst/>
                <a:latin typeface="Arial" panose="020B0604020202020204" pitchFamily="34" charset="0"/>
                <a:cs typeface="Arial" panose="020B0604020202020204" pitchFamily="34" charset="0"/>
              </a:rPr>
              <a:t>Article 41 </a:t>
            </a:r>
            <a:r>
              <a:rPr lang="en-GB" sz="1600" b="0" i="0" dirty="0">
                <a:solidFill>
                  <a:schemeClr val="bg1"/>
                </a:solidFill>
                <a:effectLst/>
                <a:latin typeface="Arial" panose="020B0604020202020204" pitchFamily="34" charset="0"/>
                <a:cs typeface="Arial" panose="020B0604020202020204" pitchFamily="34" charset="0"/>
              </a:rPr>
              <a:t>of the CRC says that if governments have higher standards or stronger laws than the CRC asks for, they must keep these standards. Look at the Convention and try to identify any rights which, in the UK, are promoted or protected more strongly than the Convention expects.  </a:t>
            </a:r>
            <a:endParaRPr lang="en-GB" sz="16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7746157" y="4632943"/>
            <a:ext cx="4141555" cy="1754326"/>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cs typeface="Arial" panose="020B0604020202020204" pitchFamily="34" charset="0"/>
              </a:rPr>
              <a:t>Develop an assembly to ensure your whole school understands the nature of rights being universal, unconditional, inherent, indivisible and inalienable. Use UNICEF UK’s </a:t>
            </a:r>
            <a:r>
              <a:rPr lang="en-GB" b="1" i="0" u="sng" strike="noStrike" dirty="0">
                <a:solidFill>
                  <a:srgbClr val="003B5E"/>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ABCDE of Rights</a:t>
            </a:r>
            <a:r>
              <a:rPr lang="en-GB" b="1" i="0" dirty="0">
                <a:solidFill>
                  <a:srgbClr val="003B5E"/>
                </a:solidFill>
                <a:effectLst/>
                <a:latin typeface="Arial" panose="020B0604020202020204" pitchFamily="34" charset="0"/>
                <a:cs typeface="Arial" panose="020B0604020202020204" pitchFamily="34" charset="0"/>
              </a:rPr>
              <a:t> </a:t>
            </a:r>
            <a:r>
              <a:rPr lang="en-GB" b="0" i="0" dirty="0">
                <a:solidFill>
                  <a:srgbClr val="000000"/>
                </a:solidFill>
                <a:effectLst/>
                <a:latin typeface="Arial" panose="020B0604020202020204" pitchFamily="34" charset="0"/>
                <a:cs typeface="Arial" panose="020B0604020202020204" pitchFamily="34" charset="0"/>
              </a:rPr>
              <a:t>resource to help you.  </a:t>
            </a:r>
            <a:endParaRPr lang="en-GB" sz="1600"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0F628713-40D7-0D01-0171-531777960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7109" y="2322541"/>
            <a:ext cx="1336020" cy="1781359"/>
          </a:xfrm>
          <a:prstGeom prst="rect">
            <a:avLst/>
          </a:prstGeom>
        </p:spPr>
      </p:pic>
    </p:spTree>
    <p:extLst>
      <p:ext uri="{BB962C8B-B14F-4D97-AF65-F5344CB8AC3E}">
        <p14:creationId xmlns:p14="http://schemas.microsoft.com/office/powerpoint/2010/main" val="3758393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7248795"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3" y="4434357"/>
            <a:ext cx="3519276"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7777536" y="2137472"/>
            <a:ext cx="415547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4048019" y="4434357"/>
            <a:ext cx="7884995"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DABE4C-A04F-5B8C-9171-D4E4C4FE47EB}"/>
              </a:ext>
            </a:extLst>
          </p:cNvPr>
          <p:cNvSpPr txBox="1"/>
          <p:nvPr/>
        </p:nvSpPr>
        <p:spPr>
          <a:xfrm>
            <a:off x="696361" y="2474557"/>
            <a:ext cx="6958361" cy="1477328"/>
          </a:xfrm>
          <a:prstGeom prst="rect">
            <a:avLst/>
          </a:prstGeom>
          <a:noFill/>
        </p:spPr>
        <p:txBody>
          <a:bodyPr wrap="square" rtlCol="0">
            <a:spAutoFit/>
          </a:bodyPr>
          <a:lstStyle/>
          <a:p>
            <a:pPr algn="ctr"/>
            <a:r>
              <a:rPr lang="en-GB" sz="1800" b="0" i="0" dirty="0">
                <a:effectLst/>
                <a:latin typeface="Arial" panose="020B0604020202020204" pitchFamily="34" charset="0"/>
                <a:cs typeface="Arial" panose="020B0604020202020204" pitchFamily="34" charset="0"/>
              </a:rPr>
              <a:t>In 1948 the Universal Declaration of Human Rights was the world’s first global rights treaty. Many others have been agreed since then. The CRC is one of these. Find out about </a:t>
            </a:r>
            <a:r>
              <a:rPr lang="en-GB" sz="1800" b="1" i="0" dirty="0">
                <a:solidFill>
                  <a:srgbClr val="003B5E"/>
                </a:solidFill>
                <a:effectLst/>
                <a:latin typeface="Arial" panose="020B0604020202020204" pitchFamily="34" charset="0"/>
                <a:cs typeface="Arial" panose="020B0604020202020204" pitchFamily="34" charset="0"/>
              </a:rPr>
              <a:t>other human rights treaties</a:t>
            </a:r>
            <a:r>
              <a:rPr lang="en-GB" sz="1800" b="1" i="0" dirty="0">
                <a:solidFill>
                  <a:srgbClr val="FF6937"/>
                </a:solidFill>
                <a:effectLst/>
                <a:latin typeface="Arial" panose="020B0604020202020204" pitchFamily="34" charset="0"/>
                <a:cs typeface="Arial" panose="020B0604020202020204" pitchFamily="34" charset="0"/>
              </a:rPr>
              <a:t> </a:t>
            </a:r>
            <a:r>
              <a:rPr lang="en-GB" sz="1800" b="0" i="0" dirty="0">
                <a:effectLst/>
                <a:latin typeface="Arial" panose="020B0604020202020204" pitchFamily="34" charset="0"/>
                <a:cs typeface="Arial" panose="020B0604020202020204" pitchFamily="34" charset="0"/>
              </a:rPr>
              <a:t>that have been developed to protect specific groups of people and share what you find out with your class.  </a:t>
            </a:r>
            <a:endParaRPr lang="en-GB" sz="1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773CE7-D42F-65B6-D206-69D99BDDECCC}"/>
              </a:ext>
            </a:extLst>
          </p:cNvPr>
          <p:cNvSpPr txBox="1"/>
          <p:nvPr/>
        </p:nvSpPr>
        <p:spPr>
          <a:xfrm>
            <a:off x="4268319" y="4909941"/>
            <a:ext cx="7444393" cy="1200329"/>
          </a:xfrm>
          <a:prstGeom prst="rect">
            <a:avLst/>
          </a:prstGeom>
          <a:noFill/>
        </p:spPr>
        <p:txBody>
          <a:bodyPr wrap="square" rtlCol="0">
            <a:spAutoFit/>
          </a:bodyPr>
          <a:lstStyle/>
          <a:p>
            <a:pPr algn="ctr"/>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Produce a stop-frame animation exploring the </a:t>
            </a:r>
            <a:r>
              <a:rPr lang="en-GB" sz="1800" dirty="0">
                <a:solidFill>
                  <a:srgbClr val="FF6937"/>
                </a:solidFill>
                <a:effectLst/>
                <a:latin typeface="Arial" panose="020B0604020202020204" pitchFamily="34" charset="0"/>
                <a:ea typeface="Calibri" panose="020F0502020204030204" pitchFamily="34" charset="0"/>
                <a:cs typeface="Arial" panose="020B0604020202020204" pitchFamily="34" charset="0"/>
              </a:rPr>
              <a:t>history of the Convention</a:t>
            </a:r>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 What has the impact on children’s lives been and why are rights important? What are the key things that children around the world need to survive in the future?</a:t>
            </a:r>
          </a:p>
        </p:txBody>
      </p:sp>
      <p:pic>
        <p:nvPicPr>
          <p:cNvPr id="12" name="Picture 11" descr="A person reading a newspaper&#10;&#10;Description automatically generated with medium confidence">
            <a:extLst>
              <a:ext uri="{FF2B5EF4-FFF2-40B4-BE49-F238E27FC236}">
                <a16:creationId xmlns:a16="http://schemas.microsoft.com/office/drawing/2014/main" id="{390B66C2-9161-C275-071C-4E8FD1032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5022" y="2182162"/>
            <a:ext cx="2600504" cy="2062118"/>
          </a:xfrm>
          <a:prstGeom prst="rect">
            <a:avLst/>
          </a:prstGeom>
        </p:spPr>
      </p:pic>
      <p:pic>
        <p:nvPicPr>
          <p:cNvPr id="14" name="Picture 13" descr="A picture containing person, water, sport, child&#10;&#10;Description automatically generated">
            <a:extLst>
              <a:ext uri="{FF2B5EF4-FFF2-40B4-BE49-F238E27FC236}">
                <a16:creationId xmlns:a16="http://schemas.microsoft.com/office/drawing/2014/main" id="{F1FAE3EE-EEA0-3855-6209-8864D8A0F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61" y="4504922"/>
            <a:ext cx="3012610" cy="2010368"/>
          </a:xfrm>
          <a:prstGeom prst="rect">
            <a:avLst/>
          </a:prstGeom>
        </p:spPr>
      </p:pic>
      <p:sp>
        <p:nvSpPr>
          <p:cNvPr id="15" name="TextBox 14">
            <a:extLst>
              <a:ext uri="{FF2B5EF4-FFF2-40B4-BE49-F238E27FC236}">
                <a16:creationId xmlns:a16="http://schemas.microsoft.com/office/drawing/2014/main" id="{6C92B4FF-57F0-F512-E573-99DFC9C35FD6}"/>
              </a:ext>
            </a:extLst>
          </p:cNvPr>
          <p:cNvSpPr txBox="1"/>
          <p:nvPr/>
        </p:nvSpPr>
        <p:spPr>
          <a:xfrm rot="5400000">
            <a:off x="2928291" y="5767290"/>
            <a:ext cx="1345915" cy="215444"/>
          </a:xfrm>
          <a:prstGeom prst="rect">
            <a:avLst/>
          </a:prstGeom>
          <a:noFill/>
        </p:spPr>
        <p:txBody>
          <a:bodyPr wrap="square" rtlCol="0">
            <a:spAutoFit/>
          </a:bodyPr>
          <a:lstStyle/>
          <a:p>
            <a:pPr algn="r"/>
            <a:r>
              <a:rPr lang="en-GB" sz="800" dirty="0">
                <a:solidFill>
                  <a:schemeClr val="bg1"/>
                </a:solidFill>
                <a:latin typeface="Arial" panose="020B0604020202020204" pitchFamily="34" charset="0"/>
                <a:cs typeface="Arial" panose="020B0604020202020204" pitchFamily="34" charset="0"/>
              </a:rPr>
              <a:t>@UNICEF/Raab</a:t>
            </a:r>
          </a:p>
        </p:txBody>
      </p:sp>
    </p:spTree>
    <p:extLst>
      <p:ext uri="{BB962C8B-B14F-4D97-AF65-F5344CB8AC3E}">
        <p14:creationId xmlns:p14="http://schemas.microsoft.com/office/powerpoint/2010/main" val="1242304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526397"/>
            <a:ext cx="5305425" cy="705904"/>
          </a:xfrm>
        </p:spPr>
        <p:txBody>
          <a:bodyPr/>
          <a:lstStyle/>
          <a:p>
            <a:r>
              <a:rPr lang="en-GB" sz="1800" dirty="0">
                <a:latin typeface="Arial" panose="020B0604020202020204" pitchFamily="34" charset="0"/>
                <a:cs typeface="Arial" panose="020B0604020202020204" pitchFamily="34" charset="0"/>
              </a:rPr>
              <a:t>Give yourself some time and try to find a space where you can be quiet and  think… </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5" y="2306384"/>
            <a:ext cx="5465605" cy="2608515"/>
          </a:xfrm>
        </p:spPr>
        <p:txBody>
          <a:bodyPr>
            <a:normAutofit fontScale="85000" lnSpcReduction="20000"/>
          </a:bodyPr>
          <a:lstStyle/>
          <a:p>
            <a:pPr marL="0" indent="0" algn="l" rtl="0" fontAlgn="base">
              <a:lnSpc>
                <a:spcPct val="120000"/>
              </a:lnSpc>
              <a:buNone/>
            </a:pPr>
            <a:r>
              <a:rPr lang="en-GB" sz="1600" b="0" dirty="0">
                <a:solidFill>
                  <a:srgbClr val="000000"/>
                </a:solidFill>
                <a:effectLst/>
                <a:latin typeface="Arial" panose="020B0604020202020204" pitchFamily="34" charset="0"/>
                <a:cs typeface="Arial" panose="020B0604020202020204" pitchFamily="34" charset="0"/>
              </a:rPr>
              <a:t>As you sit quietly think about your rights and why they matter. This acronym may help</a:t>
            </a:r>
            <a:r>
              <a:rPr lang="en-GB" sz="1600" dirty="0">
                <a:solidFill>
                  <a:srgbClr val="000000"/>
                </a:solidFill>
                <a:latin typeface="Arial" panose="020B0604020202020204" pitchFamily="34" charset="0"/>
                <a:cs typeface="Arial" panose="020B0604020202020204" pitchFamily="34" charset="0"/>
              </a:rPr>
              <a:t>:</a:t>
            </a:r>
            <a:endParaRPr lang="en-GB" sz="1600" b="0" dirty="0">
              <a:solidFill>
                <a:srgbClr val="000000"/>
              </a:solidFill>
              <a:effectLst/>
              <a:latin typeface="Arial" panose="020B0604020202020204" pitchFamily="34" charset="0"/>
              <a:cs typeface="Arial" panose="020B0604020202020204" pitchFamily="34" charset="0"/>
            </a:endParaRPr>
          </a:p>
          <a:p>
            <a:pPr algn="l" rtl="0" fontAlgn="base">
              <a:lnSpc>
                <a:spcPct val="120000"/>
              </a:lnSpc>
              <a:buFont typeface="Arial" panose="020B0604020202020204" pitchFamily="34" charset="0"/>
              <a:buChar char="•"/>
            </a:pPr>
            <a:r>
              <a:rPr lang="en-GB" sz="1600" b="1" dirty="0">
                <a:solidFill>
                  <a:srgbClr val="000000"/>
                </a:solidFill>
                <a:effectLst/>
                <a:latin typeface="Arial" panose="020B0604020202020204" pitchFamily="34" charset="0"/>
                <a:cs typeface="Arial" panose="020B0604020202020204" pitchFamily="34" charset="0"/>
              </a:rPr>
              <a:t>R </a:t>
            </a:r>
            <a:r>
              <a:rPr lang="en-GB" sz="1600" b="0" dirty="0">
                <a:solidFill>
                  <a:srgbClr val="000000"/>
                </a:solidFill>
                <a:effectLst/>
                <a:latin typeface="Arial" panose="020B0604020202020204" pitchFamily="34" charset="0"/>
                <a:cs typeface="Arial" panose="020B0604020202020204" pitchFamily="34" charset="0"/>
              </a:rPr>
              <a:t>is for really important. Why do rights matter for every child? </a:t>
            </a:r>
          </a:p>
          <a:p>
            <a:pPr algn="l" rtl="0" fontAlgn="base">
              <a:lnSpc>
                <a:spcPct val="120000"/>
              </a:lnSpc>
              <a:buFont typeface="Arial" panose="020B0604020202020204" pitchFamily="34" charset="0"/>
              <a:buChar char="•"/>
            </a:pPr>
            <a:r>
              <a:rPr lang="en-GB" sz="1600" b="1" dirty="0">
                <a:solidFill>
                  <a:srgbClr val="000000"/>
                </a:solidFill>
                <a:effectLst/>
                <a:latin typeface="Arial" panose="020B0604020202020204" pitchFamily="34" charset="0"/>
                <a:cs typeface="Arial" panose="020B0604020202020204" pitchFamily="34" charset="0"/>
              </a:rPr>
              <a:t>I</a:t>
            </a:r>
            <a:r>
              <a:rPr lang="en-GB" sz="1600" b="0" dirty="0">
                <a:solidFill>
                  <a:srgbClr val="000000"/>
                </a:solidFill>
                <a:effectLst/>
                <a:latin typeface="Arial" panose="020B0604020202020204" pitchFamily="34" charset="0"/>
                <a:cs typeface="Arial" panose="020B0604020202020204" pitchFamily="34" charset="0"/>
              </a:rPr>
              <a:t> is for international. Remember - every child in the world is born with these rights. </a:t>
            </a:r>
          </a:p>
          <a:p>
            <a:pPr algn="l" rtl="0" fontAlgn="base">
              <a:lnSpc>
                <a:spcPct val="120000"/>
              </a:lnSpc>
              <a:buFont typeface="Arial" panose="020B0604020202020204" pitchFamily="34" charset="0"/>
              <a:buChar char="•"/>
            </a:pPr>
            <a:r>
              <a:rPr lang="en-GB" sz="1600" b="1" dirty="0">
                <a:solidFill>
                  <a:srgbClr val="000000"/>
                </a:solidFill>
                <a:effectLst/>
                <a:latin typeface="Arial" panose="020B0604020202020204" pitchFamily="34" charset="0"/>
                <a:cs typeface="Arial" panose="020B0604020202020204" pitchFamily="34" charset="0"/>
              </a:rPr>
              <a:t>G</a:t>
            </a:r>
            <a:r>
              <a:rPr lang="en-GB" sz="1600" b="0" dirty="0">
                <a:solidFill>
                  <a:srgbClr val="000000"/>
                </a:solidFill>
                <a:effectLst/>
                <a:latin typeface="Arial" panose="020B0604020202020204" pitchFamily="34" charset="0"/>
                <a:cs typeface="Arial" panose="020B0604020202020204" pitchFamily="34" charset="0"/>
              </a:rPr>
              <a:t> is for governments, grown-ups, guardians. How do they help you to get your rights? </a:t>
            </a:r>
          </a:p>
          <a:p>
            <a:pPr algn="l" rtl="0" fontAlgn="base">
              <a:lnSpc>
                <a:spcPct val="120000"/>
              </a:lnSpc>
              <a:buFont typeface="Arial" panose="020B0604020202020204" pitchFamily="34" charset="0"/>
              <a:buChar char="•"/>
            </a:pPr>
            <a:r>
              <a:rPr lang="en-GB" sz="1600" b="1" dirty="0">
                <a:solidFill>
                  <a:srgbClr val="000000"/>
                </a:solidFill>
                <a:effectLst/>
                <a:latin typeface="Arial" panose="020B0604020202020204" pitchFamily="34" charset="0"/>
                <a:cs typeface="Arial" panose="020B0604020202020204" pitchFamily="34" charset="0"/>
              </a:rPr>
              <a:t>H</a:t>
            </a:r>
            <a:r>
              <a:rPr lang="en-GB" sz="1600" b="0" dirty="0">
                <a:solidFill>
                  <a:srgbClr val="000000"/>
                </a:solidFill>
                <a:effectLst/>
                <a:latin typeface="Arial" panose="020B0604020202020204" pitchFamily="34" charset="0"/>
                <a:cs typeface="Arial" panose="020B0604020202020204" pitchFamily="34" charset="0"/>
              </a:rPr>
              <a:t> is for hopeful. Because of the CRC the world is becoming a better place for children. </a:t>
            </a:r>
          </a:p>
        </p:txBody>
      </p:sp>
      <p:sp>
        <p:nvSpPr>
          <p:cNvPr id="5" name="Text Placeholder 5">
            <a:extLst>
              <a:ext uri="{FF2B5EF4-FFF2-40B4-BE49-F238E27FC236}">
                <a16:creationId xmlns:a16="http://schemas.microsoft.com/office/drawing/2014/main" id="{52277DE2-A945-6496-03D1-D9111DBEF8D7}"/>
              </a:ext>
            </a:extLst>
          </p:cNvPr>
          <p:cNvSpPr txBox="1">
            <a:spLocks/>
          </p:cNvSpPr>
          <p:nvPr/>
        </p:nvSpPr>
        <p:spPr>
          <a:xfrm>
            <a:off x="6535895" y="4914900"/>
            <a:ext cx="3655856" cy="1628776"/>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GB" sz="1400" b="1" dirty="0">
                <a:solidFill>
                  <a:srgbClr val="000000"/>
                </a:solidFill>
                <a:latin typeface="Arial" panose="020B0604020202020204" pitchFamily="34" charset="0"/>
                <a:cs typeface="Arial" panose="020B0604020202020204" pitchFamily="34" charset="0"/>
              </a:rPr>
              <a:t>T</a:t>
            </a:r>
            <a:r>
              <a:rPr lang="en-GB" sz="1400" dirty="0">
                <a:solidFill>
                  <a:srgbClr val="000000"/>
                </a:solidFill>
                <a:latin typeface="Arial" panose="020B0604020202020204" pitchFamily="34" charset="0"/>
                <a:cs typeface="Arial" panose="020B0604020202020204" pitchFamily="34" charset="0"/>
              </a:rPr>
              <a:t> is for together. You are connected with every other child and young person as you have the same rights. </a:t>
            </a:r>
          </a:p>
          <a:p>
            <a:pPr fontAlgn="base">
              <a:lnSpc>
                <a:spcPct val="100000"/>
              </a:lnSpc>
            </a:pPr>
            <a:r>
              <a:rPr lang="en-GB" sz="1400" b="1" dirty="0">
                <a:solidFill>
                  <a:srgbClr val="000000"/>
                </a:solidFill>
                <a:latin typeface="Arial" panose="020B0604020202020204" pitchFamily="34" charset="0"/>
                <a:cs typeface="Arial" panose="020B0604020202020204" pitchFamily="34" charset="0"/>
              </a:rPr>
              <a:t>S</a:t>
            </a:r>
            <a:r>
              <a:rPr lang="en-GB" sz="1400" dirty="0">
                <a:solidFill>
                  <a:srgbClr val="000000"/>
                </a:solidFill>
                <a:latin typeface="Arial" panose="020B0604020202020204" pitchFamily="34" charset="0"/>
                <a:cs typeface="Arial" panose="020B0604020202020204" pitchFamily="34" charset="0"/>
              </a:rPr>
              <a:t> is for sharing. How can we tell others what we know about rights? </a:t>
            </a:r>
          </a:p>
        </p:txBody>
      </p:sp>
    </p:spTree>
    <p:extLst>
      <p:ext uri="{BB962C8B-B14F-4D97-AF65-F5344CB8AC3E}">
        <p14:creationId xmlns:p14="http://schemas.microsoft.com/office/powerpoint/2010/main" val="1248567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96988"/>
            <a:ext cx="3696909" cy="744407"/>
          </a:xfrm>
        </p:spPr>
        <p:txBody>
          <a:bodyPr/>
          <a:lstStyle/>
          <a:p>
            <a:r>
              <a:rPr lang="en-US" sz="3800" dirty="0">
                <a:latin typeface="Arial Black" panose="020B0A04020102020204" pitchFamily="34" charset="0"/>
              </a:rPr>
              <a:t>THANK YOU</a:t>
            </a:r>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p:txBody>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Guess the article</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Introducing articles 1, 4 &amp; 41</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articles 1, 4 &amp; 41</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 8 &amp; 9</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10, 11 &amp; 12</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13</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2" y="372635"/>
            <a:ext cx="3100284" cy="1031803"/>
          </a:xfrm>
        </p:spPr>
        <p:txBody>
          <a:bodyPr/>
          <a:lstStyle/>
          <a:p>
            <a:r>
              <a:rPr lang="en-US" sz="3200" dirty="0">
                <a:latin typeface="Arial Black" panose="020B0A04020102020204" pitchFamily="34" charset="0"/>
              </a:rPr>
              <a:t>GUESS THE ARTICLE</a:t>
            </a:r>
          </a:p>
        </p:txBody>
      </p:sp>
      <p:sp>
        <p:nvSpPr>
          <p:cNvPr id="8" name="Text Placeholder 7">
            <a:extLst>
              <a:ext uri="{FF2B5EF4-FFF2-40B4-BE49-F238E27FC236}">
                <a16:creationId xmlns:a16="http://schemas.microsoft.com/office/drawing/2014/main" id="{56AF2EE3-66CF-2F4D-A29F-1BAA0090ADB6}"/>
              </a:ext>
            </a:extLst>
          </p:cNvPr>
          <p:cNvSpPr>
            <a:spLocks noGrp="1"/>
          </p:cNvSpPr>
          <p:nvPr>
            <p:ph type="body" sz="quarter" idx="23"/>
          </p:nvPr>
        </p:nvSpPr>
        <p:spPr>
          <a:xfrm>
            <a:off x="528741" y="5154969"/>
            <a:ext cx="10901362" cy="1111321"/>
          </a:xfrm>
        </p:spPr>
        <p:txBody>
          <a:bodyPr/>
          <a:lstStyle/>
          <a:p>
            <a:pPr marL="0" indent="0">
              <a:buNone/>
            </a:pPr>
            <a:r>
              <a:rPr lang="en-GB" dirty="0">
                <a:solidFill>
                  <a:schemeClr val="bg1"/>
                </a:solidFill>
                <a:latin typeface="Arial"/>
                <a:cs typeface="Arial"/>
              </a:rPr>
              <a:t>These pictures provide a clue to this week’s articles. </a:t>
            </a:r>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a:cs typeface="Arial"/>
              </a:rPr>
              <a:t>How do these pictures help you? Can you guess how they are linked together?</a:t>
            </a:r>
          </a:p>
          <a:p>
            <a:pPr marL="0" indent="0">
              <a:buNone/>
            </a:pPr>
            <a:r>
              <a:rPr lang="en-GB" dirty="0">
                <a:solidFill>
                  <a:schemeClr val="bg1"/>
                </a:solidFill>
                <a:latin typeface="Arial"/>
                <a:cs typeface="Arial"/>
              </a:rPr>
              <a:t>Write down your thoughts or discuss with someone in your class. </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endParaRPr lang="en-US" dirty="0"/>
          </a:p>
        </p:txBody>
      </p:sp>
      <p:pic>
        <p:nvPicPr>
          <p:cNvPr id="5" name="Picture 4" descr="A picture containing person, posing&#10;&#10;Description automatically generated">
            <a:extLst>
              <a:ext uri="{FF2B5EF4-FFF2-40B4-BE49-F238E27FC236}">
                <a16:creationId xmlns:a16="http://schemas.microsoft.com/office/drawing/2014/main" id="{849BDCA8-AE35-B16E-C166-D6277DDBE8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810" y="2007218"/>
            <a:ext cx="3912487" cy="2608324"/>
          </a:xfrm>
          <a:prstGeom prst="rect">
            <a:avLst/>
          </a:prstGeom>
        </p:spPr>
      </p:pic>
      <p:sp>
        <p:nvSpPr>
          <p:cNvPr id="14" name="TextBox 13">
            <a:extLst>
              <a:ext uri="{FF2B5EF4-FFF2-40B4-BE49-F238E27FC236}">
                <a16:creationId xmlns:a16="http://schemas.microsoft.com/office/drawing/2014/main" id="{FD12162B-7A21-6315-FDF6-4BAA7F9A793B}"/>
              </a:ext>
            </a:extLst>
          </p:cNvPr>
          <p:cNvSpPr txBox="1"/>
          <p:nvPr/>
        </p:nvSpPr>
        <p:spPr>
          <a:xfrm>
            <a:off x="-271360" y="4369635"/>
            <a:ext cx="1600202" cy="230832"/>
          </a:xfrm>
          <a:prstGeom prst="rect">
            <a:avLst/>
          </a:prstGeom>
          <a:noFill/>
        </p:spPr>
        <p:txBody>
          <a:bodyPr wrap="square" rtlCol="0">
            <a:spAutoFit/>
          </a:bodyPr>
          <a:lstStyle/>
          <a:p>
            <a:pPr algn="r"/>
            <a:r>
              <a:rPr lang="en-GB" sz="900" dirty="0">
                <a:solidFill>
                  <a:schemeClr val="bg1"/>
                </a:solidFill>
                <a:latin typeface="Arial" panose="020B0604020202020204" pitchFamily="34" charset="0"/>
                <a:cs typeface="Arial" panose="020B0604020202020204" pitchFamily="34" charset="0"/>
              </a:rPr>
              <a:t>@UNICEF/Ose</a:t>
            </a:r>
          </a:p>
        </p:txBody>
      </p:sp>
      <p:pic>
        <p:nvPicPr>
          <p:cNvPr id="9" name="Picture 8">
            <a:extLst>
              <a:ext uri="{FF2B5EF4-FFF2-40B4-BE49-F238E27FC236}">
                <a16:creationId xmlns:a16="http://schemas.microsoft.com/office/drawing/2014/main" id="{5593499C-D84D-EEEF-B833-0B3353A8B487}"/>
              </a:ext>
            </a:extLst>
          </p:cNvPr>
          <p:cNvPicPr>
            <a:picLocks noChangeAspect="1"/>
          </p:cNvPicPr>
          <p:nvPr/>
        </p:nvPicPr>
        <p:blipFill>
          <a:blip r:embed="rId3"/>
          <a:stretch>
            <a:fillRect/>
          </a:stretch>
        </p:blipFill>
        <p:spPr>
          <a:xfrm>
            <a:off x="4687737" y="2007218"/>
            <a:ext cx="2294149" cy="2614374"/>
          </a:xfrm>
          <a:prstGeom prst="rect">
            <a:avLst/>
          </a:prstGeom>
        </p:spPr>
      </p:pic>
      <p:pic>
        <p:nvPicPr>
          <p:cNvPr id="17" name="Picture 16" descr="A person sitting at a desk&#10;&#10;Description automatically generated with medium confidence">
            <a:extLst>
              <a:ext uri="{FF2B5EF4-FFF2-40B4-BE49-F238E27FC236}">
                <a16:creationId xmlns:a16="http://schemas.microsoft.com/office/drawing/2014/main" id="{F353D601-1BC3-BDA9-55C1-6F5FA4955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5326" y="2013266"/>
            <a:ext cx="4074777" cy="2608326"/>
          </a:xfrm>
          <a:prstGeom prst="rect">
            <a:avLst/>
          </a:prstGeom>
        </p:spPr>
      </p:pic>
      <p:sp>
        <p:nvSpPr>
          <p:cNvPr id="16" name="TextBox 15">
            <a:extLst>
              <a:ext uri="{FF2B5EF4-FFF2-40B4-BE49-F238E27FC236}">
                <a16:creationId xmlns:a16="http://schemas.microsoft.com/office/drawing/2014/main" id="{1311BA60-62DF-BD47-B1C4-A225FBF4AA9F}"/>
              </a:ext>
            </a:extLst>
          </p:cNvPr>
          <p:cNvSpPr txBox="1"/>
          <p:nvPr/>
        </p:nvSpPr>
        <p:spPr>
          <a:xfrm>
            <a:off x="7355326" y="4369635"/>
            <a:ext cx="1600202"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@Pexels</a:t>
            </a:r>
          </a:p>
        </p:txBody>
      </p:sp>
    </p:spTree>
    <p:extLst>
      <p:ext uri="{BB962C8B-B14F-4D97-AF65-F5344CB8AC3E}">
        <p14:creationId xmlns:p14="http://schemas.microsoft.com/office/powerpoint/2010/main" val="18255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428036"/>
            <a:ext cx="3747984" cy="921003"/>
          </a:xfrm>
        </p:spPr>
        <p:txBody>
          <a:bodyPr/>
          <a:lstStyle/>
          <a:p>
            <a:r>
              <a:rPr lang="en-US" sz="2800" dirty="0">
                <a:latin typeface="Arial Black" panose="020B0A04020102020204" pitchFamily="34" charset="0"/>
              </a:rPr>
              <a:t>MAKING RIGHTS HAPPEN</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6586400" y="634521"/>
            <a:ext cx="5305425" cy="714518"/>
          </a:xfrm>
        </p:spPr>
        <p:txBody>
          <a:bodyPr/>
          <a:lstStyle/>
          <a:p>
            <a:r>
              <a:rPr lang="en-GB" sz="2400" b="1" i="0" dirty="0">
                <a:solidFill>
                  <a:srgbClr val="000000"/>
                </a:solidFill>
                <a:effectLst/>
                <a:latin typeface="Arial Black" panose="020B0A04020102020204" pitchFamily="34" charset="0"/>
              </a:rPr>
              <a:t>Making Rights Happen: Articles 1, 4 and 41</a:t>
            </a:r>
            <a:r>
              <a:rPr lang="en-GB" sz="2400" b="0" i="0" dirty="0">
                <a:solidFill>
                  <a:srgbClr val="000000"/>
                </a:solidFill>
                <a:effectLst/>
                <a:latin typeface="Arial Black" panose="020B0A04020102020204" pitchFamily="34" charset="0"/>
              </a:rPr>
              <a:t> </a:t>
            </a:r>
            <a:endParaRPr lang="en-US" sz="2800" dirty="0">
              <a:latin typeface="Arial Black" panose="020B0A04020102020204" pitchFamily="34" charset="0"/>
            </a:endParaRP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1598296"/>
            <a:ext cx="5305425" cy="3754753"/>
          </a:xfrm>
        </p:spPr>
        <p:txBody>
          <a:bodyPr>
            <a:noAutofit/>
          </a:bodyPr>
          <a:lstStyle/>
          <a:p>
            <a:pPr algn="l" rtl="0" fontAlgn="base"/>
            <a:r>
              <a:rPr lang="en-GB" sz="1400" b="0" i="0" dirty="0">
                <a:effectLst/>
                <a:latin typeface="Arial" panose="020B0604020202020204" pitchFamily="34" charset="0"/>
                <a:cs typeface="Arial" panose="020B0604020202020204" pitchFamily="34" charset="0"/>
              </a:rPr>
              <a:t>The Convention on the Rights of the Child brings together a range of rights that all children aged under 18 are entitled to, no matter who they are or where they are born. These rights ensure that all children are given the support they need to develop and reach their potential and are protected from harm. Governments across the world have signed up to the CRC and have promised to make the rights within the CRC a reality for children in their country and a number of articles specifically mention what governments must do to make rights happen.  </a:t>
            </a:r>
          </a:p>
          <a:p>
            <a:pPr algn="l" rtl="0" fontAlgn="base"/>
            <a:r>
              <a:rPr lang="en-GB" sz="1400" b="0" i="0" dirty="0">
                <a:solidFill>
                  <a:srgbClr val="FFFF00"/>
                </a:solidFill>
                <a:effectLst/>
                <a:latin typeface="Arial" panose="020B0604020202020204" pitchFamily="34" charset="0"/>
                <a:cs typeface="Arial" panose="020B0604020202020204" pitchFamily="34" charset="0"/>
              </a:rPr>
              <a:t>Article 1 </a:t>
            </a:r>
            <a:r>
              <a:rPr lang="en-GB" sz="1400" b="0" i="0" dirty="0">
                <a:effectLst/>
                <a:latin typeface="Arial" panose="020B0604020202020204" pitchFamily="34" charset="0"/>
                <a:cs typeface="Arial" panose="020B0604020202020204" pitchFamily="34" charset="0"/>
              </a:rPr>
              <a:t>makes clear that everyone under the age of 18 has all the rights in the Convention.  </a:t>
            </a:r>
          </a:p>
          <a:p>
            <a:pPr algn="l" rtl="0" fontAlgn="base"/>
            <a:r>
              <a:rPr lang="en-GB" sz="1400" b="0" i="0" dirty="0">
                <a:solidFill>
                  <a:srgbClr val="FFFF00"/>
                </a:solidFill>
                <a:effectLst/>
                <a:latin typeface="Arial" panose="020B0604020202020204" pitchFamily="34" charset="0"/>
                <a:cs typeface="Arial" panose="020B0604020202020204" pitchFamily="34" charset="0"/>
              </a:rPr>
              <a:t>Article 4 </a:t>
            </a:r>
            <a:r>
              <a:rPr lang="en-GB" sz="1400" b="0" i="0" dirty="0">
                <a:effectLst/>
                <a:latin typeface="Arial" panose="020B0604020202020204" pitchFamily="34" charset="0"/>
                <a:cs typeface="Arial" panose="020B0604020202020204" pitchFamily="34" charset="0"/>
              </a:rPr>
              <a:t>states that governments must do all they can to make sure every child can enjoy their rights by creating systems and passing laws that promote and protect children’s rights. </a:t>
            </a:r>
          </a:p>
          <a:p>
            <a:pPr algn="l" rtl="0" fontAlgn="base"/>
            <a:r>
              <a:rPr lang="en-GB" sz="1400" b="0" i="0" dirty="0">
                <a:solidFill>
                  <a:srgbClr val="FFFF00"/>
                </a:solidFill>
                <a:effectLst/>
                <a:latin typeface="Arial" panose="020B0604020202020204" pitchFamily="34" charset="0"/>
                <a:cs typeface="Arial" panose="020B0604020202020204" pitchFamily="34" charset="0"/>
              </a:rPr>
              <a:t>Article 41 </a:t>
            </a:r>
            <a:r>
              <a:rPr lang="en-GB" sz="1400" b="0" i="0" dirty="0">
                <a:effectLst/>
                <a:latin typeface="Arial" panose="020B0604020202020204" pitchFamily="34" charset="0"/>
                <a:cs typeface="Arial" panose="020B0604020202020204" pitchFamily="34" charset="0"/>
              </a:rPr>
              <a:t>states that if a country has laws and standards that go further than the present Convention, then the country must keep these laws. </a:t>
            </a:r>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Helen Trivers, RRSA Professional Adviser, introduces articles 1, 4 &amp; 41</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7" name="making rights happen">
            <a:hlinkClick r:id="" action="ppaction://media"/>
            <a:extLst>
              <a:ext uri="{FF2B5EF4-FFF2-40B4-BE49-F238E27FC236}">
                <a16:creationId xmlns:a16="http://schemas.microsoft.com/office/drawing/2014/main" id="{92DDFC87-0ECD-1D9D-B9C4-53D72B66CF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0575" y="2665810"/>
            <a:ext cx="4286250" cy="2411016"/>
          </a:xfrm>
          <a:prstGeom prst="rect">
            <a:avLst/>
          </a:prstGeom>
        </p:spPr>
      </p:pic>
      <p:sp>
        <p:nvSpPr>
          <p:cNvPr id="9" name="TextBox 8">
            <a:extLst>
              <a:ext uri="{FF2B5EF4-FFF2-40B4-BE49-F238E27FC236}">
                <a16:creationId xmlns:a16="http://schemas.microsoft.com/office/drawing/2014/main" id="{6EE4BA07-DEEC-D4B1-29D2-42371D8172D3}"/>
              </a:ext>
            </a:extLst>
          </p:cNvPr>
          <p:cNvSpPr txBox="1"/>
          <p:nvPr/>
        </p:nvSpPr>
        <p:spPr>
          <a:xfrm>
            <a:off x="6472100" y="5420910"/>
            <a:ext cx="3700600" cy="1169551"/>
          </a:xfrm>
          <a:prstGeom prst="rect">
            <a:avLst/>
          </a:prstGeom>
          <a:noFill/>
        </p:spPr>
        <p:txBody>
          <a:bodyPr wrap="square" rtlCol="0">
            <a:spAutoFit/>
          </a:bodyPr>
          <a:lstStyle/>
          <a:p>
            <a:r>
              <a:rPr lang="en-GB" sz="1400" b="0" i="0" dirty="0">
                <a:solidFill>
                  <a:schemeClr val="bg1"/>
                </a:solidFill>
                <a:effectLst/>
                <a:latin typeface="Arial" panose="020B0604020202020204" pitchFamily="34" charset="0"/>
                <a:cs typeface="Arial" panose="020B0604020202020204" pitchFamily="34" charset="0"/>
              </a:rPr>
              <a:t>This Article of the Week will support you to explore these rights in more detail and consider what must be done to make rights happen for all children. </a:t>
            </a:r>
          </a:p>
          <a:p>
            <a:endParaRPr lang="en-GB" sz="1400" dirty="0">
              <a:solidFill>
                <a:schemeClr val="bg1"/>
              </a:solidFill>
            </a:endParaRPr>
          </a:p>
        </p:txBody>
      </p:sp>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1" y="497483"/>
            <a:ext cx="4389173" cy="921003"/>
          </a:xfrm>
        </p:spPr>
        <p:txBody>
          <a:bodyPr/>
          <a:lstStyle/>
          <a:p>
            <a:r>
              <a:rPr lang="en-US" sz="2800" dirty="0">
                <a:latin typeface="Arial Black" panose="020B0A04020102020204" pitchFamily="34" charset="0"/>
              </a:rPr>
              <a:t>EXPLORING ARTICLES 1, 4 &amp; 41</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Black" panose="020B0A040201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a:xfrm>
            <a:off x="6535899" y="2141136"/>
            <a:ext cx="5351301" cy="1357312"/>
          </a:xfrm>
        </p:spPr>
        <p:txBody>
          <a:bodyPr>
            <a:normAutofit/>
          </a:bodyPr>
          <a:lstStyle/>
          <a:p>
            <a:r>
              <a:rPr lang="en-GB" sz="2000" b="0" dirty="0">
                <a:solidFill>
                  <a:srgbClr val="000000"/>
                </a:solidFill>
                <a:effectLst/>
                <a:latin typeface="Arial" panose="020B0604020202020204" pitchFamily="34" charset="0"/>
                <a:cs typeface="Arial" panose="020B0604020202020204" pitchFamily="34" charset="0"/>
              </a:rPr>
              <a:t>How do children get to </a:t>
            </a:r>
            <a:r>
              <a:rPr lang="en-GB" sz="2000" b="1" dirty="0">
                <a:solidFill>
                  <a:srgbClr val="000000"/>
                </a:solidFill>
                <a:effectLst/>
                <a:latin typeface="Arial" panose="020B0604020202020204" pitchFamily="34" charset="0"/>
                <a:cs typeface="Arial" panose="020B0604020202020204" pitchFamily="34" charset="0"/>
              </a:rPr>
              <a:t>enjoy their rights </a:t>
            </a:r>
            <a:r>
              <a:rPr lang="en-GB" sz="2000" b="0" dirty="0">
                <a:solidFill>
                  <a:srgbClr val="000000"/>
                </a:solidFill>
                <a:effectLst/>
                <a:latin typeface="Arial" panose="020B0604020202020204" pitchFamily="34" charset="0"/>
                <a:cs typeface="Arial" panose="020B0604020202020204" pitchFamily="34" charset="0"/>
              </a:rPr>
              <a:t>in the UK? What does Government do to make this happen?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428036"/>
            <a:ext cx="4338534" cy="921003"/>
          </a:xfrm>
        </p:spPr>
        <p:txBody>
          <a:bodyPr/>
          <a:lstStyle/>
          <a:p>
            <a:r>
              <a:rPr lang="en-US" sz="2800" dirty="0">
                <a:latin typeface="Arial Black" panose="020B0A04020102020204" pitchFamily="34" charset="0"/>
              </a:rPr>
              <a:t>EXPLORING ARTICLES 1, 4 &amp; 41</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6" y="6382128"/>
            <a:ext cx="10781619" cy="259486"/>
          </a:xfrm>
        </p:spPr>
        <p:txBody>
          <a:bodyPr/>
          <a:lstStyle/>
          <a:p>
            <a:r>
              <a:rPr lang="en-US" sz="1800"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563691"/>
            <a:ext cx="10781620" cy="448808"/>
          </a:xfrm>
        </p:spPr>
        <p:txBody>
          <a:bodyPr>
            <a:normAutofit/>
          </a:bodyPr>
          <a:lstStyle/>
          <a:p>
            <a:r>
              <a:rPr lang="en-US" sz="20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012499"/>
            <a:ext cx="9720264" cy="4369629"/>
          </a:xfrm>
        </p:spPr>
        <p:txBody>
          <a:bodyPr>
            <a:noAutofit/>
          </a:bodyPr>
          <a:lstStyle/>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Every child must be registered with a name at birth.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There are parks and play areas provided.</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We have education and health care systems.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Some people’s job is to protect children.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The school curriculum includes learning about the CRC (in some parts of the UK).</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Children are given protection when they need it.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Most schools have ways of listening to children’s views and opinions.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There are Children’s Commissioners whose job it is to make sure children are listened to.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Social care services and the police work to keep all children protected.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In Scotland, the CRC is being incorporated into law.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Many schools are UNICEF UK Rights Respecting Schools and children learn about their rights.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There are laws which include some rights from the CRC, such as equalities legislation and the Children Act. </a:t>
            </a: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5676115"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6204854" y="4434357"/>
            <a:ext cx="5728160"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7464253" y="2473671"/>
            <a:ext cx="4069337"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Childhood is a special time. Discuss as a class and write a list of things that makes being a child special. Create a display of your pictures showing ‘</a:t>
            </a:r>
            <a:r>
              <a:rPr lang="en-GB" sz="1800" b="0" i="0" dirty="0">
                <a:solidFill>
                  <a:srgbClr val="FFFF00"/>
                </a:solidFill>
                <a:effectLst/>
                <a:latin typeface="Arial" panose="020B0604020202020204" pitchFamily="34" charset="0"/>
                <a:cs typeface="Arial" panose="020B0604020202020204" pitchFamily="34" charset="0"/>
              </a:rPr>
              <a:t>The Best of Childhood</a:t>
            </a:r>
            <a:r>
              <a:rPr lang="en-GB" sz="1800" b="0" i="0" dirty="0">
                <a:solidFill>
                  <a:schemeClr val="bg1"/>
                </a:solidFill>
                <a:effectLst/>
                <a:latin typeface="Arial" panose="020B0604020202020204" pitchFamily="34" charset="0"/>
                <a:cs typeface="Arial" panose="020B0604020202020204" pitchFamily="34" charset="0"/>
              </a:rPr>
              <a:t>’. </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FF4E1-6384-ACDA-AC24-C12B1E305126}"/>
              </a:ext>
            </a:extLst>
          </p:cNvPr>
          <p:cNvSpPr txBox="1"/>
          <p:nvPr/>
        </p:nvSpPr>
        <p:spPr>
          <a:xfrm>
            <a:off x="771235" y="2334085"/>
            <a:ext cx="3501119" cy="1815882"/>
          </a:xfrm>
          <a:prstGeom prst="rect">
            <a:avLst/>
          </a:prstGeom>
          <a:noFill/>
        </p:spPr>
        <p:txBody>
          <a:bodyPr wrap="square" rtlCol="0">
            <a:spAutoFit/>
          </a:bodyPr>
          <a:lstStyle/>
          <a:p>
            <a:pPr algn="ctr"/>
            <a:r>
              <a:rPr lang="en-GB" sz="1400" b="0" i="0" dirty="0">
                <a:solidFill>
                  <a:srgbClr val="000000"/>
                </a:solidFill>
                <a:effectLst/>
                <a:latin typeface="Arial" panose="020B0604020202020204" pitchFamily="34" charset="0"/>
                <a:cs typeface="Arial" panose="020B0604020202020204" pitchFamily="34" charset="0"/>
              </a:rPr>
              <a:t>All children are special and important, and governments have to do all they can to make sure that each child enjoys their rights. Read the book </a:t>
            </a:r>
            <a:r>
              <a:rPr lang="en-GB" sz="1400" b="1" i="0" u="sng" strike="noStrike" dirty="0">
                <a:solidFill>
                  <a:srgbClr val="FF693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Every Child a Song</a:t>
            </a:r>
            <a:r>
              <a:rPr lang="en-GB" sz="1400" b="1" i="0" dirty="0">
                <a:solidFill>
                  <a:srgbClr val="FF6937"/>
                </a:solidFill>
                <a:effectLst/>
                <a:latin typeface="Arial" panose="020B0604020202020204" pitchFamily="34" charset="0"/>
                <a:cs typeface="Arial" panose="020B0604020202020204" pitchFamily="34" charset="0"/>
              </a:rPr>
              <a:t> </a:t>
            </a:r>
            <a:r>
              <a:rPr lang="en-GB" sz="1400" b="0" i="0" dirty="0">
                <a:solidFill>
                  <a:srgbClr val="000000"/>
                </a:solidFill>
                <a:effectLst/>
                <a:latin typeface="Arial" panose="020B0604020202020204" pitchFamily="34" charset="0"/>
                <a:cs typeface="Arial" panose="020B0604020202020204" pitchFamily="34" charset="0"/>
              </a:rPr>
              <a:t>by Nicola Davies and Marc Martin and discuss what makes each child in your class special. Why not create a whole school display based on the book? </a:t>
            </a:r>
            <a:endParaRPr lang="en-GB" sz="11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771235" y="4736532"/>
            <a:ext cx="5191125"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Under the CRC, children are </a:t>
            </a:r>
            <a:r>
              <a:rPr lang="en-GB" sz="1600" b="1" i="0" dirty="0">
                <a:solidFill>
                  <a:srgbClr val="00AEEF"/>
                </a:solidFill>
                <a:effectLst/>
                <a:latin typeface="Arial" panose="020B0604020202020204" pitchFamily="34" charset="0"/>
                <a:cs typeface="Arial" panose="020B0604020202020204" pitchFamily="34" charset="0"/>
              </a:rPr>
              <a:t>rights holders</a:t>
            </a:r>
            <a:r>
              <a:rPr lang="en-GB" sz="1600" b="0" i="0" dirty="0">
                <a:solidFill>
                  <a:srgbClr val="000000"/>
                </a:solidFill>
                <a:effectLst/>
                <a:latin typeface="Arial" panose="020B0604020202020204" pitchFamily="34" charset="0"/>
                <a:cs typeface="Arial" panose="020B0604020202020204" pitchFamily="34" charset="0"/>
              </a:rPr>
              <a:t>; governments and adults are </a:t>
            </a:r>
            <a:r>
              <a:rPr lang="en-GB" sz="1600" b="1" i="0" dirty="0">
                <a:solidFill>
                  <a:srgbClr val="00AEEF"/>
                </a:solidFill>
                <a:effectLst/>
                <a:latin typeface="Arial" panose="020B0604020202020204" pitchFamily="34" charset="0"/>
                <a:cs typeface="Arial" panose="020B0604020202020204" pitchFamily="34" charset="0"/>
              </a:rPr>
              <a:t>duty bearers </a:t>
            </a:r>
            <a:r>
              <a:rPr lang="en-GB" sz="1600" b="0" i="0" dirty="0">
                <a:solidFill>
                  <a:srgbClr val="000000"/>
                </a:solidFill>
                <a:effectLst/>
                <a:latin typeface="Arial" panose="020B0604020202020204" pitchFamily="34" charset="0"/>
                <a:cs typeface="Arial" panose="020B0604020202020204" pitchFamily="34" charset="0"/>
              </a:rPr>
              <a:t>who are responsible for making sure children’s rights are met. As a class, talk about who the duty bearers are in your school and write cards to thank them for making sure that children’s rights are enjoyed in your school. </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6409697" y="4625170"/>
            <a:ext cx="5318475"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Do you know five key words related to rights? They are universal, unconditional, inherent, inalienable and indivisible! If this is new to your school, have a look at this </a:t>
            </a:r>
            <a:r>
              <a:rPr lang="en-GB" sz="1600" b="0" i="0" u="sng" strike="noStrike" dirty="0">
                <a:solidFill>
                  <a:srgbClr val="FF693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presentation on our website</a:t>
            </a:r>
            <a:r>
              <a:rPr lang="en-GB" sz="1600" b="0" i="0" dirty="0">
                <a:solidFill>
                  <a:srgbClr val="FF6937"/>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and see how many of the five you can remember! Make a short video to explain the words to your teachers and to other children in your school.</a:t>
            </a:r>
            <a:endParaRPr lang="en-GB" sz="1200" dirty="0">
              <a:solidFill>
                <a:schemeClr val="bg1"/>
              </a:solidFill>
              <a:latin typeface="Arial" panose="020B0604020202020204" pitchFamily="34" charset="0"/>
              <a:cs typeface="Arial" panose="020B0604020202020204" pitchFamily="34" charset="0"/>
            </a:endParaRPr>
          </a:p>
        </p:txBody>
      </p:sp>
      <p:pic>
        <p:nvPicPr>
          <p:cNvPr id="9" name="Online Media 8" title="Every Child A Song - Read Aloud story about Children’s Rights">
            <a:hlinkClick r:id="" action="ppaction://media"/>
            <a:extLst>
              <a:ext uri="{FF2B5EF4-FFF2-40B4-BE49-F238E27FC236}">
                <a16:creationId xmlns:a16="http://schemas.microsoft.com/office/drawing/2014/main" id="{D124B8AE-172E-33B4-EAE0-3C2BE98BAFB4}"/>
              </a:ext>
            </a:extLst>
          </p:cNvPr>
          <p:cNvPicPr>
            <a:picLocks noRot="1" noChangeAspect="1"/>
          </p:cNvPicPr>
          <p:nvPr>
            <a:videoFile r:link="rId1"/>
          </p:nvPr>
        </p:nvPicPr>
        <p:blipFill>
          <a:blip r:embed="rId5"/>
          <a:stretch>
            <a:fillRect/>
          </a:stretch>
        </p:blipFill>
        <p:spPr>
          <a:xfrm>
            <a:off x="4398591" y="2524476"/>
            <a:ext cx="2540000" cy="1435100"/>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5500582"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7113028"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6029324" y="2137472"/>
            <a:ext cx="5903689"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641769" y="4434357"/>
            <a:ext cx="4291243"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47686" y="4725276"/>
            <a:ext cx="3973948" cy="1569660"/>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It’s the job of the government to make the Convention known but lots of children like to share knowledge of their rights. Watch </a:t>
            </a:r>
            <a:r>
              <a:rPr lang="en-GB" sz="1600" b="0" i="0" u="sng" strike="noStrike" dirty="0">
                <a:solidFill>
                  <a:srgbClr val="FFFF00"/>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this example</a:t>
            </a:r>
            <a:r>
              <a:rPr lang="en-GB" sz="1600" b="0" i="0" dirty="0">
                <a:solidFill>
                  <a:srgbClr val="FFFF00"/>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from Glade Primary School and see if it inspires you to be creative in explaining you rights to others.</a:t>
            </a:r>
            <a:endParaRPr lang="en-GB" sz="14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950219" y="4749390"/>
            <a:ext cx="3814070"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Look at the CRC summary document</a:t>
            </a:r>
            <a:r>
              <a:rPr lang="en-GB" sz="1600" b="0" i="0" dirty="0">
                <a:solidFill>
                  <a:srgbClr val="00AEEF"/>
                </a:solidFill>
                <a:effectLst/>
                <a:latin typeface="Arial" panose="020B0604020202020204" pitchFamily="34" charset="0"/>
                <a:cs typeface="Arial" panose="020B0604020202020204" pitchFamily="34" charset="0"/>
              </a:rPr>
              <a:t> </a:t>
            </a:r>
            <a:r>
              <a:rPr lang="en-GB" sz="1600" b="0" i="0" u="sng" strike="noStrike" dirty="0">
                <a:solidFill>
                  <a:srgbClr val="00AEEF"/>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 our website</a:t>
            </a:r>
            <a:r>
              <a:rPr lang="en-GB" sz="1600" b="0" i="0" dirty="0">
                <a:solidFill>
                  <a:srgbClr val="00AEEF"/>
                </a:solidFill>
                <a:effectLst/>
                <a:latin typeface="Arial" panose="020B0604020202020204" pitchFamily="34" charset="0"/>
                <a:cs typeface="Arial" panose="020B0604020202020204" pitchFamily="34" charset="0"/>
              </a:rPr>
              <a:t> </a:t>
            </a:r>
            <a:r>
              <a:rPr lang="en-GB" sz="1600" b="0" i="0" dirty="0">
                <a:solidFill>
                  <a:srgbClr val="000000"/>
                </a:solidFill>
                <a:effectLst/>
                <a:latin typeface="Arial" panose="020B0604020202020204" pitchFamily="34" charset="0"/>
                <a:cs typeface="Arial" panose="020B0604020202020204" pitchFamily="34" charset="0"/>
              </a:rPr>
              <a:t>and discuss things which might stop children from enjoying their rights around the word. Are any children in your school unable to enjoy any of their rights as fully as they should?</a:t>
            </a:r>
            <a:endParaRPr lang="en-GB" sz="1400" b="1" dirty="0">
              <a:solidFill>
                <a:srgbClr val="00AEE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6195317" y="2428391"/>
            <a:ext cx="5571703" cy="1569660"/>
          </a:xfrm>
          <a:prstGeom prst="rect">
            <a:avLst/>
          </a:prstGeom>
          <a:noFill/>
        </p:spPr>
        <p:txBody>
          <a:bodyPr wrap="square" rtlCol="0">
            <a:spAutoFit/>
          </a:bodyPr>
          <a:lstStyle/>
          <a:p>
            <a:pPr algn="ctr"/>
            <a:r>
              <a:rPr lang="en-GB" sz="1600" b="1" i="0" dirty="0">
                <a:solidFill>
                  <a:srgbClr val="003B5E"/>
                </a:solidFill>
                <a:effectLst/>
                <a:latin typeface="Arial" panose="020B0604020202020204" pitchFamily="34" charset="0"/>
                <a:cs typeface="Arial" panose="020B0604020202020204" pitchFamily="34" charset="0"/>
              </a:rPr>
              <a:t>Your local MP/MSP/MLA/MS </a:t>
            </a:r>
            <a:r>
              <a:rPr lang="en-GB" sz="1600" b="0" i="0" dirty="0">
                <a:solidFill>
                  <a:srgbClr val="000000"/>
                </a:solidFill>
                <a:effectLst/>
                <a:latin typeface="Arial" panose="020B0604020202020204" pitchFamily="34" charset="0"/>
                <a:cs typeface="Arial" panose="020B0604020202020204" pitchFamily="34" charset="0"/>
              </a:rPr>
              <a:t>can have influence on the Government. Why not send them a postcard with a message to explain why you think their role in supporting and protecting children's rights is so important? You could even invite them into your school to talk about what they do to support and protect children’s rights. </a:t>
            </a:r>
            <a:endParaRPr lang="en-GB"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809167" y="2350218"/>
            <a:ext cx="4939733"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Each country of the UK has a </a:t>
            </a:r>
            <a:r>
              <a:rPr lang="en-GB" sz="1600" b="0" i="0" dirty="0">
                <a:solidFill>
                  <a:srgbClr val="FF6937"/>
                </a:solidFill>
                <a:effectLst/>
                <a:latin typeface="Arial" panose="020B0604020202020204" pitchFamily="34" charset="0"/>
                <a:cs typeface="Arial" panose="020B0604020202020204" pitchFamily="34" charset="0"/>
              </a:rPr>
              <a:t>children’s commissioner </a:t>
            </a:r>
            <a:r>
              <a:rPr lang="en-GB" sz="1600" b="0" i="0" dirty="0">
                <a:solidFill>
                  <a:schemeClr val="bg1"/>
                </a:solidFill>
                <a:effectLst/>
                <a:latin typeface="Arial" panose="020B0604020202020204" pitchFamily="34" charset="0"/>
                <a:cs typeface="Arial" panose="020B0604020202020204" pitchFamily="34" charset="0"/>
              </a:rPr>
              <a:t>whose job it is to promote children’s rights and make sure that children are being supported. Find out more about the Children’s Commissioner in your part of the UK. Why not write a letter to them to explain why you think children’s rights are important? </a:t>
            </a:r>
            <a:endParaRPr lang="en-GB" sz="1400" dirty="0">
              <a:solidFill>
                <a:schemeClr val="bg1"/>
              </a:solidFill>
              <a:latin typeface="Arial" panose="020B0604020202020204" pitchFamily="34" charset="0"/>
              <a:cs typeface="Arial" panose="020B0604020202020204" pitchFamily="34" charset="0"/>
            </a:endParaRPr>
          </a:p>
        </p:txBody>
      </p:sp>
      <p:pic>
        <p:nvPicPr>
          <p:cNvPr id="15" name="Picture 14">
            <a:hlinkClick r:id="rId2"/>
            <a:extLst>
              <a:ext uri="{FF2B5EF4-FFF2-40B4-BE49-F238E27FC236}">
                <a16:creationId xmlns:a16="http://schemas.microsoft.com/office/drawing/2014/main" id="{8C65E35E-4C1D-76F5-DCB5-7BA87E1A9671}"/>
              </a:ext>
            </a:extLst>
          </p:cNvPr>
          <p:cNvPicPr>
            <a:picLocks noChangeAspect="1"/>
          </p:cNvPicPr>
          <p:nvPr/>
        </p:nvPicPr>
        <p:blipFill>
          <a:blip r:embed="rId4"/>
          <a:stretch>
            <a:fillRect/>
          </a:stretch>
        </p:blipFill>
        <p:spPr>
          <a:xfrm>
            <a:off x="4890357" y="4770700"/>
            <a:ext cx="2629000" cy="1478812"/>
          </a:xfrm>
          <a:prstGeom prst="rect">
            <a:avLst/>
          </a:prstGeom>
        </p:spPr>
      </p:pic>
    </p:spTree>
    <p:extLst>
      <p:ext uri="{BB962C8B-B14F-4D97-AF65-F5344CB8AC3E}">
        <p14:creationId xmlns:p14="http://schemas.microsoft.com/office/powerpoint/2010/main" val="251124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486240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5391150" y="2137472"/>
            <a:ext cx="6541865"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1034511" y="4909940"/>
            <a:ext cx="5612994" cy="1200329"/>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Watch </a:t>
            </a:r>
            <a:r>
              <a:rPr lang="en-GB" b="0" i="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video</a:t>
            </a:r>
            <a:r>
              <a:rPr lang="en-GB" b="0" i="0" dirty="0">
                <a:solidFill>
                  <a:schemeClr val="bg1"/>
                </a:solidFill>
                <a:effectLst/>
                <a:latin typeface="Arial" panose="020B0604020202020204" pitchFamily="34" charset="0"/>
                <a:cs typeface="Arial" panose="020B0604020202020204" pitchFamily="34" charset="0"/>
              </a:rPr>
              <a:t> about the</a:t>
            </a:r>
            <a:r>
              <a:rPr lang="en-GB" b="1" i="0" dirty="0">
                <a:solidFill>
                  <a:schemeClr val="bg1"/>
                </a:solidFill>
                <a:effectLst/>
                <a:latin typeface="Arial" panose="020B0604020202020204" pitchFamily="34" charset="0"/>
                <a:cs typeface="Arial" panose="020B0604020202020204" pitchFamily="34" charset="0"/>
              </a:rPr>
              <a:t> </a:t>
            </a:r>
            <a:r>
              <a:rPr lang="en-GB" b="0" i="0" dirty="0">
                <a:solidFill>
                  <a:schemeClr val="bg1"/>
                </a:solidFill>
                <a:effectLst/>
                <a:latin typeface="Arial" panose="020B0604020202020204" pitchFamily="34" charset="0"/>
                <a:cs typeface="Arial" panose="020B0604020202020204" pitchFamily="34" charset="0"/>
              </a:rPr>
              <a:t>history of the Universal Declaration of Human Rights. Discuss why you think the United Nations decided to create a special convention just for children. </a:t>
            </a:r>
            <a:endParaRPr lang="en-GB"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321998" y="4749390"/>
            <a:ext cx="4442291" cy="33855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 </a:t>
            </a:r>
            <a:endParaRPr lang="en-GB" sz="1600" b="1" dirty="0">
              <a:solidFill>
                <a:srgbClr val="00AEEF"/>
              </a:solidFill>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5617119" y="2428391"/>
            <a:ext cx="6089926" cy="1569660"/>
          </a:xfrm>
          <a:prstGeom prst="rect">
            <a:avLst/>
          </a:prstGeom>
          <a:noFill/>
        </p:spPr>
        <p:txBody>
          <a:bodyPr wrap="square" rtlCol="0">
            <a:spAutoFit/>
          </a:bodyPr>
          <a:lstStyle/>
          <a:p>
            <a:pPr algn="ctr"/>
            <a:r>
              <a:rPr lang="en-GB" sz="1600" b="1" i="0" dirty="0">
                <a:solidFill>
                  <a:srgbClr val="00AEEF"/>
                </a:solidFill>
                <a:effectLst/>
                <a:latin typeface="Arial" panose="020B0604020202020204" pitchFamily="34" charset="0"/>
                <a:cs typeface="Arial" panose="020B0604020202020204" pitchFamily="34" charset="0"/>
              </a:rPr>
              <a:t>Article 41 </a:t>
            </a:r>
            <a:r>
              <a:rPr lang="en-GB" sz="1600" b="0" i="0" dirty="0">
                <a:solidFill>
                  <a:srgbClr val="000000"/>
                </a:solidFill>
                <a:effectLst/>
                <a:latin typeface="Arial" panose="020B0604020202020204" pitchFamily="34" charset="0"/>
                <a:cs typeface="Arial" panose="020B0604020202020204" pitchFamily="34" charset="0"/>
              </a:rPr>
              <a:t>says that if a country has laws and standards that are better or stronger than the Convention, then the country must keep these laws. Do some research about the history of education laws in the UK to see how children’s right to an education improved enormously in our part of the world, even before the CRC was adopted by the United Nations in 1989. </a:t>
            </a:r>
            <a:endParaRPr lang="en-GB" sz="11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53088" y="2474557"/>
            <a:ext cx="4114187"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Find out about some of the laws that are linked to and help to uphold children’s rights. You might explore the </a:t>
            </a:r>
            <a:r>
              <a:rPr lang="en-GB" sz="1800" b="0" i="0" dirty="0">
                <a:solidFill>
                  <a:srgbClr val="FF6937"/>
                </a:solidFill>
                <a:effectLst/>
                <a:latin typeface="Arial" panose="020B0604020202020204" pitchFamily="34" charset="0"/>
                <a:cs typeface="Arial" panose="020B0604020202020204" pitchFamily="34" charset="0"/>
              </a:rPr>
              <a:t>Equalities Act </a:t>
            </a:r>
            <a:r>
              <a:rPr lang="en-GB" sz="1800" b="0" i="0" dirty="0">
                <a:solidFill>
                  <a:schemeClr val="bg1"/>
                </a:solidFill>
                <a:effectLst/>
                <a:latin typeface="Arial" panose="020B0604020202020204" pitchFamily="34" charset="0"/>
                <a:cs typeface="Arial" panose="020B0604020202020204" pitchFamily="34" charset="0"/>
              </a:rPr>
              <a:t>or the </a:t>
            </a:r>
            <a:r>
              <a:rPr lang="en-GB" sz="1800" b="0" i="0" dirty="0">
                <a:solidFill>
                  <a:srgbClr val="FF6937"/>
                </a:solidFill>
                <a:effectLst/>
                <a:latin typeface="Arial" panose="020B0604020202020204" pitchFamily="34" charset="0"/>
                <a:cs typeface="Arial" panose="020B0604020202020204" pitchFamily="34" charset="0"/>
              </a:rPr>
              <a:t>Children Act </a:t>
            </a:r>
            <a:r>
              <a:rPr lang="en-GB" sz="1800" b="0" i="0" dirty="0">
                <a:solidFill>
                  <a:schemeClr val="bg1"/>
                </a:solidFill>
                <a:effectLst/>
                <a:latin typeface="Arial" panose="020B0604020202020204" pitchFamily="34" charset="0"/>
                <a:cs typeface="Arial" panose="020B0604020202020204" pitchFamily="34" charset="0"/>
              </a:rPr>
              <a:t>which are UK wide laws.  </a:t>
            </a:r>
            <a:endParaRPr lang="en-GB" sz="1400" dirty="0">
              <a:solidFill>
                <a:schemeClr val="bg1"/>
              </a:solidFill>
              <a:latin typeface="Arial" panose="020B0604020202020204" pitchFamily="34" charset="0"/>
              <a:cs typeface="Arial" panose="020B0604020202020204" pitchFamily="34" charset="0"/>
            </a:endParaRPr>
          </a:p>
        </p:txBody>
      </p:sp>
      <p:pic>
        <p:nvPicPr>
          <p:cNvPr id="9" name="Online Media 8" title="Everybody - We are all born free">
            <a:hlinkClick r:id="" action="ppaction://media"/>
            <a:extLst>
              <a:ext uri="{FF2B5EF4-FFF2-40B4-BE49-F238E27FC236}">
                <a16:creationId xmlns:a16="http://schemas.microsoft.com/office/drawing/2014/main" id="{5A1B76B8-CDDD-B1C3-17E6-A893144C16FC}"/>
              </a:ext>
            </a:extLst>
          </p:cNvPr>
          <p:cNvPicPr>
            <a:picLocks noRot="1" noChangeAspect="1"/>
          </p:cNvPicPr>
          <p:nvPr>
            <a:videoFile r:link="rId1"/>
          </p:nvPr>
        </p:nvPicPr>
        <p:blipFill>
          <a:blip r:embed="rId4"/>
          <a:stretch>
            <a:fillRect/>
          </a:stretch>
        </p:blipFill>
        <p:spPr>
          <a:xfrm>
            <a:off x="7743204" y="4493139"/>
            <a:ext cx="3599879" cy="2033932"/>
          </a:xfrm>
          <a:prstGeom prst="rect">
            <a:avLst/>
          </a:prstGeom>
        </p:spPr>
      </p:pic>
    </p:spTree>
    <p:extLst>
      <p:ext uri="{BB962C8B-B14F-4D97-AF65-F5344CB8AC3E}">
        <p14:creationId xmlns:p14="http://schemas.microsoft.com/office/powerpoint/2010/main" val="16318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1211</TotalTime>
  <Words>2093</Words>
  <Application>Microsoft Office PowerPoint</Application>
  <PresentationFormat>Widescreen</PresentationFormat>
  <Paragraphs>95</Paragraphs>
  <Slides>15</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Calibri</vt:lpstr>
      <vt:lpstr>Open Sans</vt:lpstr>
      <vt:lpstr>Univers LT Pro 45 Light</vt:lpstr>
      <vt:lpstr>Univers LT Pro 55</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Romana Juhasova</cp:lastModifiedBy>
  <cp:revision>103</cp:revision>
  <dcterms:created xsi:type="dcterms:W3CDTF">2022-01-18T14:28:30Z</dcterms:created>
  <dcterms:modified xsi:type="dcterms:W3CDTF">2022-09-14T15:57:17Z</dcterms:modified>
</cp:coreProperties>
</file>