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84" r:id="rId2"/>
    <p:sldId id="285" r:id="rId3"/>
    <p:sldId id="273" r:id="rId4"/>
    <p:sldId id="272" r:id="rId5"/>
    <p:sldId id="268" r:id="rId6"/>
    <p:sldId id="276" r:id="rId7"/>
    <p:sldId id="293" r:id="rId8"/>
    <p:sldId id="289" r:id="rId9"/>
    <p:sldId id="286" r:id="rId10"/>
    <p:sldId id="292" r:id="rId11"/>
    <p:sldId id="287" r:id="rId12"/>
    <p:sldId id="288" r:id="rId13"/>
    <p:sldId id="290" r:id="rId14"/>
    <p:sldId id="270" r:id="rId15"/>
    <p:sldId id="291"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E"/>
    <a:srgbClr val="FF6937"/>
    <a:srgbClr val="00AEEF"/>
    <a:srgbClr val="FFFF00"/>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3" autoAdjust="0"/>
    <p:restoredTop sz="94660"/>
  </p:normalViewPr>
  <p:slideViewPr>
    <p:cSldViewPr snapToGrid="0">
      <p:cViewPr varScale="1">
        <p:scale>
          <a:sx n="62" d="100"/>
          <a:sy n="62" d="100"/>
        </p:scale>
        <p:origin x="1084"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9/29/2022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panose="020B0606030504020204" pitchFamily="34" charset="0"/>
              </a:rPr>
              <a:t>Pupil drawing at his desk at a nursery in Cairo, Egypt</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97494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tx1"/>
                </a:solidFill>
                <a:effectLst/>
                <a:latin typeface="Arial" panose="020B0604020202020204" pitchFamily="34" charset="0"/>
                <a:cs typeface="Arial" panose="020B0604020202020204" pitchFamily="34" charset="0"/>
              </a:rPr>
              <a:t>© UNICEF/Soliman</a:t>
            </a:r>
            <a:endParaRPr lang="en-US" sz="800" b="0" i="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7PL911uyKYs" TargetMode="External"/><Relationship Id="rId7" Type="http://schemas.openxmlformats.org/officeDocument/2006/relationships/image" Target="../media/image20.jpeg"/><Relationship Id="rId2" Type="http://schemas.openxmlformats.org/officeDocument/2006/relationships/slideLayout" Target="../slideLayouts/slideLayout15.xml"/><Relationship Id="rId1" Type="http://schemas.openxmlformats.org/officeDocument/2006/relationships/video" Target="https://www.youtube.com/embed/7PL911uyKYs?feature=oembed" TargetMode="External"/><Relationship Id="rId6" Type="http://schemas.openxmlformats.org/officeDocument/2006/relationships/hyperlink" Target="https://www.unicef.org.uk/wp-content/uploads/2010/05/UNCRC_united_nations_convention_on_the_rights_of_the_child.pdf" TargetMode="External"/><Relationship Id="rId5" Type="http://schemas.openxmlformats.org/officeDocument/2006/relationships/hyperlink" Target="https://worldslargestlesson.globalgoals.org/resource/transforming-education-film/" TargetMode="External"/><Relationship Id="rId4" Type="http://schemas.openxmlformats.org/officeDocument/2006/relationships/hyperlink" Target="https://www.youtube.com/watch?v=42KsvsmM1y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nicef.org.uk/wp-content/uploads/2010/05/UNCRC_united_nations_convention_on_the_rights_of_the_child.pdf" TargetMode="External"/><Relationship Id="rId2" Type="http://schemas.openxmlformats.org/officeDocument/2006/relationships/slideLayout" Target="../slideLayouts/slideLayout16.xml"/><Relationship Id="rId1" Type="http://schemas.openxmlformats.org/officeDocument/2006/relationships/video" Target="https://www.youtube.com/embed/QjcrD6LanTE?feature=oembed" TargetMode="External"/><Relationship Id="rId6" Type="http://schemas.openxmlformats.org/officeDocument/2006/relationships/image" Target="../media/image21.jpeg"/><Relationship Id="rId5" Type="http://schemas.openxmlformats.org/officeDocument/2006/relationships/hyperlink" Target="https://www.youtube.com/watch?v=QjcrD6LanTE" TargetMode="External"/><Relationship Id="rId4" Type="http://schemas.openxmlformats.org/officeDocument/2006/relationships/hyperlink" Target="https://www.youtube.com/watch?app=desktop&amp;v=4p5286T_kn0"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D4-9i9dI5B8" TargetMode="External"/><Relationship Id="rId3" Type="http://schemas.openxmlformats.org/officeDocument/2006/relationships/slideLayout" Target="../slideLayouts/slideLayout17.xml"/><Relationship Id="rId7" Type="http://schemas.openxmlformats.org/officeDocument/2006/relationships/hyperlink" Target="https://www.youtube.com/watch?v=5Yxc6ctDiZw" TargetMode="External"/><Relationship Id="rId2" Type="http://schemas.openxmlformats.org/officeDocument/2006/relationships/video" Target="https://www.youtube.com/embed/D4-9i9dI5B8?feature=oembed" TargetMode="External"/><Relationship Id="rId1" Type="http://schemas.openxmlformats.org/officeDocument/2006/relationships/video" Target="https://www.youtube.com/embed/5Yxc6ctDiZw?feature=oembed" TargetMode="External"/><Relationship Id="rId6" Type="http://schemas.openxmlformats.org/officeDocument/2006/relationships/hyperlink" Target="https://worldslargestlesson.globalgoals.org/resource/transforming-education-film/" TargetMode="External"/><Relationship Id="rId5" Type="http://schemas.openxmlformats.org/officeDocument/2006/relationships/hyperlink" Target="https://www.youtube.com/watch?v=42KsvsmM1y4" TargetMode="External"/><Relationship Id="rId10" Type="http://schemas.openxmlformats.org/officeDocument/2006/relationships/image" Target="../media/image23.jpeg"/><Relationship Id="rId4" Type="http://schemas.openxmlformats.org/officeDocument/2006/relationships/hyperlink" Target="https://sendmyfriend.org/wp-content/uploads/2018/02/Agrina-case-study-PRIMARY-SECONDARY.pdf" TargetMode="Externa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hyperlink" Target="https://www.unicef.org/niger/stories/girls-education-strengthens-economies-and-reduces-inequality-niger" TargetMode="External"/><Relationship Id="rId3" Type="http://schemas.openxmlformats.org/officeDocument/2006/relationships/slideLayout" Target="../slideLayouts/slideLayout16.xml"/><Relationship Id="rId7" Type="http://schemas.openxmlformats.org/officeDocument/2006/relationships/hyperlink" Target="https://www.youtube.com/watch?v=JMQJ4P5j4ZA" TargetMode="External"/><Relationship Id="rId2" Type="http://schemas.openxmlformats.org/officeDocument/2006/relationships/video" Target="https://www.youtube.com/embed/qw2MzaknG9o?feature=oembed" TargetMode="External"/><Relationship Id="rId1" Type="http://schemas.openxmlformats.org/officeDocument/2006/relationships/video" Target="https://www.youtube.com/embed/JMQJ4P5j4ZA?feature=oembed" TargetMode="External"/><Relationship Id="rId6" Type="http://schemas.openxmlformats.org/officeDocument/2006/relationships/image" Target="../media/image24.jpeg"/><Relationship Id="rId5" Type="http://schemas.openxmlformats.org/officeDocument/2006/relationships/hyperlink" Target="https://www.youtube.com/watch?v=cQV8gxLDGJM&amp;t=13s" TargetMode="External"/><Relationship Id="rId4" Type="http://schemas.openxmlformats.org/officeDocument/2006/relationships/hyperlink" Target="https://www.youtube.com/watch?v=qw2MzaknG9o" TargetMode="Externa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www.youtube.com/watch?v=vCFbCdL09y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lient.playverto.com/wll/goal4?verto=UNICEFUK" TargetMode="External"/><Relationship Id="rId2" Type="http://schemas.openxmlformats.org/officeDocument/2006/relationships/hyperlink" Target="https://eur03.safelinks.protection.outlook.com/?url=https%3A%2F%2Fworldslargestlesson.globalgoals.org%2F&amp;data=05%7C01%7CRomanaJ%40unicef.org.uk%7C5114c3b55a0a4eb956c908da90f6653c%7C2e8b3e917b2d435dacdaa68ba2653e5a%7C0%7C0%7C637981685175320336%7CUnknown%7CTWFpbGZsb3d8eyJWIjoiMC4wLjAwMDAiLCJQIjoiV2luMzIiLCJBTiI6Ik1haWwiLCJXVCI6Mn0%3D%7C3000%7C%7C%7C&amp;sdata=2Jv50tvStLkXWRUBeStinf1NG6yYL9xtwubYn%2F2EYBQ%3D&amp;reserved=0" TargetMode="Externa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worldslargestlesson.globalgoals.org/wp-content/uploads/2022/05/WLL_Teacher-guide-survey_v3.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aZXnMS6r_h0" TargetMode="External"/><Relationship Id="rId2" Type="http://schemas.openxmlformats.org/officeDocument/2006/relationships/slideLayout" Target="../slideLayouts/slideLayout14.xml"/><Relationship Id="rId1" Type="http://schemas.openxmlformats.org/officeDocument/2006/relationships/video" Target="https://www.youtube.com/embed/aZXnMS6r_h0?feature=oembed" TargetMode="External"/><Relationship Id="rId5" Type="http://schemas.openxmlformats.org/officeDocument/2006/relationships/image" Target="../media/image18.jpeg"/><Relationship Id="rId4" Type="http://schemas.openxmlformats.org/officeDocument/2006/relationships/hyperlink" Target="https://www.unicef.org.uk/campaign-with-us/teachers-photo-stor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app=desktop&amp;v=4p5286T_kn0" TargetMode="External"/><Relationship Id="rId2" Type="http://schemas.openxmlformats.org/officeDocument/2006/relationships/slideLayout" Target="../slideLayouts/slideLayout15.xml"/><Relationship Id="rId1" Type="http://schemas.openxmlformats.org/officeDocument/2006/relationships/video" Target="https://www.youtube.com/embed/4p5286T_kn0?feature=oembed" TargetMode="External"/><Relationship Id="rId5" Type="http://schemas.openxmlformats.org/officeDocument/2006/relationships/image" Target="../media/image19.jpeg"/><Relationship Id="rId4" Type="http://schemas.openxmlformats.org/officeDocument/2006/relationships/hyperlink" Target="https://sendmyfriend.org/wp-content/uploads/2018/02/Agrina-case-study-PRIMARY-SECONDAR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556725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793256"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095999" y="2137472"/>
            <a:ext cx="583701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321998" y="4434357"/>
            <a:ext cx="4611015"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640914" y="4602165"/>
            <a:ext cx="4229088" cy="1815882"/>
          </a:xfrm>
          <a:prstGeom prst="rect">
            <a:avLst/>
          </a:prstGeom>
          <a:noFill/>
        </p:spPr>
        <p:txBody>
          <a:bodyPr wrap="square" rtlCol="0">
            <a:spAutoFit/>
          </a:bodyPr>
          <a:lstStyle/>
          <a:p>
            <a:pPr algn="ctr"/>
            <a:r>
              <a:rPr lang="en-GB" sz="1400" b="0" dirty="0">
                <a:solidFill>
                  <a:schemeClr val="bg1"/>
                </a:solidFill>
                <a:effectLst/>
                <a:latin typeface="Arial" panose="020B0604020202020204" pitchFamily="34" charset="0"/>
                <a:cs typeface="Arial" panose="020B0604020202020204" pitchFamily="34" charset="0"/>
              </a:rPr>
              <a:t>Malala Yousafzai was awarded the Nobel Peace Prize for her work on the right to education, particularly for girls. Watch </a:t>
            </a:r>
            <a:r>
              <a:rPr lang="en-GB" sz="140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sz="1400" b="0" strike="noStrike" dirty="0">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en-GB" sz="1400" b="0" dirty="0">
                <a:solidFill>
                  <a:schemeClr val="bg1"/>
                </a:solidFill>
                <a:effectLst/>
                <a:latin typeface="Arial" panose="020B0604020202020204" pitchFamily="34" charset="0"/>
                <a:cs typeface="Arial" panose="020B0604020202020204" pitchFamily="34" charset="0"/>
              </a:rPr>
              <a:t> How can you be a changemaker and stand up for every child’s right to education? As a class, make a list of the different ways that you could take action to support this right for children across the world and then decide which action would have the most impact.  </a:t>
            </a:r>
            <a:endParaRPr lang="en-GB" sz="14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321998" y="4749390"/>
            <a:ext cx="4442291" cy="33855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 </a:t>
            </a:r>
            <a:endParaRPr lang="en-GB" sz="1600" b="1" dirty="0">
              <a:solidFill>
                <a:srgbClr val="00AEEF"/>
              </a:solidFill>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6153244" y="2305280"/>
            <a:ext cx="5611045" cy="1815882"/>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The Covid-19 pandemic has impacted on the number of children across the world accessing their right to education both in the UK and countries across the world. This clearly goes against Article 28 and Global Goal 4. Look at the facts in these two videos from </a:t>
            </a:r>
            <a:r>
              <a:rPr lang="en-GB" sz="1600" b="1" u="sng" strike="noStrike" dirty="0">
                <a:solidFill>
                  <a:srgbClr val="003B5E"/>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UNICEF</a:t>
            </a:r>
            <a:r>
              <a:rPr lang="en-GB" sz="1600" b="0" dirty="0">
                <a:solidFill>
                  <a:srgbClr val="000000"/>
                </a:solidFill>
                <a:effectLst/>
                <a:latin typeface="Arial" panose="020B0604020202020204" pitchFamily="34" charset="0"/>
                <a:cs typeface="Arial" panose="020B0604020202020204" pitchFamily="34" charset="0"/>
              </a:rPr>
              <a:t> and from </a:t>
            </a:r>
            <a:r>
              <a:rPr lang="en-GB" sz="1600" b="1" u="sng" strike="noStrike" dirty="0">
                <a:solidFill>
                  <a:srgbClr val="003B5E"/>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World’s Largest Lesson</a:t>
            </a:r>
            <a:r>
              <a:rPr lang="en-GB" sz="1600" b="0" dirty="0">
                <a:solidFill>
                  <a:srgbClr val="000000"/>
                </a:solidFill>
                <a:effectLst/>
                <a:latin typeface="Arial" panose="020B0604020202020204" pitchFamily="34" charset="0"/>
                <a:cs typeface="Arial" panose="020B0604020202020204" pitchFamily="34" charset="0"/>
              </a:rPr>
              <a:t>. How could you share this knowledge in your school, in your community and with decision makers? </a:t>
            </a:r>
            <a:endParaRPr lang="en-GB" sz="105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03795" y="2305280"/>
            <a:ext cx="5217149" cy="1815882"/>
          </a:xfrm>
          <a:prstGeom prst="rect">
            <a:avLst/>
          </a:prstGeom>
          <a:noFill/>
        </p:spPr>
        <p:txBody>
          <a:bodyPr wrap="square" rtlCol="0">
            <a:spAutoFit/>
          </a:bodyPr>
          <a:lstStyle/>
          <a:p>
            <a:pPr algn="ctr"/>
            <a:r>
              <a:rPr lang="en-GB" sz="1600" b="0" dirty="0">
                <a:solidFill>
                  <a:schemeClr val="bg1"/>
                </a:solidFill>
                <a:effectLst/>
                <a:latin typeface="Arial" panose="020B0604020202020204" pitchFamily="34" charset="0"/>
                <a:cs typeface="Arial" panose="020B0604020202020204" pitchFamily="34" charset="0"/>
              </a:rPr>
              <a:t>Schools and teachers do so much more than teach you facts. Think of everything that happens at your school – how the adults look after you and treat you with dignity and respect, how you look after each other. Now write a </a:t>
            </a:r>
            <a:r>
              <a:rPr lang="en-GB" sz="1600" b="0" dirty="0">
                <a:solidFill>
                  <a:srgbClr val="FF6937"/>
                </a:solidFill>
                <a:effectLst/>
                <a:latin typeface="Arial" panose="020B0604020202020204" pitchFamily="34" charset="0"/>
                <a:cs typeface="Arial" panose="020B0604020202020204" pitchFamily="34" charset="0"/>
              </a:rPr>
              <a:t>‘recipe’ for a Rights Respecting School</a:t>
            </a:r>
            <a:r>
              <a:rPr lang="en-GB" sz="1600" b="0" dirty="0">
                <a:solidFill>
                  <a:schemeClr val="bg1"/>
                </a:solidFill>
                <a:effectLst/>
                <a:latin typeface="Arial" panose="020B0604020202020204" pitchFamily="34" charset="0"/>
                <a:cs typeface="Arial" panose="020B0604020202020204" pitchFamily="34" charset="0"/>
              </a:rPr>
              <a:t>. What are the ingredients? How do you mix them together to create the best rights respecting learning environment?  </a:t>
            </a:r>
            <a:endParaRPr lang="en-GB" sz="12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307CDD0-E7E9-4886-EC66-F15F7297EE9B}"/>
              </a:ext>
            </a:extLst>
          </p:cNvPr>
          <p:cNvSpPr txBox="1"/>
          <p:nvPr/>
        </p:nvSpPr>
        <p:spPr>
          <a:xfrm>
            <a:off x="7490722" y="4602165"/>
            <a:ext cx="4442291" cy="1815882"/>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As a class have a read of the </a:t>
            </a:r>
            <a:r>
              <a:rPr lang="en-GB" sz="1600" b="1" u="sng" strike="noStrike" dirty="0">
                <a:solidFill>
                  <a:srgbClr val="00AEEF"/>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full version</a:t>
            </a:r>
            <a:r>
              <a:rPr lang="en-GB" sz="1600" b="1" dirty="0">
                <a:solidFill>
                  <a:srgbClr val="00AEEF"/>
                </a:solidFill>
                <a:effectLst/>
                <a:latin typeface="Arial" panose="020B0604020202020204" pitchFamily="34" charset="0"/>
                <a:cs typeface="Arial" panose="020B0604020202020204" pitchFamily="34" charset="0"/>
              </a:rPr>
              <a:t> </a:t>
            </a:r>
            <a:r>
              <a:rPr lang="en-GB" sz="1600" b="0" dirty="0">
                <a:solidFill>
                  <a:srgbClr val="000000"/>
                </a:solidFill>
                <a:effectLst/>
                <a:latin typeface="Arial" panose="020B0604020202020204" pitchFamily="34" charset="0"/>
                <a:cs typeface="Arial" panose="020B0604020202020204" pitchFamily="34" charset="0"/>
              </a:rPr>
              <a:t>of Article 29 (page 9). Imagine you were going to invent an education system for a brand-new country: what would be the top ten things you would include? Think carefully about what you think children need. Work in groups then present and compare your ideas. </a:t>
            </a:r>
            <a:endParaRPr lang="en-GB" sz="1600" dirty="0">
              <a:latin typeface="Arial" panose="020B0604020202020204" pitchFamily="34" charset="0"/>
              <a:cs typeface="Arial" panose="020B0604020202020204" pitchFamily="34" charset="0"/>
            </a:endParaRPr>
          </a:p>
        </p:txBody>
      </p:sp>
      <p:pic>
        <p:nvPicPr>
          <p:cNvPr id="14" name="Online Media 9" title="Malala Yousafzai – Children are change makers">
            <a:hlinkClick r:id="" action="ppaction://media"/>
            <a:extLst>
              <a:ext uri="{FF2B5EF4-FFF2-40B4-BE49-F238E27FC236}">
                <a16:creationId xmlns:a16="http://schemas.microsoft.com/office/drawing/2014/main" id="{97270876-5C28-08E8-DC53-BEF3C70E4539}"/>
              </a:ext>
            </a:extLst>
          </p:cNvPr>
          <p:cNvPicPr>
            <a:picLocks noRot="1" noChangeAspect="1"/>
          </p:cNvPicPr>
          <p:nvPr>
            <a:videoFile r:link="rId1"/>
          </p:nvPr>
        </p:nvPicPr>
        <p:blipFill>
          <a:blip r:embed="rId7"/>
          <a:stretch>
            <a:fillRect/>
          </a:stretch>
        </p:blipFill>
        <p:spPr>
          <a:xfrm>
            <a:off x="5010742" y="4818523"/>
            <a:ext cx="2170515" cy="1226341"/>
          </a:xfrm>
          <a:prstGeom prst="rect">
            <a:avLst/>
          </a:prstGeom>
        </p:spPr>
      </p:pic>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5478476"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4510304"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007217" y="2137472"/>
            <a:ext cx="591524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5039046" y="4434357"/>
            <a:ext cx="6893967"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757316" y="2308071"/>
            <a:ext cx="5101761" cy="1815882"/>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If you became the new Education Minister in the Government, what would be the first thing you would do? Think carefully about what you think children and teachers need. You could have a go at writing your first speech describing the improvements you would make. Have a read of the </a:t>
            </a:r>
            <a:r>
              <a:rPr lang="en-GB" sz="1600" b="1" u="sng" strike="noStrike" dirty="0">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full version</a:t>
            </a:r>
            <a:r>
              <a:rPr lang="en-GB" sz="1600" b="1" dirty="0">
                <a:solidFill>
                  <a:srgbClr val="003B5E"/>
                </a:solidFill>
                <a:effectLst/>
                <a:latin typeface="Arial" panose="020B0604020202020204" pitchFamily="34" charset="0"/>
                <a:cs typeface="Arial" panose="020B0604020202020204" pitchFamily="34" charset="0"/>
              </a:rPr>
              <a:t> of Article 29 </a:t>
            </a:r>
            <a:r>
              <a:rPr lang="en-GB" sz="1600" b="0" dirty="0">
                <a:solidFill>
                  <a:srgbClr val="000000"/>
                </a:solidFill>
                <a:effectLst/>
                <a:latin typeface="Arial" panose="020B0604020202020204" pitchFamily="34" charset="0"/>
                <a:cs typeface="Arial" panose="020B0604020202020204" pitchFamily="34" charset="0"/>
              </a:rPr>
              <a:t>which might give you some ideas (page 9). </a:t>
            </a:r>
            <a:endParaRPr lang="en-GB"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627002" y="4771442"/>
            <a:ext cx="4281730" cy="1477328"/>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What do you think makes a good teacher? </a:t>
            </a:r>
            <a:r>
              <a:rPr lang="en-GB" sz="1800" b="1" u="sng" strike="noStrike" dirty="0">
                <a:solidFill>
                  <a:srgbClr val="003B5E"/>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800" b="1" dirty="0">
                <a:solidFill>
                  <a:srgbClr val="003B5E"/>
                </a:solidFill>
                <a:effectLst/>
                <a:latin typeface="Arial" panose="020B0604020202020204" pitchFamily="34" charset="0"/>
                <a:cs typeface="Arial" panose="020B0604020202020204" pitchFamily="34" charset="0"/>
              </a:rPr>
              <a:t> </a:t>
            </a:r>
            <a:r>
              <a:rPr lang="en-GB" sz="1800" b="0" dirty="0">
                <a:solidFill>
                  <a:srgbClr val="000000"/>
                </a:solidFill>
                <a:effectLst/>
                <a:latin typeface="Arial" panose="020B0604020202020204" pitchFamily="34" charset="0"/>
                <a:cs typeface="Arial" panose="020B0604020202020204" pitchFamily="34" charset="0"/>
              </a:rPr>
              <a:t>might give you some ideas! Draw an outline of your ideal teacher and surround it with words that describe what that teacher is like. </a:t>
            </a: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6241853" y="2336058"/>
            <a:ext cx="5499202" cy="1754326"/>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Imagine you have been asked to create </a:t>
            </a:r>
            <a:r>
              <a:rPr lang="en-GB" sz="1800" b="0" dirty="0">
                <a:solidFill>
                  <a:srgbClr val="FFFF00"/>
                </a:solidFill>
                <a:effectLst/>
                <a:latin typeface="Arial" panose="020B0604020202020204" pitchFamily="34" charset="0"/>
                <a:cs typeface="Arial" panose="020B0604020202020204" pitchFamily="34" charset="0"/>
              </a:rPr>
              <a:t>your ideal lesson timetable </a:t>
            </a:r>
            <a:r>
              <a:rPr lang="en-GB" sz="1800" b="0" dirty="0">
                <a:solidFill>
                  <a:schemeClr val="bg1"/>
                </a:solidFill>
                <a:effectLst/>
                <a:latin typeface="Arial" panose="020B0604020202020204" pitchFamily="34" charset="0"/>
                <a:cs typeface="Arial" panose="020B0604020202020204" pitchFamily="34" charset="0"/>
              </a:rPr>
              <a:t>for a day or a week at home or in school. Plan it out and decide what you would include and what you would leave out. Remember what Article 29 says and make sure it will provide children with a really good quality education! </a:t>
            </a:r>
            <a:endParaRPr lang="en-GB" sz="1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7420158" y="4494442"/>
            <a:ext cx="4382541" cy="2062103"/>
          </a:xfrm>
          <a:prstGeom prst="rect">
            <a:avLst/>
          </a:prstGeom>
          <a:noFill/>
        </p:spPr>
        <p:txBody>
          <a:bodyPr wrap="square" rtlCol="0">
            <a:spAutoFit/>
          </a:bodyPr>
          <a:lstStyle/>
          <a:p>
            <a:pPr algn="ctr"/>
            <a:r>
              <a:rPr lang="en-GB" sz="1600" b="0" dirty="0">
                <a:solidFill>
                  <a:schemeClr val="bg1"/>
                </a:solidFill>
                <a:effectLst/>
                <a:latin typeface="Arial" panose="020B0604020202020204" pitchFamily="34" charset="0"/>
                <a:cs typeface="Arial" panose="020B0604020202020204" pitchFamily="34" charset="0"/>
              </a:rPr>
              <a:t>Discuss the things you value about your education and why is the right to an education important. Watch </a:t>
            </a:r>
            <a:r>
              <a:rPr lang="en-GB" sz="1600" b="0" u="sng" strike="noStrike" dirty="0">
                <a:solidFill>
                  <a:srgbClr val="FF693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this video </a:t>
            </a:r>
            <a:r>
              <a:rPr lang="en-GB" sz="1600" b="0" dirty="0">
                <a:solidFill>
                  <a:srgbClr val="FF6937"/>
                </a:solidFill>
                <a:effectLst/>
                <a:latin typeface="Arial" panose="020B0604020202020204" pitchFamily="34" charset="0"/>
                <a:cs typeface="Arial" panose="020B0604020202020204" pitchFamily="34" charset="0"/>
              </a:rPr>
              <a:t> </a:t>
            </a:r>
            <a:r>
              <a:rPr lang="en-GB" sz="1600" b="0" dirty="0">
                <a:solidFill>
                  <a:schemeClr val="bg1"/>
                </a:solidFill>
                <a:effectLst/>
                <a:latin typeface="Arial" panose="020B0604020202020204" pitchFamily="34" charset="0"/>
                <a:cs typeface="Arial" panose="020B0604020202020204" pitchFamily="34" charset="0"/>
              </a:rPr>
              <a:t>which explores this a bit further – do you agree with all the ideas? Would you like to add anything else? How could it be even better? Create an image or word art that sums up what education means to you. </a:t>
            </a:r>
            <a:endParaRPr lang="en-GB" sz="1050" dirty="0">
              <a:solidFill>
                <a:schemeClr val="bg1"/>
              </a:solidFill>
              <a:latin typeface="Arial" panose="020B0604020202020204" pitchFamily="34" charset="0"/>
              <a:cs typeface="Arial" panose="020B0604020202020204" pitchFamily="34" charset="0"/>
            </a:endParaRPr>
          </a:p>
        </p:txBody>
      </p:sp>
      <p:pic>
        <p:nvPicPr>
          <p:cNvPr id="10" name="Online Media 9" title="UNCRC Article 28 (right to education)">
            <a:hlinkClick r:id="" action="ppaction://media"/>
            <a:extLst>
              <a:ext uri="{FF2B5EF4-FFF2-40B4-BE49-F238E27FC236}">
                <a16:creationId xmlns:a16="http://schemas.microsoft.com/office/drawing/2014/main" id="{E8E0CB15-F3F8-FB4F-618E-44AF9ECCC05B}"/>
              </a:ext>
            </a:extLst>
          </p:cNvPr>
          <p:cNvPicPr>
            <a:picLocks noRot="1" noChangeAspect="1"/>
          </p:cNvPicPr>
          <p:nvPr>
            <a:videoFile r:link="rId1"/>
          </p:nvPr>
        </p:nvPicPr>
        <p:blipFill>
          <a:blip r:embed="rId6"/>
          <a:stretch>
            <a:fillRect/>
          </a:stretch>
        </p:blipFill>
        <p:spPr>
          <a:xfrm>
            <a:off x="5163185" y="4890918"/>
            <a:ext cx="2191816" cy="1238376"/>
          </a:xfrm>
          <a:prstGeom prst="rect">
            <a:avLst/>
          </a:prstGeom>
        </p:spPr>
      </p:pic>
    </p:spTree>
    <p:extLst>
      <p:ext uri="{BB962C8B-B14F-4D97-AF65-F5344CB8AC3E}">
        <p14:creationId xmlns:p14="http://schemas.microsoft.com/office/powerpoint/2010/main" val="285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6700734"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2" y="4434357"/>
            <a:ext cx="4825213"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7229475" y="2137472"/>
            <a:ext cx="4703540"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5353956" y="4434357"/>
            <a:ext cx="6579058"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7329603" y="2501984"/>
            <a:ext cx="4503284" cy="1477328"/>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Send My Friend to School supports young people to campaign for every child’s right to a quality education. </a:t>
            </a:r>
            <a:r>
              <a:rPr lang="en-GB" sz="1800" b="1" u="sng" strike="noStrike" dirty="0">
                <a:solidFill>
                  <a:srgbClr val="003B5E"/>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Read this case study</a:t>
            </a:r>
            <a:r>
              <a:rPr lang="en-GB" sz="1800" b="1" dirty="0">
                <a:solidFill>
                  <a:srgbClr val="003B5E"/>
                </a:solidFill>
                <a:effectLst/>
                <a:latin typeface="Arial" panose="020B0604020202020204" pitchFamily="34" charset="0"/>
                <a:cs typeface="Arial" panose="020B0604020202020204" pitchFamily="34" charset="0"/>
              </a:rPr>
              <a:t> </a:t>
            </a:r>
            <a:r>
              <a:rPr lang="en-GB" sz="1800" b="0" dirty="0">
                <a:solidFill>
                  <a:srgbClr val="000000"/>
                </a:solidFill>
                <a:effectLst/>
                <a:latin typeface="Arial" panose="020B0604020202020204" pitchFamily="34" charset="0"/>
                <a:cs typeface="Arial" panose="020B0604020202020204" pitchFamily="34" charset="0"/>
              </a:rPr>
              <a:t>and encourage your school to take part in the campaign.  </a:t>
            </a:r>
            <a:endParaRPr lang="en-GB"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3FB570D-B234-3922-9DE8-4A90483EA3F9}"/>
              </a:ext>
            </a:extLst>
          </p:cNvPr>
          <p:cNvSpPr txBox="1"/>
          <p:nvPr/>
        </p:nvSpPr>
        <p:spPr>
          <a:xfrm>
            <a:off x="647700" y="4540610"/>
            <a:ext cx="4489380" cy="1815882"/>
          </a:xfrm>
          <a:prstGeom prst="rect">
            <a:avLst/>
          </a:prstGeom>
          <a:noFill/>
        </p:spPr>
        <p:txBody>
          <a:bodyPr wrap="square" rtlCol="0">
            <a:spAutoFit/>
          </a:bodyPr>
          <a:lstStyle/>
          <a:p>
            <a:pPr algn="ctr"/>
            <a:r>
              <a:rPr lang="en-GB" sz="1400" b="0" dirty="0">
                <a:solidFill>
                  <a:schemeClr val="bg1"/>
                </a:solidFill>
                <a:effectLst/>
                <a:latin typeface="Arial" panose="020B0604020202020204" pitchFamily="34" charset="0"/>
                <a:cs typeface="Arial" panose="020B0604020202020204" pitchFamily="34" charset="0"/>
              </a:rPr>
              <a:t>The Covid-19 pandemic has impacted on the number of children across the world accessing their right to education both in the UK and countries across the world. This clearly goes against Article 28 and Global Goal 4. Look at the facts in these two videos from </a:t>
            </a:r>
            <a:r>
              <a:rPr lang="en-GB" sz="1400" b="0" u="sng" strike="noStrike" dirty="0">
                <a:solidFill>
                  <a:srgbClr val="FFFF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UNICEF</a:t>
            </a:r>
            <a:r>
              <a:rPr lang="en-GB" sz="1400" b="0" dirty="0">
                <a:solidFill>
                  <a:srgbClr val="FFFF00"/>
                </a:solidFill>
                <a:effectLst/>
                <a:latin typeface="Arial" panose="020B0604020202020204" pitchFamily="34" charset="0"/>
                <a:cs typeface="Arial" panose="020B0604020202020204" pitchFamily="34" charset="0"/>
              </a:rPr>
              <a:t> </a:t>
            </a:r>
            <a:r>
              <a:rPr lang="en-GB" sz="1400" b="0" dirty="0">
                <a:solidFill>
                  <a:schemeClr val="bg1"/>
                </a:solidFill>
                <a:effectLst/>
                <a:latin typeface="Arial" panose="020B0604020202020204" pitchFamily="34" charset="0"/>
                <a:cs typeface="Arial" panose="020B0604020202020204" pitchFamily="34" charset="0"/>
              </a:rPr>
              <a:t>and from </a:t>
            </a:r>
            <a:r>
              <a:rPr lang="en-GB" sz="1400" b="0" u="sng" strike="noStrike" dirty="0">
                <a:solidFill>
                  <a:srgbClr val="FFFF00"/>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The World’s Largest Lesson</a:t>
            </a:r>
            <a:r>
              <a:rPr lang="en-GB" sz="1400" b="0" dirty="0">
                <a:solidFill>
                  <a:schemeClr val="bg1"/>
                </a:solidFill>
                <a:effectLst/>
                <a:latin typeface="Arial" panose="020B0604020202020204" pitchFamily="34" charset="0"/>
                <a:cs typeface="Arial" panose="020B0604020202020204" pitchFamily="34" charset="0"/>
              </a:rPr>
              <a:t>. How could you share this knowledge in your school, in your community and with decision makers? </a:t>
            </a:r>
            <a:endParaRPr lang="en-GB" sz="12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665008" y="2209596"/>
            <a:ext cx="4078413" cy="2062103"/>
          </a:xfrm>
          <a:prstGeom prst="rect">
            <a:avLst/>
          </a:prstGeom>
          <a:noFill/>
        </p:spPr>
        <p:txBody>
          <a:bodyPr wrap="square" rtlCol="0">
            <a:spAutoFit/>
          </a:bodyPr>
          <a:lstStyle/>
          <a:p>
            <a:pPr algn="ctr"/>
            <a:r>
              <a:rPr lang="en-GB" sz="1600" b="0" dirty="0">
                <a:solidFill>
                  <a:schemeClr val="bg1"/>
                </a:solidFill>
                <a:effectLst/>
                <a:latin typeface="Arial" panose="020B0604020202020204" pitchFamily="34" charset="0"/>
                <a:cs typeface="Arial" panose="020B0604020202020204" pitchFamily="34" charset="0"/>
              </a:rPr>
              <a:t>Sometimes girls are not given the same access to education as boys, for example in Afghanistan, girls’ access to secondary education is being limited. </a:t>
            </a:r>
            <a:r>
              <a:rPr lang="en-GB" sz="1600" b="0" u="sng" strike="noStrike" dirty="0">
                <a:solidFill>
                  <a:srgbClr val="FF6937"/>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Watch this video</a:t>
            </a:r>
            <a:r>
              <a:rPr lang="en-GB" sz="1600" b="0" dirty="0">
                <a:solidFill>
                  <a:srgbClr val="FF6937"/>
                </a:solidFill>
                <a:effectLst/>
                <a:latin typeface="Arial" panose="020B0604020202020204" pitchFamily="34" charset="0"/>
                <a:cs typeface="Arial" panose="020B0604020202020204" pitchFamily="34" charset="0"/>
              </a:rPr>
              <a:t> </a:t>
            </a:r>
            <a:r>
              <a:rPr lang="en-GB" sz="1600" b="0" dirty="0">
                <a:solidFill>
                  <a:schemeClr val="bg1"/>
                </a:solidFill>
                <a:effectLst/>
                <a:latin typeface="Arial" panose="020B0604020202020204" pitchFamily="34" charset="0"/>
                <a:cs typeface="Arial" panose="020B0604020202020204" pitchFamily="34" charset="0"/>
              </a:rPr>
              <a:t>and consider the different ways that you could take action to support girls across the world to access their right to education.  </a:t>
            </a:r>
            <a:endParaRPr lang="en-GB" sz="1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7635525" y="4544124"/>
            <a:ext cx="4274838" cy="1938992"/>
          </a:xfrm>
          <a:prstGeom prst="rect">
            <a:avLst/>
          </a:prstGeom>
          <a:noFill/>
        </p:spPr>
        <p:txBody>
          <a:bodyPr wrap="square" rtlCol="0">
            <a:spAutoFit/>
          </a:bodyPr>
          <a:lstStyle/>
          <a:p>
            <a:pPr algn="ctr"/>
            <a:r>
              <a:rPr lang="en-GB" sz="1500" b="0" dirty="0">
                <a:solidFill>
                  <a:srgbClr val="000000"/>
                </a:solidFill>
                <a:effectLst/>
                <a:latin typeface="Arial" panose="020B0604020202020204" pitchFamily="34" charset="0"/>
                <a:cs typeface="Arial" panose="020B0604020202020204" pitchFamily="34" charset="0"/>
              </a:rPr>
              <a:t>Although more children than ever go to school across the world, the quality of the education they receive is not always good enough for real learning to take place. Watch </a:t>
            </a:r>
            <a:r>
              <a:rPr lang="en-GB" sz="1500" b="0" u="sng" strike="noStrike" dirty="0">
                <a:solidFill>
                  <a:srgbClr val="0563C1"/>
                </a:solidFill>
                <a:effectLst/>
                <a:latin typeface="Arial" panose="020B0604020202020204" pitchFamily="34" charset="0"/>
                <a:cs typeface="Arial" panose="020B0604020202020204" pitchFamily="34" charset="0"/>
                <a:hlinkClick r:id="rId8"/>
              </a:rPr>
              <a:t>this video</a:t>
            </a:r>
            <a:r>
              <a:rPr lang="en-GB" sz="1500" b="0" dirty="0">
                <a:solidFill>
                  <a:srgbClr val="000000"/>
                </a:solidFill>
                <a:effectLst/>
                <a:latin typeface="Arial" panose="020B0604020202020204" pitchFamily="34" charset="0"/>
                <a:cs typeface="Arial" panose="020B0604020202020204" pitchFamily="34" charset="0"/>
              </a:rPr>
              <a:t> in which Henrietta Fore, UNICEF’s previous executive director, talks about the importance of children learning at school. What do you think is needed for quality learning to take place?  </a:t>
            </a:r>
            <a:endParaRPr lang="en-GB" sz="1500" dirty="0">
              <a:latin typeface="Arial" panose="020B0604020202020204" pitchFamily="34" charset="0"/>
              <a:cs typeface="Arial" panose="020B0604020202020204" pitchFamily="34" charset="0"/>
            </a:endParaRPr>
          </a:p>
        </p:txBody>
      </p:sp>
      <p:pic>
        <p:nvPicPr>
          <p:cNvPr id="12" name="Online Media 11" title="Girls' education in Afghanistan I UNICEF">
            <a:hlinkClick r:id="" action="ppaction://media"/>
            <a:extLst>
              <a:ext uri="{FF2B5EF4-FFF2-40B4-BE49-F238E27FC236}">
                <a16:creationId xmlns:a16="http://schemas.microsoft.com/office/drawing/2014/main" id="{340D2059-3BD9-4FBA-1581-507A651FEA25}"/>
              </a:ext>
            </a:extLst>
          </p:cNvPr>
          <p:cNvPicPr>
            <a:picLocks noRot="1" noChangeAspect="1"/>
          </p:cNvPicPr>
          <p:nvPr>
            <a:videoFile r:link="rId1"/>
          </p:nvPr>
        </p:nvPicPr>
        <p:blipFill>
          <a:blip r:embed="rId9"/>
          <a:stretch>
            <a:fillRect/>
          </a:stretch>
        </p:blipFill>
        <p:spPr>
          <a:xfrm>
            <a:off x="4843549" y="2580896"/>
            <a:ext cx="2238317" cy="1264649"/>
          </a:xfrm>
          <a:prstGeom prst="rect">
            <a:avLst/>
          </a:prstGeom>
        </p:spPr>
      </p:pic>
      <p:pic>
        <p:nvPicPr>
          <p:cNvPr id="14" name="Online Media 13" title="ED Fore’s video message. UNICEF Education Strategy 2019-2030.">
            <a:hlinkClick r:id="" action="ppaction://media"/>
            <a:extLst>
              <a:ext uri="{FF2B5EF4-FFF2-40B4-BE49-F238E27FC236}">
                <a16:creationId xmlns:a16="http://schemas.microsoft.com/office/drawing/2014/main" id="{3C3518AC-0805-78A5-DA7F-3B23C85BCD28}"/>
              </a:ext>
            </a:extLst>
          </p:cNvPr>
          <p:cNvPicPr>
            <a:picLocks noRot="1" noChangeAspect="1"/>
          </p:cNvPicPr>
          <p:nvPr>
            <a:videoFile r:link="rId2"/>
          </p:nvPr>
        </p:nvPicPr>
        <p:blipFill>
          <a:blip r:embed="rId10"/>
          <a:stretch>
            <a:fillRect/>
          </a:stretch>
        </p:blipFill>
        <p:spPr>
          <a:xfrm>
            <a:off x="5472913" y="4862949"/>
            <a:ext cx="2139961" cy="1209078"/>
          </a:xfrm>
          <a:prstGeom prst="rect">
            <a:avLst/>
          </a:prstGeom>
        </p:spPr>
      </p:pic>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2" y="2137472"/>
            <a:ext cx="524533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4279563"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5774076" y="2137472"/>
            <a:ext cx="615893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4808306" y="4434357"/>
            <a:ext cx="712470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ABE4C-A04F-5B8C-9171-D4E4C4FE47EB}"/>
              </a:ext>
            </a:extLst>
          </p:cNvPr>
          <p:cNvSpPr txBox="1"/>
          <p:nvPr/>
        </p:nvSpPr>
        <p:spPr>
          <a:xfrm>
            <a:off x="696361" y="2274838"/>
            <a:ext cx="4769491" cy="2062103"/>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Article 28 also says that ‘</a:t>
            </a:r>
            <a:r>
              <a:rPr lang="en-GB" sz="1600" b="1" dirty="0">
                <a:solidFill>
                  <a:srgbClr val="003B5E"/>
                </a:solidFill>
                <a:effectLst/>
                <a:latin typeface="Arial" panose="020B0604020202020204" pitchFamily="34" charset="0"/>
                <a:cs typeface="Arial" panose="020B0604020202020204" pitchFamily="34" charset="0"/>
              </a:rPr>
              <a:t>Discipline in school must respect children’s dignity</a:t>
            </a:r>
            <a:r>
              <a:rPr lang="en-GB" sz="1600" b="0" dirty="0">
                <a:solidFill>
                  <a:srgbClr val="000000"/>
                </a:solidFill>
                <a:effectLst/>
                <a:latin typeface="Arial" panose="020B0604020202020204" pitchFamily="34" charset="0"/>
                <a:cs typeface="Arial" panose="020B0604020202020204" pitchFamily="34" charset="0"/>
              </a:rPr>
              <a:t>.’ What do you think this means in practice? Imagine you are the Headteacher of a new school. As well as ‘dignity’, what other three values would you place at the heart of your school? How can you ensure that everyone respects these values?  Design a school motto or logo to illustrate this. </a:t>
            </a:r>
            <a:endParaRPr lang="en-GB"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773CE7-D42F-65B6-D206-69D99BDDECCC}"/>
              </a:ext>
            </a:extLst>
          </p:cNvPr>
          <p:cNvSpPr txBox="1"/>
          <p:nvPr/>
        </p:nvSpPr>
        <p:spPr>
          <a:xfrm>
            <a:off x="6952376" y="4550317"/>
            <a:ext cx="4884941" cy="1938992"/>
          </a:xfrm>
          <a:prstGeom prst="rect">
            <a:avLst/>
          </a:prstGeom>
          <a:noFill/>
        </p:spPr>
        <p:txBody>
          <a:bodyPr wrap="square" rtlCol="0">
            <a:spAutoFit/>
          </a:bodyPr>
          <a:lstStyle/>
          <a:p>
            <a:pPr algn="ctr"/>
            <a:r>
              <a:rPr lang="en-GB" sz="1500" b="0" dirty="0">
                <a:solidFill>
                  <a:schemeClr val="bg1"/>
                </a:solidFill>
                <a:effectLst/>
                <a:latin typeface="Arial" panose="020B0604020202020204" pitchFamily="34" charset="0"/>
                <a:cs typeface="Arial" panose="020B0604020202020204" pitchFamily="34" charset="0"/>
              </a:rPr>
              <a:t>Nelson Mandela said: ‘Education is the most powerful weapon which you can use to change the world’. In the same spirit, Malala Yousafzai campaigns to raise awareness of the importance of education for girls. </a:t>
            </a:r>
            <a:r>
              <a:rPr lang="en-GB" sz="1500" b="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Listen to Malala </a:t>
            </a:r>
            <a:r>
              <a:rPr lang="en-GB" sz="1500" b="0" dirty="0">
                <a:solidFill>
                  <a:srgbClr val="FF6937"/>
                </a:solidFill>
                <a:effectLst/>
                <a:latin typeface="Arial" panose="020B0604020202020204" pitchFamily="34" charset="0"/>
                <a:cs typeface="Arial" panose="020B0604020202020204" pitchFamily="34" charset="0"/>
              </a:rPr>
              <a:t> </a:t>
            </a:r>
            <a:r>
              <a:rPr lang="en-GB" sz="1500" b="0" dirty="0">
                <a:solidFill>
                  <a:schemeClr val="bg1"/>
                </a:solidFill>
                <a:effectLst/>
                <a:latin typeface="Arial" panose="020B0604020202020204" pitchFamily="34" charset="0"/>
                <a:cs typeface="Arial" panose="020B0604020202020204" pitchFamily="34" charset="0"/>
              </a:rPr>
              <a:t>and </a:t>
            </a:r>
            <a:r>
              <a:rPr lang="en-GB" sz="1500" b="0" u="sng" strike="noStrike" dirty="0">
                <a:solidFill>
                  <a:srgbClr val="FF6937"/>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this video</a:t>
            </a:r>
            <a:r>
              <a:rPr lang="en-GB" sz="1500" b="0" dirty="0">
                <a:solidFill>
                  <a:srgbClr val="FF6937"/>
                </a:solidFill>
                <a:effectLst/>
                <a:latin typeface="Arial" panose="020B0604020202020204" pitchFamily="34" charset="0"/>
                <a:cs typeface="Arial" panose="020B0604020202020204" pitchFamily="34" charset="0"/>
              </a:rPr>
              <a:t> </a:t>
            </a:r>
            <a:r>
              <a:rPr lang="en-GB" sz="1500" b="0" dirty="0">
                <a:solidFill>
                  <a:schemeClr val="bg1"/>
                </a:solidFill>
                <a:effectLst/>
                <a:latin typeface="Arial" panose="020B0604020202020204" pitchFamily="34" charset="0"/>
                <a:cs typeface="Arial" panose="020B0604020202020204" pitchFamily="34" charset="0"/>
              </a:rPr>
              <a:t>and highlight 3 key points about why it is important for girls to go to school. How might you use these 3 key messages to start your own campaign for girls’ education?   </a:t>
            </a: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Online Media 9" title="More than access to school | UNICEF Niger">
            <a:hlinkClick r:id="" action="ppaction://media"/>
            <a:extLst>
              <a:ext uri="{FF2B5EF4-FFF2-40B4-BE49-F238E27FC236}">
                <a16:creationId xmlns:a16="http://schemas.microsoft.com/office/drawing/2014/main" id="{40CBAF1A-6AFA-0EA4-B492-226FBB1B07A3}"/>
              </a:ext>
            </a:extLst>
          </p:cNvPr>
          <p:cNvPicPr>
            <a:picLocks noRot="1" noChangeAspect="1"/>
          </p:cNvPicPr>
          <p:nvPr>
            <a:videoFile r:link="rId1"/>
          </p:nvPr>
        </p:nvPicPr>
        <p:blipFill>
          <a:blip r:embed="rId6"/>
          <a:stretch>
            <a:fillRect/>
          </a:stretch>
        </p:blipFill>
        <p:spPr>
          <a:xfrm>
            <a:off x="5941695" y="2581400"/>
            <a:ext cx="2061874" cy="1164959"/>
          </a:xfrm>
          <a:prstGeom prst="rect">
            <a:avLst/>
          </a:prstGeom>
        </p:spPr>
      </p:pic>
      <p:sp>
        <p:nvSpPr>
          <p:cNvPr id="11" name="TextBox 10">
            <a:extLst>
              <a:ext uri="{FF2B5EF4-FFF2-40B4-BE49-F238E27FC236}">
                <a16:creationId xmlns:a16="http://schemas.microsoft.com/office/drawing/2014/main" id="{D5AFE186-0D68-2DD9-BC8D-1CC5C10F8D39}"/>
              </a:ext>
            </a:extLst>
          </p:cNvPr>
          <p:cNvSpPr txBox="1"/>
          <p:nvPr/>
        </p:nvSpPr>
        <p:spPr>
          <a:xfrm>
            <a:off x="8101833" y="2336058"/>
            <a:ext cx="3735484" cy="1754326"/>
          </a:xfrm>
          <a:prstGeom prst="rect">
            <a:avLst/>
          </a:prstGeom>
          <a:noFill/>
        </p:spPr>
        <p:txBody>
          <a:bodyPr wrap="square" rtlCol="0">
            <a:spAutoFit/>
          </a:bodyPr>
          <a:lstStyle/>
          <a:p>
            <a:pPr algn="ctr"/>
            <a:r>
              <a:rPr lang="en-GB" sz="1800" b="0" u="sng" strike="noStrike" dirty="0">
                <a:solidFill>
                  <a:srgbClr val="FFFF00"/>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Watch this video</a:t>
            </a:r>
            <a:r>
              <a:rPr lang="en-GB" sz="1800" b="0" dirty="0">
                <a:solidFill>
                  <a:srgbClr val="FFFF00"/>
                </a:solidFill>
                <a:effectLst/>
                <a:latin typeface="Arial" panose="020B0604020202020204" pitchFamily="34" charset="0"/>
                <a:cs typeface="Arial" panose="020B0604020202020204" pitchFamily="34" charset="0"/>
              </a:rPr>
              <a:t> </a:t>
            </a:r>
            <a:r>
              <a:rPr lang="en-GB" sz="1800" b="0" dirty="0">
                <a:solidFill>
                  <a:schemeClr val="bg1"/>
                </a:solidFill>
                <a:effectLst/>
                <a:latin typeface="Arial" panose="020B0604020202020204" pitchFamily="34" charset="0"/>
                <a:cs typeface="Arial" panose="020B0604020202020204" pitchFamily="34" charset="0"/>
              </a:rPr>
              <a:t>which highlights UNICEF projects to reduce the impact of early marriage on the right to education. Find out more</a:t>
            </a:r>
            <a:r>
              <a:rPr lang="en-GB" sz="1800" b="0" dirty="0">
                <a:solidFill>
                  <a:srgbClr val="FFFF00"/>
                </a:solidFill>
                <a:effectLst/>
                <a:latin typeface="Arial" panose="020B0604020202020204" pitchFamily="34" charset="0"/>
                <a:cs typeface="Arial" panose="020B0604020202020204" pitchFamily="34" charset="0"/>
              </a:rPr>
              <a:t> </a:t>
            </a:r>
            <a:r>
              <a:rPr lang="en-GB" sz="1800" b="0" u="sng" strike="noStrike" dirty="0">
                <a:solidFill>
                  <a:srgbClr val="FFFF00"/>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here</a:t>
            </a:r>
            <a:r>
              <a:rPr lang="en-GB" sz="1800" b="0" dirty="0">
                <a:solidFill>
                  <a:srgbClr val="FFFF00"/>
                </a:solidFill>
                <a:effectLst/>
                <a:latin typeface="Arial" panose="020B0604020202020204" pitchFamily="34" charset="0"/>
                <a:cs typeface="Arial" panose="020B0604020202020204" pitchFamily="34" charset="0"/>
              </a:rPr>
              <a:t> </a:t>
            </a:r>
            <a:r>
              <a:rPr lang="en-GB" sz="1800" b="0" dirty="0">
                <a:solidFill>
                  <a:schemeClr val="bg1"/>
                </a:solidFill>
                <a:effectLst/>
                <a:latin typeface="Arial" panose="020B0604020202020204" pitchFamily="34" charset="0"/>
                <a:cs typeface="Arial" panose="020B0604020202020204" pitchFamily="34" charset="0"/>
              </a:rPr>
              <a:t>and find a way of sharing this information in your school.  </a:t>
            </a:r>
            <a:endParaRPr lang="en-GB" dirty="0">
              <a:solidFill>
                <a:schemeClr val="bg1"/>
              </a:solidFill>
              <a:latin typeface="Arial" panose="020B0604020202020204" pitchFamily="34" charset="0"/>
              <a:cs typeface="Arial" panose="020B0604020202020204" pitchFamily="34" charset="0"/>
            </a:endParaRPr>
          </a:p>
        </p:txBody>
      </p:sp>
      <p:pic>
        <p:nvPicPr>
          <p:cNvPr id="13" name="Online Media 12" title="Malala: Investing in quality education can change the world">
            <a:hlinkClick r:id="" action="ppaction://media"/>
            <a:extLst>
              <a:ext uri="{FF2B5EF4-FFF2-40B4-BE49-F238E27FC236}">
                <a16:creationId xmlns:a16="http://schemas.microsoft.com/office/drawing/2014/main" id="{CB8B04DA-0387-B15B-C558-21BEC97EF1F2}"/>
              </a:ext>
            </a:extLst>
          </p:cNvPr>
          <p:cNvPicPr>
            <a:picLocks noRot="1" noChangeAspect="1"/>
          </p:cNvPicPr>
          <p:nvPr>
            <a:videoFile r:link="rId2"/>
          </p:nvPr>
        </p:nvPicPr>
        <p:blipFill>
          <a:blip r:embed="rId9"/>
          <a:stretch>
            <a:fillRect/>
          </a:stretch>
        </p:blipFill>
        <p:spPr>
          <a:xfrm>
            <a:off x="4963627" y="4900533"/>
            <a:ext cx="1893053" cy="1069575"/>
          </a:xfrm>
          <a:prstGeom prst="rect">
            <a:avLst/>
          </a:prstGeom>
        </p:spPr>
      </p:pic>
      <p:sp>
        <p:nvSpPr>
          <p:cNvPr id="16" name="TextBox 15">
            <a:extLst>
              <a:ext uri="{FF2B5EF4-FFF2-40B4-BE49-F238E27FC236}">
                <a16:creationId xmlns:a16="http://schemas.microsoft.com/office/drawing/2014/main" id="{81AADD9C-B977-AACA-5A60-AE40D9BF0893}"/>
              </a:ext>
            </a:extLst>
          </p:cNvPr>
          <p:cNvSpPr txBox="1"/>
          <p:nvPr/>
        </p:nvSpPr>
        <p:spPr>
          <a:xfrm>
            <a:off x="790624" y="4602165"/>
            <a:ext cx="3755797" cy="1815882"/>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Talk to relatives or friends who are older than you and ask them what school was like for them. What are their best and worst memories? How has school changed? How do you think </a:t>
            </a:r>
            <a:r>
              <a:rPr lang="en-GB" sz="1600" b="1" dirty="0">
                <a:solidFill>
                  <a:srgbClr val="003B5E"/>
                </a:solidFill>
                <a:effectLst/>
                <a:latin typeface="Arial" panose="020B0604020202020204" pitchFamily="34" charset="0"/>
                <a:cs typeface="Arial" panose="020B0604020202020204" pitchFamily="34" charset="0"/>
              </a:rPr>
              <a:t>knowing about rights </a:t>
            </a:r>
            <a:r>
              <a:rPr lang="en-GB" sz="1600" b="0" dirty="0">
                <a:solidFill>
                  <a:srgbClr val="000000"/>
                </a:solidFill>
                <a:effectLst/>
                <a:latin typeface="Arial" panose="020B0604020202020204" pitchFamily="34" charset="0"/>
                <a:cs typeface="Arial" panose="020B0604020202020204" pitchFamily="34" charset="0"/>
              </a:rPr>
              <a:t>improves life and learning in school?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3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latin typeface="Arial" panose="020B0604020202020204" pitchFamily="34" charset="0"/>
                <a:cs typeface="Arial" panose="020B0604020202020204" pitchFamily="34" charset="0"/>
              </a:rPr>
              <a:t>Take some time to think about and reflect on the right to education…</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232301"/>
            <a:ext cx="5433498" cy="4269077"/>
          </a:xfrm>
        </p:spPr>
        <p:txBody>
          <a:bodyPr>
            <a:noAutofit/>
          </a:bodyPr>
          <a:lstStyle/>
          <a:p>
            <a:pPr algn="l" rtl="0" fontAlgn="base"/>
            <a:r>
              <a:rPr lang="en-GB" b="0" dirty="0">
                <a:solidFill>
                  <a:srgbClr val="000000"/>
                </a:solidFill>
                <a:effectLst/>
                <a:latin typeface="Arial" panose="020B0604020202020204" pitchFamily="34" charset="0"/>
                <a:cs typeface="Arial" panose="020B0604020202020204" pitchFamily="34" charset="0"/>
              </a:rPr>
              <a:t>What’s the best thing about your education? </a:t>
            </a:r>
          </a:p>
          <a:p>
            <a:pPr algn="l" rtl="0" fontAlgn="base"/>
            <a:r>
              <a:rPr lang="en-GB" b="0" dirty="0">
                <a:solidFill>
                  <a:srgbClr val="000000"/>
                </a:solidFill>
                <a:effectLst/>
                <a:latin typeface="Arial" panose="020B0604020202020204" pitchFamily="34" charset="0"/>
                <a:cs typeface="Arial" panose="020B0604020202020204" pitchFamily="34" charset="0"/>
              </a:rPr>
              <a:t>Children’s rights are universal and indivisible and the right to a good quality education is an example of how rights are interdependent. For a child to enjoy a good quality education lots of other rights need to be accessed too – health, for example. You can’t learn effectively if you are unwell. How does your education support your engagement with other articles of the Convention? </a:t>
            </a:r>
          </a:p>
          <a:p>
            <a:pPr algn="l" rtl="0" fontAlgn="base"/>
            <a:r>
              <a:rPr lang="en-GB" b="0" dirty="0">
                <a:solidFill>
                  <a:srgbClr val="000000"/>
                </a:solidFill>
                <a:effectLst/>
                <a:latin typeface="Arial" panose="020B0604020202020204" pitchFamily="34" charset="0"/>
                <a:cs typeface="Arial" panose="020B0604020202020204" pitchFamily="34" charset="0"/>
              </a:rPr>
              <a:t>Think about </a:t>
            </a:r>
            <a:r>
              <a:rPr lang="en-GB" b="1" dirty="0">
                <a:solidFill>
                  <a:srgbClr val="000000"/>
                </a:solidFill>
                <a:effectLst/>
                <a:latin typeface="Arial" panose="020B0604020202020204" pitchFamily="34" charset="0"/>
                <a:cs typeface="Arial" panose="020B0604020202020204" pitchFamily="34" charset="0"/>
              </a:rPr>
              <a:t>which other rights are important </a:t>
            </a:r>
            <a:r>
              <a:rPr lang="en-GB" b="0" dirty="0">
                <a:solidFill>
                  <a:srgbClr val="000000"/>
                </a:solidFill>
                <a:effectLst/>
                <a:latin typeface="Arial" panose="020B0604020202020204" pitchFamily="34" charset="0"/>
                <a:cs typeface="Arial" panose="020B0604020202020204" pitchFamily="34" charset="0"/>
              </a:rPr>
              <a:t>if all children are to enjoy their </a:t>
            </a:r>
            <a:br>
              <a:rPr lang="en-GB" b="0" dirty="0">
                <a:solidFill>
                  <a:srgbClr val="000000"/>
                </a:solidFill>
                <a:effectLst/>
                <a:latin typeface="Arial" panose="020B0604020202020204" pitchFamily="34" charset="0"/>
                <a:cs typeface="Arial" panose="020B0604020202020204" pitchFamily="34" charset="0"/>
              </a:rPr>
            </a:br>
            <a:r>
              <a:rPr lang="en-GB" b="0" dirty="0">
                <a:solidFill>
                  <a:srgbClr val="000000"/>
                </a:solidFill>
                <a:effectLst/>
                <a:latin typeface="Arial" panose="020B0604020202020204" pitchFamily="34" charset="0"/>
                <a:cs typeface="Arial" panose="020B0604020202020204" pitchFamily="34" charset="0"/>
              </a:rPr>
              <a:t>right to learn. </a:t>
            </a:r>
          </a:p>
        </p:txBody>
      </p:sp>
    </p:spTree>
    <p:extLst>
      <p:ext uri="{BB962C8B-B14F-4D97-AF65-F5344CB8AC3E}">
        <p14:creationId xmlns:p14="http://schemas.microsoft.com/office/powerpoint/2010/main" val="124856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57940" y="1224389"/>
            <a:ext cx="5305425" cy="4490853"/>
          </a:xfrm>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Guess the article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Introducing Article 28</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Article 28</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a:t>
            </a:r>
            <a:r>
              <a:rPr lang="en-US" dirty="0">
                <a:latin typeface="Arial" panose="020B0604020202020204" pitchFamily="34" charset="0"/>
                <a:cs typeface="Arial" panose="020B0604020202020204" pitchFamily="34" charset="0"/>
              </a:rPr>
              <a:t>: Transforming Education Survey</a:t>
            </a:r>
          </a:p>
          <a:p>
            <a:pPr>
              <a:lnSpc>
                <a:spcPct val="150000"/>
              </a:lnSpc>
            </a:pPr>
            <a:r>
              <a:rPr lang="en-US" dirty="0">
                <a:solidFill>
                  <a:srgbClr val="00AEEF"/>
                </a:solidFill>
                <a:latin typeface="Arial" panose="020B0604020202020204" pitchFamily="34" charset="0"/>
                <a:cs typeface="Arial" panose="020B0604020202020204" pitchFamily="34" charset="0"/>
              </a:rPr>
              <a:t>Slide 8, 9 &amp; 10</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11, 12 &amp; 13</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14</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2" y="372635"/>
            <a:ext cx="3100284" cy="1031803"/>
          </a:xfrm>
        </p:spPr>
        <p:txBody>
          <a:bodyPr/>
          <a:lstStyle/>
          <a:p>
            <a:r>
              <a:rPr lang="en-US" sz="3200" dirty="0">
                <a:latin typeface="Arial Black" panose="020B0A04020102020204" pitchFamily="34" charset="0"/>
              </a:rPr>
              <a:t>GUESS THE ARTICLE</a:t>
            </a:r>
          </a:p>
        </p:txBody>
      </p:sp>
      <p:sp>
        <p:nvSpPr>
          <p:cNvPr id="8" name="Text Placeholder 7">
            <a:extLst>
              <a:ext uri="{FF2B5EF4-FFF2-40B4-BE49-F238E27FC236}">
                <a16:creationId xmlns:a16="http://schemas.microsoft.com/office/drawing/2014/main" id="{56AF2EE3-66CF-2F4D-A29F-1BAA0090ADB6}"/>
              </a:ext>
            </a:extLst>
          </p:cNvPr>
          <p:cNvSpPr>
            <a:spLocks noGrp="1"/>
          </p:cNvSpPr>
          <p:nvPr>
            <p:ph type="body" sz="quarter" idx="23"/>
          </p:nvPr>
        </p:nvSpPr>
        <p:spPr>
          <a:xfrm>
            <a:off x="528741" y="5154969"/>
            <a:ext cx="10901362" cy="1111321"/>
          </a:xfrm>
        </p:spPr>
        <p:txBody>
          <a:bodyPr/>
          <a:lstStyle/>
          <a:p>
            <a:pPr marL="0" indent="0">
              <a:buNone/>
            </a:pPr>
            <a:r>
              <a:rPr lang="en-GB" dirty="0">
                <a:solidFill>
                  <a:schemeClr val="bg1"/>
                </a:solidFill>
                <a:latin typeface="Arial"/>
                <a:cs typeface="Arial"/>
              </a:rPr>
              <a:t>These pictures provide a clue to this week’s articles. </a:t>
            </a: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a:cs typeface="Arial"/>
              </a:rPr>
              <a:t>How do these pictures help you? Can you guess how they are linked together?</a:t>
            </a:r>
          </a:p>
          <a:p>
            <a:pPr marL="0" indent="0">
              <a:buNone/>
            </a:pPr>
            <a:r>
              <a:rPr lang="en-GB" dirty="0">
                <a:solidFill>
                  <a:schemeClr val="bg1"/>
                </a:solidFill>
                <a:latin typeface="Arial"/>
                <a:cs typeface="Arial"/>
              </a:rPr>
              <a:t>Write down your thoughts or discuss with someone in your class. </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dirty="0"/>
          </a:p>
        </p:txBody>
      </p:sp>
      <p:sp>
        <p:nvSpPr>
          <p:cNvPr id="14" name="TextBox 13">
            <a:extLst>
              <a:ext uri="{FF2B5EF4-FFF2-40B4-BE49-F238E27FC236}">
                <a16:creationId xmlns:a16="http://schemas.microsoft.com/office/drawing/2014/main" id="{FD12162B-7A21-6315-FDF6-4BAA7F9A793B}"/>
              </a:ext>
            </a:extLst>
          </p:cNvPr>
          <p:cNvSpPr txBox="1"/>
          <p:nvPr/>
        </p:nvSpPr>
        <p:spPr>
          <a:xfrm>
            <a:off x="478682" y="4175466"/>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@UNICEF/Soliman</a:t>
            </a:r>
          </a:p>
        </p:txBody>
      </p:sp>
      <p:sp>
        <p:nvSpPr>
          <p:cNvPr id="16" name="TextBox 15">
            <a:extLst>
              <a:ext uri="{FF2B5EF4-FFF2-40B4-BE49-F238E27FC236}">
                <a16:creationId xmlns:a16="http://schemas.microsoft.com/office/drawing/2014/main" id="{1311BA60-62DF-BD47-B1C4-A225FBF4AA9F}"/>
              </a:ext>
            </a:extLst>
          </p:cNvPr>
          <p:cNvSpPr txBox="1"/>
          <p:nvPr/>
        </p:nvSpPr>
        <p:spPr>
          <a:xfrm>
            <a:off x="4301350" y="4175466"/>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@UNICEF/Dawe</a:t>
            </a:r>
          </a:p>
        </p:txBody>
      </p:sp>
      <p:pic>
        <p:nvPicPr>
          <p:cNvPr id="4" name="Picture 3" descr="A group of children sitting in chairs&#10;&#10;Description automatically generated with low confidence">
            <a:extLst>
              <a:ext uri="{FF2B5EF4-FFF2-40B4-BE49-F238E27FC236}">
                <a16:creationId xmlns:a16="http://schemas.microsoft.com/office/drawing/2014/main" id="{F61C9741-4BBB-CB0F-CBD3-6F87D9FD3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41" y="1667133"/>
            <a:ext cx="3614031" cy="2411707"/>
          </a:xfrm>
          <a:prstGeom prst="rect">
            <a:avLst/>
          </a:prstGeom>
        </p:spPr>
      </p:pic>
      <p:pic>
        <p:nvPicPr>
          <p:cNvPr id="7" name="Picture 6" descr="A person holding a colorful umbrella&#10;&#10;Description automatically generated with low confidence">
            <a:extLst>
              <a:ext uri="{FF2B5EF4-FFF2-40B4-BE49-F238E27FC236}">
                <a16:creationId xmlns:a16="http://schemas.microsoft.com/office/drawing/2014/main" id="{5BE40113-D38C-F6F7-87FB-07325701C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350" y="1667133"/>
            <a:ext cx="3614031" cy="2409354"/>
          </a:xfrm>
          <a:prstGeom prst="rect">
            <a:avLst/>
          </a:prstGeom>
        </p:spPr>
      </p:pic>
      <p:pic>
        <p:nvPicPr>
          <p:cNvPr id="11" name="Picture 10" descr="A person sitting at a table&#10;&#10;Description automatically generated with low confidence">
            <a:extLst>
              <a:ext uri="{FF2B5EF4-FFF2-40B4-BE49-F238E27FC236}">
                <a16:creationId xmlns:a16="http://schemas.microsoft.com/office/drawing/2014/main" id="{73115105-CAC1-062A-9936-DE200D75B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959" y="1667134"/>
            <a:ext cx="3614031" cy="2409354"/>
          </a:xfrm>
          <a:prstGeom prst="rect">
            <a:avLst/>
          </a:prstGeom>
        </p:spPr>
      </p:pic>
      <p:sp>
        <p:nvSpPr>
          <p:cNvPr id="12" name="TextBox 11">
            <a:extLst>
              <a:ext uri="{FF2B5EF4-FFF2-40B4-BE49-F238E27FC236}">
                <a16:creationId xmlns:a16="http://schemas.microsoft.com/office/drawing/2014/main" id="{77C09EC2-4171-DA0D-F1BC-6D707F9B2AB4}"/>
              </a:ext>
            </a:extLst>
          </p:cNvPr>
          <p:cNvSpPr txBox="1"/>
          <p:nvPr/>
        </p:nvSpPr>
        <p:spPr>
          <a:xfrm>
            <a:off x="8073959" y="4171750"/>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@UNICEF/But</a:t>
            </a:r>
          </a:p>
        </p:txBody>
      </p:sp>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621935"/>
            <a:ext cx="3747984" cy="533205"/>
          </a:xfrm>
        </p:spPr>
        <p:txBody>
          <a:bodyPr/>
          <a:lstStyle/>
          <a:p>
            <a:r>
              <a:rPr lang="en-US" sz="2800" dirty="0">
                <a:latin typeface="Arial Black" panose="020B0A04020102020204" pitchFamily="34" charset="0"/>
              </a:rPr>
              <a:t>ARTICLE 28</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1" y="894830"/>
            <a:ext cx="5305425" cy="520619"/>
          </a:xfrm>
        </p:spPr>
        <p:txBody>
          <a:bodyPr/>
          <a:lstStyle/>
          <a:p>
            <a:r>
              <a:rPr lang="en-GB" sz="2400" b="1" i="0" dirty="0">
                <a:solidFill>
                  <a:srgbClr val="000000"/>
                </a:solidFill>
                <a:effectLst/>
                <a:latin typeface="Arial Black" panose="020B0A04020102020204" pitchFamily="34" charset="0"/>
              </a:rPr>
              <a:t>Article 28 (right to education)</a:t>
            </a:r>
            <a:endParaRPr lang="en-US" sz="2800" dirty="0">
              <a:latin typeface="Arial Black" panose="020B0A04020102020204" pitchFamily="34" charset="0"/>
            </a:endParaRP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2" y="1598296"/>
            <a:ext cx="5305424" cy="2665479"/>
          </a:xfrm>
        </p:spPr>
        <p:txBody>
          <a:bodyPr>
            <a:noAutofit/>
          </a:bodyPr>
          <a:lstStyle/>
          <a:p>
            <a:pPr algn="l" rtl="0" fontAlgn="base"/>
            <a:r>
              <a:rPr lang="en-GB" sz="1600" b="0" i="0" dirty="0">
                <a:solidFill>
                  <a:srgbClr val="FFFF00"/>
                </a:solidFill>
                <a:effectLst/>
                <a:latin typeface="Arial" panose="020B0604020202020204" pitchFamily="34" charset="0"/>
                <a:cs typeface="Arial" panose="020B0604020202020204" pitchFamily="34" charset="0"/>
              </a:rPr>
              <a:t>Article 28 </a:t>
            </a:r>
            <a:r>
              <a:rPr lang="en-GB" sz="1600" b="0" i="0" dirty="0">
                <a:effectLst/>
                <a:latin typeface="Arial" panose="020B0604020202020204" pitchFamily="34" charset="0"/>
                <a:cs typeface="Arial" panose="020B0604020202020204" pitchFamily="34" charset="0"/>
              </a:rPr>
              <a:t>says that all children across the world have the right to access primary education for free, and secondary education must be available to every child. </a:t>
            </a:r>
          </a:p>
          <a:p>
            <a:pPr algn="l" rtl="0" fontAlgn="base"/>
            <a:r>
              <a:rPr lang="en-GB" sz="1600" b="0" i="0" dirty="0">
                <a:effectLst/>
                <a:latin typeface="Arial" panose="020B0604020202020204" pitchFamily="34" charset="0"/>
                <a:cs typeface="Arial" panose="020B0604020202020204" pitchFamily="34" charset="0"/>
              </a:rPr>
              <a:t>But, just as important is the quality of the education that is received – just being in a school is not enough. Article 28 also speaks of the importance of children being treated with dignity in their school setting. Also, it places additional responsibility for global education on richer countries, as it makes clear that they must help poorer countries to ensure that all children can access their right to education. </a:t>
            </a: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Kathy Allan, RRSA Professional Adviser, introduces Article 28</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sp>
        <p:nvSpPr>
          <p:cNvPr id="8" name="TextBox 7">
            <a:extLst>
              <a:ext uri="{FF2B5EF4-FFF2-40B4-BE49-F238E27FC236}">
                <a16:creationId xmlns:a16="http://schemas.microsoft.com/office/drawing/2014/main" id="{076EC9B5-C58F-F27C-36A2-BFAD3C043CFF}"/>
              </a:ext>
            </a:extLst>
          </p:cNvPr>
          <p:cNvSpPr txBox="1"/>
          <p:nvPr/>
        </p:nvSpPr>
        <p:spPr>
          <a:xfrm>
            <a:off x="6482993" y="4366517"/>
            <a:ext cx="3770615" cy="233910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This Article of the Week pack will focus on Article 28. Some activities are also linked to </a:t>
            </a:r>
            <a:r>
              <a:rPr lang="en-GB" sz="1600" b="0" i="0" dirty="0">
                <a:solidFill>
                  <a:srgbClr val="FFFF00"/>
                </a:solidFill>
                <a:effectLst/>
                <a:latin typeface="Arial" panose="020B0604020202020204" pitchFamily="34" charset="0"/>
                <a:cs typeface="Arial" panose="020B0604020202020204" pitchFamily="34" charset="0"/>
              </a:rPr>
              <a:t>Article 29 </a:t>
            </a:r>
            <a:r>
              <a:rPr lang="en-GB" sz="1600" b="0" i="0" dirty="0">
                <a:solidFill>
                  <a:schemeClr val="bg1"/>
                </a:solidFill>
                <a:effectLst/>
                <a:latin typeface="Arial" panose="020B0604020202020204" pitchFamily="34" charset="0"/>
                <a:cs typeface="Arial" panose="020B0604020202020204" pitchFamily="34" charset="0"/>
              </a:rPr>
              <a:t>which is closely related as it describes what the goals of education should be, including helping children to have respect for human rights, their parents, different cultures and for the environment.  </a:t>
            </a:r>
            <a:endParaRPr lang="en-GB" sz="1600" b="0" i="0" dirty="0">
              <a:effectLst/>
              <a:latin typeface="Arial" panose="020B0604020202020204" pitchFamily="34" charset="0"/>
              <a:cs typeface="Arial" panose="020B0604020202020204" pitchFamily="34" charset="0"/>
            </a:endParaRPr>
          </a:p>
          <a:p>
            <a:endParaRPr lang="en-GB" dirty="0"/>
          </a:p>
        </p:txBody>
      </p:sp>
      <p:pic>
        <p:nvPicPr>
          <p:cNvPr id="7" name="a28 2022">
            <a:hlinkClick r:id="" action="ppaction://media"/>
            <a:extLst>
              <a:ext uri="{FF2B5EF4-FFF2-40B4-BE49-F238E27FC236}">
                <a16:creationId xmlns:a16="http://schemas.microsoft.com/office/drawing/2014/main" id="{0427952A-DDF3-C77D-620C-CE20ACBFF6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1657" y="2678881"/>
            <a:ext cx="4243227" cy="2386815"/>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1" y="497483"/>
            <a:ext cx="4389173" cy="921003"/>
          </a:xfrm>
        </p:spPr>
        <p:txBody>
          <a:bodyPr/>
          <a:lstStyle/>
          <a:p>
            <a:r>
              <a:rPr lang="en-US" sz="2800" dirty="0">
                <a:latin typeface="Arial Black" panose="020B0A04020102020204" pitchFamily="34" charset="0"/>
              </a:rPr>
              <a:t>EXPLORING ARTICLE 28</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a:xfrm>
            <a:off x="6535899" y="2141136"/>
            <a:ext cx="5351301" cy="1357312"/>
          </a:xfrm>
        </p:spPr>
        <p:txBody>
          <a:bodyPr>
            <a:normAutofit/>
          </a:bodyPr>
          <a:lstStyle/>
          <a:p>
            <a:r>
              <a:rPr lang="en-GB" sz="2000" b="0" i="0" dirty="0">
                <a:solidFill>
                  <a:srgbClr val="000000"/>
                </a:solidFill>
                <a:effectLst/>
                <a:latin typeface="Arial" panose="020B0604020202020204" pitchFamily="34" charset="0"/>
                <a:cs typeface="Arial" panose="020B0604020202020204" pitchFamily="34" charset="0"/>
              </a:rPr>
              <a:t>Give yourself one minute to think of as many reasons as you can </a:t>
            </a:r>
            <a:r>
              <a:rPr lang="en-GB" sz="2000" b="1" i="0" dirty="0">
                <a:solidFill>
                  <a:srgbClr val="000000"/>
                </a:solidFill>
                <a:effectLst/>
                <a:latin typeface="Arial" panose="020B0604020202020204" pitchFamily="34" charset="0"/>
                <a:cs typeface="Arial" panose="020B0604020202020204" pitchFamily="34" charset="0"/>
              </a:rPr>
              <a:t>why education is so important</a:t>
            </a:r>
            <a:r>
              <a:rPr lang="en-GB" sz="2000" b="0" i="0" dirty="0">
                <a:solidFill>
                  <a:srgbClr val="000000"/>
                </a:solidFill>
                <a:effectLst/>
                <a:latin typeface="Arial" panose="020B0604020202020204" pitchFamily="34" charset="0"/>
                <a:cs typeface="Arial" panose="020B0604020202020204" pitchFamily="34" charset="0"/>
              </a:rPr>
              <a:t> for children and young people.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6"/>
            <a:ext cx="4338534" cy="921003"/>
          </a:xfrm>
        </p:spPr>
        <p:txBody>
          <a:bodyPr/>
          <a:lstStyle/>
          <a:p>
            <a:r>
              <a:rPr lang="en-US" sz="2800" dirty="0">
                <a:latin typeface="Arial Black" panose="020B0A04020102020204" pitchFamily="34" charset="0"/>
              </a:rPr>
              <a:t>EXPLORING ARTICLE 28</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382128"/>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63691"/>
            <a:ext cx="10781620" cy="448808"/>
          </a:xfrm>
        </p:spPr>
        <p:txBody>
          <a:bodyPr>
            <a:normAutofit/>
          </a:bodyPr>
          <a:lstStyle/>
          <a:p>
            <a:r>
              <a:rPr lang="en-US" sz="20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012499"/>
            <a:ext cx="11471580" cy="4369629"/>
          </a:xfrm>
        </p:spPr>
        <p:txBody>
          <a:bodyPr>
            <a:noAutofit/>
          </a:bodyPr>
          <a:lstStyle/>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It gives you skills to improve things and help people.</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It helps you </a:t>
            </a:r>
            <a:r>
              <a:rPr lang="en-GB" sz="1300" dirty="0">
                <a:solidFill>
                  <a:srgbClr val="000000"/>
                </a:solidFill>
                <a:latin typeface="Arial" panose="020B0604020202020204" pitchFamily="34" charset="0"/>
                <a:cs typeface="Arial" panose="020B0604020202020204" pitchFamily="34" charset="0"/>
              </a:rPr>
              <a:t>form </a:t>
            </a:r>
            <a:r>
              <a:rPr lang="en-GB" sz="1300" b="0" i="0" dirty="0">
                <a:solidFill>
                  <a:srgbClr val="000000"/>
                </a:solidFill>
                <a:effectLst/>
                <a:latin typeface="Arial" panose="020B0604020202020204" pitchFamily="34" charset="0"/>
                <a:cs typeface="Arial" panose="020B0604020202020204" pitchFamily="34" charset="0"/>
              </a:rPr>
              <a:t>opinions and views about things.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learn things, gain knowledge and pass exams.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are taught how to stay safe and healthy.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learn how to respect other people’s ideas and get on with other people.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can learn about rights and why they matter.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It helps you to get a job you enjoy and earn money in the future.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explore different opinions and can make informed choices.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Education helps you to have more opportunities in life.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learn about things that are important for the world like the environment.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You find out about different cultures and people’s beliefs.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It helps you grow up to be responsible adults.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Learning is fun, and you can make friends and meet new people. </a:t>
            </a:r>
          </a:p>
          <a:p>
            <a:pPr algn="l" rtl="0" fontAlgn="base">
              <a:buFont typeface="Arial" panose="020B0604020202020204" pitchFamily="34" charset="0"/>
              <a:buChar char="•"/>
            </a:pPr>
            <a:r>
              <a:rPr lang="en-GB" sz="1300" b="0" i="0" dirty="0">
                <a:solidFill>
                  <a:srgbClr val="000000"/>
                </a:solidFill>
                <a:effectLst/>
                <a:latin typeface="Arial" panose="020B0604020202020204" pitchFamily="34" charset="0"/>
                <a:cs typeface="Arial" panose="020B0604020202020204" pitchFamily="34" charset="0"/>
              </a:rPr>
              <a:t>Learning is something you will do for your whole life. </a:t>
            </a: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621935"/>
            <a:ext cx="1763522" cy="533205"/>
          </a:xfrm>
        </p:spPr>
        <p:txBody>
          <a:bodyPr/>
          <a:lstStyle/>
          <a:p>
            <a:r>
              <a:rPr lang="en-US" sz="2800" dirty="0">
                <a:latin typeface="Arial Black" panose="020B0A04020102020204" pitchFamily="34" charset="0"/>
              </a:rPr>
              <a:t>EXTRA</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7" y="2012499"/>
            <a:ext cx="6911823" cy="4369629"/>
          </a:xfrm>
        </p:spPr>
        <p:txBody>
          <a:bodyPr>
            <a:noAutofit/>
          </a:bodyPr>
          <a:lstStyle/>
          <a:p>
            <a:pPr marL="0" indent="0">
              <a:buNone/>
            </a:pPr>
            <a:r>
              <a:rPr lang="en-GB" sz="2000" dirty="0">
                <a:effectLst/>
                <a:latin typeface="Arial" panose="020B0604020202020204" pitchFamily="34" charset="0"/>
                <a:ea typeface="Calibri" panose="020F0502020204030204" pitchFamily="34" charset="0"/>
                <a:cs typeface="Arial" panose="020B0604020202020204" pitchFamily="34" charset="0"/>
              </a:rPr>
              <a:t>As we all know, the pandemic has had a huge impact on children’s education. But now we have an opportunity to discuss how we could reimagine education systems so that every child can flourish. Support your pupils (aged 10+) to have their say and share the </a:t>
            </a:r>
            <a:r>
              <a:rPr lang="en-GB" sz="2000" u="sng" dirty="0">
                <a:solidFill>
                  <a:srgbClr val="00AEEF"/>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World’s Largest Lesson</a:t>
            </a:r>
            <a:r>
              <a:rPr lang="en-GB" sz="2000" dirty="0">
                <a:solidFill>
                  <a:srgbClr val="00AEEF"/>
                </a:solidFill>
                <a:effectLst/>
                <a:latin typeface="Arial" panose="020B0604020202020204" pitchFamily="34" charset="0"/>
                <a:ea typeface="Calibri" panose="020F0502020204030204" pitchFamily="34" charset="0"/>
                <a:cs typeface="Arial" panose="020B0604020202020204" pitchFamily="34" charset="0"/>
              </a:rPr>
              <a:t> </a:t>
            </a: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Transforming Education Survey with them. </a:t>
            </a:r>
            <a:r>
              <a:rPr lang="en-GB" sz="2000" dirty="0">
                <a:solidFill>
                  <a:srgbClr val="00AEEF"/>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Please use this link</a:t>
            </a:r>
            <a:r>
              <a:rPr lang="en-GB" sz="2000" dirty="0">
                <a:solidFill>
                  <a:srgbClr val="00AEEF"/>
                </a:solidFill>
                <a:effectLst/>
                <a:latin typeface="Arial" panose="020B0604020202020204" pitchFamily="34" charset="0"/>
                <a:ea typeface="Calibri" panose="020F0502020204030204" pitchFamily="34" charset="0"/>
                <a:cs typeface="Arial" panose="020B0604020202020204" pitchFamily="34" charset="0"/>
              </a:rPr>
              <a:t>. </a:t>
            </a:r>
          </a:p>
          <a:p>
            <a:pPr marL="0" indent="0">
              <a:buNone/>
            </a:pP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It only takes 10 minutes and can be completed individually or in discussion with classmates. </a:t>
            </a:r>
            <a:r>
              <a:rPr lang="en-GB" sz="2000" dirty="0">
                <a:effectLst/>
                <a:latin typeface="Arial" panose="020B0604020202020204" pitchFamily="34" charset="0"/>
                <a:ea typeface="Calibri" panose="020F0502020204030204" pitchFamily="34" charset="0"/>
                <a:cs typeface="Arial" panose="020B0604020202020204" pitchFamily="34" charset="0"/>
              </a:rPr>
              <a:t>Everything they say will be anonymous and the answers will help organisations, including the United Nations, improve education for everyone.</a:t>
            </a:r>
          </a:p>
          <a:p>
            <a:pPr marL="0" indent="0">
              <a:buNone/>
            </a:pPr>
            <a:r>
              <a:rPr lang="en-GB" sz="2000" dirty="0">
                <a:effectLst/>
                <a:latin typeface="Arial" panose="020B0604020202020204" pitchFamily="34" charset="0"/>
                <a:ea typeface="Calibri" panose="020F0502020204030204" pitchFamily="34" charset="0"/>
                <a:cs typeface="Arial" panose="020B0604020202020204" pitchFamily="34" charset="0"/>
              </a:rPr>
              <a:t>Teacher guide for facilitating the survey can be found </a:t>
            </a:r>
            <a:r>
              <a:rPr lang="en-GB" sz="2000" dirty="0">
                <a:solidFill>
                  <a:srgbClr val="00AEEF"/>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2000" dirty="0">
                <a:solidFill>
                  <a:srgbClr val="00AEEF"/>
                </a:solidFill>
                <a:latin typeface="Arial" panose="020B0604020202020204" pitchFamily="34" charset="0"/>
                <a:ea typeface="Calibri" panose="020F0502020204030204" pitchFamily="34" charset="0"/>
                <a:cs typeface="Arial" panose="020B0604020202020204" pitchFamily="34" charset="0"/>
              </a:rPr>
              <a:t>.</a:t>
            </a:r>
            <a:r>
              <a:rPr lang="en-GB" sz="20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7" name="Text Placeholder 6">
            <a:extLst>
              <a:ext uri="{FF2B5EF4-FFF2-40B4-BE49-F238E27FC236}">
                <a16:creationId xmlns:a16="http://schemas.microsoft.com/office/drawing/2014/main" id="{8864D465-55A0-A806-598E-4B8A19B4F59C}"/>
              </a:ext>
            </a:extLst>
          </p:cNvPr>
          <p:cNvSpPr>
            <a:spLocks noGrp="1"/>
          </p:cNvSpPr>
          <p:nvPr>
            <p:ph type="body" sz="quarter" idx="20"/>
          </p:nvPr>
        </p:nvSpPr>
        <p:spPr>
          <a:xfrm>
            <a:off x="528637" y="1364606"/>
            <a:ext cx="10781620" cy="448808"/>
          </a:xfrm>
        </p:spPr>
        <p:txBody>
          <a:bodyPr>
            <a:normAutofit/>
          </a:bodyPr>
          <a:lstStyle/>
          <a:p>
            <a:r>
              <a:rPr lang="en-GB" sz="2400" dirty="0"/>
              <a:t>World’s Largest Lesson Transforming Education Survey</a:t>
            </a:r>
          </a:p>
          <a:p>
            <a:endParaRPr lang="en-GB" dirty="0"/>
          </a:p>
        </p:txBody>
      </p:sp>
      <p:pic>
        <p:nvPicPr>
          <p:cNvPr id="11" name="Picture 10" descr="Text&#10;&#10;Description automatically generated with low confidence">
            <a:extLst>
              <a:ext uri="{FF2B5EF4-FFF2-40B4-BE49-F238E27FC236}">
                <a16:creationId xmlns:a16="http://schemas.microsoft.com/office/drawing/2014/main" id="{D21B646D-BE20-CA6C-59B8-44C42D1DD8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929" y="2012499"/>
            <a:ext cx="4296427" cy="2386208"/>
          </a:xfrm>
          <a:prstGeom prst="rect">
            <a:avLst/>
          </a:prstGeom>
        </p:spPr>
      </p:pic>
    </p:spTree>
    <p:extLst>
      <p:ext uri="{BB962C8B-B14F-4D97-AF65-F5344CB8AC3E}">
        <p14:creationId xmlns:p14="http://schemas.microsoft.com/office/powerpoint/2010/main" val="2110370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5676115"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204854" y="4434357"/>
            <a:ext cx="572816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464253" y="2473670"/>
            <a:ext cx="4069337" cy="1477328"/>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Learning is really fun! </a:t>
            </a:r>
            <a:r>
              <a:rPr lang="en-GB" sz="1800" b="0" dirty="0">
                <a:solidFill>
                  <a:srgbClr val="FFFF00"/>
                </a:solidFill>
                <a:effectLst/>
                <a:latin typeface="Arial" panose="020B0604020202020204" pitchFamily="34" charset="0"/>
                <a:cs typeface="Arial" panose="020B0604020202020204" pitchFamily="34" charset="0"/>
              </a:rPr>
              <a:t>What do you like about learning?</a:t>
            </a:r>
            <a:r>
              <a:rPr lang="en-GB" sz="1800" b="0" dirty="0">
                <a:solidFill>
                  <a:schemeClr val="bg1"/>
                </a:solidFill>
                <a:effectLst/>
                <a:latin typeface="Arial" panose="020B0604020202020204" pitchFamily="34" charset="0"/>
                <a:cs typeface="Arial" panose="020B0604020202020204" pitchFamily="34" charset="0"/>
              </a:rPr>
              <a:t> Draw a picture of your best day at school and create a display celebrating the fact that you are enjoying your right to education.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658410" y="2196672"/>
            <a:ext cx="3960440" cy="2031325"/>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Article 28 says that all children have the right to an education. Read the book All are Welcome about children going about their day at school where all children are welcome or listen to it on</a:t>
            </a:r>
            <a:r>
              <a:rPr lang="en-GB" sz="1800" b="1" dirty="0">
                <a:solidFill>
                  <a:srgbClr val="003B5E"/>
                </a:solidFill>
                <a:effectLst/>
                <a:latin typeface="Arial" panose="020B0604020202020204" pitchFamily="34" charset="0"/>
                <a:cs typeface="Arial" panose="020B0604020202020204" pitchFamily="34" charset="0"/>
              </a:rPr>
              <a:t> </a:t>
            </a:r>
            <a:r>
              <a:rPr lang="en-GB" sz="1800" b="1" u="sng" strike="noStrike" dirty="0">
                <a:solidFill>
                  <a:srgbClr val="003B5E"/>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YouTube</a:t>
            </a:r>
            <a:r>
              <a:rPr lang="en-GB" sz="1800" b="0"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en-GB" sz="1800" b="0" dirty="0">
                <a:solidFill>
                  <a:srgbClr val="000000"/>
                </a:solidFill>
                <a:effectLst/>
                <a:latin typeface="Arial" panose="020B0604020202020204" pitchFamily="34" charset="0"/>
                <a:cs typeface="Arial" panose="020B0604020202020204" pitchFamily="34" charset="0"/>
              </a:rPr>
              <a:t> How are all children welcomed in your class? </a:t>
            </a:r>
            <a:endParaRPr lang="en-GB"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771235" y="4637881"/>
            <a:ext cx="5191125" cy="1754326"/>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What do classrooms look like across the world? Have a look at </a:t>
            </a:r>
            <a:r>
              <a:rPr lang="en-GB" sz="1800" b="0" u="sng" strike="noStrike" dirty="0">
                <a:solidFill>
                  <a:srgbClr val="00AEE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these photos</a:t>
            </a:r>
            <a:r>
              <a:rPr lang="en-GB" sz="1800" b="0" dirty="0">
                <a:solidFill>
                  <a:srgbClr val="00AEEF"/>
                </a:solidFill>
                <a:effectLst/>
                <a:latin typeface="Arial" panose="020B0604020202020204" pitchFamily="34" charset="0"/>
                <a:cs typeface="Arial" panose="020B0604020202020204" pitchFamily="34" charset="0"/>
              </a:rPr>
              <a:t> </a:t>
            </a:r>
            <a:r>
              <a:rPr lang="en-GB" sz="1800" b="0" dirty="0">
                <a:solidFill>
                  <a:srgbClr val="000000"/>
                </a:solidFill>
                <a:effectLst/>
                <a:latin typeface="Arial" panose="020B0604020202020204" pitchFamily="34" charset="0"/>
                <a:cs typeface="Arial" panose="020B0604020202020204" pitchFamily="34" charset="0"/>
              </a:rPr>
              <a:t>gathered by UNICEF for World Teachers’ Day or find some images through your own research. Can you find five similarities and five differences from your classroom? </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6324776" y="4637881"/>
            <a:ext cx="5488315" cy="1754326"/>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Imagine you have been asked to </a:t>
            </a:r>
            <a:r>
              <a:rPr lang="en-GB" sz="1800" b="0" dirty="0">
                <a:solidFill>
                  <a:srgbClr val="FF6937"/>
                </a:solidFill>
                <a:effectLst/>
                <a:latin typeface="Arial" panose="020B0604020202020204" pitchFamily="34" charset="0"/>
                <a:cs typeface="Arial" panose="020B0604020202020204" pitchFamily="34" charset="0"/>
              </a:rPr>
              <a:t>create your ideal lesson timetable</a:t>
            </a:r>
            <a:r>
              <a:rPr lang="en-GB" sz="1800" b="0" dirty="0">
                <a:solidFill>
                  <a:schemeClr val="bg1"/>
                </a:solidFill>
                <a:effectLst/>
                <a:latin typeface="Arial" panose="020B0604020202020204" pitchFamily="34" charset="0"/>
                <a:cs typeface="Arial" panose="020B0604020202020204" pitchFamily="34" charset="0"/>
              </a:rPr>
              <a:t> for a day or a week at school. Plan it out and decide what you would include and what you would leave out. Make sure it will provide children with a really good quality education! </a:t>
            </a:r>
          </a:p>
          <a:p>
            <a:pPr algn="ctr"/>
            <a:r>
              <a:rPr lang="en-GB" sz="1800" b="0" dirty="0">
                <a:solidFill>
                  <a:schemeClr val="bg1"/>
                </a:solidFill>
                <a:effectLst/>
                <a:latin typeface="Arial" panose="020B0604020202020204" pitchFamily="34" charset="0"/>
                <a:cs typeface="Arial" panose="020B0604020202020204" pitchFamily="34" charset="0"/>
              </a:rPr>
              <a:t>(Have a read of Article 29 to give you some ideas.) </a:t>
            </a:r>
            <a:endParaRPr lang="en-GB" sz="1200" dirty="0">
              <a:solidFill>
                <a:schemeClr val="bg1"/>
              </a:solidFill>
              <a:latin typeface="Arial" panose="020B0604020202020204" pitchFamily="34" charset="0"/>
              <a:cs typeface="Arial" panose="020B0604020202020204" pitchFamily="34" charset="0"/>
            </a:endParaRPr>
          </a:p>
        </p:txBody>
      </p:sp>
      <p:pic>
        <p:nvPicPr>
          <p:cNvPr id="13" name="Online Media 12" title="All Are Welcome">
            <a:hlinkClick r:id="" action="ppaction://media"/>
            <a:extLst>
              <a:ext uri="{FF2B5EF4-FFF2-40B4-BE49-F238E27FC236}">
                <a16:creationId xmlns:a16="http://schemas.microsoft.com/office/drawing/2014/main" id="{274702F3-E2A9-A594-CE5B-D8A24CF5B277}"/>
              </a:ext>
            </a:extLst>
          </p:cNvPr>
          <p:cNvPicPr>
            <a:picLocks noRot="1" noChangeAspect="1"/>
          </p:cNvPicPr>
          <p:nvPr>
            <a:videoFile r:link="rId1"/>
          </p:nvPr>
        </p:nvPicPr>
        <p:blipFill>
          <a:blip r:embed="rId5"/>
          <a:stretch>
            <a:fillRect/>
          </a:stretch>
        </p:blipFill>
        <p:spPr>
          <a:xfrm>
            <a:off x="4618850" y="2547356"/>
            <a:ext cx="2353908" cy="1329958"/>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506040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7113028"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5589142" y="2137472"/>
            <a:ext cx="6343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641769" y="4434357"/>
            <a:ext cx="429124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809166" y="4657057"/>
            <a:ext cx="3878949" cy="1754326"/>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What do you think makes a good teacher? </a:t>
            </a:r>
            <a:r>
              <a:rPr lang="en-GB" sz="1800" b="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video</a:t>
            </a:r>
            <a:r>
              <a:rPr lang="en-GB" sz="1800" b="0" dirty="0">
                <a:solidFill>
                  <a:srgbClr val="FFFF00"/>
                </a:solidFill>
                <a:effectLst/>
                <a:latin typeface="Arial" panose="020B0604020202020204" pitchFamily="34" charset="0"/>
                <a:cs typeface="Arial" panose="020B0604020202020204" pitchFamily="34" charset="0"/>
              </a:rPr>
              <a:t> </a:t>
            </a:r>
            <a:r>
              <a:rPr lang="en-GB" sz="1800" b="0" dirty="0">
                <a:solidFill>
                  <a:schemeClr val="bg1"/>
                </a:solidFill>
                <a:effectLst/>
                <a:latin typeface="Arial" panose="020B0604020202020204" pitchFamily="34" charset="0"/>
                <a:cs typeface="Arial" panose="020B0604020202020204" pitchFamily="34" charset="0"/>
              </a:rPr>
              <a:t>might give you some ideas! Draw an outline of your ideal teacher and surround it with words that describe what that teacher is like. </a:t>
            </a:r>
            <a:endParaRPr lang="en-GB" sz="14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710711" y="4626279"/>
            <a:ext cx="4153358" cy="1815882"/>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Teachers and learners go together! So, now think about </a:t>
            </a:r>
            <a:r>
              <a:rPr lang="en-GB" sz="1600" b="0" dirty="0">
                <a:solidFill>
                  <a:srgbClr val="00AEEF"/>
                </a:solidFill>
                <a:effectLst/>
                <a:latin typeface="Arial" panose="020B0604020202020204" pitchFamily="34" charset="0"/>
                <a:cs typeface="Arial" panose="020B0604020202020204" pitchFamily="34" charset="0"/>
              </a:rPr>
              <a:t>what makes a good learner</a:t>
            </a:r>
            <a:r>
              <a:rPr lang="en-GB" sz="1600" b="0" dirty="0">
                <a:solidFill>
                  <a:srgbClr val="000000"/>
                </a:solidFill>
                <a:effectLst/>
                <a:latin typeface="Arial" panose="020B0604020202020204" pitchFamily="34" charset="0"/>
                <a:cs typeface="Arial" panose="020B0604020202020204" pitchFamily="34" charset="0"/>
              </a:rPr>
              <a:t>. Imagine you are talking to a younger brother, sister or friend who is about to start school. Describe to them how to be a really good learner. You can invent a cartoon character to represent this good learner. </a:t>
            </a:r>
            <a:endParaRPr lang="en-GB" sz="12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779592" y="2336058"/>
            <a:ext cx="5930279" cy="1754326"/>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Article 28 highlights that ‘Discipline in schools must respect children’s dignity and their rights.’ Discuss in small groups what you think this means. </a:t>
            </a:r>
            <a:r>
              <a:rPr lang="en-GB" sz="1800" b="1" dirty="0">
                <a:solidFill>
                  <a:srgbClr val="003B5E"/>
                </a:solidFill>
                <a:effectLst/>
                <a:latin typeface="Arial" panose="020B0604020202020204" pitchFamily="34" charset="0"/>
                <a:cs typeface="Arial" panose="020B0604020202020204" pitchFamily="34" charset="0"/>
              </a:rPr>
              <a:t>What does ‘dignity’ look and feel like in your school?</a:t>
            </a:r>
            <a:r>
              <a:rPr lang="en-GB" sz="1800" b="0" dirty="0">
                <a:solidFill>
                  <a:srgbClr val="000000"/>
                </a:solidFill>
                <a:effectLst/>
                <a:latin typeface="Arial" panose="020B0604020202020204" pitchFamily="34" charset="0"/>
                <a:cs typeface="Arial" panose="020B0604020202020204" pitchFamily="34" charset="0"/>
              </a:rPr>
              <a:t> Create an acrostic poem to share with your class and the wider school community. </a:t>
            </a:r>
            <a:endParaRPr lang="en-GB" sz="15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48135" y="2474557"/>
            <a:ext cx="4621614" cy="1477328"/>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Send My Friend to School supports young people to campaign for every child’s right to a quality education. Read this </a:t>
            </a:r>
            <a:r>
              <a:rPr lang="en-GB" sz="1800" b="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case study</a:t>
            </a:r>
            <a:r>
              <a:rPr lang="en-GB" sz="1800" b="0" dirty="0">
                <a:solidFill>
                  <a:srgbClr val="FF6937"/>
                </a:solidFill>
                <a:effectLst/>
                <a:latin typeface="Arial" panose="020B0604020202020204" pitchFamily="34" charset="0"/>
                <a:cs typeface="Arial" panose="020B0604020202020204" pitchFamily="34" charset="0"/>
              </a:rPr>
              <a:t> </a:t>
            </a:r>
            <a:r>
              <a:rPr lang="en-GB" sz="1800" b="0" dirty="0">
                <a:solidFill>
                  <a:schemeClr val="bg1"/>
                </a:solidFill>
                <a:effectLst/>
                <a:latin typeface="Arial" panose="020B0604020202020204" pitchFamily="34" charset="0"/>
                <a:cs typeface="Arial" panose="020B0604020202020204" pitchFamily="34" charset="0"/>
              </a:rPr>
              <a:t>and encourage your school to take part in the campaign.</a:t>
            </a:r>
            <a:endParaRPr lang="en-GB" sz="1400" dirty="0">
              <a:solidFill>
                <a:schemeClr val="bg1"/>
              </a:solidFill>
              <a:latin typeface="Arial" panose="020B0604020202020204" pitchFamily="34" charset="0"/>
              <a:cs typeface="Arial" panose="020B0604020202020204" pitchFamily="34" charset="0"/>
            </a:endParaRPr>
          </a:p>
        </p:txBody>
      </p:sp>
      <p:pic>
        <p:nvPicPr>
          <p:cNvPr id="9" name="Online Media 8" title="Inspirational Video- Be a Mr. Jensen- MUST WATCH!!">
            <a:hlinkClick r:id="" action="ppaction://media"/>
            <a:extLst>
              <a:ext uri="{FF2B5EF4-FFF2-40B4-BE49-F238E27FC236}">
                <a16:creationId xmlns:a16="http://schemas.microsoft.com/office/drawing/2014/main" id="{510D9643-8F20-A84F-18D0-E6F611037CD7}"/>
              </a:ext>
            </a:extLst>
          </p:cNvPr>
          <p:cNvPicPr>
            <a:picLocks noRot="1" noChangeAspect="1"/>
          </p:cNvPicPr>
          <p:nvPr>
            <a:videoFile r:link="rId1"/>
          </p:nvPr>
        </p:nvPicPr>
        <p:blipFill>
          <a:blip r:embed="rId5"/>
          <a:stretch>
            <a:fillRect/>
          </a:stretch>
        </p:blipFill>
        <p:spPr>
          <a:xfrm>
            <a:off x="4826000" y="4792556"/>
            <a:ext cx="2540000" cy="1435100"/>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1355</TotalTime>
  <Words>2300</Words>
  <Application>Microsoft Office PowerPoint</Application>
  <PresentationFormat>Widescreen</PresentationFormat>
  <Paragraphs>99</Paragraphs>
  <Slides>16</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Black</vt:lpstr>
      <vt:lpstr>Calibri</vt:lpstr>
      <vt:lpstr>Open Sans</vt:lpstr>
      <vt:lpstr>Univers LT Pro 45 Light</vt:lpstr>
      <vt:lpstr>Univers LT Pro 55</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114</cp:revision>
  <dcterms:created xsi:type="dcterms:W3CDTF">2022-01-18T14:28:30Z</dcterms:created>
  <dcterms:modified xsi:type="dcterms:W3CDTF">2022-09-29T08:14:25Z</dcterms:modified>
</cp:coreProperties>
</file>