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84" r:id="rId2"/>
    <p:sldId id="285" r:id="rId3"/>
    <p:sldId id="272" r:id="rId4"/>
    <p:sldId id="293" r:id="rId5"/>
    <p:sldId id="268" r:id="rId6"/>
    <p:sldId id="276" r:id="rId7"/>
    <p:sldId id="289" r:id="rId8"/>
    <p:sldId id="286" r:id="rId9"/>
    <p:sldId id="292" r:id="rId10"/>
    <p:sldId id="287" r:id="rId11"/>
    <p:sldId id="288" r:id="rId12"/>
    <p:sldId id="290" r:id="rId13"/>
    <p:sldId id="270" r:id="rId14"/>
    <p:sldId id="291"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6937"/>
    <a:srgbClr val="003B5E"/>
    <a:srgbClr val="FFFF00"/>
    <a:srgbClr val="DDF3F1"/>
    <a:srgbClr val="00833D"/>
    <a:srgbClr val="7030A0"/>
    <a:srgbClr val="6A1E74"/>
    <a:srgbClr val="FF9933"/>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93" autoAdjust="0"/>
    <p:restoredTop sz="94660"/>
  </p:normalViewPr>
  <p:slideViewPr>
    <p:cSldViewPr snapToGrid="0">
      <p:cViewPr varScale="1">
        <p:scale>
          <a:sx n="62" d="100"/>
          <a:sy n="62" d="100"/>
        </p:scale>
        <p:origin x="1084" y="5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9/22/2022</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b="0" i="0" dirty="0" err="1">
                <a:solidFill>
                  <a:srgbClr val="121212"/>
                </a:solidFill>
                <a:effectLst/>
                <a:latin typeface="Open Sans" panose="020B0606030504020204" pitchFamily="34" charset="0"/>
              </a:rPr>
              <a:t>Sidonie</a:t>
            </a:r>
            <a:r>
              <a:rPr lang="en-GB" b="0" i="0" dirty="0">
                <a:solidFill>
                  <a:srgbClr val="121212"/>
                </a:solidFill>
                <a:effectLst/>
                <a:latin typeface="Open Sans" panose="020B0606030504020204" pitchFamily="34" charset="0"/>
              </a:rPr>
              <a:t>, 10, in her classroom at Ecole </a:t>
            </a:r>
            <a:r>
              <a:rPr lang="en-GB" b="0" i="0" dirty="0" err="1">
                <a:solidFill>
                  <a:srgbClr val="121212"/>
                </a:solidFill>
                <a:effectLst/>
                <a:latin typeface="Open Sans" panose="020B0606030504020204" pitchFamily="34" charset="0"/>
              </a:rPr>
              <a:t>Primaire</a:t>
            </a:r>
            <a:r>
              <a:rPr lang="en-GB" b="0" i="0" dirty="0">
                <a:solidFill>
                  <a:srgbClr val="121212"/>
                </a:solidFill>
                <a:effectLst/>
                <a:latin typeface="Open Sans" panose="020B0606030504020204" pitchFamily="34" charset="0"/>
              </a:rPr>
              <a:t> </a:t>
            </a:r>
            <a:r>
              <a:rPr lang="en-GB" b="0" i="0" dirty="0" err="1">
                <a:solidFill>
                  <a:srgbClr val="121212"/>
                </a:solidFill>
                <a:effectLst/>
                <a:latin typeface="Open Sans" panose="020B0606030504020204" pitchFamily="34" charset="0"/>
              </a:rPr>
              <a:t>Kintambo</a:t>
            </a:r>
            <a:r>
              <a:rPr lang="en-GB" b="0" i="0">
                <a:solidFill>
                  <a:srgbClr val="121212"/>
                </a:solidFill>
                <a:effectLst/>
                <a:latin typeface="Open Sans" panose="020B0606030504020204" pitchFamily="34" charset="0"/>
              </a:rPr>
              <a:t> 3 located in Kinshasa, DR Congo, on September 5, 2022.</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533924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9C8C3-D77B-4A45-B301-1E7F69DD6C4A}"/>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
        <p:nvSpPr>
          <p:cNvPr id="4" name="TextBox 3">
            <a:extLst>
              <a:ext uri="{FF2B5EF4-FFF2-40B4-BE49-F238E27FC236}">
                <a16:creationId xmlns:a16="http://schemas.microsoft.com/office/drawing/2014/main" id="{63675C4D-3156-5CB9-8EAA-691BA42DFB3C}"/>
              </a:ext>
            </a:extLst>
          </p:cNvPr>
          <p:cNvSpPr txBox="1"/>
          <p:nvPr userDrawn="1"/>
        </p:nvSpPr>
        <p:spPr>
          <a:xfrm rot="5400000">
            <a:off x="11531242" y="522393"/>
            <a:ext cx="1106071" cy="215444"/>
          </a:xfrm>
          <a:prstGeom prst="rect">
            <a:avLst/>
          </a:prstGeom>
          <a:noFill/>
        </p:spPr>
        <p:txBody>
          <a:bodyPr wrap="square">
            <a:spAutoFit/>
          </a:bodyPr>
          <a:lstStyle/>
          <a:p>
            <a:pPr algn="l"/>
            <a:r>
              <a:rPr lang="en-GB" sz="800" b="0" i="0" dirty="0">
                <a:solidFill>
                  <a:schemeClr val="bg1"/>
                </a:solidFill>
                <a:effectLst/>
                <a:latin typeface="Arial" panose="020B0604020202020204" pitchFamily="34" charset="0"/>
                <a:cs typeface="Arial" panose="020B0604020202020204" pitchFamily="34" charset="0"/>
              </a:rPr>
              <a:t>© UNICEFF/</a:t>
            </a:r>
            <a:r>
              <a:rPr lang="en-GB" sz="800" b="0" i="0" dirty="0" err="1">
                <a:solidFill>
                  <a:schemeClr val="bg1"/>
                </a:solidFill>
                <a:effectLst/>
                <a:latin typeface="Arial" panose="020B0604020202020204" pitchFamily="34" charset="0"/>
                <a:cs typeface="Arial" panose="020B0604020202020204" pitchFamily="34" charset="0"/>
              </a:rPr>
              <a:t>Mulala</a:t>
            </a:r>
            <a:endParaRPr lang="en-US" sz="800" b="0" i="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4E13DC-33B5-D70F-658A-30842B3D97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5138189"/>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0"/>
            <a:ext cx="6096000" cy="68579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3498751"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3498751"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24290"/>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5601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781619"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781620"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781619"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1078161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781619"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ADBC8ABD-FF41-7E2C-391C-DB27D8AD34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211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bg1"/>
          </a:solidFill>
        </p:spPr>
        <p:txBody>
          <a:bodyPr wrap="square" lIns="144000" tIns="144000" rIns="108000" bIns="0" anchor="ctr" anchorCtr="0">
            <a:spAutoFit/>
          </a:bodyPr>
          <a:lstStyle>
            <a:lvl1pPr marL="0" indent="0">
              <a:buNone/>
              <a:defRPr sz="4000" b="1" i="0" spc="100" baseline="0">
                <a:solidFill>
                  <a:schemeClr val="tx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901362" cy="339950"/>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901363"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901362"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9464450"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901362"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66465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2" y="531140"/>
            <a:ext cx="6536088"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183041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11302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 2</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45617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39605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54336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528741" y="531140"/>
            <a:ext cx="7962116"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 2</a:t>
            </a:r>
            <a:endParaRPr lang="en-GB" dirty="0"/>
          </a:p>
        </p:txBody>
      </p:sp>
    </p:spTree>
    <p:extLst>
      <p:ext uri="{BB962C8B-B14F-4D97-AF65-F5344CB8AC3E}">
        <p14:creationId xmlns:p14="http://schemas.microsoft.com/office/powerpoint/2010/main" val="10404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3696909"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8" y="5775443"/>
            <a:ext cx="3750698"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9786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12192000" cy="68580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5859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464890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INSTRUCTIONS</a:t>
            </a:r>
            <a:endParaRPr lang="en-GB" dirty="0"/>
          </a:p>
        </p:txBody>
      </p:sp>
      <p:sp>
        <p:nvSpPr>
          <p:cNvPr id="5" name="Rectangle 4">
            <a:extLst>
              <a:ext uri="{FF2B5EF4-FFF2-40B4-BE49-F238E27FC236}">
                <a16:creationId xmlns:a16="http://schemas.microsoft.com/office/drawing/2014/main" id="{4B7438D2-6C85-3681-FD0E-952127D229C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6357940" y="1624939"/>
            <a:ext cx="5305425" cy="4490853"/>
          </a:xfrm>
        </p:spPr>
        <p:txBody>
          <a:bodyPr lIns="0">
            <a:normAutofit/>
          </a:bodyPr>
          <a:lstStyle>
            <a:lvl1pPr>
              <a:buClr>
                <a:srgbClr val="00AEEF"/>
              </a:buClr>
              <a:defRPr sz="1800" b="1"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4" name="TextBox 3">
            <a:extLst>
              <a:ext uri="{FF2B5EF4-FFF2-40B4-BE49-F238E27FC236}">
                <a16:creationId xmlns:a16="http://schemas.microsoft.com/office/drawing/2014/main" id="{6245FDA7-ADA2-FC50-4D41-544CB2C33AAF}"/>
              </a:ext>
            </a:extLst>
          </p:cNvPr>
          <p:cNvSpPr txBox="1"/>
          <p:nvPr userDrawn="1"/>
        </p:nvSpPr>
        <p:spPr>
          <a:xfrm>
            <a:off x="528635" y="1624939"/>
            <a:ext cx="5305425" cy="4801314"/>
          </a:xfrm>
          <a:prstGeom prst="rect">
            <a:avLst/>
          </a:prstGeom>
          <a:noFill/>
        </p:spPr>
        <p:txBody>
          <a:bodyPr wrap="square">
            <a:spAutoFit/>
          </a:bodyPr>
          <a:lstStyle/>
          <a:p>
            <a:pPr lvl="0"/>
            <a:r>
              <a:rPr lang="en-GB" sz="1700" b="0" i="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lvl="0"/>
            <a:endParaRPr lang="en-GB" sz="1700" b="0" i="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solidFill>
                  <a:schemeClr val="bg1"/>
                </a:solidFill>
                <a:latin typeface="Arial" panose="020B0604020202020204" pitchFamily="34" charset="0"/>
                <a:cs typeface="Arial" panose="020B0604020202020204" pitchFamily="34" charset="0"/>
              </a:rPr>
              <a:t>Please </a:t>
            </a:r>
            <a:r>
              <a:rPr lang="en-GB" sz="1700" b="1" i="0" dirty="0">
                <a:solidFill>
                  <a:srgbClr val="FFFF00"/>
                </a:solidFill>
                <a:latin typeface="Arial" panose="020B0604020202020204" pitchFamily="34" charset="0"/>
                <a:cs typeface="Arial" panose="020B0604020202020204" pitchFamily="34" charset="0"/>
              </a:rPr>
              <a:t>edit out non-relevant slides </a:t>
            </a:r>
            <a:r>
              <a:rPr lang="en-GB" sz="1700" b="0" i="0" dirty="0">
                <a:solidFill>
                  <a:schemeClr val="bg1"/>
                </a:solidFill>
                <a:latin typeface="Arial" panose="020B0604020202020204" pitchFamily="34" charset="0"/>
                <a:cs typeface="Arial" panose="020B0604020202020204" pitchFamily="34" charset="0"/>
              </a:rPr>
              <a:t>or tasks before sharing with students. Please check the content works for your learners and feel free to add any content that would make the material more relevant to your setting. </a:t>
            </a: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If any of the activities become triggering, please follow your internal mechanisms to provide a safe space and utilise your pastoral/safeguarding support. You can access further support via NSPCC and Childline.</a:t>
            </a:r>
            <a:r>
              <a:rPr lang="en-GB" sz="1700" dirty="0">
                <a:solidFill>
                  <a:schemeClr val="bg1"/>
                </a:solidFill>
                <a:latin typeface="Arial" panose="020B0604020202020204" pitchFamily="34" charset="0"/>
                <a:cs typeface="Arial" panose="020B0604020202020204" pitchFamily="34" charset="0"/>
              </a:rPr>
              <a:t> </a:t>
            </a:r>
            <a:endParaRPr lang="en-GB" sz="1700" b="0" i="0" dirty="0">
              <a:solidFill>
                <a:schemeClr val="bg1"/>
              </a:solidFill>
              <a:latin typeface="Arial" panose="020B0604020202020204" pitchFamily="34" charset="0"/>
              <a:cs typeface="Arial" panose="020B0604020202020204" pitchFamily="34" charset="0"/>
            </a:endParaRPr>
          </a:p>
          <a:p>
            <a:pPr lvl="0"/>
            <a:endParaRPr lang="en-GB" sz="1700" b="0" i="0" dirty="0">
              <a:solidFill>
                <a:schemeClr val="bg1"/>
              </a:solidFill>
              <a:latin typeface="Arial" panose="020B0604020202020204" pitchFamily="34" charset="0"/>
              <a:cs typeface="Arial" panose="020B0604020202020204" pitchFamily="34" charset="0"/>
            </a:endParaRPr>
          </a:p>
          <a:p>
            <a:pPr lvl="0"/>
            <a:r>
              <a:rPr lang="en-GB" sz="1700" b="0" i="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725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 name="Rectangle 1">
            <a:extLst>
              <a:ext uri="{FF2B5EF4-FFF2-40B4-BE49-F238E27FC236}">
                <a16:creationId xmlns:a16="http://schemas.microsoft.com/office/drawing/2014/main" id="{08ABAA83-EA49-59C5-F1C6-74286C2B285F}"/>
              </a:ext>
            </a:extLst>
          </p:cNvPr>
          <p:cNvSpPr/>
          <p:nvPr userDrawn="1"/>
        </p:nvSpPr>
        <p:spPr>
          <a:xfrm>
            <a:off x="6096000" y="0"/>
            <a:ext cx="6096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6586401" y="2071688"/>
            <a:ext cx="5305425" cy="309086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6586401" y="146855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551757" y="159720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677478" y="2326112"/>
            <a:ext cx="4512040" cy="4531888"/>
          </a:xfrm>
          <a:prstGeom prst="rect">
            <a:avLst/>
          </a:prstGeom>
        </p:spPr>
      </p:pic>
    </p:spTree>
    <p:extLst>
      <p:ext uri="{BB962C8B-B14F-4D97-AF65-F5344CB8AC3E}">
        <p14:creationId xmlns:p14="http://schemas.microsoft.com/office/powerpoint/2010/main" val="40215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528741" y="531140"/>
            <a:ext cx="264197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HEADER</a:t>
            </a:r>
            <a:endParaRPr lang="en-GB" dirty="0"/>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6267AA-06DB-7249-97B0-AC604B4097ED}"/>
              </a:ext>
            </a:extLst>
          </p:cNvPr>
          <p:cNvPicPr>
            <a:picLocks noChangeAspect="1"/>
          </p:cNvPicPr>
          <p:nvPr userDrawn="1"/>
        </p:nvPicPr>
        <p:blipFill>
          <a:blip r:embed="rId2">
            <a:extLst>
              <a:ext uri="{28A0092B-C50C-407E-A947-70E740481C1C}">
                <a14:useLocalDpi xmlns:a14="http://schemas.microsoft.com/office/drawing/2010/main" val="0"/>
              </a:ext>
            </a:extLst>
          </a:blip>
          <a:srcRect l="20344" r="20344"/>
          <a:stretch/>
        </p:blipFill>
        <p:spPr>
          <a:xfrm>
            <a:off x="-5355" y="1"/>
            <a:ext cx="6101355" cy="68579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3534377"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353437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3" name="Picture 2">
            <a:extLst>
              <a:ext uri="{FF2B5EF4-FFF2-40B4-BE49-F238E27FC236}">
                <a16:creationId xmlns:a16="http://schemas.microsoft.com/office/drawing/2014/main" id="{82603934-A46A-7495-82B1-0BF49C5D8D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6096000" y="6642556"/>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27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22/09/2022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738" r:id="rId3"/>
    <p:sldLayoutId id="2147483739" r:id="rId4"/>
    <p:sldLayoutId id="2147483734" r:id="rId5"/>
    <p:sldLayoutId id="2147483728" r:id="rId6"/>
    <p:sldLayoutId id="2147483694" r:id="rId7"/>
    <p:sldLayoutId id="2147483706" r:id="rId8"/>
    <p:sldLayoutId id="2147483727" r:id="rId9"/>
    <p:sldLayoutId id="2147483709" r:id="rId10"/>
    <p:sldLayoutId id="2147483740" r:id="rId11"/>
    <p:sldLayoutId id="2147483735" r:id="rId12"/>
    <p:sldLayoutId id="2147483733" r:id="rId13"/>
    <p:sldLayoutId id="2147483736" r:id="rId14"/>
    <p:sldLayoutId id="2147483741" r:id="rId15"/>
    <p:sldLayoutId id="2147483742" r:id="rId16"/>
    <p:sldLayoutId id="2147483743" r:id="rId17"/>
    <p:sldLayoutId id="2147483715" r:id="rId18"/>
    <p:sldLayoutId id="2147483737" r:id="rId19"/>
    <p:sldLayoutId id="2147483696" r:id="rId20"/>
    <p:sldLayoutId id="2147483722" r:id="rId21"/>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qSElmEmEjb4" TargetMode="External"/><Relationship Id="rId2" Type="http://schemas.openxmlformats.org/officeDocument/2006/relationships/slideLayout" Target="../slideLayouts/slideLayout16.xml"/><Relationship Id="rId1" Type="http://schemas.openxmlformats.org/officeDocument/2006/relationships/video" Target="https://www.youtube.com/embed/qSElmEmEjb4?feature=oembed" TargetMode="External"/><Relationship Id="rId5" Type="http://schemas.openxmlformats.org/officeDocument/2006/relationships/image" Target="../media/image22.jpeg"/><Relationship Id="rId4" Type="http://schemas.openxmlformats.org/officeDocument/2006/relationships/hyperlink" Target="https://www.bbc.co.uk/news/explainers-54522248"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theblackcurriculum.com/freelearning" TargetMode="External"/><Relationship Id="rId2" Type="http://schemas.openxmlformats.org/officeDocument/2006/relationships/hyperlink" Target="https://www.blackhistorymonth.org.uk/section/bhm-firsts/" TargetMode="External"/><Relationship Id="rId1" Type="http://schemas.openxmlformats.org/officeDocument/2006/relationships/slideLayout" Target="../slideLayouts/slideLayout17.xml"/><Relationship Id="rId5" Type="http://schemas.openxmlformats.org/officeDocument/2006/relationships/image" Target="../media/image23.JPG"/><Relationship Id="rId4" Type="http://schemas.openxmlformats.org/officeDocument/2006/relationships/hyperlink" Target="https://www.bbc.co.uk/newsround/53109038"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8uM-r40Up8A" TargetMode="External"/><Relationship Id="rId2" Type="http://schemas.openxmlformats.org/officeDocument/2006/relationships/slideLayout" Target="../slideLayouts/slideLayout16.xml"/><Relationship Id="rId1" Type="http://schemas.openxmlformats.org/officeDocument/2006/relationships/video" Target="https://www.youtube.com/embed/8uM-r40Up8A?feature=oembed" TargetMode="External"/><Relationship Id="rId6" Type="http://schemas.openxmlformats.org/officeDocument/2006/relationships/hyperlink" Target="https://artuk.org/discover/artworks/uk-school-report-72470" TargetMode="External"/><Relationship Id="rId5" Type="http://schemas.openxmlformats.org/officeDocument/2006/relationships/image" Target="../media/image24.jpeg"/><Relationship Id="rId4" Type="http://schemas.openxmlformats.org/officeDocument/2006/relationships/hyperlink" Target="https://www.bbc.co.uk/news/53014592"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hyperlink" Target="https://www.youtube.com/watch?v=Vv7if5TOKB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9.jpeg"/><Relationship Id="rId2" Type="http://schemas.openxmlformats.org/officeDocument/2006/relationships/video" Target="https://www.youtube.com/embed/oNet1W_TMqM?feature=oembed" TargetMode="External"/><Relationship Id="rId1" Type="http://schemas.openxmlformats.org/officeDocument/2006/relationships/video" Target="https://www.youtube.com/embed/Rp7S1drKzEk?feature=oembed" TargetMode="External"/><Relationship Id="rId6" Type="http://schemas.openxmlformats.org/officeDocument/2006/relationships/image" Target="../media/image18.jpeg"/><Relationship Id="rId5" Type="http://schemas.openxmlformats.org/officeDocument/2006/relationships/hyperlink" Target="https://www.youtube.com/watch?v=oNet1W_TMqM" TargetMode="External"/><Relationship Id="rId4" Type="http://schemas.openxmlformats.org/officeDocument/2006/relationships/hyperlink" Target="https://www.youtube.com/watch?v=Rp7S1drKzEk&amp;ab_channel=ARCStorie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T2zF9_Sw8KA" TargetMode="External"/><Relationship Id="rId2" Type="http://schemas.openxmlformats.org/officeDocument/2006/relationships/slideLayout" Target="../slideLayouts/slideLayout15.xml"/><Relationship Id="rId1" Type="http://schemas.openxmlformats.org/officeDocument/2006/relationships/video" Target="https://www.youtube.com/embed/T2zF9_Sw8KA?feature=oembed" TargetMode="External"/><Relationship Id="rId6" Type="http://schemas.openxmlformats.org/officeDocument/2006/relationships/image" Target="../media/image20.jpeg"/><Relationship Id="rId5" Type="http://schemas.openxmlformats.org/officeDocument/2006/relationships/hyperlink" Target="https://www.bbc.co.uk/cbeebies/joinin/black-history-month" TargetMode="External"/><Relationship Id="rId4" Type="http://schemas.openxmlformats.org/officeDocument/2006/relationships/hyperlink" Target="https://www.youtube.com/watch?v=N34WEcrbeg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Aq13dvtZjP4" TargetMode="External"/><Relationship Id="rId7" Type="http://schemas.openxmlformats.org/officeDocument/2006/relationships/hyperlink" Target="https://youtu.be/uSyzaXXKUaQ" TargetMode="External"/><Relationship Id="rId2" Type="http://schemas.openxmlformats.org/officeDocument/2006/relationships/slideLayout" Target="../slideLayouts/slideLayout15.xml"/><Relationship Id="rId1" Type="http://schemas.openxmlformats.org/officeDocument/2006/relationships/video" Target="https://www.youtube.com/embed/Aq13dvtZjP4?feature=oembed" TargetMode="External"/><Relationship Id="rId6" Type="http://schemas.openxmlformats.org/officeDocument/2006/relationships/image" Target="../media/image21.jpeg"/><Relationship Id="rId5" Type="http://schemas.openxmlformats.org/officeDocument/2006/relationships/hyperlink" Target="https://www.bbc.co.uk/newsround/53071098" TargetMode="External"/><Relationship Id="rId4" Type="http://schemas.openxmlformats.org/officeDocument/2006/relationships/hyperlink" Target="https://www.bbc.co.uk/cbbc/watch/blue-peter-black-history-month-poe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4AE93F-A5B5-55D9-0E0C-F7F2CD976D92}"/>
              </a:ext>
            </a:extLst>
          </p:cNvPr>
          <p:cNvSpPr>
            <a:spLocks noGrp="1"/>
          </p:cNvSpPr>
          <p:nvPr>
            <p:ph type="ctrTitle"/>
          </p:nvPr>
        </p:nvSpPr>
        <p:spPr>
          <a:xfrm>
            <a:off x="273218" y="5821785"/>
            <a:ext cx="6576899" cy="744407"/>
          </a:xfrm>
        </p:spPr>
        <p:txBody>
          <a:bodyPr/>
          <a:lstStyle/>
          <a:p>
            <a:r>
              <a:rPr lang="en-US" sz="3800" dirty="0">
                <a:latin typeface="Arial Black" panose="020B0A04020102020204" pitchFamily="34" charset="0"/>
                <a:cs typeface="Arial" panose="020B0604020202020204" pitchFamily="34" charset="0"/>
              </a:rPr>
              <a:t>ARTICLE OF THE WEEK</a:t>
            </a:r>
          </a:p>
        </p:txBody>
      </p:sp>
    </p:spTree>
    <p:extLst>
      <p:ext uri="{BB962C8B-B14F-4D97-AF65-F5344CB8AC3E}">
        <p14:creationId xmlns:p14="http://schemas.microsoft.com/office/powerpoint/2010/main" val="82415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6"/>
            <a:ext cx="7396059" cy="671704"/>
          </a:xfrm>
        </p:spPr>
        <p:txBody>
          <a:bodyPr/>
          <a:lstStyle/>
          <a:p>
            <a:r>
              <a:rPr lang="en-US" sz="3800" dirty="0">
                <a:latin typeface="Arial Black" panose="020B0A04020102020204" pitchFamily="34" charset="0"/>
              </a:rPr>
              <a:t>SECONDARY ACTIVITIES</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4195659"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B0183-7BE6-01B6-1CB7-0D8BCD7ED86F}"/>
              </a:ext>
            </a:extLst>
          </p:cNvPr>
          <p:cNvSpPr/>
          <p:nvPr/>
        </p:nvSpPr>
        <p:spPr>
          <a:xfrm>
            <a:off x="528741" y="4434357"/>
            <a:ext cx="6119709"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4724400" y="2137472"/>
            <a:ext cx="7198061"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6648450" y="4434357"/>
            <a:ext cx="528456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630154" y="2479775"/>
            <a:ext cx="3952403" cy="1477328"/>
          </a:xfrm>
          <a:prstGeom prst="rect">
            <a:avLst/>
          </a:prstGeom>
          <a:noFill/>
        </p:spPr>
        <p:txBody>
          <a:bodyPr wrap="square" rtlCol="0">
            <a:spAutoFit/>
          </a:bodyPr>
          <a:lstStyle/>
          <a:p>
            <a:pPr algn="ctr"/>
            <a:r>
              <a:rPr lang="en-GB" sz="1800" i="0" dirty="0">
                <a:solidFill>
                  <a:srgbClr val="000000"/>
                </a:solidFill>
                <a:effectLst/>
                <a:latin typeface="Arial" panose="020B0604020202020204" pitchFamily="34" charset="0"/>
                <a:cs typeface="Arial" panose="020B0604020202020204" pitchFamily="34" charset="0"/>
              </a:rPr>
              <a:t>Research the term ‘</a:t>
            </a:r>
            <a:r>
              <a:rPr lang="en-GB" sz="1800" b="1" i="0" dirty="0">
                <a:solidFill>
                  <a:srgbClr val="003B5E"/>
                </a:solidFill>
                <a:effectLst/>
                <a:latin typeface="Arial" panose="020B0604020202020204" pitchFamily="34" charset="0"/>
                <a:cs typeface="Arial" panose="020B0604020202020204" pitchFamily="34" charset="0"/>
              </a:rPr>
              <a:t>unconscious bias</a:t>
            </a:r>
            <a:r>
              <a:rPr lang="en-GB" sz="1800" b="0" i="0" dirty="0">
                <a:solidFill>
                  <a:srgbClr val="000000"/>
                </a:solidFill>
                <a:effectLst/>
                <a:latin typeface="Arial" panose="020B0604020202020204" pitchFamily="34" charset="0"/>
                <a:cs typeface="Arial" panose="020B0604020202020204" pitchFamily="34" charset="0"/>
              </a:rPr>
              <a:t>’. Feedback what you find out and have a class discussion about how this relates to Article 2 (non-discrimination). </a:t>
            </a:r>
            <a:endParaRPr lang="en-GB"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DABE4C-A04F-5B8C-9171-D4E4C4FE47EB}"/>
              </a:ext>
            </a:extLst>
          </p:cNvPr>
          <p:cNvSpPr txBox="1"/>
          <p:nvPr/>
        </p:nvSpPr>
        <p:spPr>
          <a:xfrm>
            <a:off x="902021" y="4771440"/>
            <a:ext cx="5373147" cy="1477328"/>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cs typeface="Arial" panose="020B0604020202020204" pitchFamily="34" charset="0"/>
              </a:rPr>
              <a:t>Look up the </a:t>
            </a:r>
            <a:r>
              <a:rPr lang="en-GB" sz="1800" b="1" i="0" dirty="0">
                <a:solidFill>
                  <a:srgbClr val="003B5E"/>
                </a:solidFill>
                <a:effectLst/>
                <a:latin typeface="Arial" panose="020B0604020202020204" pitchFamily="34" charset="0"/>
                <a:cs typeface="Arial" panose="020B0604020202020204" pitchFamily="34" charset="0"/>
              </a:rPr>
              <a:t>theme of this year’s Black History Month</a:t>
            </a:r>
            <a:r>
              <a:rPr lang="en-GB" sz="1800" b="1" i="0" dirty="0">
                <a:solidFill>
                  <a:srgbClr val="000000"/>
                </a:solidFill>
                <a:effectLst/>
                <a:latin typeface="Arial" panose="020B0604020202020204" pitchFamily="34" charset="0"/>
                <a:cs typeface="Arial" panose="020B0604020202020204" pitchFamily="34" charset="0"/>
              </a:rPr>
              <a:t> </a:t>
            </a:r>
            <a:r>
              <a:rPr lang="en-GB" sz="1800" b="0" i="0" dirty="0">
                <a:solidFill>
                  <a:srgbClr val="000000"/>
                </a:solidFill>
                <a:effectLst/>
                <a:latin typeface="Arial" panose="020B0604020202020204" pitchFamily="34" charset="0"/>
                <a:cs typeface="Arial" panose="020B0604020202020204" pitchFamily="34" charset="0"/>
              </a:rPr>
              <a:t>and explore the resources. Find a way of promoting the main messages in your school. You could do this through a display, an assembly, a newsletter article or whatever you think will work. </a:t>
            </a:r>
            <a:endParaRPr lang="en-GB"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EDB733-D59A-AE81-C34F-D4AF580961B0}"/>
              </a:ext>
            </a:extLst>
          </p:cNvPr>
          <p:cNvSpPr txBox="1"/>
          <p:nvPr/>
        </p:nvSpPr>
        <p:spPr>
          <a:xfrm>
            <a:off x="7486049" y="2479775"/>
            <a:ext cx="4217334" cy="1477328"/>
          </a:xfrm>
          <a:prstGeom prst="rect">
            <a:avLst/>
          </a:prstGeom>
          <a:noFill/>
        </p:spPr>
        <p:txBody>
          <a:bodyPr wrap="square" rtlCol="0">
            <a:spAutoFit/>
          </a:bodyPr>
          <a:lstStyle/>
          <a:p>
            <a:pPr algn="ctr"/>
            <a:r>
              <a:rPr lang="en-GB" sz="1800" b="0" i="0" u="sng" strike="noStrike" dirty="0">
                <a:solidFill>
                  <a:srgbClr val="FFFF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Watch this video</a:t>
            </a:r>
            <a:r>
              <a:rPr lang="en-GB" sz="1800" b="0" i="0" dirty="0">
                <a:solidFill>
                  <a:srgbClr val="FFFF00"/>
                </a:solidFill>
                <a:effectLst/>
                <a:latin typeface="Arial" panose="020B0604020202020204" pitchFamily="34" charset="0"/>
                <a:cs typeface="Arial" panose="020B0604020202020204" pitchFamily="34" charset="0"/>
              </a:rPr>
              <a:t> </a:t>
            </a:r>
            <a:r>
              <a:rPr lang="en-GB" sz="1800" b="0" i="0" dirty="0">
                <a:solidFill>
                  <a:schemeClr val="bg1"/>
                </a:solidFill>
                <a:effectLst/>
                <a:latin typeface="Arial" panose="020B0604020202020204" pitchFamily="34" charset="0"/>
                <a:cs typeface="Arial" panose="020B0604020202020204" pitchFamily="34" charset="0"/>
              </a:rPr>
              <a:t>about stereotypes of African men in Hollywood films. In what ways do you think Black people are stereotyped in British society? How can we challenge these stereotypes? </a:t>
            </a:r>
            <a:endParaRPr lang="en-GB" sz="11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FEC6972-21CF-9B64-FF44-09536D49B4D4}"/>
              </a:ext>
            </a:extLst>
          </p:cNvPr>
          <p:cNvSpPr txBox="1"/>
          <p:nvPr/>
        </p:nvSpPr>
        <p:spPr>
          <a:xfrm>
            <a:off x="6949273" y="4681439"/>
            <a:ext cx="4781265" cy="1754326"/>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Read more about Black History Month and why it is important on </a:t>
            </a:r>
            <a:r>
              <a:rPr lang="en-GB" sz="1800" b="0" i="0" u="sng" strike="noStrike" dirty="0">
                <a:solidFill>
                  <a:srgbClr val="FF693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BBC website</a:t>
            </a:r>
            <a:r>
              <a:rPr lang="en-GB" sz="1800" b="0" i="0" dirty="0">
                <a:solidFill>
                  <a:schemeClr val="bg1"/>
                </a:solidFill>
                <a:effectLst/>
                <a:latin typeface="Arial" panose="020B0604020202020204" pitchFamily="34" charset="0"/>
                <a:cs typeface="Arial" panose="020B0604020202020204" pitchFamily="34" charset="0"/>
              </a:rPr>
              <a:t>. How does celebrating BHM link to children’s rights? Make a pledge to tell someone about the importance of BHM either in person or through social media.  </a:t>
            </a:r>
            <a:endParaRPr lang="en-GB" sz="1600" dirty="0">
              <a:solidFill>
                <a:schemeClr val="bg1"/>
              </a:solidFill>
              <a:latin typeface="Arial" panose="020B0604020202020204" pitchFamily="34" charset="0"/>
              <a:cs typeface="Arial" panose="020B0604020202020204" pitchFamily="34" charset="0"/>
            </a:endParaRPr>
          </a:p>
        </p:txBody>
      </p:sp>
      <p:pic>
        <p:nvPicPr>
          <p:cNvPr id="13" name="Online Media 12" title="African Men. Hollywood Stereotypes. [mamahope.org]">
            <a:hlinkClick r:id="" action="ppaction://media"/>
            <a:extLst>
              <a:ext uri="{FF2B5EF4-FFF2-40B4-BE49-F238E27FC236}">
                <a16:creationId xmlns:a16="http://schemas.microsoft.com/office/drawing/2014/main" id="{888C390D-612F-B14F-B8C9-267F66416361}"/>
              </a:ext>
            </a:extLst>
          </p:cNvPr>
          <p:cNvPicPr>
            <a:picLocks noRot="1" noChangeAspect="1"/>
          </p:cNvPicPr>
          <p:nvPr>
            <a:videoFile r:link="rId1"/>
          </p:nvPr>
        </p:nvPicPr>
        <p:blipFill>
          <a:blip r:embed="rId5"/>
          <a:stretch>
            <a:fillRect/>
          </a:stretch>
        </p:blipFill>
        <p:spPr>
          <a:xfrm>
            <a:off x="4883524" y="2492425"/>
            <a:ext cx="2540000" cy="1435100"/>
          </a:xfrm>
          <a:prstGeom prst="rect">
            <a:avLst/>
          </a:prstGeom>
        </p:spPr>
      </p:pic>
    </p:spTree>
    <p:extLst>
      <p:ext uri="{BB962C8B-B14F-4D97-AF65-F5344CB8AC3E}">
        <p14:creationId xmlns:p14="http://schemas.microsoft.com/office/powerpoint/2010/main" val="28579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148C5-8033-2F6C-8E1A-47F2DB6C209F}"/>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3" name="Text Placeholder 2">
            <a:extLst>
              <a:ext uri="{FF2B5EF4-FFF2-40B4-BE49-F238E27FC236}">
                <a16:creationId xmlns:a16="http://schemas.microsoft.com/office/drawing/2014/main" id="{C7C85236-62AD-FB88-2CBF-B8C2EF1CB983}"/>
              </a:ext>
            </a:extLst>
          </p:cNvPr>
          <p:cNvSpPr>
            <a:spLocks noGrp="1"/>
          </p:cNvSpPr>
          <p:nvPr>
            <p:ph type="body" sz="quarter" idx="14"/>
          </p:nvPr>
        </p:nvSpPr>
        <p:spPr>
          <a:xfrm>
            <a:off x="528741" y="552685"/>
            <a:ext cx="7962116" cy="671704"/>
          </a:xfrm>
        </p:spPr>
        <p:txBody>
          <a:bodyPr/>
          <a:lstStyle/>
          <a:p>
            <a:r>
              <a:rPr lang="en-US" sz="3800" dirty="0">
                <a:latin typeface="Arial Black" panose="020B0A04020102020204" pitchFamily="34" charset="0"/>
              </a:rPr>
              <a:t>SECONDARY ACTIVITIES 2</a:t>
            </a:r>
          </a:p>
        </p:txBody>
      </p:sp>
      <p:sp>
        <p:nvSpPr>
          <p:cNvPr id="4" name="Rectangle 3">
            <a:extLst>
              <a:ext uri="{FF2B5EF4-FFF2-40B4-BE49-F238E27FC236}">
                <a16:creationId xmlns:a16="http://schemas.microsoft.com/office/drawing/2014/main" id="{4147624B-3509-583B-4E7E-03A60295EFAC}"/>
              </a:ext>
            </a:extLst>
          </p:cNvPr>
          <p:cNvSpPr/>
          <p:nvPr/>
        </p:nvSpPr>
        <p:spPr>
          <a:xfrm>
            <a:off x="528741" y="2137472"/>
            <a:ext cx="545840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A543B5-0473-6EF4-B0B1-951579C011CE}"/>
              </a:ext>
            </a:extLst>
          </p:cNvPr>
          <p:cNvSpPr/>
          <p:nvPr/>
        </p:nvSpPr>
        <p:spPr>
          <a:xfrm>
            <a:off x="528740" y="4434357"/>
            <a:ext cx="730466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B85E6-A5F9-2ABC-81EF-5EDBDB6ACAFE}"/>
              </a:ext>
            </a:extLst>
          </p:cNvPr>
          <p:cNvSpPr/>
          <p:nvPr/>
        </p:nvSpPr>
        <p:spPr>
          <a:xfrm>
            <a:off x="5987144" y="2137472"/>
            <a:ext cx="5945871"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9B981E-037A-7815-7912-1BCD08320421}"/>
              </a:ext>
            </a:extLst>
          </p:cNvPr>
          <p:cNvSpPr/>
          <p:nvPr/>
        </p:nvSpPr>
        <p:spPr>
          <a:xfrm>
            <a:off x="7833408" y="4434357"/>
            <a:ext cx="4099605"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7E788E-E9B9-43C1-4D13-2D3E1B28D93C}"/>
              </a:ext>
            </a:extLst>
          </p:cNvPr>
          <p:cNvSpPr txBox="1"/>
          <p:nvPr/>
        </p:nvSpPr>
        <p:spPr>
          <a:xfrm>
            <a:off x="6204857" y="2336058"/>
            <a:ext cx="5496720" cy="1754326"/>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cs typeface="Arial" panose="020B0604020202020204" pitchFamily="34" charset="0"/>
              </a:rPr>
              <a:t>Carry out some research using </a:t>
            </a:r>
            <a:r>
              <a:rPr lang="en-GB" b="1" i="0" u="sng" strike="noStrike" dirty="0">
                <a:solidFill>
                  <a:srgbClr val="003B5E"/>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blackhistorymonth.org.uk/section/</a:t>
            </a:r>
            <a:r>
              <a:rPr lang="en-GB" b="1" i="0" u="sng" strike="noStrike" dirty="0" err="1">
                <a:solidFill>
                  <a:srgbClr val="003B5E"/>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bhm</a:t>
            </a:r>
            <a:r>
              <a:rPr lang="en-GB" b="1" i="0" u="sng" strike="noStrike" dirty="0">
                <a:solidFill>
                  <a:srgbClr val="003B5E"/>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-firsts</a:t>
            </a:r>
            <a:r>
              <a:rPr lang="en-GB" b="1" i="0" dirty="0">
                <a:solidFill>
                  <a:srgbClr val="003B5E"/>
                </a:solidFill>
                <a:effectLst/>
                <a:latin typeface="Arial" panose="020B0604020202020204" pitchFamily="34" charset="0"/>
                <a:cs typeface="Arial" panose="020B0604020202020204" pitchFamily="34" charset="0"/>
              </a:rPr>
              <a:t> </a:t>
            </a:r>
            <a:r>
              <a:rPr lang="en-GB" b="0" i="0" dirty="0">
                <a:solidFill>
                  <a:srgbClr val="000000"/>
                </a:solidFill>
                <a:effectLst/>
                <a:latin typeface="Arial" panose="020B0604020202020204" pitchFamily="34" charset="0"/>
                <a:cs typeface="Arial" panose="020B0604020202020204" pitchFamily="34" charset="0"/>
              </a:rPr>
              <a:t>or </a:t>
            </a:r>
            <a:r>
              <a:rPr lang="en-GB" b="1" i="0" u="sng" strike="noStrike" dirty="0">
                <a:solidFill>
                  <a:srgbClr val="003B5E"/>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theblackcurriculum.com/</a:t>
            </a:r>
            <a:r>
              <a:rPr lang="en-GB" b="1" i="0" u="sng" strike="noStrike" dirty="0" err="1">
                <a:solidFill>
                  <a:srgbClr val="003B5E"/>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freelearning</a:t>
            </a:r>
            <a:r>
              <a:rPr lang="en-GB" b="1" i="0" dirty="0">
                <a:solidFill>
                  <a:srgbClr val="003B5E"/>
                </a:solidFill>
                <a:effectLst/>
                <a:latin typeface="Arial" panose="020B0604020202020204" pitchFamily="34" charset="0"/>
                <a:cs typeface="Arial" panose="020B0604020202020204" pitchFamily="34" charset="0"/>
              </a:rPr>
              <a:t> </a:t>
            </a:r>
            <a:r>
              <a:rPr lang="en-GB" b="0" i="0" dirty="0">
                <a:solidFill>
                  <a:srgbClr val="000000"/>
                </a:solidFill>
                <a:effectLst/>
                <a:latin typeface="Arial" panose="020B0604020202020204" pitchFamily="34" charset="0"/>
                <a:cs typeface="Arial" panose="020B0604020202020204" pitchFamily="34" charset="0"/>
              </a:rPr>
              <a:t>to find out more about Great Black Britons. How do their achievements link to rights? Find a way of sharing what you have learnt. </a:t>
            </a:r>
            <a:endParaRPr lang="en-GB"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3FB570D-B234-3922-9DE8-4A90483EA3F9}"/>
              </a:ext>
            </a:extLst>
          </p:cNvPr>
          <p:cNvSpPr txBox="1"/>
          <p:nvPr/>
        </p:nvSpPr>
        <p:spPr>
          <a:xfrm>
            <a:off x="610904" y="4479053"/>
            <a:ext cx="4099604" cy="2062103"/>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cs typeface="Arial" panose="020B0604020202020204" pitchFamily="34" charset="0"/>
              </a:rPr>
              <a:t>There have been calls to encourage schools to teach about Black history all year round rather than just during Black History Month. Watch </a:t>
            </a:r>
            <a:r>
              <a:rPr lang="en-GB" sz="1600" b="0" i="0" u="sng" strike="noStrike" dirty="0">
                <a:solidFill>
                  <a:srgbClr val="FFFF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this video</a:t>
            </a:r>
            <a:r>
              <a:rPr lang="en-GB" sz="1600" b="0" i="0" dirty="0">
                <a:solidFill>
                  <a:srgbClr val="FFFF00"/>
                </a:solidFill>
                <a:effectLst/>
                <a:latin typeface="Arial" panose="020B0604020202020204" pitchFamily="34" charset="0"/>
                <a:cs typeface="Arial" panose="020B0604020202020204" pitchFamily="34" charset="0"/>
              </a:rPr>
              <a:t> </a:t>
            </a:r>
            <a:r>
              <a:rPr lang="en-GB" sz="1600" b="0" i="0" dirty="0">
                <a:solidFill>
                  <a:schemeClr val="bg1"/>
                </a:solidFill>
                <a:effectLst/>
                <a:latin typeface="Arial" panose="020B0604020202020204" pitchFamily="34" charset="0"/>
                <a:cs typeface="Arial" panose="020B0604020202020204" pitchFamily="34" charset="0"/>
              </a:rPr>
              <a:t>to find out more about the Black Curriculum. Have a discussion about whether your school could do more to teach Black history all year round.   </a:t>
            </a:r>
            <a:endParaRPr lang="en-GB" sz="14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FAF3CEF-6A98-ED70-FF1B-F939D4B09ED1}"/>
              </a:ext>
            </a:extLst>
          </p:cNvPr>
          <p:cNvSpPr txBox="1"/>
          <p:nvPr/>
        </p:nvSpPr>
        <p:spPr>
          <a:xfrm>
            <a:off x="749460" y="2474558"/>
            <a:ext cx="5234677"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Read over the wording of </a:t>
            </a:r>
            <a:r>
              <a:rPr lang="en-GB" sz="1800" b="1" i="0" dirty="0">
                <a:solidFill>
                  <a:srgbClr val="FF6937"/>
                </a:solidFill>
                <a:effectLst/>
                <a:latin typeface="Arial" panose="020B0604020202020204" pitchFamily="34" charset="0"/>
                <a:cs typeface="Arial" panose="020B0604020202020204" pitchFamily="34" charset="0"/>
              </a:rPr>
              <a:t>articles 2 and 30 </a:t>
            </a:r>
            <a:r>
              <a:rPr lang="en-GB" sz="1800" b="0" i="0" dirty="0">
                <a:solidFill>
                  <a:schemeClr val="bg1"/>
                </a:solidFill>
                <a:effectLst/>
                <a:latin typeface="Arial" panose="020B0604020202020204" pitchFamily="34" charset="0"/>
                <a:cs typeface="Arial" panose="020B0604020202020204" pitchFamily="34" charset="0"/>
              </a:rPr>
              <a:t>and check out any vocabulary you are not sure about. Use your creativity to write, draw, sing (or express in any way you like) a world where these two rights are fully achieved for all.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5489E20-5EAE-893F-680E-FD0ACEF0AC10}"/>
              </a:ext>
            </a:extLst>
          </p:cNvPr>
          <p:cNvSpPr txBox="1"/>
          <p:nvPr/>
        </p:nvSpPr>
        <p:spPr>
          <a:xfrm>
            <a:off x="7833407" y="4593663"/>
            <a:ext cx="4099606" cy="1938992"/>
          </a:xfrm>
          <a:prstGeom prst="rect">
            <a:avLst/>
          </a:prstGeom>
          <a:noFill/>
        </p:spPr>
        <p:txBody>
          <a:bodyPr wrap="square" rtlCol="0">
            <a:spAutoFit/>
          </a:bodyPr>
          <a:lstStyle/>
          <a:p>
            <a:pPr algn="ctr"/>
            <a:r>
              <a:rPr lang="en-GB" sz="1500" b="0" i="0" dirty="0">
                <a:solidFill>
                  <a:srgbClr val="000000"/>
                </a:solidFill>
                <a:effectLst/>
                <a:latin typeface="Arial" panose="020B0604020202020204" pitchFamily="34" charset="0"/>
                <a:cs typeface="Arial" panose="020B0604020202020204" pitchFamily="34" charset="0"/>
              </a:rPr>
              <a:t>In your tutor group or in an English class, choose to read a book such as </a:t>
            </a:r>
            <a:r>
              <a:rPr lang="en-GB" sz="1500" b="1" i="0" dirty="0">
                <a:solidFill>
                  <a:srgbClr val="003B5E"/>
                </a:solidFill>
                <a:effectLst/>
                <a:latin typeface="Arial" panose="020B0604020202020204" pitchFamily="34" charset="0"/>
                <a:cs typeface="Arial" panose="020B0604020202020204" pitchFamily="34" charset="0"/>
              </a:rPr>
              <a:t>Noughts and Crosses</a:t>
            </a:r>
            <a:r>
              <a:rPr lang="en-GB" sz="1500" b="0" i="0" dirty="0">
                <a:solidFill>
                  <a:srgbClr val="000000"/>
                </a:solidFill>
                <a:effectLst/>
                <a:latin typeface="Arial" panose="020B0604020202020204" pitchFamily="34" charset="0"/>
                <a:cs typeface="Arial" panose="020B0604020202020204" pitchFamily="34" charset="0"/>
              </a:rPr>
              <a:t> by Malorie Blackman, </a:t>
            </a:r>
            <a:r>
              <a:rPr lang="en-GB" sz="1500" b="1" i="0" dirty="0">
                <a:solidFill>
                  <a:srgbClr val="003B5E"/>
                </a:solidFill>
                <a:effectLst/>
                <a:latin typeface="Arial" panose="020B0604020202020204" pitchFamily="34" charset="0"/>
                <a:cs typeface="Arial" panose="020B0604020202020204" pitchFamily="34" charset="0"/>
              </a:rPr>
              <a:t>The Hate you Give </a:t>
            </a:r>
            <a:r>
              <a:rPr lang="en-GB" sz="1500" b="0" i="0" dirty="0">
                <a:solidFill>
                  <a:srgbClr val="000000"/>
                </a:solidFill>
                <a:effectLst/>
                <a:latin typeface="Arial" panose="020B0604020202020204" pitchFamily="34" charset="0"/>
                <a:cs typeface="Arial" panose="020B0604020202020204" pitchFamily="34" charset="0"/>
              </a:rPr>
              <a:t>by Angie Thomas or </a:t>
            </a:r>
            <a:r>
              <a:rPr lang="en-GB" sz="1500" b="1" i="0" dirty="0">
                <a:solidFill>
                  <a:srgbClr val="003B5E"/>
                </a:solidFill>
                <a:effectLst/>
                <a:latin typeface="Arial" panose="020B0604020202020204" pitchFamily="34" charset="0"/>
                <a:cs typeface="Arial" panose="020B0604020202020204" pitchFamily="34" charset="0"/>
              </a:rPr>
              <a:t>Journey to </a:t>
            </a:r>
            <a:r>
              <a:rPr lang="en-GB" sz="1500" b="1" i="0" dirty="0" err="1">
                <a:solidFill>
                  <a:srgbClr val="003B5E"/>
                </a:solidFill>
                <a:effectLst/>
                <a:latin typeface="Arial" panose="020B0604020202020204" pitchFamily="34" charset="0"/>
                <a:cs typeface="Arial" panose="020B0604020202020204" pitchFamily="34" charset="0"/>
              </a:rPr>
              <a:t>Jo’burg</a:t>
            </a:r>
            <a:r>
              <a:rPr lang="en-GB" sz="1500" b="1" i="0" dirty="0">
                <a:solidFill>
                  <a:srgbClr val="003B5E"/>
                </a:solidFill>
                <a:effectLst/>
                <a:latin typeface="Arial" panose="020B0604020202020204" pitchFamily="34" charset="0"/>
                <a:cs typeface="Arial" panose="020B0604020202020204" pitchFamily="34" charset="0"/>
              </a:rPr>
              <a:t> </a:t>
            </a:r>
            <a:r>
              <a:rPr lang="en-GB" sz="1500" b="0" i="0" dirty="0">
                <a:solidFill>
                  <a:srgbClr val="000000"/>
                </a:solidFill>
                <a:effectLst/>
                <a:latin typeface="Arial" panose="020B0604020202020204" pitchFamily="34" charset="0"/>
                <a:cs typeface="Arial" panose="020B0604020202020204" pitchFamily="34" charset="0"/>
              </a:rPr>
              <a:t>by Beverley Naidoo. Discuss the issues that your chosen book raises and try to link these to Black History Month and relevant articles from the CRC.  </a:t>
            </a:r>
            <a:endParaRPr lang="en-GB" sz="1500" dirty="0">
              <a:latin typeface="Arial" panose="020B0604020202020204" pitchFamily="34" charset="0"/>
              <a:cs typeface="Arial" panose="020B0604020202020204" pitchFamily="34" charset="0"/>
            </a:endParaRPr>
          </a:p>
        </p:txBody>
      </p:sp>
      <p:pic>
        <p:nvPicPr>
          <p:cNvPr id="14" name="Picture 13" descr="A picture containing text, sign&#10;&#10;Description automatically generated">
            <a:hlinkClick r:id="rId4"/>
            <a:extLst>
              <a:ext uri="{FF2B5EF4-FFF2-40B4-BE49-F238E27FC236}">
                <a16:creationId xmlns:a16="http://schemas.microsoft.com/office/drawing/2014/main" id="{AFFF0FDD-A792-7AC6-6679-CF9628AFF0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0440" y="4694496"/>
            <a:ext cx="2840830" cy="1610819"/>
          </a:xfrm>
          <a:prstGeom prst="rect">
            <a:avLst/>
          </a:prstGeom>
        </p:spPr>
      </p:pic>
    </p:spTree>
    <p:extLst>
      <p:ext uri="{BB962C8B-B14F-4D97-AF65-F5344CB8AC3E}">
        <p14:creationId xmlns:p14="http://schemas.microsoft.com/office/powerpoint/2010/main" val="3758393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5"/>
            <a:ext cx="7929459" cy="671704"/>
          </a:xfrm>
        </p:spPr>
        <p:txBody>
          <a:bodyPr/>
          <a:lstStyle/>
          <a:p>
            <a:r>
              <a:rPr lang="en-US" sz="3800" dirty="0">
                <a:latin typeface="Arial Black" panose="020B0A04020102020204" pitchFamily="34" charset="0"/>
              </a:rPr>
              <a:t>SECONDARY ACTIVITIES 3</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2" y="2137472"/>
            <a:ext cx="4548084"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D4B0183-7BE6-01B6-1CB7-0D8BCD7ED86F}"/>
              </a:ext>
            </a:extLst>
          </p:cNvPr>
          <p:cNvSpPr/>
          <p:nvPr/>
        </p:nvSpPr>
        <p:spPr>
          <a:xfrm>
            <a:off x="528742" y="4434357"/>
            <a:ext cx="6786458"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5076826" y="2137472"/>
            <a:ext cx="6856188"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7315200" y="4434357"/>
            <a:ext cx="461781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785990" y="2336058"/>
            <a:ext cx="4088193" cy="1754326"/>
          </a:xfrm>
          <a:prstGeom prst="rect">
            <a:avLst/>
          </a:prstGeom>
          <a:noFill/>
        </p:spPr>
        <p:txBody>
          <a:bodyPr wrap="square" rtlCol="0">
            <a:spAutoFit/>
          </a:bodyPr>
          <a:lstStyle/>
          <a:p>
            <a:pPr algn="ctr"/>
            <a:r>
              <a:rPr lang="en-GB" sz="1800" i="0" dirty="0">
                <a:solidFill>
                  <a:srgbClr val="000000"/>
                </a:solidFill>
                <a:effectLst/>
                <a:latin typeface="Arial" panose="020B0604020202020204" pitchFamily="34" charset="0"/>
                <a:cs typeface="Arial" panose="020B0604020202020204" pitchFamily="34" charset="0"/>
              </a:rPr>
              <a:t>How are different cultures </a:t>
            </a:r>
            <a:r>
              <a:rPr lang="en-GB" sz="1800" b="1" i="0" dirty="0">
                <a:solidFill>
                  <a:srgbClr val="003B5E"/>
                </a:solidFill>
                <a:effectLst/>
                <a:latin typeface="Arial" panose="020B0604020202020204" pitchFamily="34" charset="0"/>
                <a:cs typeface="Arial" panose="020B0604020202020204" pitchFamily="34" charset="0"/>
              </a:rPr>
              <a:t>represented and celebrated </a:t>
            </a:r>
            <a:r>
              <a:rPr lang="en-GB" sz="1800" i="0" dirty="0">
                <a:solidFill>
                  <a:srgbClr val="000000"/>
                </a:solidFill>
                <a:effectLst/>
                <a:latin typeface="Arial" panose="020B0604020202020204" pitchFamily="34" charset="0"/>
                <a:cs typeface="Arial" panose="020B0604020202020204" pitchFamily="34" charset="0"/>
              </a:rPr>
              <a:t>in your school </a:t>
            </a:r>
            <a:r>
              <a:rPr lang="en-GB" sz="1800" b="0" i="0" dirty="0">
                <a:solidFill>
                  <a:srgbClr val="000000"/>
                </a:solidFill>
                <a:effectLst/>
                <a:latin typeface="Arial" panose="020B0604020202020204" pitchFamily="34" charset="0"/>
                <a:cs typeface="Arial" panose="020B0604020202020204" pitchFamily="34" charset="0"/>
              </a:rPr>
              <a:t>– through the environment and the curriculum? Undertake a survey to review this and use the results to make changes. </a:t>
            </a:r>
            <a:endParaRPr lang="en-GB"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DABE4C-A04F-5B8C-9171-D4E4C4FE47EB}"/>
              </a:ext>
            </a:extLst>
          </p:cNvPr>
          <p:cNvSpPr txBox="1"/>
          <p:nvPr/>
        </p:nvSpPr>
        <p:spPr>
          <a:xfrm>
            <a:off x="750321" y="4771442"/>
            <a:ext cx="3912166" cy="1477328"/>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cs typeface="Arial" panose="020B0604020202020204" pitchFamily="34" charset="0"/>
              </a:rPr>
              <a:t>Watch this </a:t>
            </a:r>
            <a:r>
              <a:rPr lang="en-GB" sz="1800" b="1" i="0" u="sng" strike="noStrike" dirty="0">
                <a:solidFill>
                  <a:srgbClr val="003B5E"/>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video</a:t>
            </a:r>
            <a:r>
              <a:rPr lang="en-GB" sz="1800" b="1" i="0" dirty="0">
                <a:solidFill>
                  <a:srgbClr val="003B5E"/>
                </a:solidFill>
                <a:effectLst/>
                <a:latin typeface="Arial" panose="020B0604020202020204" pitchFamily="34" charset="0"/>
                <a:cs typeface="Arial" panose="020B0604020202020204" pitchFamily="34" charset="0"/>
              </a:rPr>
              <a:t> </a:t>
            </a:r>
            <a:r>
              <a:rPr lang="en-GB" sz="1800" b="0" i="0" dirty="0">
                <a:solidFill>
                  <a:srgbClr val="000000"/>
                </a:solidFill>
                <a:effectLst/>
                <a:latin typeface="Arial" panose="020B0604020202020204" pitchFamily="34" charset="0"/>
                <a:cs typeface="Arial" panose="020B0604020202020204" pitchFamily="34" charset="0"/>
              </a:rPr>
              <a:t>about a young woman who started a 'Black Lives Matter' protest in Manchester.</a:t>
            </a:r>
            <a:r>
              <a:rPr lang="en-GB" sz="1800" b="1" i="0" dirty="0">
                <a:solidFill>
                  <a:srgbClr val="000000"/>
                </a:solidFill>
                <a:effectLst/>
                <a:latin typeface="Arial" panose="020B0604020202020204" pitchFamily="34" charset="0"/>
                <a:cs typeface="Arial" panose="020B0604020202020204" pitchFamily="34" charset="0"/>
              </a:rPr>
              <a:t> </a:t>
            </a:r>
            <a:r>
              <a:rPr lang="en-GB" sz="1800" b="0" i="0" dirty="0">
                <a:solidFill>
                  <a:srgbClr val="000000"/>
                </a:solidFill>
                <a:effectLst/>
                <a:latin typeface="Arial" panose="020B0604020202020204" pitchFamily="34" charset="0"/>
                <a:cs typeface="Arial" panose="020B0604020202020204" pitchFamily="34" charset="0"/>
              </a:rPr>
              <a:t>What could you do in your everyday life to challenge racism? </a:t>
            </a:r>
            <a:endParaRPr lang="en-GB"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EDB733-D59A-AE81-C34F-D4AF580961B0}"/>
              </a:ext>
            </a:extLst>
          </p:cNvPr>
          <p:cNvSpPr txBox="1"/>
          <p:nvPr/>
        </p:nvSpPr>
        <p:spPr>
          <a:xfrm>
            <a:off x="5172944" y="2197559"/>
            <a:ext cx="6570511" cy="2031325"/>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There are many statues around the world to commemorate people who have made a difference in some way. How many statues of black people do you think there are in the UK? Read </a:t>
            </a:r>
            <a:r>
              <a:rPr lang="en-GB" sz="1800" b="0" i="0" u="sng" strike="noStrike" dirty="0">
                <a:solidFill>
                  <a:srgbClr val="FFFF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this article</a:t>
            </a:r>
            <a:r>
              <a:rPr lang="en-GB" sz="1800" b="0" i="0" dirty="0">
                <a:solidFill>
                  <a:srgbClr val="FFFF00"/>
                </a:solidFill>
                <a:effectLst/>
                <a:latin typeface="Arial" panose="020B0604020202020204" pitchFamily="34" charset="0"/>
                <a:cs typeface="Arial" panose="020B0604020202020204" pitchFamily="34" charset="0"/>
              </a:rPr>
              <a:t> </a:t>
            </a:r>
            <a:r>
              <a:rPr lang="en-GB" sz="1800" b="0" i="0" dirty="0">
                <a:solidFill>
                  <a:schemeClr val="bg1"/>
                </a:solidFill>
                <a:effectLst/>
                <a:latin typeface="Arial" panose="020B0604020202020204" pitchFamily="34" charset="0"/>
                <a:cs typeface="Arial" panose="020B0604020202020204" pitchFamily="34" charset="0"/>
              </a:rPr>
              <a:t>from the BBC to find out more about this. Explore and discuss which black people have made a positive contribution in your local area – How might their achievement best be commemorated? </a:t>
            </a:r>
            <a:endParaRPr lang="en-GB" sz="1400" dirty="0">
              <a:solidFill>
                <a:schemeClr val="bg1"/>
              </a:solidFill>
              <a:latin typeface="Arial" panose="020B0604020202020204" pitchFamily="34" charset="0"/>
              <a:cs typeface="Arial" panose="020B0604020202020204" pitchFamily="34" charset="0"/>
            </a:endParaRPr>
          </a:p>
        </p:txBody>
      </p:sp>
      <p:pic>
        <p:nvPicPr>
          <p:cNvPr id="10" name="Online Media 9" title="Teen starts a Black Lives Matter protest and 15,000 people join her | Newsround | CBBC">
            <a:hlinkClick r:id="" action="ppaction://media"/>
            <a:extLst>
              <a:ext uri="{FF2B5EF4-FFF2-40B4-BE49-F238E27FC236}">
                <a16:creationId xmlns:a16="http://schemas.microsoft.com/office/drawing/2014/main" id="{313FB4BF-DC61-D9D5-3658-1E381571C665}"/>
              </a:ext>
            </a:extLst>
          </p:cNvPr>
          <p:cNvPicPr>
            <a:picLocks noRot="1" noChangeAspect="1"/>
          </p:cNvPicPr>
          <p:nvPr>
            <a:videoFile r:link="rId1"/>
          </p:nvPr>
        </p:nvPicPr>
        <p:blipFill>
          <a:blip r:embed="rId5"/>
          <a:stretch>
            <a:fillRect/>
          </a:stretch>
        </p:blipFill>
        <p:spPr>
          <a:xfrm>
            <a:off x="4662487" y="4792556"/>
            <a:ext cx="2540000" cy="1435100"/>
          </a:xfrm>
          <a:prstGeom prst="rect">
            <a:avLst/>
          </a:prstGeom>
        </p:spPr>
      </p:pic>
      <p:sp>
        <p:nvSpPr>
          <p:cNvPr id="12" name="TextBox 11">
            <a:extLst>
              <a:ext uri="{FF2B5EF4-FFF2-40B4-BE49-F238E27FC236}">
                <a16:creationId xmlns:a16="http://schemas.microsoft.com/office/drawing/2014/main" id="{C9C41FBE-94E1-29BD-25F4-35F4FA5ED1E1}"/>
              </a:ext>
            </a:extLst>
          </p:cNvPr>
          <p:cNvSpPr txBox="1"/>
          <p:nvPr/>
        </p:nvSpPr>
        <p:spPr>
          <a:xfrm>
            <a:off x="7494868" y="4602165"/>
            <a:ext cx="4168390" cy="1815882"/>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cs typeface="Arial" panose="020B0604020202020204" pitchFamily="34" charset="0"/>
              </a:rPr>
              <a:t>Black British artist Tam Joseph created this painting, </a:t>
            </a:r>
            <a:r>
              <a:rPr lang="en-GB" sz="1600" b="0" i="0" u="sng" strike="noStrike" dirty="0">
                <a:solidFill>
                  <a:srgbClr val="FF693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School Report</a:t>
            </a:r>
            <a:r>
              <a:rPr lang="en-GB" sz="1600" b="0" i="0" dirty="0">
                <a:solidFill>
                  <a:schemeClr val="bg1"/>
                </a:solidFill>
                <a:effectLst/>
                <a:latin typeface="Arial" panose="020B0604020202020204" pitchFamily="34" charset="0"/>
                <a:cs typeface="Arial" panose="020B0604020202020204" pitchFamily="34" charset="0"/>
              </a:rPr>
              <a:t>, in 1983. It shows a young black boy on his journey through the school system. Have a look at the painting. Think about it and then discuss in class what the artist was trying to say. Find out about other influential Black British artists.  </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3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6002" y="663684"/>
            <a:ext cx="3379523" cy="588605"/>
          </a:xfrm>
        </p:spPr>
        <p:txBody>
          <a:bodyPr/>
          <a:lstStyle/>
          <a:p>
            <a:r>
              <a:rPr lang="en-US" sz="3200" dirty="0">
                <a:latin typeface="Arial Black" panose="020B0A04020102020204" pitchFamily="34" charset="0"/>
              </a:rPr>
              <a:t>REFLECTION</a:t>
            </a:r>
          </a:p>
        </p:txBody>
      </p:sp>
      <p:sp>
        <p:nvSpPr>
          <p:cNvPr id="3" name="Text Placeholder 2">
            <a:extLst>
              <a:ext uri="{FF2B5EF4-FFF2-40B4-BE49-F238E27FC236}">
                <a16:creationId xmlns:a16="http://schemas.microsoft.com/office/drawing/2014/main" id="{D571A7BB-2A24-D942-B067-AA19DC6FF020}"/>
              </a:ext>
            </a:extLst>
          </p:cNvPr>
          <p:cNvSpPr>
            <a:spLocks noGrp="1"/>
          </p:cNvSpPr>
          <p:nvPr>
            <p:ph type="body" sz="quarter" idx="17"/>
          </p:nvPr>
        </p:nvSpPr>
        <p:spPr>
          <a:xfrm>
            <a:off x="6535896" y="1526397"/>
            <a:ext cx="5305425" cy="705904"/>
          </a:xfrm>
        </p:spPr>
        <p:txBody>
          <a:bodyPr/>
          <a:lstStyle/>
          <a:p>
            <a:r>
              <a:rPr lang="en-GB" sz="1800" dirty="0">
                <a:effectLst/>
                <a:latin typeface="Arial" panose="020B0604020202020204" pitchFamily="34" charset="0"/>
                <a:cs typeface="Arial" panose="020B0604020202020204" pitchFamily="34" charset="0"/>
              </a:rPr>
              <a:t>Take a little time to think…find somewhere quiet and give yourself some space… </a:t>
            </a:r>
            <a:endParaRPr lang="en-US"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F0353F7-0EFC-E549-AA82-F8CD01C78C85}"/>
              </a:ext>
            </a:extLst>
          </p:cNvPr>
          <p:cNvSpPr>
            <a:spLocks noGrp="1"/>
          </p:cNvSpPr>
          <p:nvPr>
            <p:ph type="body" sz="quarter" idx="21"/>
          </p:nvPr>
        </p:nvSpPr>
        <p:spPr>
          <a:xfrm>
            <a:off x="6535896" y="2362199"/>
            <a:ext cx="5437030" cy="4133849"/>
          </a:xfrm>
        </p:spPr>
        <p:txBody>
          <a:bodyPr>
            <a:normAutofit/>
          </a:bodyPr>
          <a:lstStyle/>
          <a:p>
            <a:pPr algn="l" rtl="0" fontAlgn="base"/>
            <a:r>
              <a:rPr lang="en-GB" sz="1800" b="0" dirty="0">
                <a:solidFill>
                  <a:srgbClr val="000000"/>
                </a:solidFill>
                <a:effectLst/>
                <a:latin typeface="Arial" panose="020B0604020202020204" pitchFamily="34" charset="0"/>
                <a:cs typeface="Arial" panose="020B0604020202020204" pitchFamily="34" charset="0"/>
              </a:rPr>
              <a:t>Spend some time thinking again about what makes you </a:t>
            </a:r>
            <a:r>
              <a:rPr lang="en-GB" sz="1800" b="1" dirty="0">
                <a:solidFill>
                  <a:srgbClr val="000000"/>
                </a:solidFill>
                <a:effectLst/>
                <a:latin typeface="Arial" panose="020B0604020202020204" pitchFamily="34" charset="0"/>
                <a:cs typeface="Arial" panose="020B0604020202020204" pitchFamily="34" charset="0"/>
              </a:rPr>
              <a:t>proud to be the person you are</a:t>
            </a:r>
            <a:r>
              <a:rPr lang="en-GB" sz="1800" b="0" dirty="0">
                <a:solidFill>
                  <a:srgbClr val="000000"/>
                </a:solidFill>
                <a:effectLst/>
                <a:latin typeface="Arial" panose="020B0604020202020204" pitchFamily="34" charset="0"/>
                <a:cs typeface="Arial" panose="020B0604020202020204" pitchFamily="34" charset="0"/>
              </a:rPr>
              <a:t>. </a:t>
            </a:r>
            <a:br>
              <a:rPr lang="en-GB" sz="1800" b="0" dirty="0">
                <a:solidFill>
                  <a:srgbClr val="000000"/>
                </a:solidFill>
                <a:effectLst/>
                <a:latin typeface="Arial" panose="020B0604020202020204" pitchFamily="34" charset="0"/>
                <a:cs typeface="Arial" panose="020B0604020202020204" pitchFamily="34" charset="0"/>
              </a:rPr>
            </a:br>
            <a:r>
              <a:rPr lang="en-GB" sz="1800" b="0" dirty="0">
                <a:solidFill>
                  <a:srgbClr val="000000"/>
                </a:solidFill>
                <a:effectLst/>
                <a:latin typeface="Arial" panose="020B0604020202020204" pitchFamily="34" charset="0"/>
                <a:cs typeface="Arial" panose="020B0604020202020204" pitchFamily="34" charset="0"/>
              </a:rPr>
              <a:t>How can you regularly remind yourself of these things?  </a:t>
            </a:r>
            <a:endParaRPr lang="en-GB" b="0" dirty="0">
              <a:solidFill>
                <a:srgbClr val="000000"/>
              </a:solidFill>
              <a:effectLst/>
              <a:latin typeface="Arial" panose="020B0604020202020204" pitchFamily="34" charset="0"/>
              <a:cs typeface="Arial" panose="020B0604020202020204" pitchFamily="34" charset="0"/>
            </a:endParaRPr>
          </a:p>
          <a:p>
            <a:pPr algn="l" rtl="0" fontAlgn="base"/>
            <a:r>
              <a:rPr lang="en-GB" sz="1800" b="0" dirty="0">
                <a:solidFill>
                  <a:srgbClr val="000000"/>
                </a:solidFill>
                <a:effectLst/>
                <a:latin typeface="Arial" panose="020B0604020202020204" pitchFamily="34" charset="0"/>
                <a:cs typeface="Arial" panose="020B0604020202020204" pitchFamily="34" charset="0"/>
              </a:rPr>
              <a:t>What can you say to others to </a:t>
            </a:r>
            <a:r>
              <a:rPr lang="en-GB" sz="1800" b="1" dirty="0">
                <a:solidFill>
                  <a:srgbClr val="000000"/>
                </a:solidFill>
                <a:effectLst/>
                <a:latin typeface="Arial" panose="020B0604020202020204" pitchFamily="34" charset="0"/>
                <a:cs typeface="Arial" panose="020B0604020202020204" pitchFamily="34" charset="0"/>
              </a:rPr>
              <a:t>help them feel proud of themselves</a:t>
            </a:r>
            <a:r>
              <a:rPr lang="en-GB" sz="1800" b="0" dirty="0">
                <a:solidFill>
                  <a:srgbClr val="000000"/>
                </a:solidFill>
                <a:effectLst/>
                <a:latin typeface="Arial" panose="020B0604020202020204" pitchFamily="34" charset="0"/>
                <a:cs typeface="Arial" panose="020B0604020202020204" pitchFamily="34" charset="0"/>
              </a:rPr>
              <a:t> and who they are? </a:t>
            </a:r>
            <a:endParaRPr lang="en-GB" b="0" dirty="0">
              <a:solidFill>
                <a:srgbClr val="000000"/>
              </a:solidFill>
              <a:effectLst/>
              <a:latin typeface="Arial" panose="020B0604020202020204" pitchFamily="34" charset="0"/>
              <a:cs typeface="Arial" panose="020B0604020202020204" pitchFamily="34" charset="0"/>
            </a:endParaRPr>
          </a:p>
          <a:p>
            <a:pPr algn="l" rtl="0" fontAlgn="base"/>
            <a:r>
              <a:rPr lang="en-GB" sz="1800" b="0" dirty="0">
                <a:solidFill>
                  <a:srgbClr val="000000"/>
                </a:solidFill>
                <a:effectLst/>
                <a:latin typeface="Arial" panose="020B0604020202020204" pitchFamily="34" charset="0"/>
                <a:cs typeface="Arial" panose="020B0604020202020204" pitchFamily="34" charset="0"/>
              </a:rPr>
              <a:t>Think about what you could do if you ever </a:t>
            </a:r>
            <a:r>
              <a:rPr lang="en-GB" sz="1800" b="1" dirty="0">
                <a:solidFill>
                  <a:srgbClr val="000000"/>
                </a:solidFill>
                <a:effectLst/>
                <a:latin typeface="Arial" panose="020B0604020202020204" pitchFamily="34" charset="0"/>
                <a:cs typeface="Arial" panose="020B0604020202020204" pitchFamily="34" charset="0"/>
              </a:rPr>
              <a:t>hear or see racism </a:t>
            </a:r>
            <a:r>
              <a:rPr lang="en-GB" sz="1800" b="0" dirty="0">
                <a:solidFill>
                  <a:srgbClr val="000000"/>
                </a:solidFill>
                <a:effectLst/>
                <a:latin typeface="Arial" panose="020B0604020202020204" pitchFamily="34" charset="0"/>
                <a:cs typeface="Arial" panose="020B0604020202020204" pitchFamily="34" charset="0"/>
              </a:rPr>
              <a:t>at school or in your community.  </a:t>
            </a:r>
            <a:endParaRPr lang="en-GB" b="0" dirty="0">
              <a:solidFill>
                <a:srgbClr val="000000"/>
              </a:solidFill>
              <a:effectLst/>
              <a:latin typeface="Arial" panose="020B0604020202020204" pitchFamily="34" charset="0"/>
              <a:cs typeface="Arial" panose="020B0604020202020204" pitchFamily="34" charset="0"/>
            </a:endParaRPr>
          </a:p>
          <a:p>
            <a:pPr algn="l" rtl="0" fontAlgn="base"/>
            <a:r>
              <a:rPr lang="en-GB" sz="1800" b="0" dirty="0">
                <a:solidFill>
                  <a:srgbClr val="000000"/>
                </a:solidFill>
                <a:effectLst/>
                <a:latin typeface="Arial" panose="020B0604020202020204" pitchFamily="34" charset="0"/>
                <a:cs typeface="Arial" panose="020B0604020202020204" pitchFamily="34" charset="0"/>
              </a:rPr>
              <a:t>How can you challenge this and </a:t>
            </a:r>
            <a:r>
              <a:rPr lang="en-GB" sz="1800" b="1" dirty="0">
                <a:solidFill>
                  <a:srgbClr val="000000"/>
                </a:solidFill>
                <a:effectLst/>
                <a:latin typeface="Arial" panose="020B0604020202020204" pitchFamily="34" charset="0"/>
                <a:cs typeface="Arial" panose="020B0604020202020204" pitchFamily="34" charset="0"/>
              </a:rPr>
              <a:t>be an ally </a:t>
            </a:r>
            <a:r>
              <a:rPr lang="en-GB" sz="1800" b="0" dirty="0">
                <a:solidFill>
                  <a:srgbClr val="000000"/>
                </a:solidFill>
                <a:effectLst/>
                <a:latin typeface="Arial" panose="020B0604020202020204" pitchFamily="34" charset="0"/>
                <a:cs typeface="Arial" panose="020B0604020202020204" pitchFamily="34" charset="0"/>
              </a:rPr>
              <a:t>to others?   </a:t>
            </a:r>
            <a:endParaRPr lang="en-GB" b="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567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2" y="594238"/>
            <a:ext cx="3033608" cy="588605"/>
          </a:xfrm>
        </p:spPr>
        <p:txBody>
          <a:bodyPr/>
          <a:lstStyle/>
          <a:p>
            <a:r>
              <a:rPr lang="en-US" sz="3200" dirty="0">
                <a:latin typeface="Arial Black" panose="020B0A04020102020204" pitchFamily="34" charset="0"/>
              </a:rPr>
              <a:t>MORE INFO</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p:txBody>
          <a:bodyPr/>
          <a:lstStyle/>
          <a:p>
            <a:r>
              <a:rPr lang="en-US" sz="2400" dirty="0">
                <a:latin typeface="Arial Black" panose="020B0A04020102020204" pitchFamily="34" charset="0"/>
                <a:cs typeface="Arial" panose="020B0604020202020204" pitchFamily="34" charset="0"/>
              </a:rPr>
              <a:t>RRSA WEBSITE</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2071688"/>
            <a:ext cx="5305425" cy="1262062"/>
          </a:xfrm>
        </p:spPr>
        <p:txBody>
          <a:bodyPr/>
          <a:lstStyle/>
          <a:p>
            <a:pPr rtl="0" fontAlgn="base"/>
            <a:r>
              <a:rPr lang="en-GB" dirty="0">
                <a:latin typeface="Arial" panose="020B0604020202020204" pitchFamily="34" charset="0"/>
                <a:cs typeface="Arial" panose="020B0604020202020204" pitchFamily="34" charset="0"/>
              </a:rPr>
              <a:t>For more information or to download previous Article of the Week packs please visit the RRSA website by clicking on the link below.</a:t>
            </a:r>
            <a:endParaRPr lang="en-GB" b="0" dirty="0">
              <a:effectLst/>
              <a:latin typeface="Arial" panose="020B0604020202020204" pitchFamily="34" charset="0"/>
              <a:cs typeface="Arial" panose="020B0604020202020204" pitchFamily="34" charset="0"/>
            </a:endParaRPr>
          </a:p>
        </p:txBody>
      </p:sp>
      <p:pic>
        <p:nvPicPr>
          <p:cNvPr id="8" name="Picture 7" descr="A group of people posing for a photo&#10;&#10;Description automatically generated with medium confidence">
            <a:extLst>
              <a:ext uri="{FF2B5EF4-FFF2-40B4-BE49-F238E27FC236}">
                <a16:creationId xmlns:a16="http://schemas.microsoft.com/office/drawing/2014/main" id="{D31FC92E-22A0-FD94-9E6F-5E0F26139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3" r="-5618"/>
          <a:stretch/>
        </p:blipFill>
        <p:spPr>
          <a:xfrm>
            <a:off x="906104" y="2762249"/>
            <a:ext cx="4077286" cy="2228851"/>
          </a:xfrm>
          <a:prstGeom prst="rect">
            <a:avLst/>
          </a:prstGeom>
        </p:spPr>
      </p:pic>
      <p:sp>
        <p:nvSpPr>
          <p:cNvPr id="10" name="Rectangle 9">
            <a:extLst>
              <a:ext uri="{FF2B5EF4-FFF2-40B4-BE49-F238E27FC236}">
                <a16:creationId xmlns:a16="http://schemas.microsoft.com/office/drawing/2014/main" id="{89E591FB-6F15-7726-9D21-562B72C0AA5A}"/>
              </a:ext>
            </a:extLst>
          </p:cNvPr>
          <p:cNvSpPr/>
          <p:nvPr/>
        </p:nvSpPr>
        <p:spPr>
          <a:xfrm>
            <a:off x="6586401" y="3524251"/>
            <a:ext cx="2205174" cy="6191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hlinkClick r:id="rId3">
                  <a:extLst>
                    <a:ext uri="{A12FA001-AC4F-418D-AE19-62706E023703}">
                      <ahyp:hlinkClr xmlns:ahyp="http://schemas.microsoft.com/office/drawing/2018/hyperlinkcolor" val="tx"/>
                    </a:ext>
                  </a:extLst>
                </a:hlinkClick>
              </a:rPr>
              <a:t>CLICK HERE</a:t>
            </a:r>
            <a:endParaRPr lang="en-GB"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406779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F6F1-CA81-DB4E-AAF1-DEADC82DDBB4}"/>
              </a:ext>
            </a:extLst>
          </p:cNvPr>
          <p:cNvSpPr>
            <a:spLocks noGrp="1"/>
          </p:cNvSpPr>
          <p:nvPr>
            <p:ph type="ctrTitle"/>
          </p:nvPr>
        </p:nvSpPr>
        <p:spPr>
          <a:xfrm>
            <a:off x="296867" y="5796988"/>
            <a:ext cx="3696909" cy="744407"/>
          </a:xfrm>
        </p:spPr>
        <p:txBody>
          <a:bodyPr/>
          <a:lstStyle/>
          <a:p>
            <a:r>
              <a:rPr lang="en-US" sz="3800" dirty="0">
                <a:latin typeface="Arial Black" panose="020B0A04020102020204" pitchFamily="34" charset="0"/>
              </a:rPr>
              <a:t>THANK YOU</a:t>
            </a:r>
          </a:p>
        </p:txBody>
      </p:sp>
    </p:spTree>
    <p:extLst>
      <p:ext uri="{BB962C8B-B14F-4D97-AF65-F5344CB8AC3E}">
        <p14:creationId xmlns:p14="http://schemas.microsoft.com/office/powerpoint/2010/main" val="171546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FB738-3242-7420-5F48-7D5A139C5F0D}"/>
              </a:ext>
            </a:extLst>
          </p:cNvPr>
          <p:cNvSpPr>
            <a:spLocks noGrp="1"/>
          </p:cNvSpPr>
          <p:nvPr>
            <p:ph type="body" sz="quarter" idx="14"/>
          </p:nvPr>
        </p:nvSpPr>
        <p:spPr>
          <a:xfrm>
            <a:off x="528741" y="552685"/>
            <a:ext cx="4648901" cy="671704"/>
          </a:xfrm>
        </p:spPr>
        <p:txBody>
          <a:bodyPr/>
          <a:lstStyle/>
          <a:p>
            <a:r>
              <a:rPr lang="en-US" sz="3800" dirty="0">
                <a:latin typeface="Arial Black" panose="020B0A04020102020204" pitchFamily="34" charset="0"/>
              </a:rPr>
              <a:t>INSTRUCTIONS</a:t>
            </a:r>
          </a:p>
        </p:txBody>
      </p:sp>
      <p:sp>
        <p:nvSpPr>
          <p:cNvPr id="3" name="Text Placeholder 2">
            <a:extLst>
              <a:ext uri="{FF2B5EF4-FFF2-40B4-BE49-F238E27FC236}">
                <a16:creationId xmlns:a16="http://schemas.microsoft.com/office/drawing/2014/main" id="{98D00085-8411-AF7F-9711-1A068B2FD76C}"/>
              </a:ext>
            </a:extLst>
          </p:cNvPr>
          <p:cNvSpPr>
            <a:spLocks noGrp="1"/>
          </p:cNvSpPr>
          <p:nvPr>
            <p:ph type="body" sz="quarter" idx="21"/>
          </p:nvPr>
        </p:nvSpPr>
        <p:spPr>
          <a:xfrm>
            <a:off x="6357940" y="1624939"/>
            <a:ext cx="5444200" cy="4490853"/>
          </a:xfrm>
        </p:spPr>
        <p:txBody>
          <a:bodyPr/>
          <a:lstStyle/>
          <a:p>
            <a:pPr>
              <a:lnSpc>
                <a:spcPct val="150000"/>
              </a:lnSpc>
            </a:pPr>
            <a:r>
              <a:rPr lang="en-US" dirty="0">
                <a:solidFill>
                  <a:srgbClr val="00AEEF"/>
                </a:solidFill>
                <a:latin typeface="Arial" panose="020B0604020202020204" pitchFamily="34" charset="0"/>
                <a:cs typeface="Arial" panose="020B0604020202020204" pitchFamily="34" charset="0"/>
              </a:rPr>
              <a:t>Slide 3</a:t>
            </a:r>
            <a:r>
              <a:rPr lang="en-US" dirty="0">
                <a:latin typeface="Arial" panose="020B0604020202020204" pitchFamily="34" charset="0"/>
                <a:cs typeface="Arial" panose="020B0604020202020204" pitchFamily="34" charset="0"/>
              </a:rPr>
              <a:t>: Introducing Black History Month</a:t>
            </a:r>
          </a:p>
          <a:p>
            <a:pPr>
              <a:lnSpc>
                <a:spcPct val="150000"/>
              </a:lnSpc>
            </a:pPr>
            <a:r>
              <a:rPr lang="en-US" dirty="0">
                <a:solidFill>
                  <a:srgbClr val="00AEEF"/>
                </a:solidFill>
                <a:latin typeface="Arial" panose="020B0604020202020204" pitchFamily="34" charset="0"/>
                <a:cs typeface="Arial" panose="020B0604020202020204" pitchFamily="34" charset="0"/>
              </a:rPr>
              <a:t>Slide 4</a:t>
            </a:r>
            <a:r>
              <a:rPr lang="en-US" dirty="0">
                <a:latin typeface="Arial" panose="020B0604020202020204" pitchFamily="34" charset="0"/>
                <a:cs typeface="Arial" panose="020B0604020202020204" pitchFamily="34" charset="0"/>
              </a:rPr>
              <a:t>: Linked UNCRC articles</a:t>
            </a:r>
          </a:p>
          <a:p>
            <a:pPr>
              <a:lnSpc>
                <a:spcPct val="150000"/>
              </a:lnSpc>
            </a:pPr>
            <a:r>
              <a:rPr lang="en-US" dirty="0">
                <a:solidFill>
                  <a:srgbClr val="00AEEF"/>
                </a:solidFill>
                <a:latin typeface="Arial" panose="020B0604020202020204" pitchFamily="34" charset="0"/>
                <a:cs typeface="Arial" panose="020B0604020202020204" pitchFamily="34" charset="0"/>
              </a:rPr>
              <a:t>Slide 5</a:t>
            </a:r>
            <a:r>
              <a:rPr lang="en-US" dirty="0">
                <a:latin typeface="Arial" panose="020B0604020202020204" pitchFamily="34" charset="0"/>
                <a:cs typeface="Arial" panose="020B0604020202020204" pitchFamily="34" charset="0"/>
              </a:rPr>
              <a:t>: Exploring Black History Month</a:t>
            </a:r>
          </a:p>
          <a:p>
            <a:pPr>
              <a:lnSpc>
                <a:spcPct val="150000"/>
              </a:lnSpc>
            </a:pPr>
            <a:r>
              <a:rPr lang="en-US" dirty="0">
                <a:solidFill>
                  <a:srgbClr val="00AEEF"/>
                </a:solidFill>
                <a:latin typeface="Arial" panose="020B0604020202020204" pitchFamily="34" charset="0"/>
                <a:cs typeface="Arial" panose="020B0604020202020204" pitchFamily="34" charset="0"/>
              </a:rPr>
              <a:t>Slide 6</a:t>
            </a:r>
            <a:r>
              <a:rPr lang="en-US" dirty="0">
                <a:latin typeface="Arial" panose="020B0604020202020204" pitchFamily="34" charset="0"/>
                <a:cs typeface="Arial" panose="020B0604020202020204" pitchFamily="34" charset="0"/>
              </a:rPr>
              <a:t>: Some possible answers</a:t>
            </a:r>
          </a:p>
          <a:p>
            <a:pPr>
              <a:lnSpc>
                <a:spcPct val="150000"/>
              </a:lnSpc>
            </a:pPr>
            <a:r>
              <a:rPr lang="en-US" dirty="0">
                <a:solidFill>
                  <a:srgbClr val="00AEEF"/>
                </a:solidFill>
                <a:latin typeface="Arial" panose="020B0604020202020204" pitchFamily="34" charset="0"/>
                <a:cs typeface="Arial" panose="020B0604020202020204" pitchFamily="34" charset="0"/>
              </a:rPr>
              <a:t>Slide 7, 8 &amp; 9</a:t>
            </a:r>
            <a:r>
              <a:rPr lang="en-US" dirty="0">
                <a:latin typeface="Arial" panose="020B0604020202020204" pitchFamily="34" charset="0"/>
                <a:cs typeface="Arial" panose="020B0604020202020204" pitchFamily="34" charset="0"/>
              </a:rPr>
              <a:t>: Primary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10, 11 &amp; 12</a:t>
            </a:r>
            <a:r>
              <a:rPr lang="en-US" dirty="0">
                <a:latin typeface="Arial" panose="020B0604020202020204" pitchFamily="34" charset="0"/>
                <a:cs typeface="Arial" panose="020B0604020202020204" pitchFamily="34" charset="0"/>
              </a:rPr>
              <a:t>: Secondary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13</a:t>
            </a:r>
            <a:r>
              <a:rPr lang="en-US" dirty="0">
                <a:latin typeface="Arial" panose="020B0604020202020204" pitchFamily="34" charset="0"/>
                <a:cs typeface="Arial" panose="020B0604020202020204" pitchFamily="34" charset="0"/>
              </a:rPr>
              <a:t>: Reflection</a:t>
            </a:r>
          </a:p>
        </p:txBody>
      </p:sp>
    </p:spTree>
    <p:extLst>
      <p:ext uri="{BB962C8B-B14F-4D97-AF65-F5344CB8AC3E}">
        <p14:creationId xmlns:p14="http://schemas.microsoft.com/office/powerpoint/2010/main" val="64011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0" y="538834"/>
            <a:ext cx="5186259" cy="699404"/>
          </a:xfrm>
        </p:spPr>
        <p:txBody>
          <a:bodyPr/>
          <a:lstStyle/>
          <a:p>
            <a:r>
              <a:rPr lang="en-US" sz="2000" dirty="0">
                <a:latin typeface="Arial Black" panose="020B0A04020102020204" pitchFamily="34" charset="0"/>
              </a:rPr>
              <a:t>INTRODUCING BLACK HISTORY MONTH</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a:xfrm>
            <a:off x="6586401" y="978752"/>
            <a:ext cx="5305425" cy="259486"/>
          </a:xfrm>
        </p:spPr>
        <p:txBody>
          <a:bodyPr/>
          <a:lstStyle/>
          <a:p>
            <a:r>
              <a:rPr lang="en-US" dirty="0">
                <a:latin typeface="Arial Black" panose="020B0A04020102020204" pitchFamily="34" charset="0"/>
              </a:rPr>
              <a:t>Black History Month</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1598295"/>
            <a:ext cx="5305425" cy="3745229"/>
          </a:xfrm>
        </p:spPr>
        <p:txBody>
          <a:bodyPr>
            <a:noAutofit/>
          </a:bodyPr>
          <a:lstStyle/>
          <a:p>
            <a:pPr algn="l" rtl="0" fontAlgn="base"/>
            <a:r>
              <a:rPr lang="en-GB" sz="1700" b="0" i="0" dirty="0">
                <a:effectLst/>
                <a:latin typeface="Arial" panose="020B0604020202020204" pitchFamily="34" charset="0"/>
                <a:cs typeface="Arial" panose="020B0604020202020204" pitchFamily="34" charset="0"/>
              </a:rPr>
              <a:t>Black History Month takes place in </a:t>
            </a:r>
            <a:r>
              <a:rPr lang="en-GB" sz="1700" b="0" i="0" dirty="0">
                <a:solidFill>
                  <a:srgbClr val="FFFF00"/>
                </a:solidFill>
                <a:effectLst/>
                <a:latin typeface="Arial" panose="020B0604020202020204" pitchFamily="34" charset="0"/>
                <a:cs typeface="Arial" panose="020B0604020202020204" pitchFamily="34" charset="0"/>
              </a:rPr>
              <a:t>October</a:t>
            </a:r>
            <a:r>
              <a:rPr lang="en-GB" sz="1700" b="0" i="0" dirty="0">
                <a:effectLst/>
                <a:latin typeface="Arial" panose="020B0604020202020204" pitchFamily="34" charset="0"/>
                <a:cs typeface="Arial" panose="020B0604020202020204" pitchFamily="34" charset="0"/>
              </a:rPr>
              <a:t> every year and is a </a:t>
            </a:r>
            <a:r>
              <a:rPr lang="en-GB" sz="1700" b="0" i="0" dirty="0">
                <a:solidFill>
                  <a:srgbClr val="FFFF00"/>
                </a:solidFill>
                <a:effectLst/>
                <a:latin typeface="Arial" panose="020B0604020202020204" pitchFamily="34" charset="0"/>
                <a:cs typeface="Arial" panose="020B0604020202020204" pitchFamily="34" charset="0"/>
              </a:rPr>
              <a:t>celebration of key figures and events in Black history</a:t>
            </a:r>
            <a:r>
              <a:rPr lang="en-GB" sz="1700" b="0" i="0" dirty="0">
                <a:effectLst/>
                <a:latin typeface="Arial" panose="020B0604020202020204" pitchFamily="34" charset="0"/>
                <a:cs typeface="Arial" panose="020B0604020202020204" pitchFamily="34" charset="0"/>
              </a:rPr>
              <a:t>. Having begun in the USA, it has been celebrated in the UK since 1987, with the emphasis on celebrating particularly the history and contributions to society of people with an African or Caribbean heritage. </a:t>
            </a:r>
          </a:p>
          <a:p>
            <a:pPr algn="l" rtl="0" fontAlgn="base"/>
            <a:r>
              <a:rPr lang="en-GB" sz="1700" b="0" i="0" dirty="0">
                <a:effectLst/>
                <a:latin typeface="Arial" panose="020B0604020202020204" pitchFamily="34" charset="0"/>
                <a:cs typeface="Arial" panose="020B0604020202020204" pitchFamily="34" charset="0"/>
              </a:rPr>
              <a:t>There is a different theme every year, for example in 2021 the theme ‘Proud to Be’, aimed to recognise the achievements and contributions that Black people make to the UK every day. The 2022 theme, Time for Change: Action Not Words highlights the importance of being an ally and coming together around shared common goals to achieve a better world for everyone. </a:t>
            </a:r>
          </a:p>
        </p:txBody>
      </p:sp>
      <p:sp>
        <p:nvSpPr>
          <p:cNvPr id="2" name="TextBox 1">
            <a:extLst>
              <a:ext uri="{FF2B5EF4-FFF2-40B4-BE49-F238E27FC236}">
                <a16:creationId xmlns:a16="http://schemas.microsoft.com/office/drawing/2014/main" id="{627778A1-9760-5310-3D0C-C99F762FA511}"/>
              </a:ext>
            </a:extLst>
          </p:cNvPr>
          <p:cNvSpPr txBox="1"/>
          <p:nvPr/>
        </p:nvSpPr>
        <p:spPr>
          <a:xfrm>
            <a:off x="528741" y="1598296"/>
            <a:ext cx="5076859" cy="584775"/>
          </a:xfrm>
          <a:prstGeom prst="rect">
            <a:avLst/>
          </a:prstGeom>
          <a:noFill/>
        </p:spPr>
        <p:txBody>
          <a:bodyPr wrap="square" rtlCol="0">
            <a:spAutoFit/>
          </a:bodyPr>
          <a:lstStyle/>
          <a:p>
            <a:r>
              <a:rPr lang="en-GB" sz="1600" i="0" dirty="0">
                <a:solidFill>
                  <a:srgbClr val="030303"/>
                </a:solidFill>
                <a:effectLst/>
                <a:latin typeface="Arial" panose="020B0604020202020204" pitchFamily="34" charset="0"/>
                <a:cs typeface="Arial" panose="020B0604020202020204" pitchFamily="34" charset="0"/>
              </a:rPr>
              <a:t>Stuart Whiffin, RRSA Professional Adviser, </a:t>
            </a:r>
            <a:r>
              <a:rPr lang="en-GB" sz="1600" dirty="0">
                <a:latin typeface="Arial" panose="020B0604020202020204" pitchFamily="34" charset="0"/>
                <a:cs typeface="Arial" panose="020B0604020202020204" pitchFamily="34" charset="0"/>
              </a:rPr>
              <a:t>introduces Black History Month</a:t>
            </a:r>
          </a:p>
        </p:txBody>
      </p:sp>
      <p:sp>
        <p:nvSpPr>
          <p:cNvPr id="5" name="TextBox 4">
            <a:extLst>
              <a:ext uri="{FF2B5EF4-FFF2-40B4-BE49-F238E27FC236}">
                <a16:creationId xmlns:a16="http://schemas.microsoft.com/office/drawing/2014/main" id="{AFE197FF-E6E9-DBAD-E48D-989B8106B534}"/>
              </a:ext>
            </a:extLst>
          </p:cNvPr>
          <p:cNvSpPr txBox="1"/>
          <p:nvPr/>
        </p:nvSpPr>
        <p:spPr>
          <a:xfrm>
            <a:off x="1312120" y="6091411"/>
            <a:ext cx="3510099"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Click </a:t>
            </a:r>
            <a:r>
              <a:rPr lang="en-GB" sz="1600" dirty="0">
                <a:solidFill>
                  <a:srgbClr val="00AEE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GB" sz="1600" dirty="0">
                <a:solidFill>
                  <a:schemeClr val="bg1"/>
                </a:solidFill>
                <a:latin typeface="Arial" panose="020B0604020202020204" pitchFamily="34" charset="0"/>
                <a:cs typeface="Arial" panose="020B0604020202020204" pitchFamily="34" charset="0"/>
              </a:rPr>
              <a:t> to watch on YouTube</a:t>
            </a:r>
          </a:p>
        </p:txBody>
      </p:sp>
      <p:pic>
        <p:nvPicPr>
          <p:cNvPr id="7" name="bhm">
            <a:hlinkClick r:id="" action="ppaction://media"/>
            <a:extLst>
              <a:ext uri="{FF2B5EF4-FFF2-40B4-BE49-F238E27FC236}">
                <a16:creationId xmlns:a16="http://schemas.microsoft.com/office/drawing/2014/main" id="{80ED2139-9FDF-0490-21F6-CFCC8E41F8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0575" y="2667000"/>
            <a:ext cx="4289605" cy="2412903"/>
          </a:xfrm>
          <a:prstGeom prst="rect">
            <a:avLst/>
          </a:prstGeom>
        </p:spPr>
      </p:pic>
    </p:spTree>
    <p:extLst>
      <p:ext uri="{BB962C8B-B14F-4D97-AF65-F5344CB8AC3E}">
        <p14:creationId xmlns:p14="http://schemas.microsoft.com/office/powerpoint/2010/main" val="40914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B2D1BD-FBC8-EA93-1FCE-6DF84024B8BE}"/>
              </a:ext>
            </a:extLst>
          </p:cNvPr>
          <p:cNvSpPr>
            <a:spLocks noGrp="1"/>
          </p:cNvSpPr>
          <p:nvPr>
            <p:ph type="body" sz="quarter" idx="17"/>
          </p:nvPr>
        </p:nvSpPr>
        <p:spPr>
          <a:xfrm>
            <a:off x="528637" y="2634329"/>
            <a:ext cx="5305425" cy="259486"/>
          </a:xfrm>
        </p:spPr>
        <p:txBody>
          <a:bodyPr/>
          <a:lstStyle/>
          <a:p>
            <a:r>
              <a:rPr lang="en-GB" i="0" dirty="0">
                <a:solidFill>
                  <a:srgbClr val="000000"/>
                </a:solidFill>
                <a:effectLst/>
                <a:latin typeface="Arial" panose="020B0604020202020204" pitchFamily="34" charset="0"/>
                <a:cs typeface="Arial" panose="020B0604020202020204" pitchFamily="34" charset="0"/>
              </a:rPr>
              <a:t>Article 2 (non-discrimination) </a:t>
            </a:r>
            <a:endParaRPr lang="en-GB" dirty="0">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B9E27848-DFD1-AF14-FF5F-64C92CF12010}"/>
              </a:ext>
            </a:extLst>
          </p:cNvPr>
          <p:cNvSpPr>
            <a:spLocks noGrp="1"/>
          </p:cNvSpPr>
          <p:nvPr>
            <p:ph type="body" sz="quarter" idx="23"/>
          </p:nvPr>
        </p:nvSpPr>
        <p:spPr>
          <a:xfrm>
            <a:off x="528637" y="1706279"/>
            <a:ext cx="4829175" cy="722469"/>
          </a:xfrm>
        </p:spPr>
        <p:txBody>
          <a:bodyPr>
            <a:normAutofit fontScale="85000" lnSpcReduction="20000"/>
          </a:bodyPr>
          <a:lstStyle/>
          <a:p>
            <a:pPr>
              <a:lnSpc>
                <a:spcPct val="110000"/>
              </a:lnSpc>
            </a:pPr>
            <a:r>
              <a:rPr lang="en-GB" i="0" dirty="0">
                <a:effectLst/>
                <a:latin typeface="Arial" panose="020B0604020202020204" pitchFamily="34" charset="0"/>
                <a:cs typeface="Arial" panose="020B0604020202020204" pitchFamily="34" charset="0"/>
              </a:rPr>
              <a:t>The activities in this pack about Black History Month link with many articles of the CRC but two particular rights stand out when we explore this theme</a:t>
            </a:r>
            <a:endParaRPr lang="en-GB" dirty="0">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E4FFC307-D477-6C2A-CC6F-23BE9A482085}"/>
              </a:ext>
            </a:extLst>
          </p:cNvPr>
          <p:cNvSpPr>
            <a:spLocks noGrp="1"/>
          </p:cNvSpPr>
          <p:nvPr>
            <p:ph type="body" sz="quarter" idx="14"/>
          </p:nvPr>
        </p:nvSpPr>
        <p:spPr>
          <a:xfrm>
            <a:off x="528741" y="372635"/>
            <a:ext cx="3915668" cy="1031803"/>
          </a:xfrm>
        </p:spPr>
        <p:txBody>
          <a:bodyPr/>
          <a:lstStyle/>
          <a:p>
            <a:r>
              <a:rPr lang="en-GB" sz="3200" dirty="0">
                <a:latin typeface="Arial Black" panose="020B0A04020102020204" pitchFamily="34" charset="0"/>
              </a:rPr>
              <a:t>LINKED UNCRC ARTICLES</a:t>
            </a:r>
          </a:p>
        </p:txBody>
      </p:sp>
      <p:sp>
        <p:nvSpPr>
          <p:cNvPr id="14" name="Text Placeholder 6">
            <a:extLst>
              <a:ext uri="{FF2B5EF4-FFF2-40B4-BE49-F238E27FC236}">
                <a16:creationId xmlns:a16="http://schemas.microsoft.com/office/drawing/2014/main" id="{FC1EAD54-50D8-1B4F-0536-9F1E43A1BB80}"/>
              </a:ext>
            </a:extLst>
          </p:cNvPr>
          <p:cNvSpPr txBox="1">
            <a:spLocks/>
          </p:cNvSpPr>
          <p:nvPr/>
        </p:nvSpPr>
        <p:spPr>
          <a:xfrm>
            <a:off x="528637" y="3099396"/>
            <a:ext cx="4829175" cy="1453554"/>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Tx/>
              <a:buNone/>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600" b="0" i="0" dirty="0">
                <a:effectLst/>
                <a:latin typeface="Arial" panose="020B0604020202020204" pitchFamily="34" charset="0"/>
                <a:cs typeface="Arial" panose="020B0604020202020204" pitchFamily="34" charset="0"/>
              </a:rPr>
              <a:t>The Convention applies to every child without discrimination, whatever their ethnicity, gender, religion, language, abilities or any other status, whatever they think or say, whatever their family background.</a:t>
            </a:r>
            <a:endParaRPr lang="en-GB" sz="1500" dirty="0">
              <a:latin typeface="Arial" panose="020B0604020202020204" pitchFamily="34" charset="0"/>
              <a:cs typeface="Arial" panose="020B0604020202020204" pitchFamily="34" charset="0"/>
            </a:endParaRPr>
          </a:p>
        </p:txBody>
      </p:sp>
      <p:sp>
        <p:nvSpPr>
          <p:cNvPr id="15" name="Text Placeholder 2">
            <a:extLst>
              <a:ext uri="{FF2B5EF4-FFF2-40B4-BE49-F238E27FC236}">
                <a16:creationId xmlns:a16="http://schemas.microsoft.com/office/drawing/2014/main" id="{DF01CAA4-A96F-E364-3845-83090A1F2938}"/>
              </a:ext>
            </a:extLst>
          </p:cNvPr>
          <p:cNvSpPr txBox="1">
            <a:spLocks/>
          </p:cNvSpPr>
          <p:nvPr/>
        </p:nvSpPr>
        <p:spPr>
          <a:xfrm>
            <a:off x="528637" y="4667660"/>
            <a:ext cx="5305425" cy="647290"/>
          </a:xfrm>
          <a:prstGeom prst="rect">
            <a:avLst/>
          </a:prstGeom>
        </p:spPr>
        <p:txBody>
          <a:bodyPr vert="horz" lIns="0" tIns="45720" rIns="9000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i="0" dirty="0">
                <a:solidFill>
                  <a:srgbClr val="000000"/>
                </a:solidFill>
                <a:effectLst/>
                <a:latin typeface="Arial" panose="020B0604020202020204" pitchFamily="34" charset="0"/>
                <a:cs typeface="Arial" panose="020B0604020202020204" pitchFamily="34" charset="0"/>
              </a:rPr>
              <a:t>Article 30 (children from minority or indigenous groups) </a:t>
            </a:r>
            <a:endParaRPr lang="en-GB" dirty="0">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B2B79FBD-6F95-AA07-BA58-9359D5922A24}"/>
              </a:ext>
            </a:extLst>
          </p:cNvPr>
          <p:cNvSpPr txBox="1">
            <a:spLocks/>
          </p:cNvSpPr>
          <p:nvPr/>
        </p:nvSpPr>
        <p:spPr>
          <a:xfrm>
            <a:off x="528637" y="5392213"/>
            <a:ext cx="4829175" cy="1094482"/>
          </a:xfrm>
          <a:prstGeom prst="rect">
            <a:avLst/>
          </a:prstGeom>
        </p:spPr>
        <p:txBody>
          <a:bodyPr vert="horz" lIns="0" tIns="45720" rIns="91440" bIns="45720" rtlCol="0">
            <a:normAutofit lnSpcReduction="10000"/>
          </a:bodyPr>
          <a:lstStyle>
            <a:lvl1pPr marL="0" indent="0" algn="l" defTabSz="914400" rtl="0" eaLnBrk="1" latinLnBrk="0" hangingPunct="1">
              <a:lnSpc>
                <a:spcPct val="90000"/>
              </a:lnSpc>
              <a:spcBef>
                <a:spcPts val="1000"/>
              </a:spcBef>
              <a:buFontTx/>
              <a:buNone/>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1600" b="0" i="0" dirty="0">
                <a:effectLst/>
                <a:latin typeface="Arial" panose="020B0604020202020204" pitchFamily="34" charset="0"/>
                <a:cs typeface="Arial" panose="020B0604020202020204" pitchFamily="34" charset="0"/>
              </a:rPr>
              <a:t>Every child has the right to learn and use the language, customs and religion of their family, whether or not these are shared by the majority of the people in the country where they live.</a:t>
            </a:r>
            <a:endParaRPr lang="en-GB" sz="1600" dirty="0">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8AC34D9A-64DD-64BB-25B2-B9B6160092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3402" y="588704"/>
            <a:ext cx="3043391" cy="4057854"/>
          </a:xfrm>
          <a:prstGeom prst="rect">
            <a:avLst/>
          </a:prstGeom>
        </p:spPr>
      </p:pic>
      <p:pic>
        <p:nvPicPr>
          <p:cNvPr id="4" name="Graphic 3">
            <a:extLst>
              <a:ext uri="{FF2B5EF4-FFF2-40B4-BE49-F238E27FC236}">
                <a16:creationId xmlns:a16="http://schemas.microsoft.com/office/drawing/2014/main" id="{CCFC86AF-4203-9D27-6545-543FBA0542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2383" y="588703"/>
            <a:ext cx="3043391" cy="4057855"/>
          </a:xfrm>
          <a:prstGeom prst="rect">
            <a:avLst/>
          </a:prstGeom>
        </p:spPr>
      </p:pic>
    </p:spTree>
    <p:extLst>
      <p:ext uri="{BB962C8B-B14F-4D97-AF65-F5344CB8AC3E}">
        <p14:creationId xmlns:p14="http://schemas.microsoft.com/office/powerpoint/2010/main" val="1709139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497482"/>
            <a:ext cx="4360598" cy="921003"/>
          </a:xfrm>
        </p:spPr>
        <p:txBody>
          <a:bodyPr/>
          <a:lstStyle/>
          <a:p>
            <a:r>
              <a:rPr lang="en-US" sz="2800" dirty="0">
                <a:latin typeface="Arial Black" panose="020B0A04020102020204" pitchFamily="34" charset="0"/>
              </a:rPr>
              <a:t>EXPLORING BLACK HISTORY MONTH</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9" y="3681012"/>
            <a:ext cx="5484651" cy="224238"/>
          </a:xfrm>
        </p:spPr>
        <p:txBody>
          <a:bodyPr/>
          <a:lstStyle/>
          <a:p>
            <a:r>
              <a:rPr lang="en-US" dirty="0">
                <a:latin typeface="Arial Black" panose="020B0A04020102020204" pitchFamily="34" charset="0"/>
              </a:rPr>
              <a:t>Have a think and write down some answers.</a:t>
            </a:r>
          </a:p>
        </p:txBody>
      </p:sp>
      <p:sp>
        <p:nvSpPr>
          <p:cNvPr id="5" name="Text Placeholder 4">
            <a:extLst>
              <a:ext uri="{FF2B5EF4-FFF2-40B4-BE49-F238E27FC236}">
                <a16:creationId xmlns:a16="http://schemas.microsoft.com/office/drawing/2014/main" id="{80BACD06-3EA4-8443-8E69-00A32D75E953}"/>
              </a:ext>
            </a:extLst>
          </p:cNvPr>
          <p:cNvSpPr>
            <a:spLocks noGrp="1"/>
          </p:cNvSpPr>
          <p:nvPr>
            <p:ph type="body" sz="quarter" idx="23"/>
          </p:nvPr>
        </p:nvSpPr>
        <p:spPr/>
        <p:txBody>
          <a:bodyPr>
            <a:normAutofit/>
          </a:bodyPr>
          <a:lstStyle/>
          <a:p>
            <a:r>
              <a:rPr lang="en-GB" sz="2000" b="0" dirty="0">
                <a:solidFill>
                  <a:srgbClr val="000000"/>
                </a:solidFill>
                <a:effectLst/>
                <a:latin typeface="Arial" panose="020B0604020202020204" pitchFamily="34" charset="0"/>
                <a:cs typeface="Arial" panose="020B0604020202020204" pitchFamily="34" charset="0"/>
              </a:rPr>
              <a:t>Why do you think celebrating Black History Month is </a:t>
            </a:r>
            <a:r>
              <a:rPr lang="en-GB" sz="2000" b="1" dirty="0">
                <a:solidFill>
                  <a:srgbClr val="000000"/>
                </a:solidFill>
                <a:effectLst/>
                <a:latin typeface="Arial" panose="020B0604020202020204" pitchFamily="34" charset="0"/>
                <a:cs typeface="Arial" panose="020B0604020202020204" pitchFamily="34" charset="0"/>
              </a:rPr>
              <a:t>important</a:t>
            </a:r>
            <a:r>
              <a:rPr lang="en-GB" sz="2000" b="0" dirty="0">
                <a:solidFill>
                  <a:srgbClr val="000000"/>
                </a:solidFill>
                <a:effectLst/>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741" y="428036"/>
            <a:ext cx="4643334" cy="921003"/>
          </a:xfrm>
        </p:spPr>
        <p:txBody>
          <a:bodyPr/>
          <a:lstStyle/>
          <a:p>
            <a:r>
              <a:rPr lang="en-US" sz="2800" dirty="0">
                <a:latin typeface="Arial Black" panose="020B0A04020102020204" pitchFamily="34" charset="0"/>
              </a:rPr>
              <a:t>EXPLORING BLACK HISTORY MONTH</a:t>
            </a:r>
          </a:p>
        </p:txBody>
      </p:sp>
      <p:sp>
        <p:nvSpPr>
          <p:cNvPr id="3" name="Text Placeholder 2">
            <a:extLst>
              <a:ext uri="{FF2B5EF4-FFF2-40B4-BE49-F238E27FC236}">
                <a16:creationId xmlns:a16="http://schemas.microsoft.com/office/drawing/2014/main" id="{969CAE0C-8DF7-5944-AE5F-25312ADF0302}"/>
              </a:ext>
            </a:extLst>
          </p:cNvPr>
          <p:cNvSpPr>
            <a:spLocks noGrp="1"/>
          </p:cNvSpPr>
          <p:nvPr>
            <p:ph type="body" sz="quarter" idx="17"/>
          </p:nvPr>
        </p:nvSpPr>
        <p:spPr>
          <a:xfrm>
            <a:off x="528636" y="6300221"/>
            <a:ext cx="10781619" cy="259486"/>
          </a:xfrm>
        </p:spPr>
        <p:txBody>
          <a:bodyPr/>
          <a:lstStyle/>
          <a:p>
            <a:r>
              <a:rPr lang="en-US" sz="1800" dirty="0">
                <a:latin typeface="Arial Black" panose="020B0A04020102020204" pitchFamily="34" charset="0"/>
              </a:rPr>
              <a:t>What else did you think of?</a:t>
            </a:r>
          </a:p>
        </p:txBody>
      </p:sp>
      <p:sp>
        <p:nvSpPr>
          <p:cNvPr id="4" name="Text Placeholder 3">
            <a:extLst>
              <a:ext uri="{FF2B5EF4-FFF2-40B4-BE49-F238E27FC236}">
                <a16:creationId xmlns:a16="http://schemas.microsoft.com/office/drawing/2014/main" id="{7920D01A-4E83-BD46-A2A0-3F244A7D11DC}"/>
              </a:ext>
            </a:extLst>
          </p:cNvPr>
          <p:cNvSpPr>
            <a:spLocks noGrp="1"/>
          </p:cNvSpPr>
          <p:nvPr>
            <p:ph type="body" sz="quarter" idx="20"/>
          </p:nvPr>
        </p:nvSpPr>
        <p:spPr>
          <a:xfrm>
            <a:off x="528636" y="1572186"/>
            <a:ext cx="10781620" cy="346471"/>
          </a:xfrm>
        </p:spPr>
        <p:txBody>
          <a:bodyPr>
            <a:normAutofit/>
          </a:bodyPr>
          <a:lstStyle/>
          <a:p>
            <a:r>
              <a:rPr lang="en-US" sz="1800" dirty="0">
                <a:latin typeface="Arial Black" panose="020B0A04020102020204" pitchFamily="34" charset="0"/>
              </a:rPr>
              <a:t>Did you think of these?</a:t>
            </a:r>
          </a:p>
        </p:txBody>
      </p:sp>
      <p:sp>
        <p:nvSpPr>
          <p:cNvPr id="5" name="Text Placeholder 4">
            <a:extLst>
              <a:ext uri="{FF2B5EF4-FFF2-40B4-BE49-F238E27FC236}">
                <a16:creationId xmlns:a16="http://schemas.microsoft.com/office/drawing/2014/main" id="{605676CA-21AD-D447-A863-BE7395533B6E}"/>
              </a:ext>
            </a:extLst>
          </p:cNvPr>
          <p:cNvSpPr>
            <a:spLocks noGrp="1"/>
          </p:cNvSpPr>
          <p:nvPr>
            <p:ph type="body" sz="quarter" idx="21"/>
          </p:nvPr>
        </p:nvSpPr>
        <p:spPr>
          <a:xfrm>
            <a:off x="528636" y="2064487"/>
            <a:ext cx="11444289" cy="3898163"/>
          </a:xfrm>
        </p:spPr>
        <p:txBody>
          <a:bodyPr>
            <a:noAutofit/>
          </a:bodyPr>
          <a:lstStyle/>
          <a:p>
            <a:pPr algn="l" rtl="0" fontAlgn="base"/>
            <a:r>
              <a:rPr lang="en-GB" sz="1600" b="0" dirty="0">
                <a:solidFill>
                  <a:srgbClr val="000000"/>
                </a:solidFill>
                <a:effectLst/>
                <a:latin typeface="Arial" panose="020B0604020202020204" pitchFamily="34" charset="0"/>
                <a:cs typeface="Arial" panose="020B0604020202020204" pitchFamily="34" charset="0"/>
              </a:rPr>
              <a:t>To recognise the contribution and achievements of those with African and Caribbean heritage throughout history. </a:t>
            </a:r>
          </a:p>
          <a:p>
            <a:pPr algn="l" rtl="0" fontAlgn="base"/>
            <a:r>
              <a:rPr lang="en-GB" sz="1600" b="0" dirty="0">
                <a:solidFill>
                  <a:srgbClr val="000000"/>
                </a:solidFill>
                <a:effectLst/>
                <a:latin typeface="Arial" panose="020B0604020202020204" pitchFamily="34" charset="0"/>
                <a:cs typeface="Arial" panose="020B0604020202020204" pitchFamily="34" charset="0"/>
              </a:rPr>
              <a:t>To ensure that we hear a diverse range of stories when considering the past. </a:t>
            </a:r>
          </a:p>
          <a:p>
            <a:pPr algn="l" rtl="0" fontAlgn="base"/>
            <a:r>
              <a:rPr lang="en-GB" sz="1600" b="0" dirty="0">
                <a:solidFill>
                  <a:srgbClr val="000000"/>
                </a:solidFill>
                <a:effectLst/>
                <a:latin typeface="Arial" panose="020B0604020202020204" pitchFamily="34" charset="0"/>
                <a:cs typeface="Arial" panose="020B0604020202020204" pitchFamily="34" charset="0"/>
              </a:rPr>
              <a:t>To celebrate people’s heritage and cultures.  </a:t>
            </a:r>
          </a:p>
          <a:p>
            <a:pPr algn="l" rtl="0" fontAlgn="base"/>
            <a:r>
              <a:rPr lang="en-GB" sz="1600" b="0" dirty="0">
                <a:solidFill>
                  <a:srgbClr val="000000"/>
                </a:solidFill>
                <a:effectLst/>
                <a:latin typeface="Arial" panose="020B0604020202020204" pitchFamily="34" charset="0"/>
                <a:cs typeface="Arial" panose="020B0604020202020204" pitchFamily="34" charset="0"/>
              </a:rPr>
              <a:t>Because all communities, including schools, should encourage respect for everyone and celebrate diversity and inclusion.  </a:t>
            </a:r>
          </a:p>
          <a:p>
            <a:pPr algn="l" rtl="0" fontAlgn="base"/>
            <a:r>
              <a:rPr lang="en-GB" sz="1600" b="0" dirty="0">
                <a:solidFill>
                  <a:srgbClr val="000000"/>
                </a:solidFill>
                <a:effectLst/>
                <a:latin typeface="Arial" panose="020B0604020202020204" pitchFamily="34" charset="0"/>
                <a:cs typeface="Arial" panose="020B0604020202020204" pitchFamily="34" charset="0"/>
              </a:rPr>
              <a:t>To think about how we can make the world a more equal place where everyone’s rights are respected.  </a:t>
            </a:r>
          </a:p>
          <a:p>
            <a:pPr algn="l" rtl="0" fontAlgn="base"/>
            <a:r>
              <a:rPr lang="en-GB" sz="1600" b="0" dirty="0">
                <a:solidFill>
                  <a:srgbClr val="000000"/>
                </a:solidFill>
                <a:effectLst/>
                <a:latin typeface="Arial" panose="020B0604020202020204" pitchFamily="34" charset="0"/>
                <a:cs typeface="Arial" panose="020B0604020202020204" pitchFamily="34" charset="0"/>
              </a:rPr>
              <a:t>To learn how to challenge negative stereotypes.  </a:t>
            </a:r>
          </a:p>
          <a:p>
            <a:pPr algn="l" rtl="0" fontAlgn="base"/>
            <a:r>
              <a:rPr lang="en-GB" sz="1600" b="0" dirty="0">
                <a:solidFill>
                  <a:srgbClr val="000000"/>
                </a:solidFill>
                <a:effectLst/>
                <a:latin typeface="Arial" panose="020B0604020202020204" pitchFamily="34" charset="0"/>
                <a:cs typeface="Arial" panose="020B0604020202020204" pitchFamily="34" charset="0"/>
              </a:rPr>
              <a:t>To ensure that there is time and space for people to discuss more recent events and issues such as Black Lives Matter, the treatment of the Windrush generation and the death of George Floyd.</a:t>
            </a:r>
          </a:p>
          <a:p>
            <a:pPr algn="l" rtl="0" fontAlgn="base"/>
            <a:r>
              <a:rPr lang="en-GB" sz="1600" b="0" dirty="0">
                <a:solidFill>
                  <a:srgbClr val="000000"/>
                </a:solidFill>
                <a:effectLst/>
                <a:latin typeface="Arial" panose="020B0604020202020204" pitchFamily="34" charset="0"/>
                <a:cs typeface="Arial" panose="020B0604020202020204" pitchFamily="34" charset="0"/>
              </a:rPr>
              <a:t>Because no one should be treated differently because of who they are. </a:t>
            </a:r>
          </a:p>
          <a:p>
            <a:pPr algn="l" rtl="0" fontAlgn="base"/>
            <a:r>
              <a:rPr lang="en-GB" sz="1600" b="0" dirty="0">
                <a:solidFill>
                  <a:srgbClr val="000000"/>
                </a:solidFill>
                <a:effectLst/>
                <a:latin typeface="Arial" panose="020B0604020202020204" pitchFamily="34" charset="0"/>
                <a:cs typeface="Arial" panose="020B0604020202020204" pitchFamily="34" charset="0"/>
              </a:rPr>
              <a:t>To learn about racism and its effects.  </a:t>
            </a:r>
          </a:p>
          <a:p>
            <a:pPr algn="l" rtl="0" fontAlgn="base"/>
            <a:r>
              <a:rPr lang="en-GB" sz="1600" b="0" dirty="0">
                <a:solidFill>
                  <a:srgbClr val="000000"/>
                </a:solidFill>
                <a:effectLst/>
                <a:latin typeface="Arial" panose="020B0604020202020204" pitchFamily="34" charset="0"/>
                <a:cs typeface="Arial" panose="020B0604020202020204" pitchFamily="34" charset="0"/>
              </a:rPr>
              <a:t>To support people to recognise and challenge discrimination.  </a:t>
            </a:r>
          </a:p>
        </p:txBody>
      </p:sp>
    </p:spTree>
    <p:extLst>
      <p:ext uri="{BB962C8B-B14F-4D97-AF65-F5344CB8AC3E}">
        <p14:creationId xmlns:p14="http://schemas.microsoft.com/office/powerpoint/2010/main" val="185840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767E2F-0883-B9A9-5DEE-F19AEA1475EF}"/>
              </a:ext>
            </a:extLst>
          </p:cNvPr>
          <p:cNvSpPr>
            <a:spLocks noGrp="1"/>
          </p:cNvSpPr>
          <p:nvPr>
            <p:ph type="body" sz="quarter" idx="14"/>
          </p:nvPr>
        </p:nvSpPr>
        <p:spPr>
          <a:xfrm>
            <a:off x="528742" y="552684"/>
            <a:ext cx="6536088" cy="671704"/>
          </a:xfrm>
        </p:spPr>
        <p:txBody>
          <a:bodyPr/>
          <a:lstStyle/>
          <a:p>
            <a:r>
              <a:rPr lang="en-US" sz="3800" dirty="0">
                <a:latin typeface="Arial Black" panose="020B0A04020102020204" pitchFamily="34" charset="0"/>
              </a:rPr>
              <a:t>PRIMARY ACTIVITIES</a:t>
            </a:r>
          </a:p>
        </p:txBody>
      </p:sp>
      <p:sp>
        <p:nvSpPr>
          <p:cNvPr id="3" name="Text Placeholder 2">
            <a:extLst>
              <a:ext uri="{FF2B5EF4-FFF2-40B4-BE49-F238E27FC236}">
                <a16:creationId xmlns:a16="http://schemas.microsoft.com/office/drawing/2014/main" id="{2E809C3F-92F3-A964-CBC8-D5049C1C1F69}"/>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p:txBody>
      </p:sp>
      <p:sp>
        <p:nvSpPr>
          <p:cNvPr id="4" name="Rectangle 3">
            <a:extLst>
              <a:ext uri="{FF2B5EF4-FFF2-40B4-BE49-F238E27FC236}">
                <a16:creationId xmlns:a16="http://schemas.microsoft.com/office/drawing/2014/main" id="{E95D1F9D-23C7-7303-B75E-3F3BD1B912CB}"/>
              </a:ext>
            </a:extLst>
          </p:cNvPr>
          <p:cNvSpPr/>
          <p:nvPr/>
        </p:nvSpPr>
        <p:spPr>
          <a:xfrm>
            <a:off x="528741" y="2137472"/>
            <a:ext cx="6536087"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5F42D4-759C-0084-0604-75C92CF20A90}"/>
              </a:ext>
            </a:extLst>
          </p:cNvPr>
          <p:cNvSpPr/>
          <p:nvPr/>
        </p:nvSpPr>
        <p:spPr>
          <a:xfrm>
            <a:off x="528742" y="4434357"/>
            <a:ext cx="4148034"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79DBE2-2550-30FE-3F8D-3F3C730CB51A}"/>
              </a:ext>
            </a:extLst>
          </p:cNvPr>
          <p:cNvSpPr/>
          <p:nvPr/>
        </p:nvSpPr>
        <p:spPr>
          <a:xfrm>
            <a:off x="7064830" y="2136586"/>
            <a:ext cx="486818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238C7B-2FE0-8A8D-1EEC-D11B2AFFD794}"/>
              </a:ext>
            </a:extLst>
          </p:cNvPr>
          <p:cNvSpPr/>
          <p:nvPr/>
        </p:nvSpPr>
        <p:spPr>
          <a:xfrm>
            <a:off x="4676776" y="4434357"/>
            <a:ext cx="7256238"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2228E-A587-B079-368C-799516903CFD}"/>
              </a:ext>
            </a:extLst>
          </p:cNvPr>
          <p:cNvSpPr txBox="1"/>
          <p:nvPr/>
        </p:nvSpPr>
        <p:spPr>
          <a:xfrm>
            <a:off x="7264541" y="2492955"/>
            <a:ext cx="4468761"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Everyone is special and important! What is the best thing about being you? Create a classroom display that reflects what you are ‘</a:t>
            </a:r>
            <a:r>
              <a:rPr lang="en-GB" sz="1800" b="0" i="0" dirty="0">
                <a:solidFill>
                  <a:srgbClr val="FFFF00"/>
                </a:solidFill>
                <a:effectLst/>
                <a:latin typeface="Arial" panose="020B0604020202020204" pitchFamily="34" charset="0"/>
                <a:cs typeface="Arial" panose="020B0604020202020204" pitchFamily="34" charset="0"/>
              </a:rPr>
              <a:t>Proud to Be</a:t>
            </a:r>
            <a:r>
              <a:rPr lang="en-GB" sz="1800" b="0" i="0" dirty="0">
                <a:solidFill>
                  <a:schemeClr val="bg1"/>
                </a:solidFill>
                <a:effectLst/>
                <a:latin typeface="Arial" panose="020B0604020202020204" pitchFamily="34" charset="0"/>
                <a:cs typeface="Arial" panose="020B0604020202020204" pitchFamily="34" charset="0"/>
              </a:rPr>
              <a:t>’. Link this to relevant articles from the CRC. </a:t>
            </a:r>
            <a:endParaRPr lang="en-GB"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3FF4E1-6384-ACDA-AC24-C12B1E305126}"/>
              </a:ext>
            </a:extLst>
          </p:cNvPr>
          <p:cNvSpPr txBox="1"/>
          <p:nvPr/>
        </p:nvSpPr>
        <p:spPr>
          <a:xfrm>
            <a:off x="713107" y="2200567"/>
            <a:ext cx="3501119" cy="2062103"/>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cs typeface="Arial" panose="020B0604020202020204" pitchFamily="34" charset="0"/>
              </a:rPr>
              <a:t>Read the story Elmer the Elephant</a:t>
            </a:r>
            <a:r>
              <a:rPr lang="en-GB" sz="1600" b="1" i="0" dirty="0">
                <a:solidFill>
                  <a:srgbClr val="000000"/>
                </a:solidFill>
                <a:effectLst/>
                <a:latin typeface="Arial" panose="020B0604020202020204" pitchFamily="34" charset="0"/>
                <a:cs typeface="Arial" panose="020B0604020202020204" pitchFamily="34" charset="0"/>
              </a:rPr>
              <a:t>,</a:t>
            </a:r>
            <a:r>
              <a:rPr lang="en-GB" sz="1600" b="1" i="0" dirty="0">
                <a:solidFill>
                  <a:srgbClr val="003B5E"/>
                </a:solidFill>
                <a:effectLst/>
                <a:latin typeface="Arial" panose="020B0604020202020204" pitchFamily="34" charset="0"/>
                <a:cs typeface="Arial" panose="020B0604020202020204" pitchFamily="34" charset="0"/>
              </a:rPr>
              <a:t> </a:t>
            </a:r>
            <a:r>
              <a:rPr lang="en-GB" sz="1600" b="1" i="0" u="sng" strike="noStrike" dirty="0">
                <a:solidFill>
                  <a:srgbClr val="003B5E"/>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you can also watch it here</a:t>
            </a:r>
            <a:r>
              <a:rPr lang="en-GB" sz="1600" b="0" i="0" dirty="0">
                <a:solidFill>
                  <a:srgbClr val="000000"/>
                </a:solidFill>
                <a:effectLst/>
                <a:latin typeface="Arial" panose="020B0604020202020204" pitchFamily="34" charset="0"/>
                <a:cs typeface="Arial" panose="020B0604020202020204" pitchFamily="34" charset="0"/>
              </a:rPr>
              <a:t>. Elmer didn’t feel that he wanted to be the same as the other elephants. Think of ways that we can celebrate our differences like the elephants do on ‘Elmer Day’ – talk about your ideas with an adult.  </a:t>
            </a:r>
            <a:endParaRPr lang="en-GB" sz="105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8AB74C1-8E97-AF83-2917-1BDE1E72C459}"/>
              </a:ext>
            </a:extLst>
          </p:cNvPr>
          <p:cNvSpPr txBox="1"/>
          <p:nvPr/>
        </p:nvSpPr>
        <p:spPr>
          <a:xfrm>
            <a:off x="713107" y="4725276"/>
            <a:ext cx="3847100" cy="1569660"/>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cs typeface="Arial" panose="020B0604020202020204" pitchFamily="34" charset="0"/>
              </a:rPr>
              <a:t>Imagine a world with zero discrimination. Work with your friends and discuss how this would feel for everybody. Describe the experiences and feeling, then use your ideas to create a poem, a song or a piece of art called “</a:t>
            </a:r>
            <a:r>
              <a:rPr lang="en-GB" sz="1600" b="1" i="0" dirty="0">
                <a:solidFill>
                  <a:srgbClr val="00AEEF"/>
                </a:solidFill>
                <a:effectLst/>
                <a:latin typeface="Arial" panose="020B0604020202020204" pitchFamily="34" charset="0"/>
                <a:cs typeface="Arial" panose="020B0604020202020204" pitchFamily="34" charset="0"/>
              </a:rPr>
              <a:t>Article 2 – Sorted!!</a:t>
            </a:r>
            <a:r>
              <a:rPr lang="en-GB" sz="1600" b="0" i="0" dirty="0">
                <a:solidFill>
                  <a:srgbClr val="000000"/>
                </a:solidFill>
                <a:effectLst/>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D5D052-65BD-1B4F-1CF2-727342CCC180}"/>
              </a:ext>
            </a:extLst>
          </p:cNvPr>
          <p:cNvSpPr txBox="1"/>
          <p:nvPr/>
        </p:nvSpPr>
        <p:spPr>
          <a:xfrm>
            <a:off x="7505701" y="4771442"/>
            <a:ext cx="4227601"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Enjoy story time by choosing some books to share by some new Black British authors such as </a:t>
            </a:r>
            <a:r>
              <a:rPr lang="en-GB" sz="1800" b="0" i="0" u="sng" strike="noStrike" dirty="0">
                <a:solidFill>
                  <a:srgbClr val="FF693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My Hair by Hannah Lee</a:t>
            </a:r>
            <a:r>
              <a:rPr lang="en-GB" sz="1800" b="0" i="0" dirty="0">
                <a:solidFill>
                  <a:schemeClr val="bg1"/>
                </a:solidFill>
                <a:effectLst/>
                <a:latin typeface="Arial" panose="020B0604020202020204" pitchFamily="34" charset="0"/>
                <a:cs typeface="Arial" panose="020B0604020202020204" pitchFamily="34" charset="0"/>
              </a:rPr>
              <a:t> which was nominated for the 2020 </a:t>
            </a:r>
            <a:r>
              <a:rPr lang="en-GB" sz="1800" b="0" i="0" dirty="0" err="1">
                <a:solidFill>
                  <a:schemeClr val="bg1"/>
                </a:solidFill>
                <a:effectLst/>
                <a:latin typeface="Arial" panose="020B0604020202020204" pitchFamily="34" charset="0"/>
                <a:cs typeface="Arial" panose="020B0604020202020204" pitchFamily="34" charset="0"/>
              </a:rPr>
              <a:t>BookTrust</a:t>
            </a:r>
            <a:r>
              <a:rPr lang="en-GB" sz="1800" b="0" i="0" dirty="0">
                <a:solidFill>
                  <a:schemeClr val="bg1"/>
                </a:solidFill>
                <a:effectLst/>
                <a:latin typeface="Arial" panose="020B0604020202020204" pitchFamily="34" charset="0"/>
                <a:cs typeface="Arial" panose="020B0604020202020204" pitchFamily="34" charset="0"/>
              </a:rPr>
              <a:t> Storytime Prize.  </a:t>
            </a:r>
            <a:endParaRPr lang="en-GB" sz="1600" dirty="0">
              <a:solidFill>
                <a:schemeClr val="bg1"/>
              </a:solidFill>
              <a:latin typeface="Arial" panose="020B0604020202020204" pitchFamily="34" charset="0"/>
              <a:cs typeface="Arial" panose="020B0604020202020204" pitchFamily="34" charset="0"/>
            </a:endParaRPr>
          </a:p>
        </p:txBody>
      </p:sp>
      <p:pic>
        <p:nvPicPr>
          <p:cNvPr id="13" name="Online Media 12" title="Elmer Kids story read aloud by David Mckee (ARC Stories)">
            <a:hlinkClick r:id="" action="ppaction://media"/>
            <a:extLst>
              <a:ext uri="{FF2B5EF4-FFF2-40B4-BE49-F238E27FC236}">
                <a16:creationId xmlns:a16="http://schemas.microsoft.com/office/drawing/2014/main" id="{9FF6241A-D294-D6E9-2893-2AB7853BB926}"/>
              </a:ext>
            </a:extLst>
          </p:cNvPr>
          <p:cNvPicPr>
            <a:picLocks noRot="1" noChangeAspect="1"/>
          </p:cNvPicPr>
          <p:nvPr>
            <a:videoFile r:link="rId1"/>
          </p:nvPr>
        </p:nvPicPr>
        <p:blipFill>
          <a:blip r:embed="rId6"/>
          <a:stretch>
            <a:fillRect/>
          </a:stretch>
        </p:blipFill>
        <p:spPr>
          <a:xfrm>
            <a:off x="4318314" y="2514069"/>
            <a:ext cx="2540000" cy="1435100"/>
          </a:xfrm>
          <a:prstGeom prst="rect">
            <a:avLst/>
          </a:prstGeom>
        </p:spPr>
      </p:pic>
      <p:pic>
        <p:nvPicPr>
          <p:cNvPr id="14" name="Online Media 13" title="Time for Storytime: My Hair with Hannah Lee">
            <a:hlinkClick r:id="" action="ppaction://media"/>
            <a:extLst>
              <a:ext uri="{FF2B5EF4-FFF2-40B4-BE49-F238E27FC236}">
                <a16:creationId xmlns:a16="http://schemas.microsoft.com/office/drawing/2014/main" id="{D8A96357-84F9-76CB-CC46-20ECCC965AC5}"/>
              </a:ext>
            </a:extLst>
          </p:cNvPr>
          <p:cNvPicPr>
            <a:picLocks noRot="1" noChangeAspect="1"/>
          </p:cNvPicPr>
          <p:nvPr>
            <a:videoFile r:link="rId2"/>
          </p:nvPr>
        </p:nvPicPr>
        <p:blipFill>
          <a:blip r:embed="rId7"/>
          <a:stretch>
            <a:fillRect/>
          </a:stretch>
        </p:blipFill>
        <p:spPr>
          <a:xfrm>
            <a:off x="4765989" y="4792556"/>
            <a:ext cx="2540000" cy="1435100"/>
          </a:xfrm>
          <a:prstGeom prst="rect">
            <a:avLst/>
          </a:prstGeom>
        </p:spPr>
      </p:pic>
    </p:spTree>
    <p:extLst>
      <p:ext uri="{BB962C8B-B14F-4D97-AF65-F5344CB8AC3E}">
        <p14:creationId xmlns:p14="http://schemas.microsoft.com/office/powerpoint/2010/main" val="20023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3"/>
                </p:tgtEl>
              </p:cMediaNode>
            </p:vide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2</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2" y="2137472"/>
            <a:ext cx="4462358"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272109"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4991099" y="2151631"/>
            <a:ext cx="6941914"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6800850" y="4434357"/>
            <a:ext cx="5132163"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783811" y="4632943"/>
            <a:ext cx="5857217" cy="1754326"/>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cs typeface="Arial" panose="020B0604020202020204" pitchFamily="34" charset="0"/>
              </a:rPr>
              <a:t>Carry out an audit of your school library to see how diverse the range of books is. Does it have books by a range of authors? Are there books with a wide range of characters? How could you work together as a school community to make sure that </a:t>
            </a:r>
            <a:r>
              <a:rPr lang="en-GB" b="0" i="0" dirty="0">
                <a:solidFill>
                  <a:srgbClr val="FFFF00"/>
                </a:solidFill>
                <a:effectLst/>
                <a:latin typeface="Arial" panose="020B0604020202020204" pitchFamily="34" charset="0"/>
                <a:cs typeface="Arial" panose="020B0604020202020204" pitchFamily="34" charset="0"/>
              </a:rPr>
              <a:t>everyone is represented </a:t>
            </a:r>
            <a:r>
              <a:rPr lang="en-GB" b="0" i="0" dirty="0">
                <a:solidFill>
                  <a:schemeClr val="bg1"/>
                </a:solidFill>
                <a:effectLst/>
                <a:latin typeface="Arial" panose="020B0604020202020204" pitchFamily="34" charset="0"/>
                <a:cs typeface="Arial" panose="020B0604020202020204" pitchFamily="34" charset="0"/>
              </a:rPr>
              <a:t>by the books in the library? </a:t>
            </a:r>
            <a:endParaRPr lang="en-GB" sz="16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7055920" y="4632943"/>
            <a:ext cx="4716980" cy="1754326"/>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cs typeface="Arial" panose="020B0604020202020204" pitchFamily="34" charset="0"/>
              </a:rPr>
              <a:t>Look up the </a:t>
            </a:r>
            <a:r>
              <a:rPr lang="en-GB" b="1" i="0" dirty="0">
                <a:solidFill>
                  <a:srgbClr val="00AEEF"/>
                </a:solidFill>
                <a:effectLst/>
                <a:latin typeface="Arial" panose="020B0604020202020204" pitchFamily="34" charset="0"/>
                <a:cs typeface="Arial" panose="020B0604020202020204" pitchFamily="34" charset="0"/>
              </a:rPr>
              <a:t>theme of this year’s Black History Month </a:t>
            </a:r>
            <a:r>
              <a:rPr lang="en-GB" b="0" i="0" dirty="0">
                <a:solidFill>
                  <a:srgbClr val="000000"/>
                </a:solidFill>
                <a:effectLst/>
                <a:latin typeface="Arial" panose="020B0604020202020204" pitchFamily="34" charset="0"/>
                <a:cs typeface="Arial" panose="020B0604020202020204" pitchFamily="34" charset="0"/>
              </a:rPr>
              <a:t>and explore the resources. Find a way of promoting the main messages in your school. You could do this through a display, an assembly, a newsletter article or whatever you think will work. </a:t>
            </a:r>
            <a:endParaRPr lang="en-GB" sz="1400" b="1" dirty="0">
              <a:solidFill>
                <a:srgbClr val="00AEE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7572375" y="2243725"/>
            <a:ext cx="4360638" cy="1938992"/>
          </a:xfrm>
          <a:prstGeom prst="rect">
            <a:avLst/>
          </a:prstGeom>
          <a:noFill/>
        </p:spPr>
        <p:txBody>
          <a:bodyPr wrap="square" rtlCol="0">
            <a:spAutoFit/>
          </a:bodyPr>
          <a:lstStyle/>
          <a:p>
            <a:pPr algn="ctr"/>
            <a:r>
              <a:rPr lang="en-GB" sz="1500" b="0" dirty="0">
                <a:solidFill>
                  <a:srgbClr val="000000"/>
                </a:solidFill>
                <a:effectLst/>
                <a:latin typeface="Arial" panose="020B0604020202020204" pitchFamily="34" charset="0"/>
                <a:cs typeface="Arial" panose="020B0604020202020204" pitchFamily="34" charset="0"/>
              </a:rPr>
              <a:t>As a class, chose some people to read about from the Little Leaders books – </a:t>
            </a:r>
            <a:r>
              <a:rPr lang="en-GB" sz="1500" b="1" u="sng" strike="noStrike" dirty="0">
                <a:solidFill>
                  <a:srgbClr val="003B5E"/>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Exceptional Men in Black History</a:t>
            </a:r>
            <a:r>
              <a:rPr lang="en-GB" sz="1500" b="1" dirty="0">
                <a:solidFill>
                  <a:srgbClr val="003B5E"/>
                </a:solidFill>
                <a:effectLst/>
                <a:latin typeface="Arial" panose="020B0604020202020204" pitchFamily="34" charset="0"/>
                <a:cs typeface="Arial" panose="020B0604020202020204" pitchFamily="34" charset="0"/>
              </a:rPr>
              <a:t> </a:t>
            </a:r>
            <a:r>
              <a:rPr lang="en-GB" sz="1500" b="0" dirty="0">
                <a:solidFill>
                  <a:srgbClr val="000000"/>
                </a:solidFill>
                <a:effectLst/>
                <a:latin typeface="Arial" panose="020B0604020202020204" pitchFamily="34" charset="0"/>
                <a:cs typeface="Arial" panose="020B0604020202020204" pitchFamily="34" charset="0"/>
              </a:rPr>
              <a:t>and </a:t>
            </a:r>
            <a:r>
              <a:rPr lang="en-GB" sz="1500" b="1" u="sng" strike="noStrike" dirty="0">
                <a:solidFill>
                  <a:srgbClr val="003B5E"/>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Bold Women in Black History</a:t>
            </a:r>
            <a:r>
              <a:rPr lang="en-GB" sz="1500" strike="noStrike" dirty="0">
                <a:effectLst/>
                <a:latin typeface="Arial" panose="020B0604020202020204" pitchFamily="34" charset="0"/>
                <a:cs typeface="Arial" panose="020B0604020202020204" pitchFamily="34" charset="0"/>
              </a:rPr>
              <a:t>,</a:t>
            </a:r>
            <a:r>
              <a:rPr lang="en-GB" sz="1500" b="0" dirty="0">
                <a:solidFill>
                  <a:srgbClr val="000000"/>
                </a:solidFill>
                <a:effectLst/>
                <a:latin typeface="Arial" panose="020B0604020202020204" pitchFamily="34" charset="0"/>
                <a:cs typeface="Arial" panose="020B0604020202020204" pitchFamily="34" charset="0"/>
              </a:rPr>
              <a:t> or from the Little People, Big Dreams series. Discuss their achievements and how these link to rights in the CRC. You could then choose someone who inspires you and write a short fact sheet about them. </a:t>
            </a:r>
            <a:endParaRPr lang="en-GB" sz="15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774908" y="2336058"/>
            <a:ext cx="4042807" cy="1754326"/>
          </a:xfrm>
          <a:prstGeom prst="rect">
            <a:avLst/>
          </a:prstGeom>
          <a:noFill/>
        </p:spPr>
        <p:txBody>
          <a:bodyPr wrap="square" rtlCol="0">
            <a:spAutoFit/>
          </a:bodyPr>
          <a:lstStyle/>
          <a:p>
            <a:pPr algn="ctr"/>
            <a:r>
              <a:rPr lang="en-GB" sz="1800" b="0" i="0" u="sng" strike="noStrike" dirty="0">
                <a:solidFill>
                  <a:srgbClr val="FF693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Watch these children</a:t>
            </a:r>
            <a:r>
              <a:rPr lang="en-GB" sz="1800" b="0" i="0" dirty="0">
                <a:solidFill>
                  <a:srgbClr val="FF6937"/>
                </a:solidFill>
                <a:effectLst/>
                <a:latin typeface="Arial" panose="020B0604020202020204" pitchFamily="34" charset="0"/>
                <a:cs typeface="Arial" panose="020B0604020202020204" pitchFamily="34" charset="0"/>
              </a:rPr>
              <a:t> </a:t>
            </a:r>
            <a:r>
              <a:rPr lang="en-GB" sz="1800" b="0" i="0" dirty="0">
                <a:solidFill>
                  <a:schemeClr val="bg1"/>
                </a:solidFill>
                <a:effectLst/>
                <a:latin typeface="Arial" panose="020B0604020202020204" pitchFamily="34" charset="0"/>
                <a:cs typeface="Arial" panose="020B0604020202020204" pitchFamily="34" charset="0"/>
              </a:rPr>
              <a:t>talking about Black history with their parents. Who could you have a conversation with about Black history? What could you tell them about what Black history Month is and why it is important?  </a:t>
            </a:r>
            <a:endParaRPr lang="en-GB" sz="1400" dirty="0">
              <a:solidFill>
                <a:schemeClr val="bg1"/>
              </a:solidFill>
              <a:latin typeface="Arial" panose="020B0604020202020204" pitchFamily="34" charset="0"/>
              <a:cs typeface="Arial" panose="020B0604020202020204" pitchFamily="34" charset="0"/>
            </a:endParaRPr>
          </a:p>
        </p:txBody>
      </p:sp>
      <p:pic>
        <p:nvPicPr>
          <p:cNvPr id="9" name="Online Media 8" title="Arturo Schomburg; from Little Legends: Exceptional Men in Black History, by Vashti Harrison">
            <a:hlinkClick r:id="" action="ppaction://media"/>
            <a:extLst>
              <a:ext uri="{FF2B5EF4-FFF2-40B4-BE49-F238E27FC236}">
                <a16:creationId xmlns:a16="http://schemas.microsoft.com/office/drawing/2014/main" id="{966E5645-A162-2EBF-2AD9-DE24EDDE9C3D}"/>
              </a:ext>
            </a:extLst>
          </p:cNvPr>
          <p:cNvPicPr>
            <a:picLocks noRot="1" noChangeAspect="1"/>
          </p:cNvPicPr>
          <p:nvPr>
            <a:videoFile r:link="rId1"/>
          </p:nvPr>
        </p:nvPicPr>
        <p:blipFill>
          <a:blip r:embed="rId6"/>
          <a:stretch>
            <a:fillRect/>
          </a:stretch>
        </p:blipFill>
        <p:spPr>
          <a:xfrm>
            <a:off x="5164483" y="2577295"/>
            <a:ext cx="2301186" cy="1300170"/>
          </a:xfrm>
          <a:prstGeom prst="rect">
            <a:avLst/>
          </a:prstGeom>
        </p:spPr>
      </p:pic>
    </p:spTree>
    <p:extLst>
      <p:ext uri="{BB962C8B-B14F-4D97-AF65-F5344CB8AC3E}">
        <p14:creationId xmlns:p14="http://schemas.microsoft.com/office/powerpoint/2010/main" val="25112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3</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1" y="2137472"/>
            <a:ext cx="6157810"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7034109"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6686551" y="2137472"/>
            <a:ext cx="5246464"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562850" y="4434357"/>
            <a:ext cx="4370163"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A304D7D-9EF4-7005-6B25-1AD7E6D10336}"/>
              </a:ext>
            </a:extLst>
          </p:cNvPr>
          <p:cNvSpPr txBox="1"/>
          <p:nvPr/>
        </p:nvSpPr>
        <p:spPr>
          <a:xfrm>
            <a:off x="750979" y="4632943"/>
            <a:ext cx="3878170" cy="1754326"/>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cs typeface="Arial" panose="020B0604020202020204" pitchFamily="34" charset="0"/>
              </a:rPr>
              <a:t>Read the poem ‘</a:t>
            </a:r>
            <a:r>
              <a:rPr lang="en-GB" b="0" dirty="0">
                <a:solidFill>
                  <a:schemeClr val="bg1"/>
                </a:solidFill>
                <a:effectLst/>
                <a:latin typeface="Arial" panose="020B0604020202020204" pitchFamily="34" charset="0"/>
                <a:cs typeface="Arial" panose="020B0604020202020204" pitchFamily="34" charset="0"/>
              </a:rPr>
              <a:t>The British’ </a:t>
            </a:r>
            <a:r>
              <a:rPr lang="en-GB" b="0" i="0" dirty="0">
                <a:solidFill>
                  <a:schemeClr val="bg1"/>
                </a:solidFill>
                <a:effectLst/>
                <a:latin typeface="Arial" panose="020B0604020202020204" pitchFamily="34" charset="0"/>
                <a:cs typeface="Arial" panose="020B0604020202020204" pitchFamily="34" charset="0"/>
              </a:rPr>
              <a:t>by Benjamin Zephaniah or watch it performed </a:t>
            </a:r>
            <a:r>
              <a:rPr lang="en-GB" b="0" i="0" u="sng" strike="noStrike" dirty="0">
                <a:solidFill>
                  <a:srgbClr val="FFFF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here</a:t>
            </a:r>
            <a:r>
              <a:rPr lang="en-GB" b="0" i="0" dirty="0">
                <a:solidFill>
                  <a:schemeClr val="bg1"/>
                </a:solidFill>
                <a:effectLst/>
                <a:latin typeface="Arial" panose="020B0604020202020204" pitchFamily="34" charset="0"/>
                <a:cs typeface="Arial" panose="020B0604020202020204" pitchFamily="34" charset="0"/>
              </a:rPr>
              <a:t>. Write your own class version for what makes up your class or your school. Or choose another poem </a:t>
            </a:r>
            <a:r>
              <a:rPr lang="en-GB" b="0" i="0" u="sng" strike="noStrike" dirty="0">
                <a:solidFill>
                  <a:srgbClr val="FFFF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from here</a:t>
            </a:r>
            <a:r>
              <a:rPr lang="en-GB" b="0" i="0" strike="noStrike"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n-GB" b="0" i="0" dirty="0">
                <a:solidFill>
                  <a:schemeClr val="bg1"/>
                </a:solidFill>
                <a:effectLst/>
                <a:latin typeface="Arial" panose="020B0604020202020204" pitchFamily="34" charset="0"/>
                <a:cs typeface="Arial" panose="020B0604020202020204" pitchFamily="34" charset="0"/>
              </a:rPr>
              <a:t> </a:t>
            </a:r>
            <a:endParaRPr lang="en-GB"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6996812" y="2329991"/>
            <a:ext cx="4666447"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cs typeface="Arial" panose="020B0604020202020204" pitchFamily="34" charset="0"/>
              </a:rPr>
              <a:t>Watch </a:t>
            </a:r>
            <a:r>
              <a:rPr lang="en-GB" sz="1800" b="1" i="0" u="sng" strike="noStrike" dirty="0">
                <a:solidFill>
                  <a:srgbClr val="003B5E"/>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this video</a:t>
            </a:r>
            <a:r>
              <a:rPr lang="en-GB" sz="1800" b="1" i="0" dirty="0">
                <a:solidFill>
                  <a:srgbClr val="003B5E"/>
                </a:solidFill>
                <a:effectLst/>
                <a:latin typeface="Arial" panose="020B0604020202020204" pitchFamily="34" charset="0"/>
                <a:cs typeface="Arial" panose="020B0604020202020204" pitchFamily="34" charset="0"/>
              </a:rPr>
              <a:t> </a:t>
            </a:r>
            <a:r>
              <a:rPr lang="en-GB" sz="1800" b="0" i="0" dirty="0">
                <a:solidFill>
                  <a:srgbClr val="000000"/>
                </a:solidFill>
                <a:effectLst/>
                <a:latin typeface="Arial" panose="020B0604020202020204" pitchFamily="34" charset="0"/>
                <a:cs typeface="Arial" panose="020B0604020202020204" pitchFamily="34" charset="0"/>
              </a:rPr>
              <a:t>of children talking about their experience of racism in UK. How did this make you feel? Take some time as a class to reflect on this and discuss the issues the children raise. Make a pledge to stand up against racism. </a:t>
            </a:r>
            <a:endParaRPr lang="en-GB"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750978" y="2468490"/>
            <a:ext cx="5705870"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Black History Month has a focus on people of African and Caribbean heritage. Find out what special times, celebrations, and events there are to celebrate other </a:t>
            </a:r>
            <a:r>
              <a:rPr lang="en-GB" sz="1800" b="0" i="0" dirty="0">
                <a:solidFill>
                  <a:srgbClr val="FF6937"/>
                </a:solidFill>
                <a:effectLst/>
                <a:latin typeface="Arial" panose="020B0604020202020204" pitchFamily="34" charset="0"/>
                <a:cs typeface="Arial" panose="020B0604020202020204" pitchFamily="34" charset="0"/>
              </a:rPr>
              <a:t>heritage and cultures </a:t>
            </a:r>
            <a:r>
              <a:rPr lang="en-GB" sz="1800" b="0" i="0" dirty="0">
                <a:solidFill>
                  <a:schemeClr val="bg1"/>
                </a:solidFill>
                <a:effectLst/>
                <a:latin typeface="Arial" panose="020B0604020202020204" pitchFamily="34" charset="0"/>
                <a:cs typeface="Arial" panose="020B0604020202020204" pitchFamily="34" charset="0"/>
              </a:rPr>
              <a:t>from which people come. Create a calendar to show all of these across a year. </a:t>
            </a:r>
            <a:endParaRPr lang="en-GB" sz="1600" dirty="0">
              <a:solidFill>
                <a:schemeClr val="bg1"/>
              </a:solidFill>
              <a:latin typeface="Arial" panose="020B0604020202020204" pitchFamily="34" charset="0"/>
              <a:cs typeface="Arial" panose="020B0604020202020204" pitchFamily="34" charset="0"/>
            </a:endParaRPr>
          </a:p>
        </p:txBody>
      </p:sp>
      <p:pic>
        <p:nvPicPr>
          <p:cNvPr id="10" name="Online Media 9" title="BBC Poetry Season  - Zephaniah and students perform The British">
            <a:hlinkClick r:id="" action="ppaction://media"/>
            <a:extLst>
              <a:ext uri="{FF2B5EF4-FFF2-40B4-BE49-F238E27FC236}">
                <a16:creationId xmlns:a16="http://schemas.microsoft.com/office/drawing/2014/main" id="{128CC6DB-88B6-DB65-F6EE-00453A54B292}"/>
              </a:ext>
            </a:extLst>
          </p:cNvPr>
          <p:cNvPicPr>
            <a:picLocks noRot="1" noChangeAspect="1"/>
          </p:cNvPicPr>
          <p:nvPr>
            <a:videoFile r:link="rId1"/>
          </p:nvPr>
        </p:nvPicPr>
        <p:blipFill>
          <a:blip r:embed="rId6"/>
          <a:stretch>
            <a:fillRect/>
          </a:stretch>
        </p:blipFill>
        <p:spPr>
          <a:xfrm>
            <a:off x="4899205" y="4824230"/>
            <a:ext cx="2393589" cy="1352378"/>
          </a:xfrm>
          <a:prstGeom prst="rect">
            <a:avLst/>
          </a:prstGeom>
        </p:spPr>
      </p:pic>
      <p:sp>
        <p:nvSpPr>
          <p:cNvPr id="15" name="TextBox 14">
            <a:extLst>
              <a:ext uri="{FF2B5EF4-FFF2-40B4-BE49-F238E27FC236}">
                <a16:creationId xmlns:a16="http://schemas.microsoft.com/office/drawing/2014/main" id="{915AA1A0-DB58-1803-6885-616B6AED57A8}"/>
              </a:ext>
            </a:extLst>
          </p:cNvPr>
          <p:cNvSpPr txBox="1"/>
          <p:nvPr/>
        </p:nvSpPr>
        <p:spPr>
          <a:xfrm>
            <a:off x="7959811" y="4838699"/>
            <a:ext cx="3576241" cy="1323439"/>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cs typeface="Arial" panose="020B0604020202020204" pitchFamily="34" charset="0"/>
              </a:rPr>
              <a:t>Watch this video about the </a:t>
            </a:r>
            <a:r>
              <a:rPr lang="en-GB" sz="2000" i="0" u="sng" strike="noStrike" dirty="0">
                <a:solidFill>
                  <a:srgbClr val="00AEEF"/>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Bristol Bus Boycotts</a:t>
            </a:r>
            <a:r>
              <a:rPr lang="en-GB" sz="2000" b="0" i="0" dirty="0">
                <a:solidFill>
                  <a:srgbClr val="000000"/>
                </a:solidFill>
                <a:effectLst/>
                <a:latin typeface="Arial" panose="020B0604020202020204" pitchFamily="34" charset="0"/>
                <a:cs typeface="Arial" panose="020B0604020202020204" pitchFamily="34" charset="0"/>
              </a:rPr>
              <a:t>. Discuss why this was an important moment in British History. </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8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1373</TotalTime>
  <Words>1926</Words>
  <Application>Microsoft Office PowerPoint</Application>
  <PresentationFormat>Widescreen</PresentationFormat>
  <Paragraphs>86</Paragraphs>
  <Slides>15</Slides>
  <Notes>1</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Black</vt:lpstr>
      <vt:lpstr>Calibri</vt:lpstr>
      <vt:lpstr>Open Sans</vt:lpstr>
      <vt:lpstr>Univers LT Pro 45 Light</vt:lpstr>
      <vt:lpstr>Univers LT Pro 85 XBlack</vt:lpstr>
      <vt:lpstr>Univers LT Std 45 Light</vt:lpstr>
      <vt:lpstr>Office Theme</vt:lpstr>
      <vt:lpstr>ARTICLE OF THE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Romana Juhasova</cp:lastModifiedBy>
  <cp:revision>109</cp:revision>
  <dcterms:created xsi:type="dcterms:W3CDTF">2022-01-18T14:28:30Z</dcterms:created>
  <dcterms:modified xsi:type="dcterms:W3CDTF">2022-09-22T07:21:40Z</dcterms:modified>
</cp:coreProperties>
</file>