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84" r:id="rId2"/>
    <p:sldId id="285" r:id="rId3"/>
    <p:sldId id="272" r:id="rId4"/>
    <p:sldId id="293" r:id="rId5"/>
    <p:sldId id="268" r:id="rId6"/>
    <p:sldId id="276" r:id="rId7"/>
    <p:sldId id="289" r:id="rId8"/>
    <p:sldId id="286" r:id="rId9"/>
    <p:sldId id="292" r:id="rId10"/>
    <p:sldId id="287" r:id="rId11"/>
    <p:sldId id="288" r:id="rId12"/>
    <p:sldId id="290" r:id="rId13"/>
    <p:sldId id="270" r:id="rId14"/>
    <p:sldId id="29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003B5E"/>
    <a:srgbClr val="FFFF00"/>
    <a:srgbClr val="00AEEF"/>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3" autoAdjust="0"/>
    <p:restoredTop sz="94660"/>
  </p:normalViewPr>
  <p:slideViewPr>
    <p:cSldViewPr snapToGrid="0">
      <p:cViewPr varScale="1">
        <p:scale>
          <a:sx n="67" d="100"/>
          <a:sy n="67" d="100"/>
        </p:scale>
        <p:origin x="900" y="4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9/8/2022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21212"/>
                </a:solidFill>
                <a:effectLst/>
              </a:rPr>
              <a:t>Image: 'Beads for peace' ("</a:t>
            </a:r>
            <a:r>
              <a:rPr lang="en-GB" dirty="0" err="1">
                <a:solidFill>
                  <a:srgbClr val="121212"/>
                </a:solidFill>
                <a:effectLst/>
              </a:rPr>
              <a:t>Perlen</a:t>
            </a:r>
            <a:r>
              <a:rPr lang="en-GB" dirty="0">
                <a:solidFill>
                  <a:srgbClr val="121212"/>
                </a:solidFill>
                <a:effectLst/>
              </a:rPr>
              <a:t> für den Frieden") was the motto of Emilia, </a:t>
            </a:r>
            <a:r>
              <a:rPr lang="en-GB" dirty="0" err="1">
                <a:solidFill>
                  <a:srgbClr val="121212"/>
                </a:solidFill>
                <a:effectLst/>
              </a:rPr>
              <a:t>Svea</a:t>
            </a:r>
            <a:r>
              <a:rPr lang="en-GB" dirty="0">
                <a:solidFill>
                  <a:srgbClr val="121212"/>
                </a:solidFill>
                <a:effectLst/>
              </a:rPr>
              <a:t> and Yolanda. Over a longer period of time, the three girls made beaded </a:t>
            </a:r>
            <a:r>
              <a:rPr lang="en-GB" dirty="0" err="1">
                <a:solidFill>
                  <a:srgbClr val="121212"/>
                </a:solidFill>
                <a:effectLst/>
              </a:rPr>
              <a:t>jewelry</a:t>
            </a:r>
            <a:r>
              <a:rPr lang="en-GB" dirty="0">
                <a:solidFill>
                  <a:srgbClr val="121212"/>
                </a:solidFill>
                <a:effectLst/>
              </a:rPr>
              <a:t> together and individually at home. On March 18, 2022, the girls gave away their self-made beaded </a:t>
            </a:r>
            <a:r>
              <a:rPr lang="en-GB" dirty="0" err="1">
                <a:solidFill>
                  <a:srgbClr val="121212"/>
                </a:solidFill>
                <a:effectLst/>
              </a:rPr>
              <a:t>jewelry</a:t>
            </a:r>
            <a:r>
              <a:rPr lang="en-GB" dirty="0">
                <a:solidFill>
                  <a:srgbClr val="121212"/>
                </a:solidFill>
                <a:effectLst/>
              </a:rPr>
              <a:t> and sorted-out toys at the marketplace in </a:t>
            </a:r>
            <a:r>
              <a:rPr lang="en-GB" dirty="0" err="1">
                <a:solidFill>
                  <a:srgbClr val="121212"/>
                </a:solidFill>
                <a:effectLst/>
              </a:rPr>
              <a:t>Warendorf</a:t>
            </a:r>
            <a:r>
              <a:rPr lang="en-GB" dirty="0">
                <a:solidFill>
                  <a:srgbClr val="121212"/>
                </a:solidFill>
                <a:effectLst/>
              </a:rPr>
              <a:t> in exchange for a donation to UNICEF. Later, their younger siblings joined them and supported them in their action.</a:t>
            </a:r>
            <a:br>
              <a:rPr lang="en-GB" b="0" i="0" dirty="0">
                <a:solidFill>
                  <a:srgbClr val="000000"/>
                </a:solidFill>
                <a:effectLst/>
                <a:latin typeface="Open Sans" panose="020B0606030504020204" pitchFamily="34" charset="0"/>
              </a:rPr>
            </a:b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533924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
        <p:nvSpPr>
          <p:cNvPr id="4" name="TextBox 3">
            <a:extLst>
              <a:ext uri="{FF2B5EF4-FFF2-40B4-BE49-F238E27FC236}">
                <a16:creationId xmlns:a16="http://schemas.microsoft.com/office/drawing/2014/main" id="{63675C4D-3156-5CB9-8EAA-691BA42DFB3C}"/>
              </a:ext>
            </a:extLst>
          </p:cNvPr>
          <p:cNvSpPr txBox="1"/>
          <p:nvPr userDrawn="1"/>
        </p:nvSpPr>
        <p:spPr>
          <a:xfrm rot="5400000">
            <a:off x="11531242" y="512868"/>
            <a:ext cx="1106071" cy="215444"/>
          </a:xfrm>
          <a:prstGeom prst="rect">
            <a:avLst/>
          </a:prstGeom>
          <a:noFill/>
        </p:spPr>
        <p:txBody>
          <a:bodyPr wrap="square">
            <a:spAutoFit/>
          </a:bodyPr>
          <a:lstStyle/>
          <a:p>
            <a:pPr algn="l"/>
            <a:r>
              <a:rPr lang="en-GB" sz="800" b="0" i="0" dirty="0">
                <a:solidFill>
                  <a:schemeClr val="tx1"/>
                </a:solidFill>
                <a:effectLst/>
                <a:latin typeface="Arial" panose="020B0604020202020204" pitchFamily="34" charset="0"/>
                <a:cs typeface="Arial" panose="020B0604020202020204" pitchFamily="34" charset="0"/>
              </a:rPr>
              <a:t>© UNICEFF/Unruh</a:t>
            </a:r>
            <a:endParaRPr lang="en-US" sz="800" b="0" i="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4E13DC-33B5-D70F-658A-30842B3D97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38189"/>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4801314"/>
          </a:xfrm>
          <a:prstGeom prst="rect">
            <a:avLst/>
          </a:prstGeom>
          <a:noFill/>
        </p:spPr>
        <p:txBody>
          <a:bodyPr wrap="square">
            <a:spAutoFit/>
          </a:bodyPr>
          <a:lstStyle/>
          <a:p>
            <a:pPr lvl="0"/>
            <a:r>
              <a:rPr lang="en-GB" sz="17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1700" b="0" i="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solidFill>
                  <a:schemeClr val="bg1"/>
                </a:solidFill>
                <a:latin typeface="Arial" panose="020B0604020202020204" pitchFamily="34" charset="0"/>
                <a:cs typeface="Arial" panose="020B0604020202020204" pitchFamily="34" charset="0"/>
              </a:rPr>
              <a:t>Please </a:t>
            </a:r>
            <a:r>
              <a:rPr lang="en-GB" sz="1700" b="1" i="0" dirty="0">
                <a:solidFill>
                  <a:srgbClr val="FFFF00"/>
                </a:solidFill>
                <a:latin typeface="Arial" panose="020B0604020202020204" pitchFamily="34" charset="0"/>
                <a:cs typeface="Arial" panose="020B0604020202020204" pitchFamily="34" charset="0"/>
              </a:rPr>
              <a:t>edit out non-relevant slides </a:t>
            </a:r>
            <a:r>
              <a:rPr lang="en-GB" sz="17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If any of the activities become triggering, please follow your internal mechanisms to provide a safe space and utilise your pastoral/safeguarding support. You can access further support via NSPCC and Childline.</a:t>
            </a:r>
            <a:r>
              <a:rPr lang="en-GB" sz="1700" dirty="0">
                <a:solidFill>
                  <a:schemeClr val="bg1"/>
                </a:solidFill>
                <a:latin typeface="Arial" panose="020B0604020202020204" pitchFamily="34" charset="0"/>
                <a:cs typeface="Arial" panose="020B0604020202020204" pitchFamily="34" charset="0"/>
              </a:rPr>
              <a:t> </a:t>
            </a:r>
            <a:endParaRPr lang="en-GB" sz="1700" b="0" i="0" dirty="0">
              <a:solidFill>
                <a:schemeClr val="bg1"/>
              </a:solidFill>
              <a:latin typeface="Arial" panose="020B0604020202020204" pitchFamily="34" charset="0"/>
              <a:cs typeface="Arial" panose="020B0604020202020204" pitchFamily="34" charset="0"/>
            </a:endParaRPr>
          </a:p>
          <a:p>
            <a:pPr lvl="0"/>
            <a:endParaRPr lang="en-GB" sz="1700" b="0" i="0" dirty="0">
              <a:solidFill>
                <a:schemeClr val="bg1"/>
              </a:solidFill>
              <a:latin typeface="Arial" panose="020B0604020202020204" pitchFamily="34" charset="0"/>
              <a:cs typeface="Arial" panose="020B0604020202020204" pitchFamily="34" charset="0"/>
            </a:endParaRPr>
          </a:p>
          <a:p>
            <a:pPr lvl="0"/>
            <a:r>
              <a:rPr lang="en-GB" sz="17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08/09/2022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8js_I6Syz4" TargetMode="External"/><Relationship Id="rId2" Type="http://schemas.openxmlformats.org/officeDocument/2006/relationships/slideLayout" Target="../slideLayouts/slideLayout16.xml"/><Relationship Id="rId1" Type="http://schemas.openxmlformats.org/officeDocument/2006/relationships/video" Target="https://www.youtube.com/embed/f8js_I6Syz4?feature=oembed" TargetMode="External"/><Relationship Id="rId5" Type="http://schemas.openxmlformats.org/officeDocument/2006/relationships/image" Target="../media/image20.jpeg"/><Relationship Id="rId4" Type="http://schemas.openxmlformats.org/officeDocument/2006/relationships/hyperlink" Target="https://worldslargestlesson.globalgoals.org/resource/the-power-of-peac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QDaDKiAIpM0&amp;list=RDCMUCZceliiH71OLw4t4HcvKKjw" TargetMode="External"/><Relationship Id="rId2" Type="http://schemas.openxmlformats.org/officeDocument/2006/relationships/slideLayout" Target="../slideLayouts/slideLayout17.xml"/><Relationship Id="rId1" Type="http://schemas.openxmlformats.org/officeDocument/2006/relationships/video" Target="https://www.youtube.com/embed/QDaDKiAIpM0?feature=oembed" TargetMode="External"/><Relationship Id="rId6" Type="http://schemas.openxmlformats.org/officeDocument/2006/relationships/image" Target="../media/image21.jpeg"/><Relationship Id="rId5" Type="http://schemas.openxmlformats.org/officeDocument/2006/relationships/hyperlink" Target="https://www.voicesofyouth.org/illustrationsforpeace" TargetMode="External"/><Relationship Id="rId4" Type="http://schemas.openxmlformats.org/officeDocument/2006/relationships/hyperlink" Target="https://www.unicef.org/eca/what-are-blue-dots-hub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un.org/en/isotope-articles/9180/780" TargetMode="Externa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hyperlink" Target="https://www.youtube.com/watch?v=PHT3cu-soJ0" TargetMode="External"/><Relationship Id="rId4" Type="http://schemas.openxmlformats.org/officeDocument/2006/relationships/hyperlink" Target="https://internationaldayofpeace.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wf_n6yjr9T0" TargetMode="External"/><Relationship Id="rId2" Type="http://schemas.openxmlformats.org/officeDocument/2006/relationships/slideLayout" Target="../slideLayouts/slideLayout14.xml"/><Relationship Id="rId1" Type="http://schemas.openxmlformats.org/officeDocument/2006/relationships/video" Target="https://www.youtube.com/embed/wf_n6yjr9T0?feature=oembed" TargetMode="External"/><Relationship Id="rId6" Type="http://schemas.openxmlformats.org/officeDocument/2006/relationships/image" Target="../media/image18.jpeg"/><Relationship Id="rId5" Type="http://schemas.openxmlformats.org/officeDocument/2006/relationships/hyperlink" Target="https://worldslargestlesson.globalgoals.org/wp-content/uploads/2020/08/Peace-Path-Explorers-for-the-Global-Goals.pdf" TargetMode="External"/><Relationship Id="rId4" Type="http://schemas.openxmlformats.org/officeDocument/2006/relationships/hyperlink" Target="https://internationaldayofpeace.org/get-involv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5.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4195659"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1" y="4434357"/>
            <a:ext cx="6119709"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4724400" y="2137472"/>
            <a:ext cx="7198061"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6648450" y="4434357"/>
            <a:ext cx="528456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650368" y="2302034"/>
            <a:ext cx="3952403" cy="1815882"/>
          </a:xfrm>
          <a:prstGeom prst="rect">
            <a:avLst/>
          </a:prstGeom>
          <a:noFill/>
        </p:spPr>
        <p:txBody>
          <a:bodyPr wrap="square" rtlCol="0">
            <a:spAutoFit/>
          </a:bodyPr>
          <a:lstStyle/>
          <a:p>
            <a:pPr algn="ctr"/>
            <a:r>
              <a:rPr lang="en-GB" sz="1600" b="0" i="0" dirty="0">
                <a:solidFill>
                  <a:srgbClr val="030303"/>
                </a:solidFill>
                <a:effectLst/>
                <a:latin typeface="Arial" panose="020B0604020202020204" pitchFamily="34" charset="0"/>
                <a:cs typeface="Arial" panose="020B0604020202020204" pitchFamily="34" charset="0"/>
              </a:rPr>
              <a:t>Do a simple survey in your class to collect people’s ideas about </a:t>
            </a:r>
            <a:r>
              <a:rPr lang="en-GB" sz="1600" b="0" i="0" dirty="0">
                <a:solidFill>
                  <a:srgbClr val="FF6937"/>
                </a:solidFill>
                <a:effectLst/>
                <a:latin typeface="Arial" panose="020B0604020202020204" pitchFamily="34" charset="0"/>
                <a:cs typeface="Arial" panose="020B0604020202020204" pitchFamily="34" charset="0"/>
              </a:rPr>
              <a:t>what they understand by ‘peace’</a:t>
            </a:r>
            <a:r>
              <a:rPr lang="en-GB" sz="1600" b="0" i="0" dirty="0">
                <a:solidFill>
                  <a:srgbClr val="030303"/>
                </a:solidFill>
                <a:effectLst/>
                <a:latin typeface="Arial" panose="020B0604020202020204" pitchFamily="34" charset="0"/>
                <a:cs typeface="Arial" panose="020B0604020202020204" pitchFamily="34" charset="0"/>
              </a:rPr>
              <a:t>. Discuss examples of peace and conflict around the world and then work with a partner to create a piece of art or music to represent a positive vision or message of peace. </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902022" y="4771440"/>
            <a:ext cx="5373147"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Research the </a:t>
            </a:r>
            <a:r>
              <a:rPr lang="en-GB" sz="1800" b="1" i="0" dirty="0">
                <a:solidFill>
                  <a:srgbClr val="003B5E"/>
                </a:solidFill>
                <a:effectLst/>
                <a:latin typeface="Arial" panose="020B0604020202020204" pitchFamily="34" charset="0"/>
                <a:cs typeface="Arial" panose="020B0604020202020204" pitchFamily="34" charset="0"/>
              </a:rPr>
              <a:t>theme of this year’s Peace Day </a:t>
            </a:r>
            <a:r>
              <a:rPr lang="en-GB" sz="1800" b="0" i="0" dirty="0">
                <a:solidFill>
                  <a:srgbClr val="000000"/>
                </a:solidFill>
                <a:effectLst/>
                <a:latin typeface="Arial" panose="020B0604020202020204" pitchFamily="34" charset="0"/>
                <a:cs typeface="Arial" panose="020B0604020202020204" pitchFamily="34" charset="0"/>
              </a:rPr>
              <a:t>and share what you find out in a class. Use the information you have found to prepare an assembly or create a display to share the message across your year group or school.  </a:t>
            </a:r>
            <a:endParaRPr lang="en-GB"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7487399" y="2425145"/>
            <a:ext cx="4217334" cy="1569660"/>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cs typeface="Arial" panose="020B0604020202020204" pitchFamily="34" charset="0"/>
              </a:rPr>
              <a:t>Watch </a:t>
            </a:r>
            <a:r>
              <a:rPr lang="en-GB" sz="1600" b="0" i="0" u="sng" strike="noStrike"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Poems for Peace</a:t>
            </a:r>
            <a:r>
              <a:rPr lang="en-GB" sz="1600" b="0" i="0" dirty="0">
                <a:solidFill>
                  <a:srgbClr val="FFFF00"/>
                </a:solidFill>
                <a:effectLst/>
                <a:latin typeface="Arial" panose="020B0604020202020204" pitchFamily="34"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and listen to children and young people living in conflict using poetry to call for peace. While you watch, pick out a line or a phrase that really sticks in your mind. Use it to help you create a poem of your own about peace. </a:t>
            </a:r>
            <a:endParaRPr lang="en-GB" sz="11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6923468" y="4771440"/>
            <a:ext cx="4781265"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Explore the UN Sustainable Development Goal 16 and ‘The Power of Peace’ using the </a:t>
            </a:r>
            <a:r>
              <a:rPr lang="en-GB" sz="1800" b="0" i="0" u="sng" strike="noStrike" dirty="0">
                <a:solidFill>
                  <a:srgbClr val="FF693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World’s Largest Lesson activities</a:t>
            </a:r>
            <a:r>
              <a:rPr lang="en-GB" sz="1800" b="0" i="0" dirty="0">
                <a:solidFill>
                  <a:srgbClr val="FF6937"/>
                </a:solidFill>
                <a:effectLst/>
                <a:latin typeface="Arial" panose="020B0604020202020204" pitchFamily="34" charset="0"/>
                <a:cs typeface="Arial" panose="020B0604020202020204" pitchFamily="34" charset="0"/>
              </a:rPr>
              <a:t> </a:t>
            </a:r>
            <a:r>
              <a:rPr lang="en-GB" sz="1800" b="0" i="0" dirty="0">
                <a:solidFill>
                  <a:schemeClr val="bg1"/>
                </a:solidFill>
                <a:effectLst/>
                <a:latin typeface="Arial" panose="020B0604020202020204" pitchFamily="34" charset="0"/>
                <a:cs typeface="Arial" panose="020B0604020202020204" pitchFamily="34" charset="0"/>
              </a:rPr>
              <a:t>such as discussing ‘What are some peaceful ways of dealing with conflict?’.  </a:t>
            </a:r>
            <a:endParaRPr lang="en-GB" sz="1600" dirty="0">
              <a:solidFill>
                <a:schemeClr val="bg1"/>
              </a:solidFill>
              <a:latin typeface="Arial" panose="020B0604020202020204" pitchFamily="34" charset="0"/>
              <a:cs typeface="Arial" panose="020B0604020202020204" pitchFamily="34" charset="0"/>
            </a:endParaRPr>
          </a:p>
        </p:txBody>
      </p:sp>
      <p:pic>
        <p:nvPicPr>
          <p:cNvPr id="10" name="Online Media 9" title="Poems for Peace | UNICEF">
            <a:hlinkClick r:id="" action="ppaction://media"/>
            <a:extLst>
              <a:ext uri="{FF2B5EF4-FFF2-40B4-BE49-F238E27FC236}">
                <a16:creationId xmlns:a16="http://schemas.microsoft.com/office/drawing/2014/main" id="{3A5AD6FF-3300-8C1C-7650-109C2903A93C}"/>
              </a:ext>
            </a:extLst>
          </p:cNvPr>
          <p:cNvPicPr>
            <a:picLocks noRot="1" noChangeAspect="1"/>
          </p:cNvPicPr>
          <p:nvPr>
            <a:videoFile r:link="rId1"/>
          </p:nvPr>
        </p:nvPicPr>
        <p:blipFill>
          <a:blip r:embed="rId5"/>
          <a:stretch>
            <a:fillRect/>
          </a:stretch>
        </p:blipFill>
        <p:spPr>
          <a:xfrm>
            <a:off x="4825770" y="2492425"/>
            <a:ext cx="2540000" cy="1435100"/>
          </a:xfrm>
          <a:prstGeom prst="rect">
            <a:avLst/>
          </a:prstGeom>
        </p:spPr>
      </p:pic>
    </p:spTree>
    <p:extLst>
      <p:ext uri="{BB962C8B-B14F-4D97-AF65-F5344CB8AC3E}">
        <p14:creationId xmlns:p14="http://schemas.microsoft.com/office/powerpoint/2010/main" val="2857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545840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0" y="4434357"/>
            <a:ext cx="730466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5987144" y="2137472"/>
            <a:ext cx="594587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7833408" y="4434357"/>
            <a:ext cx="4099605"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7E788E-E9B9-43C1-4D13-2D3E1B28D93C}"/>
              </a:ext>
            </a:extLst>
          </p:cNvPr>
          <p:cNvSpPr txBox="1"/>
          <p:nvPr/>
        </p:nvSpPr>
        <p:spPr>
          <a:xfrm>
            <a:off x="6204857" y="2333855"/>
            <a:ext cx="5728157"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UN Sustainable Development Goal 16 is </a:t>
            </a:r>
            <a:r>
              <a:rPr lang="en-GB" sz="1600" b="1" i="0" dirty="0">
                <a:solidFill>
                  <a:srgbClr val="003B5E"/>
                </a:solidFill>
                <a:effectLst/>
                <a:latin typeface="Arial" panose="020B0604020202020204" pitchFamily="34" charset="0"/>
                <a:cs typeface="Arial" panose="020B0604020202020204" pitchFamily="34" charset="0"/>
              </a:rPr>
              <a:t>Promoting Peace, Justice and Strong Institutions</a:t>
            </a:r>
            <a:r>
              <a:rPr lang="en-GB" sz="1600" b="0" i="0" dirty="0">
                <a:solidFill>
                  <a:srgbClr val="000000"/>
                </a:solidFill>
                <a:effectLst/>
                <a:latin typeface="Arial" panose="020B0604020202020204" pitchFamily="34" charset="0"/>
                <a:cs typeface="Arial" panose="020B0604020202020204" pitchFamily="34" charset="0"/>
              </a:rPr>
              <a:t>. What do you think a government needs to do to help create a peaceful society? What does the government do in your country to help create peace in your community? Find out about one other country - compare and contrast to your own. What are the similarities and what are the differences? </a:t>
            </a:r>
            <a:endParaRPr lang="en-GB"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3FB570D-B234-3922-9DE8-4A90483EA3F9}"/>
              </a:ext>
            </a:extLst>
          </p:cNvPr>
          <p:cNvSpPr txBox="1"/>
          <p:nvPr/>
        </p:nvSpPr>
        <p:spPr>
          <a:xfrm>
            <a:off x="600075" y="4540608"/>
            <a:ext cx="4903672" cy="1938992"/>
          </a:xfrm>
          <a:prstGeom prst="rect">
            <a:avLst/>
          </a:prstGeom>
          <a:noFill/>
        </p:spPr>
        <p:txBody>
          <a:bodyPr wrap="square" rtlCol="0">
            <a:spAutoFit/>
          </a:bodyPr>
          <a:lstStyle/>
          <a:p>
            <a:pPr algn="ctr"/>
            <a:r>
              <a:rPr lang="en-GB" sz="1500" b="0" i="0" dirty="0">
                <a:solidFill>
                  <a:schemeClr val="bg1"/>
                </a:solidFill>
                <a:effectLst/>
                <a:latin typeface="Arial" panose="020B0604020202020204" pitchFamily="34" charset="0"/>
                <a:cs typeface="Arial" panose="020B0604020202020204" pitchFamily="34" charset="0"/>
              </a:rPr>
              <a:t>The video ‘</a:t>
            </a:r>
            <a:r>
              <a:rPr lang="en-GB" sz="1500" b="0" i="0" u="sng" strike="noStrike"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My name is Younis - I am a child, not a solider</a:t>
            </a:r>
            <a:r>
              <a:rPr lang="en-GB" sz="1500" b="0" i="0" dirty="0">
                <a:solidFill>
                  <a:schemeClr val="bg1"/>
                </a:solidFill>
                <a:effectLst/>
                <a:latin typeface="Arial" panose="020B0604020202020204" pitchFamily="34" charset="0"/>
                <a:cs typeface="Arial" panose="020B0604020202020204" pitchFamily="34" charset="0"/>
              </a:rPr>
              <a:t>’ shows how poverty led one child in Sudan to be caught up in conflict at a young age. While you watch it think about which rights were denied to Younis, then read articles 38 and 39 again. Discuss what role organisations like UNICEF have in working with young people like Younis to turn lives around. What do you think governments should be doing? </a:t>
            </a:r>
            <a:endParaRPr lang="en-GB" sz="15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AF3CEF-6A98-ED70-FF1B-F939D4B09ED1}"/>
              </a:ext>
            </a:extLst>
          </p:cNvPr>
          <p:cNvSpPr txBox="1"/>
          <p:nvPr/>
        </p:nvSpPr>
        <p:spPr>
          <a:xfrm>
            <a:off x="640604" y="2445346"/>
            <a:ext cx="5234677"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Part of UNICEF’s work is to protect children affected by war (Article 39). Find out how UNICEF creates safe spaces – </a:t>
            </a:r>
            <a:r>
              <a:rPr lang="en-GB" sz="1800" b="1" i="0" dirty="0">
                <a:solidFill>
                  <a:srgbClr val="FF6937"/>
                </a:solidFill>
                <a:effectLst/>
                <a:latin typeface="Arial" panose="020B0604020202020204" pitchFamily="34" charset="0"/>
                <a:cs typeface="Arial" panose="020B0604020202020204" pitchFamily="34" charset="0"/>
              </a:rPr>
              <a:t>Blue Dots Hubs </a:t>
            </a:r>
            <a:r>
              <a:rPr lang="en-GB" sz="1800" b="0" i="0" dirty="0">
                <a:solidFill>
                  <a:schemeClr val="bg1"/>
                </a:solidFill>
                <a:effectLst/>
                <a:latin typeface="Arial" panose="020B0604020202020204" pitchFamily="34" charset="0"/>
                <a:cs typeface="Arial" panose="020B0604020202020204" pitchFamily="34" charset="0"/>
              </a:rPr>
              <a:t>- for children </a:t>
            </a:r>
            <a:r>
              <a:rPr lang="en-GB" sz="1800" b="0" i="0" u="sng" strike="noStrike"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800" b="0" i="0" dirty="0">
                <a:solidFill>
                  <a:schemeClr val="bg1"/>
                </a:solidFill>
                <a:effectLst/>
                <a:latin typeface="Arial" panose="020B0604020202020204" pitchFamily="34" charset="0"/>
                <a:cs typeface="Arial" panose="020B0604020202020204" pitchFamily="34" charset="0"/>
              </a:rPr>
              <a:t> How could you help raise awareness of this work that UNICEF is doing? </a:t>
            </a:r>
            <a:endParaRPr lang="en-GB"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8053273" y="4632942"/>
            <a:ext cx="3648304" cy="1754326"/>
          </a:xfrm>
          <a:prstGeom prst="rect">
            <a:avLst/>
          </a:prstGeom>
          <a:noFill/>
        </p:spPr>
        <p:txBody>
          <a:bodyPr wrap="square" rtlCol="0">
            <a:spAutoFit/>
          </a:bodyPr>
          <a:lstStyle/>
          <a:p>
            <a:pPr algn="ctr"/>
            <a:r>
              <a:rPr lang="en-GB" b="0" i="0" dirty="0">
                <a:effectLst/>
                <a:latin typeface="Arial" panose="020B0604020202020204" pitchFamily="34" charset="0"/>
                <a:cs typeface="Arial" panose="020B0604020202020204" pitchFamily="34" charset="0"/>
              </a:rPr>
              <a:t>Voices of Youth are exhibiting </a:t>
            </a:r>
            <a:r>
              <a:rPr lang="en-GB" b="1" i="0" u="sng" strike="noStrike" dirty="0">
                <a:solidFill>
                  <a:srgbClr val="003B5E"/>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#IllustrationsForPeace</a:t>
            </a:r>
            <a:r>
              <a:rPr lang="en-GB" b="0" i="0" dirty="0">
                <a:effectLst/>
                <a:latin typeface="Arial" panose="020B0604020202020204" pitchFamily="34" charset="0"/>
                <a:cs typeface="Arial" panose="020B0604020202020204" pitchFamily="34" charset="0"/>
              </a:rPr>
              <a:t>. Use the art to inspire your own creation - art, music, poetry or dance. Display the work in your school to promote peace. </a:t>
            </a:r>
            <a:endParaRPr lang="en-GB" sz="1400" dirty="0">
              <a:latin typeface="Arial" panose="020B0604020202020204" pitchFamily="34" charset="0"/>
              <a:cs typeface="Arial" panose="020B0604020202020204" pitchFamily="34" charset="0"/>
            </a:endParaRPr>
          </a:p>
        </p:txBody>
      </p:sp>
      <p:pic>
        <p:nvPicPr>
          <p:cNvPr id="8" name="Online Media 7" title="My name is Younis - I am a child, not a solider">
            <a:hlinkClick r:id="" action="ppaction://media"/>
            <a:extLst>
              <a:ext uri="{FF2B5EF4-FFF2-40B4-BE49-F238E27FC236}">
                <a16:creationId xmlns:a16="http://schemas.microsoft.com/office/drawing/2014/main" id="{4E3294C8-25A9-4242-6662-A1F3EC2BEF69}"/>
              </a:ext>
            </a:extLst>
          </p:cNvPr>
          <p:cNvPicPr>
            <a:picLocks noRot="1" noChangeAspect="1"/>
          </p:cNvPicPr>
          <p:nvPr>
            <a:videoFile r:link="rId1"/>
          </p:nvPr>
        </p:nvPicPr>
        <p:blipFill>
          <a:blip r:embed="rId6"/>
          <a:stretch>
            <a:fillRect/>
          </a:stretch>
        </p:blipFill>
        <p:spPr>
          <a:xfrm>
            <a:off x="5573516" y="4888318"/>
            <a:ext cx="2201010" cy="1243571"/>
          </a:xfrm>
          <a:prstGeom prst="rect">
            <a:avLst/>
          </a:prstGeom>
        </p:spPr>
      </p:pic>
    </p:spTree>
    <p:extLst>
      <p:ext uri="{BB962C8B-B14F-4D97-AF65-F5344CB8AC3E}">
        <p14:creationId xmlns:p14="http://schemas.microsoft.com/office/powerpoint/2010/main" val="375839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4995759"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D4B0183-7BE6-01B6-1CB7-0D8BCD7ED86F}"/>
              </a:ext>
            </a:extLst>
          </p:cNvPr>
          <p:cNvSpPr/>
          <p:nvPr/>
        </p:nvSpPr>
        <p:spPr>
          <a:xfrm>
            <a:off x="528742" y="4434357"/>
            <a:ext cx="6786458"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5524500" y="2137472"/>
            <a:ext cx="640851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7315200" y="4434357"/>
            <a:ext cx="461781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982524" y="2459169"/>
            <a:ext cx="4088193" cy="1631216"/>
          </a:xfrm>
          <a:prstGeom prst="rect">
            <a:avLst/>
          </a:prstGeom>
          <a:noFill/>
        </p:spPr>
        <p:txBody>
          <a:bodyPr wrap="square" rtlCol="0">
            <a:spAutoFit/>
          </a:bodyPr>
          <a:lstStyle/>
          <a:p>
            <a:pPr algn="ctr"/>
            <a:r>
              <a:rPr lang="en-GB" sz="2000" b="1" i="0" dirty="0">
                <a:solidFill>
                  <a:srgbClr val="FF6937"/>
                </a:solidFill>
                <a:effectLst/>
                <a:latin typeface="Arial" panose="020B0604020202020204" pitchFamily="34" charset="0"/>
                <a:cs typeface="Arial" panose="020B0604020202020204" pitchFamily="34" charset="0"/>
              </a:rPr>
              <a:t>What other rights from the CRC </a:t>
            </a:r>
            <a:r>
              <a:rPr lang="en-GB" sz="2000" b="0" i="0" dirty="0">
                <a:solidFill>
                  <a:srgbClr val="000000"/>
                </a:solidFill>
                <a:effectLst/>
                <a:latin typeface="Arial" panose="020B0604020202020204" pitchFamily="34" charset="0"/>
                <a:cs typeface="Arial" panose="020B0604020202020204" pitchFamily="34" charset="0"/>
              </a:rPr>
              <a:t>do you think link to the International Day of Peace – create a wall display to show this for others in your school. </a:t>
            </a:r>
            <a:endParaRPr lang="en-GB"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785990" y="4632943"/>
            <a:ext cx="6129087" cy="1815882"/>
          </a:xfrm>
          <a:prstGeom prst="rect">
            <a:avLst/>
          </a:prstGeom>
          <a:noFill/>
        </p:spPr>
        <p:txBody>
          <a:bodyPr wrap="square" rtlCol="0">
            <a:spAutoFit/>
          </a:bodyPr>
          <a:lstStyle/>
          <a:p>
            <a:pPr algn="ctr"/>
            <a:r>
              <a:rPr lang="en-GB" sz="1600" b="1" i="0" dirty="0">
                <a:solidFill>
                  <a:srgbClr val="003B5E"/>
                </a:solidFill>
                <a:effectLst/>
                <a:latin typeface="Arial" panose="020B0604020202020204" pitchFamily="34" charset="0"/>
                <a:cs typeface="Arial" panose="020B0604020202020204" pitchFamily="34" charset="0"/>
              </a:rPr>
              <a:t>Messengers of Peace </a:t>
            </a:r>
            <a:r>
              <a:rPr lang="en-GB" sz="1600" b="0" i="0" dirty="0">
                <a:effectLst/>
                <a:latin typeface="Arial" panose="020B0604020202020204" pitchFamily="34" charset="0"/>
                <a:cs typeface="Arial" panose="020B0604020202020204" pitchFamily="34" charset="0"/>
              </a:rPr>
              <a:t>volunteer their own time, talent and passion to help focus worldwide attention on the work of the United Nations. Find out about Messengers of Peace </a:t>
            </a:r>
            <a:r>
              <a:rPr lang="en-GB" sz="1600" b="0" i="0" u="sng" strike="noStrike" dirty="0">
                <a:solidFill>
                  <a:srgbClr val="003B5E"/>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on UN website</a:t>
            </a:r>
            <a:r>
              <a:rPr lang="en-GB" sz="1600" b="0" i="0" dirty="0">
                <a:effectLst/>
                <a:latin typeface="Arial" panose="020B0604020202020204" pitchFamily="34" charset="0"/>
                <a:cs typeface="Arial" panose="020B0604020202020204" pitchFamily="34" charset="0"/>
              </a:rPr>
              <a:t> If you had messengers of peace in your school, what would the message be? Write a job description for them, including the skills, knowledge and values that they would need to have. Could this link to your school's anti-bullying policy?  </a:t>
            </a:r>
            <a:endParaRPr lang="en-GB"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5943599" y="2459169"/>
            <a:ext cx="5837013" cy="1569660"/>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cs typeface="Arial" panose="020B0604020202020204" pitchFamily="34" charset="0"/>
              </a:rPr>
              <a:t>The United Nations says: ‘</a:t>
            </a:r>
            <a:r>
              <a:rPr lang="en-GB" sz="1600" b="0" i="1" dirty="0">
                <a:solidFill>
                  <a:schemeClr val="bg1"/>
                </a:solidFill>
                <a:effectLst/>
                <a:latin typeface="Arial" panose="020B0604020202020204" pitchFamily="34" charset="0"/>
                <a:cs typeface="Arial" panose="020B0604020202020204" pitchFamily="34" charset="0"/>
              </a:rPr>
              <a:t>Conflict is the greatest threat to children’s rights and magnifies all other threats. Peace remains their best protection.</a:t>
            </a:r>
            <a:r>
              <a:rPr lang="en-GB" sz="1600" b="0" i="0" dirty="0">
                <a:solidFill>
                  <a:schemeClr val="bg1"/>
                </a:solidFill>
                <a:effectLst/>
                <a:latin typeface="Arial" panose="020B0604020202020204" pitchFamily="34" charset="0"/>
                <a:cs typeface="Arial" panose="020B0604020202020204" pitchFamily="34" charset="0"/>
              </a:rPr>
              <a:t>’ In pairs, think about</a:t>
            </a:r>
            <a:r>
              <a:rPr lang="en-GB" sz="1600" b="1" i="0" dirty="0">
                <a:solidFill>
                  <a:schemeClr val="bg1"/>
                </a:solidFill>
                <a:effectLst/>
                <a:latin typeface="Arial" panose="020B0604020202020204" pitchFamily="34" charset="0"/>
                <a:cs typeface="Arial" panose="020B0604020202020204" pitchFamily="34" charset="0"/>
              </a:rPr>
              <a:t> </a:t>
            </a:r>
            <a:r>
              <a:rPr lang="en-GB" sz="1600" i="0" dirty="0">
                <a:solidFill>
                  <a:srgbClr val="FFFF00"/>
                </a:solidFill>
                <a:effectLst/>
                <a:latin typeface="Arial" panose="020B0604020202020204" pitchFamily="34" charset="0"/>
                <a:cs typeface="Arial" panose="020B0604020202020204" pitchFamily="34" charset="0"/>
              </a:rPr>
              <a:t>which rights you think might be denied for children living in areas of conflict</a:t>
            </a:r>
            <a:r>
              <a:rPr lang="en-GB" sz="1600" b="0" i="0" dirty="0">
                <a:solidFill>
                  <a:schemeClr val="bg1"/>
                </a:solidFill>
                <a:effectLst/>
                <a:latin typeface="Arial" panose="020B0604020202020204" pitchFamily="34" charset="0"/>
                <a:cs typeface="Arial" panose="020B0604020202020204" pitchFamily="34" charset="0"/>
              </a:rPr>
              <a:t>? Use the CRC summary to help you and then create a mind map to share your ideas.  </a:t>
            </a:r>
            <a:endParaRPr lang="en-GB" sz="1400" dirty="0">
              <a:solidFill>
                <a:schemeClr val="bg1"/>
              </a:solidFill>
              <a:latin typeface="Arial" panose="020B0604020202020204" pitchFamily="34" charset="0"/>
              <a:cs typeface="Arial" panose="020B0604020202020204" pitchFamily="34" charset="0"/>
            </a:endParaRPr>
          </a:p>
        </p:txBody>
      </p:sp>
      <p:pic>
        <p:nvPicPr>
          <p:cNvPr id="15" name="Picture 14" descr="A person holding a microphone&#10;&#10;Description automatically generated with medium confidence">
            <a:extLst>
              <a:ext uri="{FF2B5EF4-FFF2-40B4-BE49-F238E27FC236}">
                <a16:creationId xmlns:a16="http://schemas.microsoft.com/office/drawing/2014/main" id="{89B7960C-044C-1725-990E-97A8E8634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996" y="4610668"/>
            <a:ext cx="3210220" cy="1815882"/>
          </a:xfrm>
          <a:prstGeom prst="rect">
            <a:avLst/>
          </a:prstGeom>
        </p:spPr>
      </p:pic>
    </p:spTree>
    <p:extLst>
      <p:ext uri="{BB962C8B-B14F-4D97-AF65-F5344CB8AC3E}">
        <p14:creationId xmlns:p14="http://schemas.microsoft.com/office/powerpoint/2010/main" val="1242304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526397"/>
            <a:ext cx="5305425" cy="705904"/>
          </a:xfrm>
        </p:spPr>
        <p:txBody>
          <a:bodyPr/>
          <a:lstStyle/>
          <a:p>
            <a:r>
              <a:rPr lang="en-GB" sz="1800" dirty="0">
                <a:latin typeface="Arial" panose="020B0604020202020204" pitchFamily="34" charset="0"/>
                <a:cs typeface="Arial" panose="020B0604020202020204" pitchFamily="34" charset="0"/>
              </a:rPr>
              <a:t>Take five minutes to sit peacefully, be still and quiet… to consider all that you could do for yourself.</a:t>
            </a: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6" y="2752725"/>
            <a:ext cx="5437030" cy="3743324"/>
          </a:xfrm>
        </p:spPr>
        <p:txBody>
          <a:bodyPr>
            <a:normAutofit/>
          </a:bodyPr>
          <a:lstStyle/>
          <a:p>
            <a:pPr algn="l" rtl="0" fontAlgn="base"/>
            <a:r>
              <a:rPr lang="en-GB" b="1" dirty="0">
                <a:solidFill>
                  <a:srgbClr val="000000"/>
                </a:solidFill>
                <a:effectLst/>
                <a:latin typeface="Arial" panose="020B0604020202020204" pitchFamily="34" charset="0"/>
                <a:cs typeface="Arial" panose="020B0604020202020204" pitchFamily="34" charset="0"/>
              </a:rPr>
              <a:t>How does it feel to be at peace with yourself, and in your community?</a:t>
            </a:r>
            <a:r>
              <a:rPr lang="en-GB" b="0" dirty="0">
                <a:solidFill>
                  <a:srgbClr val="000000"/>
                </a:solidFill>
                <a:effectLst/>
                <a:latin typeface="Arial" panose="020B0604020202020204" pitchFamily="34" charset="0"/>
                <a:cs typeface="Arial" panose="020B0604020202020204" pitchFamily="34" charset="0"/>
              </a:rPr>
              <a:t> </a:t>
            </a:r>
          </a:p>
          <a:p>
            <a:pPr algn="l" rtl="0" fontAlgn="base"/>
            <a:r>
              <a:rPr lang="en-GB" b="0" dirty="0">
                <a:solidFill>
                  <a:srgbClr val="000000"/>
                </a:solidFill>
                <a:effectLst/>
                <a:latin typeface="Arial" panose="020B0604020202020204" pitchFamily="34" charset="0"/>
                <a:cs typeface="Arial" panose="020B0604020202020204" pitchFamily="34" charset="0"/>
              </a:rPr>
              <a:t>Being at peace within yourself is important. What one thing could you do to bring greater peace into your own life?</a:t>
            </a:r>
          </a:p>
          <a:p>
            <a:pPr algn="l" rtl="0" fontAlgn="base"/>
            <a:r>
              <a:rPr lang="en-GB" b="0" dirty="0">
                <a:solidFill>
                  <a:srgbClr val="000000"/>
                </a:solidFill>
                <a:effectLst/>
                <a:latin typeface="Arial" panose="020B0604020202020204" pitchFamily="34" charset="0"/>
                <a:cs typeface="Arial" panose="020B0604020202020204" pitchFamily="34" charset="0"/>
              </a:rPr>
              <a:t> …and to the people around you?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567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a:xfrm>
            <a:off x="296867" y="5796988"/>
            <a:ext cx="3696909" cy="744407"/>
          </a:xfrm>
        </p:spPr>
        <p:txBody>
          <a:bodyPr/>
          <a:lstStyle/>
          <a:p>
            <a:r>
              <a:rPr lang="en-US" sz="3800" dirty="0">
                <a:latin typeface="Arial Black" panose="020B0A04020102020204" pitchFamily="34" charset="0"/>
              </a:rPr>
              <a:t>THANK YOU</a:t>
            </a:r>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a:xfrm>
            <a:off x="6357940" y="1624939"/>
            <a:ext cx="5444200" cy="4490853"/>
          </a:xfrm>
        </p:spPr>
        <p:txBody>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Introducing International Day of Peace</a:t>
            </a:r>
          </a:p>
          <a:p>
            <a:pPr>
              <a:lnSpc>
                <a:spcPct val="150000"/>
              </a:lnSpc>
            </a:pPr>
            <a:r>
              <a:rPr lang="en-US" dirty="0">
                <a:solidFill>
                  <a:srgbClr val="00AEEF"/>
                </a:solidFill>
                <a:latin typeface="Arial" panose="020B0604020202020204" pitchFamily="34" charset="0"/>
                <a:cs typeface="Arial" panose="020B0604020202020204" pitchFamily="34" charset="0"/>
              </a:rPr>
              <a:t>Slide 4</a:t>
            </a:r>
            <a:r>
              <a:rPr lang="en-US" dirty="0">
                <a:latin typeface="Arial" panose="020B0604020202020204" pitchFamily="34" charset="0"/>
                <a:cs typeface="Arial" panose="020B0604020202020204" pitchFamily="34" charset="0"/>
              </a:rPr>
              <a:t>: Linked UNCRC articles</a:t>
            </a:r>
          </a:p>
          <a:p>
            <a:pPr>
              <a:lnSpc>
                <a:spcPct val="150000"/>
              </a:lnSpc>
            </a:pPr>
            <a:r>
              <a:rPr lang="en-US" dirty="0">
                <a:solidFill>
                  <a:srgbClr val="00AEEF"/>
                </a:solidFill>
                <a:latin typeface="Arial" panose="020B0604020202020204" pitchFamily="34" charset="0"/>
                <a:cs typeface="Arial" panose="020B0604020202020204" pitchFamily="34" charset="0"/>
              </a:rPr>
              <a:t>Slide 5</a:t>
            </a:r>
            <a:r>
              <a:rPr lang="en-US" dirty="0">
                <a:latin typeface="Arial" panose="020B0604020202020204" pitchFamily="34" charset="0"/>
                <a:cs typeface="Arial" panose="020B0604020202020204" pitchFamily="34" charset="0"/>
              </a:rPr>
              <a:t>: Exploring International Day of Peace</a:t>
            </a:r>
          </a:p>
          <a:p>
            <a:pPr>
              <a:lnSpc>
                <a:spcPct val="150000"/>
              </a:lnSpc>
            </a:pPr>
            <a:r>
              <a:rPr lang="en-US" dirty="0">
                <a:solidFill>
                  <a:srgbClr val="00AEEF"/>
                </a:solidFill>
                <a:latin typeface="Arial" panose="020B0604020202020204" pitchFamily="34" charset="0"/>
                <a:cs typeface="Arial" panose="020B0604020202020204" pitchFamily="34" charset="0"/>
              </a:rPr>
              <a:t>Slide 6</a:t>
            </a:r>
            <a:r>
              <a:rPr lang="en-US" dirty="0">
                <a:latin typeface="Arial" panose="020B0604020202020204" pitchFamily="34" charset="0"/>
                <a:cs typeface="Arial" panose="020B0604020202020204" pitchFamily="34" charset="0"/>
              </a:rPr>
              <a:t>: Some possible answers</a:t>
            </a:r>
          </a:p>
          <a:p>
            <a:pPr>
              <a:lnSpc>
                <a:spcPct val="150000"/>
              </a:lnSpc>
            </a:pPr>
            <a:r>
              <a:rPr lang="en-US" dirty="0">
                <a:solidFill>
                  <a:srgbClr val="00AEEF"/>
                </a:solidFill>
                <a:latin typeface="Arial" panose="020B0604020202020204" pitchFamily="34" charset="0"/>
                <a:cs typeface="Arial" panose="020B0604020202020204" pitchFamily="34" charset="0"/>
              </a:rPr>
              <a:t>Slide 7, 8 &amp; 9</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10, 11 &amp; 12</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13</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0" y="538834"/>
            <a:ext cx="5186259" cy="699404"/>
          </a:xfrm>
        </p:spPr>
        <p:txBody>
          <a:bodyPr/>
          <a:lstStyle/>
          <a:p>
            <a:r>
              <a:rPr lang="en-US" sz="2000" dirty="0">
                <a:latin typeface="Arial Black" panose="020B0A04020102020204" pitchFamily="34" charset="0"/>
              </a:rPr>
              <a:t>INTRODUCING INTERNATIONAL DAY OF PEACE</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6586401" y="978752"/>
            <a:ext cx="5305425" cy="259486"/>
          </a:xfrm>
        </p:spPr>
        <p:txBody>
          <a:bodyPr/>
          <a:lstStyle/>
          <a:p>
            <a:r>
              <a:rPr lang="en-US" dirty="0">
                <a:latin typeface="Arial Black" panose="020B0A04020102020204" pitchFamily="34" charset="0"/>
              </a:rPr>
              <a:t>International Day of Peace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1598295"/>
            <a:ext cx="5148399" cy="3745229"/>
          </a:xfrm>
        </p:spPr>
        <p:txBody>
          <a:bodyPr>
            <a:noAutofit/>
          </a:bodyPr>
          <a:lstStyle/>
          <a:p>
            <a:pPr algn="l" rtl="0" fontAlgn="base"/>
            <a:r>
              <a:rPr lang="en-GB" sz="1300" b="1" i="0" dirty="0">
                <a:solidFill>
                  <a:srgbClr val="FFFF00"/>
                </a:solidFill>
                <a:effectLst/>
                <a:latin typeface="Arial" panose="020B0604020202020204" pitchFamily="34" charset="0"/>
                <a:cs typeface="Arial" panose="020B0604020202020204" pitchFamily="34" charset="0"/>
              </a:rPr>
              <a:t>The International Day of Peace</a:t>
            </a:r>
            <a:r>
              <a:rPr lang="en-GB" sz="1300" b="0" i="0" dirty="0">
                <a:solidFill>
                  <a:srgbClr val="FFFF00"/>
                </a:solidFill>
                <a:effectLst/>
                <a:latin typeface="Arial" panose="020B0604020202020204" pitchFamily="34" charset="0"/>
                <a:cs typeface="Arial" panose="020B0604020202020204" pitchFamily="34" charset="0"/>
              </a:rPr>
              <a:t> </a:t>
            </a:r>
            <a:r>
              <a:rPr lang="en-GB" sz="1300" b="0" i="0" dirty="0">
                <a:effectLst/>
                <a:latin typeface="Arial" panose="020B0604020202020204" pitchFamily="34" charset="0"/>
                <a:cs typeface="Arial" panose="020B0604020202020204" pitchFamily="34" charset="0"/>
              </a:rPr>
              <a:t>(“Peace Day”) is observed around the world each year on 21</a:t>
            </a:r>
            <a:r>
              <a:rPr lang="en-GB" sz="1300" b="0" i="0" baseline="30000" dirty="0">
                <a:effectLst/>
                <a:latin typeface="Arial" panose="020B0604020202020204" pitchFamily="34" charset="0"/>
                <a:cs typeface="Arial" panose="020B0604020202020204" pitchFamily="34" charset="0"/>
              </a:rPr>
              <a:t>st</a:t>
            </a:r>
            <a:r>
              <a:rPr lang="en-GB" sz="1300" b="0" i="0" dirty="0">
                <a:effectLst/>
                <a:latin typeface="Arial" panose="020B0604020202020204" pitchFamily="34" charset="0"/>
                <a:cs typeface="Arial" panose="020B0604020202020204" pitchFamily="34" charset="0"/>
              </a:rPr>
              <a:t> September. Established in 1981 by unanimous United Nations resolution at the General Assembly, it has been declared  as a day devoted to “</a:t>
            </a:r>
            <a:r>
              <a:rPr lang="en-GB" sz="1300" b="1" i="1" dirty="0">
                <a:effectLst/>
                <a:latin typeface="Arial" panose="020B0604020202020204" pitchFamily="34" charset="0"/>
                <a:cs typeface="Arial" panose="020B0604020202020204" pitchFamily="34" charset="0"/>
              </a:rPr>
              <a:t>commemorating and strengthening the ideals of peace both within and among all nations and peoples.</a:t>
            </a:r>
            <a:r>
              <a:rPr lang="en-GB" sz="1300" b="0" i="0" dirty="0">
                <a:effectLst/>
                <a:latin typeface="Arial" panose="020B0604020202020204" pitchFamily="34" charset="0"/>
                <a:cs typeface="Arial" panose="020B0604020202020204" pitchFamily="34" charset="0"/>
              </a:rPr>
              <a:t>”  </a:t>
            </a:r>
          </a:p>
          <a:p>
            <a:pPr algn="l" rtl="0" fontAlgn="base"/>
            <a:r>
              <a:rPr lang="en-GB" sz="1300" b="0" i="0" dirty="0">
                <a:effectLst/>
                <a:latin typeface="Arial" panose="020B0604020202020204" pitchFamily="34" charset="0"/>
                <a:cs typeface="Arial" panose="020B0604020202020204" pitchFamily="34" charset="0"/>
              </a:rPr>
              <a:t>Peace Day provides a globally shared date for all humanity to commit to peace above all differences and to contribute to building a culture of peace. </a:t>
            </a:r>
          </a:p>
          <a:p>
            <a:pPr algn="l" rtl="0" fontAlgn="base"/>
            <a:r>
              <a:rPr lang="en-GB" sz="1300" b="0" i="0" dirty="0">
                <a:effectLst/>
                <a:latin typeface="Arial" panose="020B0604020202020204" pitchFamily="34" charset="0"/>
                <a:cs typeface="Arial" panose="020B0604020202020204" pitchFamily="34" charset="0"/>
              </a:rPr>
              <a:t>Each year there is a particular focus with resources and ideas on how to get involved: </a:t>
            </a:r>
            <a:r>
              <a:rPr lang="en-GB" sz="1300" b="0" i="0" u="sng" strike="noStrike" dirty="0">
                <a:solidFill>
                  <a:srgbClr val="FFFF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https://internationaldayofpeace.org/</a:t>
            </a:r>
            <a:r>
              <a:rPr lang="en-GB" sz="1300" b="0" i="0" dirty="0">
                <a:solidFill>
                  <a:srgbClr val="FFFF00"/>
                </a:solidFill>
                <a:effectLst/>
                <a:latin typeface="Arial" panose="020B0604020202020204" pitchFamily="34" charset="0"/>
                <a:cs typeface="Arial" panose="020B0604020202020204" pitchFamily="34" charset="0"/>
              </a:rPr>
              <a:t> </a:t>
            </a:r>
          </a:p>
          <a:p>
            <a:pPr algn="l" rtl="0" fontAlgn="base"/>
            <a:r>
              <a:rPr lang="en-GB" sz="1300" b="0" i="0" dirty="0">
                <a:effectLst/>
                <a:latin typeface="Arial" panose="020B0604020202020204" pitchFamily="34" charset="0"/>
                <a:cs typeface="Arial" panose="020B0604020202020204" pitchFamily="34" charset="0"/>
              </a:rPr>
              <a:t>Peace, human rights and the Sustainable Development Goals (SDGs) are all closely connected because building a peaceful world needs all people everywhere to have their rights protected </a:t>
            </a:r>
            <a:r>
              <a:rPr lang="en-GB" sz="1300" b="0" i="0">
                <a:effectLst/>
                <a:latin typeface="Arial" panose="020B0604020202020204" pitchFamily="34" charset="0"/>
                <a:cs typeface="Arial" panose="020B0604020202020204" pitchFamily="34" charset="0"/>
              </a:rPr>
              <a:t>and respected</a:t>
            </a:r>
            <a:r>
              <a:rPr lang="en-GB" sz="1300">
                <a:latin typeface="Arial" panose="020B0604020202020204" pitchFamily="34" charset="0"/>
                <a:cs typeface="Arial" panose="020B0604020202020204" pitchFamily="34" charset="0"/>
              </a:rPr>
              <a:t>,</a:t>
            </a:r>
            <a:r>
              <a:rPr lang="en-GB" sz="1300" b="0" i="0">
                <a:effectLst/>
                <a:latin typeface="Arial" panose="020B0604020202020204" pitchFamily="34" charset="0"/>
                <a:cs typeface="Arial" panose="020B0604020202020204" pitchFamily="34" charset="0"/>
              </a:rPr>
              <a:t> </a:t>
            </a:r>
            <a:r>
              <a:rPr lang="en-GB" sz="1300" b="0" i="0" dirty="0">
                <a:effectLst/>
                <a:latin typeface="Arial" panose="020B0604020202020204" pitchFamily="34" charset="0"/>
                <a:cs typeface="Arial" panose="020B0604020202020204" pitchFamily="34" charset="0"/>
              </a:rPr>
              <a:t>to have the resources they need and to live and thrive in a clean, safe environment. For this to happen, we need stable, caring governments making decisions and working together to ensure the safety of people and the planet. </a:t>
            </a:r>
          </a:p>
        </p:txBody>
      </p:sp>
      <p:sp>
        <p:nvSpPr>
          <p:cNvPr id="2" name="TextBox 1">
            <a:extLst>
              <a:ext uri="{FF2B5EF4-FFF2-40B4-BE49-F238E27FC236}">
                <a16:creationId xmlns:a16="http://schemas.microsoft.com/office/drawing/2014/main" id="{627778A1-9760-5310-3D0C-C99F762FA511}"/>
              </a:ext>
            </a:extLst>
          </p:cNvPr>
          <p:cNvSpPr txBox="1"/>
          <p:nvPr/>
        </p:nvSpPr>
        <p:spPr>
          <a:xfrm>
            <a:off x="528741" y="1598296"/>
            <a:ext cx="5076859" cy="584775"/>
          </a:xfrm>
          <a:prstGeom prst="rect">
            <a:avLst/>
          </a:prstGeom>
          <a:noFill/>
        </p:spPr>
        <p:txBody>
          <a:bodyPr wrap="square" rtlCol="0">
            <a:spAutoFit/>
          </a:bodyPr>
          <a:lstStyle/>
          <a:p>
            <a:r>
              <a:rPr lang="en-GB" sz="1600" i="0" dirty="0">
                <a:solidFill>
                  <a:srgbClr val="030303"/>
                </a:solidFill>
                <a:effectLst/>
                <a:latin typeface="Arial" panose="020B0604020202020204" pitchFamily="34" charset="0"/>
                <a:cs typeface="Arial" panose="020B0604020202020204" pitchFamily="34" charset="0"/>
              </a:rPr>
              <a:t>Jenny Price, RRSA Professional Adviser, </a:t>
            </a:r>
            <a:r>
              <a:rPr lang="en-GB" sz="1600" dirty="0">
                <a:latin typeface="Arial" panose="020B0604020202020204" pitchFamily="34" charset="0"/>
                <a:cs typeface="Arial" panose="020B0604020202020204" pitchFamily="34" charset="0"/>
              </a:rPr>
              <a:t>introduces International Day of Peace</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dirty="0">
                <a:solidFill>
                  <a:srgbClr val="00AEE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pic>
        <p:nvPicPr>
          <p:cNvPr id="7" name="Peace day 22">
            <a:hlinkClick r:id="" action="ppaction://media"/>
            <a:extLst>
              <a:ext uri="{FF2B5EF4-FFF2-40B4-BE49-F238E27FC236}">
                <a16:creationId xmlns:a16="http://schemas.microsoft.com/office/drawing/2014/main" id="{DEDFC06B-876F-A0CA-8958-A9C0E200CE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0575" y="2657476"/>
            <a:ext cx="4301065" cy="2419350"/>
          </a:xfrm>
          <a:prstGeom prst="rect">
            <a:avLst/>
          </a:prstGeom>
        </p:spPr>
      </p:pic>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B2D1BD-FBC8-EA93-1FCE-6DF84024B8BE}"/>
              </a:ext>
            </a:extLst>
          </p:cNvPr>
          <p:cNvSpPr>
            <a:spLocks noGrp="1"/>
          </p:cNvSpPr>
          <p:nvPr>
            <p:ph type="body" sz="quarter" idx="17"/>
          </p:nvPr>
        </p:nvSpPr>
        <p:spPr>
          <a:xfrm>
            <a:off x="528637" y="2634329"/>
            <a:ext cx="5305425" cy="259486"/>
          </a:xfrm>
        </p:spPr>
        <p:txBody>
          <a:bodyPr/>
          <a:lstStyle/>
          <a:p>
            <a:r>
              <a:rPr lang="en-GB" dirty="0">
                <a:latin typeface="Arial" panose="020B0604020202020204" pitchFamily="34" charset="0"/>
                <a:cs typeface="Arial" panose="020B0604020202020204" pitchFamily="34" charset="0"/>
              </a:rPr>
              <a:t>Article 38 (war and armed conflicts)</a:t>
            </a:r>
          </a:p>
        </p:txBody>
      </p:sp>
      <p:sp>
        <p:nvSpPr>
          <p:cNvPr id="7" name="Text Placeholder 6">
            <a:extLst>
              <a:ext uri="{FF2B5EF4-FFF2-40B4-BE49-F238E27FC236}">
                <a16:creationId xmlns:a16="http://schemas.microsoft.com/office/drawing/2014/main" id="{B9E27848-DFD1-AF14-FF5F-64C92CF12010}"/>
              </a:ext>
            </a:extLst>
          </p:cNvPr>
          <p:cNvSpPr>
            <a:spLocks noGrp="1"/>
          </p:cNvSpPr>
          <p:nvPr>
            <p:ph type="body" sz="quarter" idx="23"/>
          </p:nvPr>
        </p:nvSpPr>
        <p:spPr>
          <a:xfrm>
            <a:off x="528637" y="1706279"/>
            <a:ext cx="4829175" cy="722469"/>
          </a:xfrm>
        </p:spPr>
        <p:txBody>
          <a:bodyPr>
            <a:normAutofit fontScale="85000" lnSpcReduction="20000"/>
          </a:bodyPr>
          <a:lstStyle/>
          <a:p>
            <a:pPr>
              <a:lnSpc>
                <a:spcPct val="110000"/>
              </a:lnSpc>
            </a:pPr>
            <a:r>
              <a:rPr lang="en-GB" sz="1800" i="0" dirty="0">
                <a:effectLst/>
                <a:latin typeface="Arial" panose="020B0604020202020204" pitchFamily="34" charset="0"/>
                <a:cs typeface="Arial" panose="020B0604020202020204" pitchFamily="34" charset="0"/>
              </a:rPr>
              <a:t>Many articles of the CRC relate to this week’s theme but the activities link, in particular, to the following articles:  </a:t>
            </a:r>
            <a:endParaRPr lang="en-GB" dirty="0">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E4FFC307-D477-6C2A-CC6F-23BE9A482085}"/>
              </a:ext>
            </a:extLst>
          </p:cNvPr>
          <p:cNvSpPr>
            <a:spLocks noGrp="1"/>
          </p:cNvSpPr>
          <p:nvPr>
            <p:ph type="body" sz="quarter" idx="14"/>
          </p:nvPr>
        </p:nvSpPr>
        <p:spPr>
          <a:xfrm>
            <a:off x="528741" y="372635"/>
            <a:ext cx="3915668" cy="1031803"/>
          </a:xfrm>
        </p:spPr>
        <p:txBody>
          <a:bodyPr/>
          <a:lstStyle/>
          <a:p>
            <a:r>
              <a:rPr lang="en-GB" sz="3200" dirty="0">
                <a:latin typeface="Arial Black" panose="020B0A04020102020204" pitchFamily="34" charset="0"/>
              </a:rPr>
              <a:t>LINKED UNCRC ARTICLES</a:t>
            </a:r>
          </a:p>
        </p:txBody>
      </p:sp>
      <p:pic>
        <p:nvPicPr>
          <p:cNvPr id="11" name="Graphic 10">
            <a:extLst>
              <a:ext uri="{FF2B5EF4-FFF2-40B4-BE49-F238E27FC236}">
                <a16:creationId xmlns:a16="http://schemas.microsoft.com/office/drawing/2014/main" id="{FFAE39B5-447E-B4ED-95AE-1815562839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7292" y="888536"/>
            <a:ext cx="3029908" cy="4039877"/>
          </a:xfrm>
          <a:prstGeom prst="rect">
            <a:avLst/>
          </a:prstGeom>
        </p:spPr>
      </p:pic>
      <p:pic>
        <p:nvPicPr>
          <p:cNvPr id="13" name="Graphic 12">
            <a:extLst>
              <a:ext uri="{FF2B5EF4-FFF2-40B4-BE49-F238E27FC236}">
                <a16:creationId xmlns:a16="http://schemas.microsoft.com/office/drawing/2014/main" id="{4B285961-668F-49E4-A55D-B76E76D596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6680" y="888536"/>
            <a:ext cx="3029908" cy="4039877"/>
          </a:xfrm>
          <a:prstGeom prst="rect">
            <a:avLst/>
          </a:prstGeom>
        </p:spPr>
      </p:pic>
      <p:sp>
        <p:nvSpPr>
          <p:cNvPr id="14" name="Text Placeholder 6">
            <a:extLst>
              <a:ext uri="{FF2B5EF4-FFF2-40B4-BE49-F238E27FC236}">
                <a16:creationId xmlns:a16="http://schemas.microsoft.com/office/drawing/2014/main" id="{FC1EAD54-50D8-1B4F-0536-9F1E43A1BB80}"/>
              </a:ext>
            </a:extLst>
          </p:cNvPr>
          <p:cNvSpPr txBox="1">
            <a:spLocks/>
          </p:cNvSpPr>
          <p:nvPr/>
        </p:nvSpPr>
        <p:spPr>
          <a:xfrm>
            <a:off x="528637" y="3099396"/>
            <a:ext cx="4829175" cy="1453554"/>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Tx/>
              <a:buNone/>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500" b="0" i="0" dirty="0">
                <a:effectLst/>
                <a:latin typeface="Arial" panose="020B0604020202020204" pitchFamily="34" charset="0"/>
                <a:cs typeface="Arial" panose="020B0604020202020204" pitchFamily="34" charset="0"/>
              </a:rPr>
              <a:t>Governments must not allow children under the age of 15 to take part in war or join the armed forces. Governments must do everything they can to protect and care for children affected by war and armed conflict.</a:t>
            </a:r>
            <a:endParaRPr lang="en-GB" sz="1500" dirty="0">
              <a:latin typeface="Arial" panose="020B0604020202020204" pitchFamily="34" charset="0"/>
              <a:cs typeface="Arial" panose="020B0604020202020204" pitchFamily="34" charset="0"/>
            </a:endParaRPr>
          </a:p>
        </p:txBody>
      </p:sp>
      <p:sp>
        <p:nvSpPr>
          <p:cNvPr id="15" name="Text Placeholder 2">
            <a:extLst>
              <a:ext uri="{FF2B5EF4-FFF2-40B4-BE49-F238E27FC236}">
                <a16:creationId xmlns:a16="http://schemas.microsoft.com/office/drawing/2014/main" id="{DF01CAA4-A96F-E364-3845-83090A1F2938}"/>
              </a:ext>
            </a:extLst>
          </p:cNvPr>
          <p:cNvSpPr txBox="1">
            <a:spLocks/>
          </p:cNvSpPr>
          <p:nvPr/>
        </p:nvSpPr>
        <p:spPr>
          <a:xfrm>
            <a:off x="528637" y="4667660"/>
            <a:ext cx="5305425" cy="259486"/>
          </a:xfrm>
          <a:prstGeom prst="rect">
            <a:avLst/>
          </a:prstGeom>
        </p:spPr>
        <p:txBody>
          <a:bodyPr vert="horz" lIns="0" tIns="45720" rIns="9000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Article 39 (recovery from trauma and reintegration)</a:t>
            </a:r>
          </a:p>
        </p:txBody>
      </p:sp>
      <p:sp>
        <p:nvSpPr>
          <p:cNvPr id="16" name="Text Placeholder 6">
            <a:extLst>
              <a:ext uri="{FF2B5EF4-FFF2-40B4-BE49-F238E27FC236}">
                <a16:creationId xmlns:a16="http://schemas.microsoft.com/office/drawing/2014/main" id="{B2B79FBD-6F95-AA07-BA58-9359D5922A24}"/>
              </a:ext>
            </a:extLst>
          </p:cNvPr>
          <p:cNvSpPr txBox="1">
            <a:spLocks/>
          </p:cNvSpPr>
          <p:nvPr/>
        </p:nvSpPr>
        <p:spPr>
          <a:xfrm>
            <a:off x="528637" y="5392213"/>
            <a:ext cx="4829175" cy="1094482"/>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90000"/>
              </a:lnSpc>
              <a:spcBef>
                <a:spcPts val="1000"/>
              </a:spcBef>
              <a:buFontTx/>
              <a:buNone/>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b="0" i="0" dirty="0">
                <a:effectLst/>
                <a:latin typeface="Arial" panose="020B0604020202020204" pitchFamily="34" charset="0"/>
                <a:cs typeface="Arial" panose="020B0604020202020204" pitchFamily="34" charset="0"/>
              </a:rPr>
              <a:t>Children who have experienced neglect, abuse, exploitation, torture or who are victims of war must receive special support to help them recover their health, dignity, self-respect and social life.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139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03582"/>
            <a:ext cx="3894538" cy="1308802"/>
          </a:xfrm>
        </p:spPr>
        <p:txBody>
          <a:bodyPr/>
          <a:lstStyle/>
          <a:p>
            <a:r>
              <a:rPr lang="en-US" sz="2800" dirty="0">
                <a:latin typeface="Arial Black" panose="020B0A04020102020204" pitchFamily="34" charset="0"/>
              </a:rPr>
              <a:t>EXPLORING INTERNATIONAL DAY OF PEACE</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US" dirty="0">
                <a:latin typeface="Arial Black" panose="020B0A04020102020204" pitchFamily="34" charset="0"/>
              </a:rPr>
              <a:t>Have a think and write down some answers.</a:t>
            </a: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p:txBody>
          <a:bodyPr>
            <a:normAutofit/>
          </a:bodyPr>
          <a:lstStyle/>
          <a:p>
            <a:r>
              <a:rPr lang="en-GB" sz="2000" dirty="0">
                <a:solidFill>
                  <a:srgbClr val="000000"/>
                </a:solidFill>
                <a:effectLst/>
                <a:latin typeface="Arial" panose="020B0604020202020204" pitchFamily="34" charset="0"/>
                <a:cs typeface="Arial" panose="020B0604020202020204" pitchFamily="34" charset="0"/>
              </a:rPr>
              <a:t>What does </a:t>
            </a:r>
            <a:r>
              <a:rPr lang="en-GB" sz="2000" b="1" dirty="0">
                <a:solidFill>
                  <a:srgbClr val="000000"/>
                </a:solidFill>
                <a:effectLst/>
                <a:latin typeface="Arial" panose="020B0604020202020204" pitchFamily="34" charset="0"/>
                <a:cs typeface="Arial" panose="020B0604020202020204" pitchFamily="34" charset="0"/>
              </a:rPr>
              <a:t>peace</a:t>
            </a:r>
            <a:r>
              <a:rPr lang="en-GB" sz="2000" dirty="0">
                <a:solidFill>
                  <a:srgbClr val="000000"/>
                </a:solidFill>
                <a:effectLst/>
                <a:latin typeface="Arial" panose="020B0604020202020204" pitchFamily="34" charset="0"/>
                <a:cs typeface="Arial" panose="020B0604020202020204" pitchFamily="34" charset="0"/>
              </a:rPr>
              <a:t> mean to you?</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428036"/>
            <a:ext cx="6319734" cy="921003"/>
          </a:xfrm>
        </p:spPr>
        <p:txBody>
          <a:bodyPr/>
          <a:lstStyle/>
          <a:p>
            <a:r>
              <a:rPr lang="en-US" sz="2800" dirty="0">
                <a:latin typeface="Arial Black" panose="020B0A04020102020204" pitchFamily="34" charset="0"/>
              </a:rPr>
              <a:t>EXPLORING INTERNATIONAL DAY OF PEACE</a:t>
            </a: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6" y="6300221"/>
            <a:ext cx="10781619" cy="259486"/>
          </a:xfrm>
        </p:spPr>
        <p:txBody>
          <a:bodyPr/>
          <a:lstStyle/>
          <a:p>
            <a:r>
              <a:rPr lang="en-US" sz="1800" dirty="0">
                <a:latin typeface="Arial Black" panose="020B0A04020102020204" pitchFamily="34" charset="0"/>
              </a:rPr>
              <a:t>What else did you think of?</a:t>
            </a:r>
          </a:p>
        </p:txBody>
      </p:sp>
      <p:sp>
        <p:nvSpPr>
          <p:cNvPr id="4" name="Text Placeholder 3">
            <a:extLst>
              <a:ext uri="{FF2B5EF4-FFF2-40B4-BE49-F238E27FC236}">
                <a16:creationId xmlns:a16="http://schemas.microsoft.com/office/drawing/2014/main" id="{7920D01A-4E83-BD46-A2A0-3F244A7D11DC}"/>
              </a:ext>
            </a:extLst>
          </p:cNvPr>
          <p:cNvSpPr>
            <a:spLocks noGrp="1"/>
          </p:cNvSpPr>
          <p:nvPr>
            <p:ph type="body" sz="quarter" idx="20"/>
          </p:nvPr>
        </p:nvSpPr>
        <p:spPr>
          <a:xfrm>
            <a:off x="528636" y="1572186"/>
            <a:ext cx="10781620" cy="346471"/>
          </a:xfrm>
        </p:spPr>
        <p:txBody>
          <a:bodyPr>
            <a:normAutofit/>
          </a:bodyPr>
          <a:lstStyle/>
          <a:p>
            <a:r>
              <a:rPr lang="en-US" sz="1800" dirty="0">
                <a:latin typeface="Arial Black" panose="020B0A04020102020204" pitchFamily="34" charset="0"/>
              </a:rPr>
              <a:t>Did you think of these?</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2064487"/>
            <a:ext cx="11453814" cy="3898163"/>
          </a:xfrm>
        </p:spPr>
        <p:txBody>
          <a:bodyPr>
            <a:noAutofit/>
          </a:bodyPr>
          <a:lstStyle/>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Feeling calm, quiet, still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Feeling safe wherever you are (in school, at home, in your community)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Knowing you can trust the people around you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Living in harmony with others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Being the person you want to be without fear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Supporting others who need help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Living in a world without conflict or violence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Living in a world where people respect and value each other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No discrimination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A just and fair government you can trust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Living in an inclusive community without racism or hate </a:t>
            </a:r>
          </a:p>
          <a:p>
            <a:pPr algn="l" rtl="0" fontAlgn="base">
              <a:buFont typeface="Arial" panose="020B0604020202020204" pitchFamily="34" charset="0"/>
              <a:buChar char="•"/>
            </a:pPr>
            <a:r>
              <a:rPr lang="en-GB" sz="1600" b="0" i="0" dirty="0">
                <a:solidFill>
                  <a:srgbClr val="000000"/>
                </a:solidFill>
                <a:effectLst/>
                <a:latin typeface="Arial" panose="020B0604020202020204" pitchFamily="34" charset="0"/>
                <a:cs typeface="Arial" panose="020B0604020202020204" pitchFamily="34" charset="0"/>
              </a:rPr>
              <a:t>Acting in a way that helps others to feel calm and happy </a:t>
            </a:r>
          </a:p>
        </p:txBody>
      </p:sp>
    </p:spTree>
    <p:extLst>
      <p:ext uri="{BB962C8B-B14F-4D97-AF65-F5344CB8AC3E}">
        <p14:creationId xmlns:p14="http://schemas.microsoft.com/office/powerpoint/2010/main" val="185840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1" y="2137472"/>
            <a:ext cx="653608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1" y="4434357"/>
            <a:ext cx="6033983"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7064830" y="2136586"/>
            <a:ext cx="48681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6562724" y="4434357"/>
            <a:ext cx="5370289"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7264541" y="2335172"/>
            <a:ext cx="4468761" cy="1754326"/>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Use your existing strategies for </a:t>
            </a:r>
            <a:r>
              <a:rPr lang="en-GB" sz="1800" b="0" i="0" dirty="0">
                <a:solidFill>
                  <a:srgbClr val="FFFF00"/>
                </a:solidFill>
                <a:effectLst/>
                <a:latin typeface="Arial" panose="020B0604020202020204" pitchFamily="34" charset="0"/>
                <a:cs typeface="Arial" panose="020B0604020202020204" pitchFamily="34" charset="0"/>
              </a:rPr>
              <a:t>wellbeing and being calm</a:t>
            </a:r>
            <a:r>
              <a:rPr lang="en-GB" sz="1800" b="0" i="0" dirty="0">
                <a:solidFill>
                  <a:schemeClr val="bg1"/>
                </a:solidFill>
                <a:effectLst/>
                <a:latin typeface="Arial" panose="020B0604020202020204" pitchFamily="34" charset="0"/>
                <a:cs typeface="Arial" panose="020B0604020202020204" pitchFamily="34" charset="0"/>
              </a:rPr>
              <a:t> such as mindfulness or peer massage to lead into a discussion about how it feels to be peaceful. Create a piece of art or a simple dance to represent what peace feels like. </a:t>
            </a:r>
            <a:endParaRPr lang="en-GB"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FF4E1-6384-ACDA-AC24-C12B1E305126}"/>
              </a:ext>
            </a:extLst>
          </p:cNvPr>
          <p:cNvSpPr txBox="1"/>
          <p:nvPr/>
        </p:nvSpPr>
        <p:spPr>
          <a:xfrm>
            <a:off x="713107" y="2215957"/>
            <a:ext cx="3501119" cy="2031325"/>
          </a:xfrm>
          <a:prstGeom prst="rect">
            <a:avLst/>
          </a:prstGeom>
          <a:noFill/>
        </p:spPr>
        <p:txBody>
          <a:bodyPr wrap="square" rtlCol="0">
            <a:spAutoFit/>
          </a:bodyPr>
          <a:lstStyle/>
          <a:p>
            <a:pPr algn="ctr"/>
            <a:r>
              <a:rPr lang="en-GB" sz="1400" b="0" i="0" dirty="0">
                <a:solidFill>
                  <a:srgbClr val="000000"/>
                </a:solidFill>
                <a:effectLst/>
                <a:latin typeface="Arial" panose="020B0604020202020204" pitchFamily="34" charset="0"/>
                <a:cs typeface="Arial" panose="020B0604020202020204" pitchFamily="34" charset="0"/>
              </a:rPr>
              <a:t>Listen to the story </a:t>
            </a:r>
            <a:r>
              <a:rPr lang="en-GB" sz="1400" b="0" i="0" u="sng" strike="noStrike" dirty="0">
                <a:solidFill>
                  <a:srgbClr val="00AEEF"/>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This is Our House</a:t>
            </a:r>
            <a:r>
              <a:rPr lang="en-GB" sz="1400" b="0" i="0" dirty="0">
                <a:solidFill>
                  <a:srgbClr val="00AEEF"/>
                </a:solidFill>
                <a:effectLst/>
                <a:latin typeface="Arial" panose="020B0604020202020204" pitchFamily="34" charset="0"/>
                <a:cs typeface="Arial" panose="020B0604020202020204" pitchFamily="34" charset="0"/>
              </a:rPr>
              <a:t> </a:t>
            </a:r>
            <a:r>
              <a:rPr lang="en-GB" sz="1400" b="0" i="0" dirty="0">
                <a:solidFill>
                  <a:srgbClr val="000000"/>
                </a:solidFill>
                <a:effectLst/>
                <a:latin typeface="Arial" panose="020B0604020202020204" pitchFamily="34" charset="0"/>
                <a:cs typeface="Arial" panose="020B0604020202020204" pitchFamily="34" charset="0"/>
              </a:rPr>
              <a:t>by Michael Rosen. At the beginning of the story George didn’t know how to play and share with other children which made them upset. What did he learn? How do you make sure you include everyone in your class so that it is a </a:t>
            </a:r>
            <a:r>
              <a:rPr lang="en-GB" sz="1400" i="0" dirty="0">
                <a:solidFill>
                  <a:srgbClr val="00AEEF"/>
                </a:solidFill>
                <a:effectLst/>
                <a:latin typeface="Arial" panose="020B0604020202020204" pitchFamily="34" charset="0"/>
                <a:cs typeface="Arial" panose="020B0604020202020204" pitchFamily="34" charset="0"/>
              </a:rPr>
              <a:t>safe and peaceful place</a:t>
            </a:r>
            <a:r>
              <a:rPr lang="en-GB" sz="1400" b="0" i="0" dirty="0">
                <a:solidFill>
                  <a:srgbClr val="000000"/>
                </a:solidFill>
                <a:effectLst/>
                <a:latin typeface="Arial" panose="020B0604020202020204" pitchFamily="34" charset="0"/>
                <a:cs typeface="Arial" panose="020B0604020202020204" pitchFamily="34" charset="0"/>
              </a:rPr>
              <a:t>? Could you add anything to your class/school charter to show this?  </a:t>
            </a:r>
            <a:endParaRPr lang="en-GB" sz="11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AB74C1-8E97-AF83-2917-1BDE1E72C459}"/>
              </a:ext>
            </a:extLst>
          </p:cNvPr>
          <p:cNvSpPr txBox="1"/>
          <p:nvPr/>
        </p:nvSpPr>
        <p:spPr>
          <a:xfrm>
            <a:off x="713107" y="4771442"/>
            <a:ext cx="5649906"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Explore the </a:t>
            </a:r>
            <a:r>
              <a:rPr lang="en-GB" sz="1800" b="0" i="0" u="sng" strike="noStrike" dirty="0">
                <a:solidFill>
                  <a:srgbClr val="00AEEF"/>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International Day of Peace website</a:t>
            </a:r>
            <a:r>
              <a:rPr lang="en-GB" sz="1800" b="0" i="0" dirty="0">
                <a:solidFill>
                  <a:srgbClr val="00AEEF"/>
                </a:solidFill>
                <a:effectLst/>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to find out what the International Day of Peace is all about. Work in groups to agree how you can observe the day in your school or your community. Can you create your own message of peace to share? </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D5D052-65BD-1B4F-1CF2-727342CCC180}"/>
              </a:ext>
            </a:extLst>
          </p:cNvPr>
          <p:cNvSpPr txBox="1"/>
          <p:nvPr/>
        </p:nvSpPr>
        <p:spPr>
          <a:xfrm>
            <a:off x="6878808" y="4848386"/>
            <a:ext cx="4854494" cy="1323439"/>
          </a:xfrm>
          <a:prstGeom prst="rect">
            <a:avLst/>
          </a:prstGeom>
          <a:noFill/>
        </p:spPr>
        <p:txBody>
          <a:bodyPr wrap="square" rtlCol="0">
            <a:spAutoFit/>
          </a:bodyPr>
          <a:lstStyle/>
          <a:p>
            <a:pPr algn="ctr"/>
            <a:r>
              <a:rPr lang="en-GB" sz="2000" b="0" i="0" dirty="0">
                <a:solidFill>
                  <a:srgbClr val="FF6937"/>
                </a:solidFill>
                <a:effectLst/>
                <a:latin typeface="Arial" panose="020B0604020202020204" pitchFamily="34" charset="0"/>
                <a:cs typeface="Arial" panose="020B0604020202020204" pitchFamily="34" charset="0"/>
              </a:rPr>
              <a:t>Create a Peace Path </a:t>
            </a:r>
            <a:r>
              <a:rPr lang="en-GB" sz="2000" b="0" i="0" dirty="0">
                <a:solidFill>
                  <a:schemeClr val="bg1"/>
                </a:solidFill>
                <a:effectLst/>
                <a:latin typeface="Arial" panose="020B0604020202020204" pitchFamily="34" charset="0"/>
                <a:cs typeface="Arial" panose="020B0604020202020204" pitchFamily="34" charset="0"/>
              </a:rPr>
              <a:t>using an activity from the </a:t>
            </a:r>
            <a:r>
              <a:rPr lang="en-GB" sz="2000" b="0" i="0" u="sng" strike="noStrike" dirty="0">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World’s Largest Lesson</a:t>
            </a:r>
            <a:r>
              <a:rPr lang="en-GB" sz="2000" b="0" i="0" dirty="0">
                <a:solidFill>
                  <a:schemeClr val="bg1"/>
                </a:solidFill>
                <a:effectLst/>
                <a:latin typeface="Arial" panose="020B0604020202020204" pitchFamily="34" charset="0"/>
                <a:cs typeface="Arial" panose="020B0604020202020204" pitchFamily="34" charset="0"/>
              </a:rPr>
              <a:t> to make a path that is safe and peaceful for children or animals to use.  </a:t>
            </a:r>
            <a:endParaRPr lang="en-GB" sz="1600" dirty="0">
              <a:solidFill>
                <a:schemeClr val="bg1"/>
              </a:solidFill>
              <a:latin typeface="Arial" panose="020B0604020202020204" pitchFamily="34" charset="0"/>
              <a:cs typeface="Arial" panose="020B0604020202020204" pitchFamily="34" charset="0"/>
            </a:endParaRPr>
          </a:p>
        </p:txBody>
      </p:sp>
      <p:pic>
        <p:nvPicPr>
          <p:cNvPr id="9" name="Online Media 8" title="This is Our House by Michael Rosen">
            <a:hlinkClick r:id="" action="ppaction://media"/>
            <a:extLst>
              <a:ext uri="{FF2B5EF4-FFF2-40B4-BE49-F238E27FC236}">
                <a16:creationId xmlns:a16="http://schemas.microsoft.com/office/drawing/2014/main" id="{5A9A6E04-C919-C84A-80A3-E0F0E86C412F}"/>
              </a:ext>
            </a:extLst>
          </p:cNvPr>
          <p:cNvPicPr>
            <a:picLocks noRot="1" noChangeAspect="1"/>
          </p:cNvPicPr>
          <p:nvPr>
            <a:videoFile r:link="rId1"/>
          </p:nvPr>
        </p:nvPicPr>
        <p:blipFill>
          <a:blip r:embed="rId6"/>
          <a:stretch>
            <a:fillRect/>
          </a:stretch>
        </p:blipFill>
        <p:spPr>
          <a:xfrm>
            <a:off x="4398591" y="2597230"/>
            <a:ext cx="2540000" cy="1435100"/>
          </a:xfrm>
          <a:prstGeom prst="rect">
            <a:avLst/>
          </a:prstGeom>
        </p:spPr>
      </p:pic>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2" y="2137472"/>
            <a:ext cx="446235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62453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4991099" y="2151631"/>
            <a:ext cx="694191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153275" y="4434357"/>
            <a:ext cx="4779738"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774908" y="4795556"/>
            <a:ext cx="3912516" cy="1477328"/>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Research the theme of this year’s International Day of Peace and use the information you find to </a:t>
            </a:r>
            <a:r>
              <a:rPr lang="en-GB" b="0" i="0" dirty="0">
                <a:solidFill>
                  <a:srgbClr val="FFFF00"/>
                </a:solidFill>
                <a:effectLst/>
                <a:latin typeface="Arial" panose="020B0604020202020204" pitchFamily="34" charset="0"/>
                <a:cs typeface="Arial" panose="020B0604020202020204" pitchFamily="34" charset="0"/>
              </a:rPr>
              <a:t>prepare an assembly</a:t>
            </a:r>
            <a:r>
              <a:rPr lang="en-GB" b="0" i="0" dirty="0">
                <a:solidFill>
                  <a:schemeClr val="bg1"/>
                </a:solidFill>
                <a:effectLst/>
                <a:latin typeface="Arial" panose="020B0604020202020204" pitchFamily="34" charset="0"/>
                <a:cs typeface="Arial" panose="020B0604020202020204" pitchFamily="34" charset="0"/>
              </a:rPr>
              <a:t> to share and promote Peace Day. </a:t>
            </a:r>
            <a:endParaRPr lang="en-GB" sz="16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321998" y="4735656"/>
            <a:ext cx="4442291" cy="1569660"/>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cs typeface="Arial" panose="020B0604020202020204" pitchFamily="34" charset="0"/>
              </a:rPr>
              <a:t>UN Sustainable Development Goal 16 is </a:t>
            </a:r>
            <a:r>
              <a:rPr lang="en-GB" sz="1600" b="1" i="0" dirty="0">
                <a:solidFill>
                  <a:srgbClr val="00AEEF"/>
                </a:solidFill>
                <a:effectLst/>
                <a:latin typeface="Arial" panose="020B0604020202020204" pitchFamily="34" charset="0"/>
                <a:cs typeface="Arial" panose="020B0604020202020204" pitchFamily="34" charset="0"/>
              </a:rPr>
              <a:t>Promoting Peace, Justice and Strong Institutions</a:t>
            </a:r>
            <a:r>
              <a:rPr lang="en-GB" sz="1600" b="0" i="0" dirty="0">
                <a:solidFill>
                  <a:srgbClr val="000000"/>
                </a:solidFill>
                <a:effectLst/>
                <a:latin typeface="Arial" panose="020B0604020202020204" pitchFamily="34" charset="0"/>
                <a:cs typeface="Arial" panose="020B0604020202020204" pitchFamily="34" charset="0"/>
              </a:rPr>
              <a:t>. What do you think a government needs to do to help create a peaceful society? What does the government do in your country to help create peace in your community? </a:t>
            </a:r>
            <a:endParaRPr lang="en-GB" sz="1400" b="1" dirty="0">
              <a:solidFill>
                <a:srgbClr val="00AEE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5116893" y="2374400"/>
            <a:ext cx="6690326"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Do you think you are a good </a:t>
            </a:r>
            <a:r>
              <a:rPr lang="en-GB" sz="1800" b="1" i="0" dirty="0">
                <a:solidFill>
                  <a:srgbClr val="003B5E"/>
                </a:solidFill>
                <a:effectLst/>
                <a:latin typeface="Arial" panose="020B0604020202020204" pitchFamily="34" charset="0"/>
                <a:cs typeface="Arial" panose="020B0604020202020204" pitchFamily="34" charset="0"/>
              </a:rPr>
              <a:t>peacemaker</a:t>
            </a:r>
            <a:r>
              <a:rPr lang="en-GB" sz="1800" b="0" i="0" dirty="0">
                <a:solidFill>
                  <a:srgbClr val="000000"/>
                </a:solidFill>
                <a:effectLst/>
                <a:latin typeface="Arial" panose="020B0604020202020204" pitchFamily="34" charset="0"/>
                <a:cs typeface="Arial" panose="020B0604020202020204" pitchFamily="34" charset="0"/>
              </a:rPr>
              <a:t>? Can you think of a time when you helped to solve a disagreement between two people? What did you do? What did you say? How does </a:t>
            </a:r>
            <a:r>
              <a:rPr lang="en-GB" sz="1800" b="1" i="0" dirty="0">
                <a:solidFill>
                  <a:srgbClr val="003B5E"/>
                </a:solidFill>
                <a:effectLst/>
                <a:latin typeface="Arial" panose="020B0604020202020204" pitchFamily="34" charset="0"/>
                <a:cs typeface="Arial" panose="020B0604020202020204" pitchFamily="34" charset="0"/>
              </a:rPr>
              <a:t>Article 12</a:t>
            </a:r>
            <a:r>
              <a:rPr lang="en-GB" sz="1800" b="0" i="0" dirty="0">
                <a:solidFill>
                  <a:srgbClr val="003B5E"/>
                </a:solidFill>
                <a:effectLst/>
                <a:latin typeface="Arial" panose="020B0604020202020204" pitchFamily="34" charset="0"/>
                <a:cs typeface="Arial" panose="020B0604020202020204" pitchFamily="34" charset="0"/>
              </a:rPr>
              <a:t> </a:t>
            </a:r>
            <a:r>
              <a:rPr lang="en-GB" sz="1800" b="0" i="0" dirty="0">
                <a:solidFill>
                  <a:srgbClr val="000000"/>
                </a:solidFill>
                <a:effectLst/>
                <a:latin typeface="Arial" panose="020B0604020202020204" pitchFamily="34" charset="0"/>
                <a:cs typeface="Arial" panose="020B0604020202020204" pitchFamily="34" charset="0"/>
              </a:rPr>
              <a:t>and respecting each other’s opinion help when solving a problem? Write a top 10 list of things to say to help promote peace in the classroom or on the playground.  </a:t>
            </a:r>
            <a:endParaRPr lang="en-GB" sz="1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832417" y="2442550"/>
            <a:ext cx="3855007" cy="1569660"/>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cs typeface="Arial" panose="020B0604020202020204" pitchFamily="34" charset="0"/>
              </a:rPr>
              <a:t>Design or build a ‘</a:t>
            </a:r>
            <a:r>
              <a:rPr lang="en-GB" sz="1600" b="0" i="0" dirty="0">
                <a:solidFill>
                  <a:srgbClr val="FF6937"/>
                </a:solidFill>
                <a:effectLst/>
                <a:latin typeface="Arial" panose="020B0604020202020204" pitchFamily="34" charset="0"/>
                <a:cs typeface="Arial" panose="020B0604020202020204" pitchFamily="34" charset="0"/>
              </a:rPr>
              <a:t>peace corner</a:t>
            </a:r>
            <a:r>
              <a:rPr lang="en-GB" sz="1600" b="0" i="0" dirty="0">
                <a:solidFill>
                  <a:schemeClr val="bg1"/>
                </a:solidFill>
                <a:effectLst/>
                <a:latin typeface="Arial" panose="020B0604020202020204" pitchFamily="34" charset="0"/>
                <a:cs typeface="Arial" panose="020B0604020202020204" pitchFamily="34" charset="0"/>
              </a:rPr>
              <a:t>’ in your classroom where you can go to reflect and sort out any problems. Get creative - you might like to create some peace puppets so that you can act out different solutions to problems.  </a:t>
            </a:r>
            <a:endParaRPr lang="en-GB" sz="1400" dirty="0">
              <a:solidFill>
                <a:schemeClr val="bg1"/>
              </a:solidFill>
              <a:latin typeface="Arial" panose="020B0604020202020204" pitchFamily="34" charset="0"/>
              <a:cs typeface="Arial" panose="020B0604020202020204" pitchFamily="34" charset="0"/>
            </a:endParaRPr>
          </a:p>
        </p:txBody>
      </p:sp>
      <p:pic>
        <p:nvPicPr>
          <p:cNvPr id="15" name="Picture 14" descr="A picture containing clipart&#10;&#10;Description automatically generated">
            <a:extLst>
              <a:ext uri="{FF2B5EF4-FFF2-40B4-BE49-F238E27FC236}">
                <a16:creationId xmlns:a16="http://schemas.microsoft.com/office/drawing/2014/main" id="{029313D0-FB35-EE1A-BFD1-FB08C5156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1099" y="4723806"/>
            <a:ext cx="1590676" cy="1572600"/>
          </a:xfrm>
          <a:prstGeom prst="rect">
            <a:avLst/>
          </a:prstGeom>
        </p:spPr>
      </p:pic>
    </p:spTree>
    <p:extLst>
      <p:ext uri="{BB962C8B-B14F-4D97-AF65-F5344CB8AC3E}">
        <p14:creationId xmlns:p14="http://schemas.microsoft.com/office/powerpoint/2010/main" val="2511245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3</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1" y="2137472"/>
            <a:ext cx="6979501"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62453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7508243" y="2137472"/>
            <a:ext cx="442477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153275" y="4434357"/>
            <a:ext cx="4779738"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7694489" y="4694498"/>
            <a:ext cx="3968770" cy="1631216"/>
          </a:xfrm>
          <a:prstGeom prst="rect">
            <a:avLst/>
          </a:prstGeom>
          <a:noFill/>
        </p:spPr>
        <p:txBody>
          <a:bodyPr wrap="square" rtlCol="0">
            <a:spAutoFit/>
          </a:bodyPr>
          <a:lstStyle/>
          <a:p>
            <a:pPr algn="ctr"/>
            <a:r>
              <a:rPr lang="en-GB" sz="2000" b="1" i="0" dirty="0">
                <a:solidFill>
                  <a:srgbClr val="00AEEF"/>
                </a:solidFill>
                <a:effectLst/>
                <a:latin typeface="Arial" panose="020B0604020202020204" pitchFamily="34" charset="0"/>
                <a:cs typeface="Arial" panose="020B0604020202020204" pitchFamily="34" charset="0"/>
              </a:rPr>
              <a:t>What other rights</a:t>
            </a:r>
            <a:r>
              <a:rPr lang="en-GB" sz="2000" b="0" i="0" dirty="0">
                <a:solidFill>
                  <a:srgbClr val="000000"/>
                </a:solidFill>
                <a:effectLst/>
                <a:latin typeface="Arial" panose="020B0604020202020204" pitchFamily="34" charset="0"/>
                <a:cs typeface="Arial" panose="020B0604020202020204" pitchFamily="34" charset="0"/>
              </a:rPr>
              <a:t> from the CRC do you think link to the International Day of Peace? Create a wall display to show this for others in your school.  </a:t>
            </a:r>
            <a:endParaRPr lang="en-GB"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1108498" y="4632943"/>
            <a:ext cx="5465020" cy="1754326"/>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cs typeface="Arial" panose="020B0604020202020204" pitchFamily="34" charset="0"/>
              </a:rPr>
              <a:t>Do a simple survey in your class to collect people’s ideas about </a:t>
            </a:r>
            <a:r>
              <a:rPr lang="en-GB" b="0" i="0" dirty="0">
                <a:solidFill>
                  <a:srgbClr val="FFFF00"/>
                </a:solidFill>
                <a:effectLst/>
                <a:latin typeface="Arial" panose="020B0604020202020204" pitchFamily="34" charset="0"/>
                <a:cs typeface="Arial" panose="020B0604020202020204" pitchFamily="34" charset="0"/>
              </a:rPr>
              <a:t>what they understand by ‘peace’</a:t>
            </a:r>
            <a:r>
              <a:rPr lang="en-GB" b="0" i="0" dirty="0">
                <a:solidFill>
                  <a:schemeClr val="bg1"/>
                </a:solidFill>
                <a:effectLst/>
                <a:latin typeface="Arial" panose="020B0604020202020204" pitchFamily="34" charset="0"/>
                <a:cs typeface="Arial" panose="020B0604020202020204" pitchFamily="34" charset="0"/>
              </a:rPr>
              <a:t>.</a:t>
            </a:r>
            <a:r>
              <a:rPr lang="en-GB" b="0" i="0" dirty="0">
                <a:solidFill>
                  <a:srgbClr val="FFFF00"/>
                </a:solidFill>
                <a:effectLst/>
                <a:latin typeface="Arial" panose="020B0604020202020204" pitchFamily="34" charset="0"/>
                <a:cs typeface="Arial" panose="020B0604020202020204" pitchFamily="34" charset="0"/>
              </a:rPr>
              <a:t> </a:t>
            </a:r>
            <a:r>
              <a:rPr lang="en-GB" b="0" i="0" dirty="0">
                <a:solidFill>
                  <a:schemeClr val="bg1"/>
                </a:solidFill>
                <a:effectLst/>
                <a:latin typeface="Arial" panose="020B0604020202020204" pitchFamily="34" charset="0"/>
                <a:cs typeface="Arial" panose="020B0604020202020204" pitchFamily="34" charset="0"/>
              </a:rPr>
              <a:t>Discuss examples of peace and conflict around the world and then work with a partner to create a piece of art or music to represent a positive vision or message of peace.  </a:t>
            </a:r>
            <a:endParaRPr lang="en-GB"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7694489" y="2468490"/>
            <a:ext cx="3972833"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cs typeface="Arial" panose="020B0604020202020204" pitchFamily="34" charset="0"/>
              </a:rPr>
              <a:t>What makes a </a:t>
            </a:r>
            <a:r>
              <a:rPr lang="en-GB" sz="1800" b="1" i="0" dirty="0">
                <a:solidFill>
                  <a:srgbClr val="FF6937"/>
                </a:solidFill>
                <a:effectLst/>
                <a:latin typeface="Arial" panose="020B0604020202020204" pitchFamily="34" charset="0"/>
                <a:cs typeface="Arial" panose="020B0604020202020204" pitchFamily="34" charset="0"/>
              </a:rPr>
              <a:t>peaceful classroom</a:t>
            </a:r>
            <a:r>
              <a:rPr lang="en-GB" sz="1800" b="0" i="0" dirty="0">
                <a:solidFill>
                  <a:srgbClr val="000000"/>
                </a:solidFill>
                <a:effectLst/>
                <a:latin typeface="Arial" panose="020B0604020202020204" pitchFamily="34" charset="0"/>
                <a:cs typeface="Arial" panose="020B0604020202020204" pitchFamily="34" charset="0"/>
              </a:rPr>
              <a:t>? How could this transfer globally to make a peaceful society? What are the similarities? Could you add some ideas to a class/school charter?  </a:t>
            </a:r>
            <a:endParaRPr lang="en-GB" sz="1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714988" y="2299561"/>
            <a:ext cx="3632127" cy="1815882"/>
          </a:xfrm>
          <a:prstGeom prst="rect">
            <a:avLst/>
          </a:prstGeom>
          <a:noFill/>
        </p:spPr>
        <p:txBody>
          <a:bodyPr wrap="square" rtlCol="0">
            <a:spAutoFit/>
          </a:bodyPr>
          <a:lstStyle/>
          <a:p>
            <a:pPr algn="ctr"/>
            <a:r>
              <a:rPr lang="en-GB" sz="1600" b="0" i="0" dirty="0">
                <a:solidFill>
                  <a:srgbClr val="FFFF00"/>
                </a:solidFill>
                <a:effectLst/>
                <a:latin typeface="Arial" panose="020B0604020202020204" pitchFamily="34" charset="0"/>
                <a:cs typeface="Arial" panose="020B0604020202020204" pitchFamily="34" charset="0"/>
              </a:rPr>
              <a:t>Articles 38 and 39 </a:t>
            </a:r>
            <a:r>
              <a:rPr lang="en-GB" sz="1600" b="0" i="0" dirty="0">
                <a:solidFill>
                  <a:schemeClr val="bg1"/>
                </a:solidFill>
                <a:effectLst/>
                <a:latin typeface="Arial" panose="020B0604020202020204" pitchFamily="34" charset="0"/>
                <a:cs typeface="Arial" panose="020B0604020202020204" pitchFamily="34" charset="0"/>
              </a:rPr>
              <a:t>of the CRC are all about the effect of war on children. Have you read any story books that show what living through war might be like for a child? Discuss the possible impact of war on children - what other rights might be affected? </a:t>
            </a:r>
            <a:endParaRPr lang="en-GB" sz="1600"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CF8FB2B9-DD05-EBBA-470F-ACFDB98ECD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10046" y="2299561"/>
            <a:ext cx="1361390" cy="1815187"/>
          </a:xfrm>
          <a:prstGeom prst="rect">
            <a:avLst/>
          </a:prstGeom>
        </p:spPr>
      </p:pic>
      <p:pic>
        <p:nvPicPr>
          <p:cNvPr id="14" name="Graphic 13">
            <a:extLst>
              <a:ext uri="{FF2B5EF4-FFF2-40B4-BE49-F238E27FC236}">
                <a16:creationId xmlns:a16="http://schemas.microsoft.com/office/drawing/2014/main" id="{99CA7D01-A4D6-E63B-1E27-E14C0EFA1F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4573" y="2299561"/>
            <a:ext cx="1350532" cy="1800710"/>
          </a:xfrm>
          <a:prstGeom prst="rect">
            <a:avLst/>
          </a:prstGeom>
        </p:spPr>
      </p:pic>
    </p:spTree>
    <p:extLst>
      <p:ext uri="{BB962C8B-B14F-4D97-AF65-F5344CB8AC3E}">
        <p14:creationId xmlns:p14="http://schemas.microsoft.com/office/powerpoint/2010/main" val="1631855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1143</TotalTime>
  <Words>2011</Words>
  <Application>Microsoft Office PowerPoint</Application>
  <PresentationFormat>Widescreen</PresentationFormat>
  <Paragraphs>88</Paragraphs>
  <Slides>15</Slides>
  <Notes>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Black</vt:lpstr>
      <vt:lpstr>Calibri</vt:lpstr>
      <vt:lpstr>Open Sans</vt:lpstr>
      <vt:lpstr>Univers LT Pro 45 Light</vt:lpstr>
      <vt:lpstr>Univers LT Pro 85 XBlack</vt:lpstr>
      <vt:lpstr>Univers LT Std 45 Light</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Romana Juhasova</cp:lastModifiedBy>
  <cp:revision>97</cp:revision>
  <dcterms:created xsi:type="dcterms:W3CDTF">2022-01-18T14:28:30Z</dcterms:created>
  <dcterms:modified xsi:type="dcterms:W3CDTF">2022-09-08T08:05:18Z</dcterms:modified>
</cp:coreProperties>
</file>