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24"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rticle of the Week" id="{23029291-0E1E-C547-B990-B8458FDC6D56}">
          <p14:sldIdLst>
            <p14:sldId id="324"/>
            <p14:sldId id="310"/>
            <p14:sldId id="311"/>
            <p14:sldId id="312"/>
            <p14:sldId id="313"/>
            <p14:sldId id="314"/>
            <p14:sldId id="315"/>
            <p14:sldId id="316"/>
            <p14:sldId id="317"/>
            <p14:sldId id="318"/>
            <p14:sldId id="319"/>
            <p14:sldId id="320"/>
            <p14:sldId id="321"/>
            <p14:sldId id="322"/>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937"/>
    <a:srgbClr val="00AEEF"/>
    <a:srgbClr val="DDF3F1"/>
    <a:srgbClr val="FFFF00"/>
    <a:srgbClr val="003B5E"/>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3" autoAdjust="0"/>
    <p:restoredTop sz="93792" autoAdjust="0"/>
  </p:normalViewPr>
  <p:slideViewPr>
    <p:cSldViewPr snapToGrid="0">
      <p:cViewPr varScale="1">
        <p:scale>
          <a:sx n="67" d="100"/>
          <a:sy n="67" d="100"/>
        </p:scale>
        <p:origin x="900"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10/19/2022</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21212"/>
                </a:solidFill>
                <a:effectLst/>
                <a:latin typeface="Open Sans" panose="020B0606030504020204" pitchFamily="34" charset="0"/>
              </a:rPr>
              <a:t>A teenager accused of theft, accompanied by a social worker and a lawyer, is heard at the children's court in Kisangani, </a:t>
            </a:r>
            <a:r>
              <a:rPr lang="en-GB" b="0" i="0" dirty="0" err="1">
                <a:solidFill>
                  <a:srgbClr val="121212"/>
                </a:solidFill>
                <a:effectLst/>
                <a:latin typeface="Open Sans" panose="020B0606030504020204" pitchFamily="34" charset="0"/>
              </a:rPr>
              <a:t>Tshopo</a:t>
            </a:r>
            <a:r>
              <a:rPr lang="en-GB" b="0" i="0" dirty="0">
                <a:solidFill>
                  <a:srgbClr val="121212"/>
                </a:solidFill>
                <a:effectLst/>
                <a:latin typeface="Open Sans" panose="020B0606030504020204" pitchFamily="34" charset="0"/>
              </a:rPr>
              <a:t> province, in the Democratic Republic of Congo, on November 4, 2021. UNICEF supports the operation of the court to ensure respect for children's rights through training and support for lawyers assisting children, mediation committees and data collection.</a:t>
            </a:r>
          </a:p>
          <a:p>
            <a:endParaRPr lang="en-GB" b="0" i="0" dirty="0">
              <a:solidFill>
                <a:srgbClr val="121212"/>
              </a:solidFill>
              <a:effectLst/>
              <a:latin typeface="Open Sans" panose="020B0606030504020204" pitchFamily="34" charset="0"/>
            </a:endParaRPr>
          </a:p>
          <a:p>
            <a:pPr algn="l"/>
            <a:r>
              <a:rPr lang="en-GB" b="0" i="0" dirty="0">
                <a:solidFill>
                  <a:srgbClr val="121212"/>
                </a:solidFill>
                <a:effectLst/>
                <a:latin typeface="Open Sans" panose="020B0606030504020204" pitchFamily="34" charset="0"/>
              </a:rPr>
              <a:t>© UNICEF/Dubourthoumieu</a:t>
            </a:r>
            <a:endParaRPr lang="en-GB" b="0" i="0" dirty="0">
              <a:solidFill>
                <a:srgbClr val="000000"/>
              </a:solidFill>
              <a:effectLst/>
              <a:latin typeface="Open Sans" panose="020B0606030504020204" pitchFamily="34" charset="0"/>
            </a:endParaRPr>
          </a:p>
          <a:p>
            <a:br>
              <a:rPr lang="en-GB" b="0" i="0" dirty="0">
                <a:solidFill>
                  <a:srgbClr val="000000"/>
                </a:solidFill>
                <a:effectLst/>
                <a:latin typeface="Open Sans" panose="020B0606030504020204" pitchFamily="34" charset="0"/>
              </a:rPr>
            </a:b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REPLACE IMAGES</a:t>
            </a:r>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316795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7471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182312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2325475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545281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BF99775-F5EA-5845-ACD1-9BD83E928D73}"/>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
        <p:nvSpPr>
          <p:cNvPr id="4" name="TextBox 3">
            <a:extLst>
              <a:ext uri="{FF2B5EF4-FFF2-40B4-BE49-F238E27FC236}">
                <a16:creationId xmlns:a16="http://schemas.microsoft.com/office/drawing/2014/main" id="{63675C4D-3156-5CB9-8EAA-691BA42DFB3C}"/>
              </a:ext>
            </a:extLst>
          </p:cNvPr>
          <p:cNvSpPr txBox="1"/>
          <p:nvPr userDrawn="1"/>
        </p:nvSpPr>
        <p:spPr>
          <a:xfrm rot="5400000">
            <a:off x="11531242" y="512868"/>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5" name="Picture 4">
            <a:extLst>
              <a:ext uri="{FF2B5EF4-FFF2-40B4-BE49-F238E27FC236}">
                <a16:creationId xmlns:a16="http://schemas.microsoft.com/office/drawing/2014/main" id="{A14E13DC-33B5-D70F-658A-30842B3D97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093240" y="5138189"/>
            <a:ext cx="1728039" cy="1424750"/>
          </a:xfrm>
          <a:prstGeom prst="rect">
            <a:avLst/>
          </a:prstGeom>
        </p:spPr>
      </p:pic>
      <p:pic>
        <p:nvPicPr>
          <p:cNvPr id="6" name="Picture 5" descr="A group of people sitting in chairs&#10;&#10;Description automatically generated with medium confidence">
            <a:extLst>
              <a:ext uri="{FF2B5EF4-FFF2-40B4-BE49-F238E27FC236}">
                <a16:creationId xmlns:a16="http://schemas.microsoft.com/office/drawing/2014/main" id="{DA2836F8-EC15-3EA4-F00C-B767A08ABD9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5625"/>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CE00A35-5C3D-B82C-83B5-620417F561C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07616" y="5152565"/>
            <a:ext cx="1728039" cy="1424750"/>
          </a:xfrm>
          <a:prstGeom prst="rect">
            <a:avLst/>
          </a:prstGeom>
        </p:spPr>
      </p:pic>
      <p:sp>
        <p:nvSpPr>
          <p:cNvPr id="8" name="Title 1">
            <a:extLst>
              <a:ext uri="{FF2B5EF4-FFF2-40B4-BE49-F238E27FC236}">
                <a16:creationId xmlns:a16="http://schemas.microsoft.com/office/drawing/2014/main" id="{CD6E9343-C0C1-B39E-343B-2C8B07EA56D0}"/>
              </a:ext>
            </a:extLst>
          </p:cNvPr>
          <p:cNvSpPr txBox="1">
            <a:spLocks/>
          </p:cNvSpPr>
          <p:nvPr userDrawn="1"/>
        </p:nvSpPr>
        <p:spPr>
          <a:xfrm>
            <a:off x="293989" y="5772566"/>
            <a:ext cx="6709575" cy="787496"/>
          </a:xfrm>
          <a:prstGeom prst="rect">
            <a:avLst/>
          </a:prstGeom>
          <a:solidFill>
            <a:srgbClr val="00AEEF"/>
          </a:solidFill>
        </p:spPr>
        <p:txBody>
          <a:bodyPr vert="horz" wrap="square" lIns="180000" tIns="180000" rIns="180000" bIns="36000" rtlCol="0" anchor="ctr" anchorCtr="0">
            <a:spAutoFit/>
          </a:bodyPr>
          <a:lstStyle>
            <a:lvl1pPr algn="l" defTabSz="914400" rtl="0" eaLnBrk="1" latinLnBrk="0" hangingPunct="1">
              <a:lnSpc>
                <a:spcPct val="90000"/>
              </a:lnSpc>
              <a:spcBef>
                <a:spcPct val="0"/>
              </a:spcBef>
              <a:buNone/>
              <a:defRPr sz="4000" b="1" i="0" kern="1200" cap="none" spc="0" baseline="0">
                <a:solidFill>
                  <a:schemeClr val="bg1"/>
                </a:solidFill>
                <a:latin typeface="Univers LT Pro 85 XBlack" panose="020B0804030502020204" pitchFamily="34" charset="77"/>
                <a:ea typeface="+mj-ea"/>
                <a:cs typeface="+mj-cs"/>
              </a:defRPr>
            </a:lvl1pPr>
          </a:lstStyle>
          <a:p>
            <a:r>
              <a:rPr lang="en-US"/>
              <a:t>ARTICLE OF THE WEEK</a:t>
            </a:r>
            <a:endParaRPr lang="en-GB" dirty="0"/>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Univers LT Pro 45 Light" panose="020B0403020202020204" pitchFamily="34" charset="77"/>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Univers LT Pro 45 Light" panose="020B0403020202020204" pitchFamily="34" charset="77"/>
            </a:endParaRPr>
          </a:p>
          <a:p>
            <a:pPr lvl="0"/>
            <a:r>
              <a:rPr lang="en-GB" sz="2000" b="0" i="0" dirty="0">
                <a:solidFill>
                  <a:schemeClr val="bg1"/>
                </a:solidFill>
                <a:latin typeface="Univers LT Pro 45 Light" panose="020B0403020202020204" pitchFamily="34" charset="77"/>
              </a:rPr>
              <a:t>Please </a:t>
            </a:r>
            <a:r>
              <a:rPr lang="en-GB" sz="2000" b="1" i="0" dirty="0">
                <a:solidFill>
                  <a:srgbClr val="FFFF00"/>
                </a:solidFill>
                <a:latin typeface="Univers LT Pro 45 Light" panose="020B0403020202020204" pitchFamily="34" charset="77"/>
              </a:rPr>
              <a:t>edit out non-relevant slides </a:t>
            </a:r>
            <a:r>
              <a:rPr lang="en-GB" sz="2000" b="0" i="0" dirty="0">
                <a:solidFill>
                  <a:schemeClr val="bg1"/>
                </a:solidFill>
                <a:latin typeface="Univers LT Pro 45 Light" panose="020B0403020202020204" pitchFamily="34" charset="77"/>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Univers LT Pro 45 Light" panose="020B0403020202020204" pitchFamily="34" charset="77"/>
            </a:endParaRPr>
          </a:p>
          <a:p>
            <a:pPr lvl="0"/>
            <a:r>
              <a:rPr lang="en-GB" sz="2000" b="0" i="0" dirty="0">
                <a:solidFill>
                  <a:schemeClr val="bg1"/>
                </a:solidFill>
                <a:latin typeface="Univers LT Pro 45 Light" panose="020B0403020202020204" pitchFamily="34" charset="77"/>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ps.gov.uk/crime-info/youth-crime" TargetMode="External"/><Relationship Id="rId3" Type="http://schemas.openxmlformats.org/officeDocument/2006/relationships/hyperlink" Target="https://www.theguardian.com/society/2019/nov/04/age-of-criminal-responsibility-must-be-raised-say-experts" TargetMode="External"/><Relationship Id="rId7" Type="http://schemas.openxmlformats.org/officeDocument/2006/relationships/hyperlink" Target="https://yjlc.uk/resources"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s://www.childline.org.uk/info-advice/bullying-abuse-safety/crime-law/crime/" TargetMode="External"/><Relationship Id="rId5" Type="http://schemas.openxmlformats.org/officeDocument/2006/relationships/hyperlink" Target="https://www.gov.uk/age-of-criminal-responsibility" TargetMode="External"/><Relationship Id="rId4" Type="http://schemas.openxmlformats.org/officeDocument/2006/relationships/hyperlink" Target="https://learning.nspcc.org.uk/child-protection-system/children-the-la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restorativejustice4schools.co.uk/wp/?page_id=45"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www.bbc.co.uk/news/education-54425742" TargetMode="External"/><Relationship Id="rId5" Type="http://schemas.openxmlformats.org/officeDocument/2006/relationships/hyperlink" Target="https://www.justforkidslaw.org/" TargetMode="External"/><Relationship Id="rId4" Type="http://schemas.openxmlformats.org/officeDocument/2006/relationships/hyperlink" Target="https://www.nspcc.org.uk/what-is-child-abuse/types-of-abuse/gangs-criminal-exploitat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justforkidslaw.org/what-we-do/supporting-young-people/youth-advocacy" TargetMode="External"/><Relationship Id="rId2" Type="http://schemas.openxmlformats.org/officeDocument/2006/relationships/hyperlink" Target="https://files.justice.org.uk/wp-content/uploads/2021/02/24195141/JUSTICE-Tackling-Racial-Injustice-Children-Friendly-Executive-Summary-Feb-2021.pdf" TargetMode="External"/><Relationship Id="rId1" Type="http://schemas.openxmlformats.org/officeDocument/2006/relationships/slideLayout" Target="../slideLayouts/slideLayout16.xml"/><Relationship Id="rId4" Type="http://schemas.openxmlformats.org/officeDocument/2006/relationships/hyperlink" Target="https://www.unicef.org.uk/youth-justice-in-the-uk-a-rights-based-analysi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aJkTHEZ5_Cc?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T5rhmq3_lew" TargetMode="External"/><Relationship Id="rId2" Type="http://schemas.openxmlformats.org/officeDocument/2006/relationships/slideLayout" Target="../slideLayouts/slideLayout14.xml"/><Relationship Id="rId1" Type="http://schemas.openxmlformats.org/officeDocument/2006/relationships/video" Target="https://www.youtube.com/embed/S-NeKqrBckU?feature=oembed" TargetMode="Externa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s://www.childline.org.uk/info-advice/bullying-abuse-safety/crime-law/crim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hyperlink" Target="https://www.nationalarchives.gov.uk/education/resources/victorian-children-in-trouble/"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4" name="TextBox 3">
            <a:extLst>
              <a:ext uri="{FF2B5EF4-FFF2-40B4-BE49-F238E27FC236}">
                <a16:creationId xmlns:a16="http://schemas.microsoft.com/office/drawing/2014/main" id="{D451F523-452D-E1C2-B17F-66142B3E0020}"/>
              </a:ext>
            </a:extLst>
          </p:cNvPr>
          <p:cNvSpPr txBox="1"/>
          <p:nvPr/>
        </p:nvSpPr>
        <p:spPr>
          <a:xfrm rot="16200000">
            <a:off x="8946395" y="-1252236"/>
            <a:ext cx="6098874" cy="261610"/>
          </a:xfrm>
          <a:prstGeom prst="rect">
            <a:avLst/>
          </a:prstGeom>
          <a:noFill/>
        </p:spPr>
        <p:txBody>
          <a:bodyPr wrap="square">
            <a:spAutoFit/>
          </a:bodyPr>
          <a:lstStyle/>
          <a:p>
            <a:pPr algn="l"/>
            <a:r>
              <a:rPr lang="en-GB" sz="1100" b="0" i="0" dirty="0">
                <a:solidFill>
                  <a:srgbClr val="121212"/>
                </a:solidFill>
                <a:effectLst/>
                <a:latin typeface="Arial" panose="020B0604020202020204" pitchFamily="34" charset="0"/>
                <a:cs typeface="Arial" panose="020B0604020202020204" pitchFamily="34" charset="0"/>
              </a:rPr>
              <a:t>© UNICEF/Dubourthoumieu</a:t>
            </a:r>
            <a:endParaRPr lang="en-GB" sz="11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278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37472"/>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4915247" y="2190375"/>
            <a:ext cx="7006936"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The minimum age at which a child can be convicted of a crime is sometimes called the age of criminal responsibility. This varies around the world and within the UK. Do some research about what the minimum age is in different countries. Have a class debate for and against raising the age of criminal responsibility to 16. Here’s an </a:t>
            </a:r>
            <a:r>
              <a:rPr lang="en-GB" sz="1800" b="1"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article</a:t>
            </a:r>
            <a:r>
              <a:rPr lang="en-GB" sz="1800" b="0" i="0" dirty="0">
                <a:solidFill>
                  <a:schemeClr val="bg1"/>
                </a:solidFill>
                <a:effectLst/>
                <a:latin typeface="Arial" panose="020B0604020202020204" pitchFamily="34" charset="0"/>
              </a:rPr>
              <a:t> and </a:t>
            </a:r>
            <a:r>
              <a:rPr lang="en-GB" sz="1800" b="1"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information from the NSPCC</a:t>
            </a:r>
            <a:r>
              <a:rPr lang="en-GB" sz="1800" b="0" i="0" dirty="0">
                <a:solidFill>
                  <a:schemeClr val="bg1"/>
                </a:solidFill>
                <a:effectLst/>
                <a:latin typeface="Arial" panose="020B0604020202020204" pitchFamily="34" charset="0"/>
              </a:rPr>
              <a:t> and the </a:t>
            </a:r>
            <a:r>
              <a:rPr lang="en-GB" sz="1800" b="1" i="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UK government</a:t>
            </a:r>
            <a:r>
              <a:rPr lang="en-GB" sz="1800" b="0" i="0" dirty="0">
                <a:solidFill>
                  <a:schemeClr val="bg1"/>
                </a:solidFill>
                <a:effectLst/>
                <a:latin typeface="Arial" panose="020B0604020202020204" pitchFamily="34" charset="0"/>
              </a:rPr>
              <a:t> to begin your research.</a:t>
            </a:r>
            <a:endParaRPr lang="en-GB" sz="10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81268" y="4981467"/>
            <a:ext cx="3177919" cy="923330"/>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What is crime? What happens if you commit a crime? Find out more </a:t>
            </a:r>
            <a:r>
              <a:rPr lang="en-GB" b="1" i="0" dirty="0">
                <a:effectLst/>
                <a:latin typeface="Arial" panose="020B0604020202020204" pitchFamily="34" charset="0"/>
                <a:hlinkClick r:id="rId6">
                  <a:extLst>
                    <a:ext uri="{A12FA001-AC4F-418D-AE19-62706E023703}">
                      <ahyp:hlinkClr xmlns:ahyp="http://schemas.microsoft.com/office/drawing/2018/hyperlinkcolor" val="tx"/>
                    </a:ext>
                  </a:extLst>
                </a:hlinkClick>
              </a:rPr>
              <a:t>here</a:t>
            </a:r>
            <a:r>
              <a:rPr lang="en-GB" b="0" i="0" dirty="0">
                <a:solidFill>
                  <a:srgbClr val="000000"/>
                </a:solidFill>
                <a:effectLst/>
                <a:latin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28465" y="2130583"/>
            <a:ext cx="4386782" cy="2031325"/>
          </a:xfrm>
          <a:prstGeom prst="rect">
            <a:avLst/>
          </a:prstGeom>
          <a:noFill/>
        </p:spPr>
        <p:txBody>
          <a:bodyPr wrap="square" rtlCol="0">
            <a:spAutoFit/>
          </a:bodyPr>
          <a:lstStyle/>
          <a:p>
            <a:pPr algn="ctr"/>
            <a:r>
              <a:rPr lang="en-GB" b="0" i="0" dirty="0">
                <a:effectLst/>
                <a:latin typeface="Arial" panose="020B0604020202020204" pitchFamily="34" charset="0"/>
              </a:rPr>
              <a:t>There is </a:t>
            </a:r>
            <a:r>
              <a:rPr lang="en-GB" dirty="0">
                <a:latin typeface="Arial" panose="020B0604020202020204" pitchFamily="34" charset="0"/>
              </a:rPr>
              <a:t>much</a:t>
            </a:r>
            <a:r>
              <a:rPr lang="en-GB" b="0" i="0" dirty="0">
                <a:effectLst/>
                <a:latin typeface="Arial" panose="020B0604020202020204" pitchFamily="34" charset="0"/>
              </a:rPr>
              <a:t> advice and guidance to support young people in understanding the law and their rights. Discuss this in PSHE. Have a look at </a:t>
            </a:r>
            <a:r>
              <a:rPr lang="en-GB" b="1" i="0" dirty="0">
                <a:effectLst/>
                <a:latin typeface="Arial" panose="020B0604020202020204" pitchFamily="34" charset="0"/>
                <a:hlinkClick r:id="rId7">
                  <a:extLst>
                    <a:ext uri="{A12FA001-AC4F-418D-AE19-62706E023703}">
                      <ahyp:hlinkClr xmlns:ahyp="http://schemas.microsoft.com/office/drawing/2018/hyperlinkcolor" val="tx"/>
                    </a:ext>
                  </a:extLst>
                </a:hlinkClick>
              </a:rPr>
              <a:t>this website</a:t>
            </a:r>
            <a:r>
              <a:rPr lang="en-GB" b="1" i="0" dirty="0">
                <a:effectLst/>
                <a:latin typeface="Arial" panose="020B0604020202020204" pitchFamily="34" charset="0"/>
              </a:rPr>
              <a:t> </a:t>
            </a:r>
            <a:r>
              <a:rPr lang="en-GB" b="0" i="0" dirty="0">
                <a:effectLst/>
                <a:latin typeface="Arial" panose="020B0604020202020204" pitchFamily="34" charset="0"/>
              </a:rPr>
              <a:t>from a charity and this from the </a:t>
            </a:r>
            <a:r>
              <a:rPr lang="en-GB" b="1" i="0" dirty="0">
                <a:effectLst/>
                <a:latin typeface="Arial" panose="020B0604020202020204" pitchFamily="34" charset="0"/>
                <a:hlinkClick r:id="rId8">
                  <a:extLst>
                    <a:ext uri="{A12FA001-AC4F-418D-AE19-62706E023703}">
                      <ahyp:hlinkClr xmlns:ahyp="http://schemas.microsoft.com/office/drawing/2018/hyperlinkcolor" val="tx"/>
                    </a:ext>
                  </a:extLst>
                </a:hlinkClick>
              </a:rPr>
              <a:t>Crown Prosecution Service</a:t>
            </a:r>
            <a:r>
              <a:rPr lang="en-GB" b="1" i="0" dirty="0">
                <a:effectLst/>
                <a:latin typeface="Arial" panose="020B0604020202020204" pitchFamily="34" charset="0"/>
              </a:rPr>
              <a:t> </a:t>
            </a:r>
            <a:r>
              <a:rPr lang="en-GB" b="0" i="0" dirty="0">
                <a:effectLst/>
                <a:latin typeface="Arial" panose="020B0604020202020204" pitchFamily="34" charset="0"/>
              </a:rPr>
              <a:t>and then share five facts with your class.</a:t>
            </a:r>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112021" y="4565969"/>
            <a:ext cx="7520683" cy="1754326"/>
          </a:xfrm>
          <a:prstGeom prst="rect">
            <a:avLst/>
          </a:prstGeom>
          <a:noFill/>
        </p:spPr>
        <p:txBody>
          <a:bodyPr wrap="square" rtlCol="0">
            <a:spAutoFit/>
          </a:bodyPr>
          <a:lstStyle/>
          <a:p>
            <a:pPr algn="ctr" rtl="0" fontAlgn="base"/>
            <a:r>
              <a:rPr lang="en-GB" b="0" i="0" dirty="0">
                <a:solidFill>
                  <a:schemeClr val="bg1"/>
                </a:solidFill>
                <a:effectLst/>
                <a:latin typeface="Arial" panose="020B0604020202020204" pitchFamily="34" charset="0"/>
              </a:rPr>
              <a:t>Article 40 states that a child accused of breaking the law must be treated with dignity and respect.  Discuss your school’s behaviour and/or relationships policy to see how it makes sure that all children are treated with dignity and respect, aligned to your rights. If you have any questions or concerns you could share them with your School Council or arrange to meet your Headteacher to discuss them?</a:t>
            </a:r>
          </a:p>
        </p:txBody>
      </p:sp>
    </p:spTree>
    <p:extLst>
      <p:ext uri="{BB962C8B-B14F-4D97-AF65-F5344CB8AC3E}">
        <p14:creationId xmlns:p14="http://schemas.microsoft.com/office/powerpoint/2010/main" val="89164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43130" y="495299"/>
            <a:ext cx="7638845" cy="739501"/>
          </a:xfrm>
        </p:spPr>
        <p:txBody>
          <a:bodyPr/>
          <a:lstStyle/>
          <a:p>
            <a:r>
              <a:rPr lang="en-US" sz="3800" dirty="0">
                <a:latin typeface="Arial Black" panose="020B0A04020102020204" pitchFamily="34" charset="0"/>
              </a:rPr>
              <a:t>SECONDARY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901608" y="4434357"/>
            <a:ext cx="5031406"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908267" y="4524171"/>
            <a:ext cx="5672696"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Have you heard of ‘restorative approaches’? Does your school use them? Find out more </a:t>
            </a:r>
            <a:r>
              <a:rPr lang="en-GB" sz="1800" b="1"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here</a:t>
            </a:r>
            <a:r>
              <a:rPr lang="en-GB" sz="1800" b="0" i="0" dirty="0">
                <a:solidFill>
                  <a:schemeClr val="bg1"/>
                </a:solidFill>
                <a:effectLst/>
                <a:latin typeface="Arial" panose="020B0604020202020204" pitchFamily="34" charset="0"/>
              </a:rPr>
              <a:t> and then discuss as a class how such approaches could be used alongside children’s and young people’s rights in and out of school. Could this support the review and development of a new behaviour/relationships policy in your school?  </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8087852" y="2646579"/>
            <a:ext cx="3575408" cy="923330"/>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What is criminal exploitation? Find out about gang behaviour </a:t>
            </a:r>
            <a:r>
              <a:rPr lang="en-GB" b="1" i="0" dirty="0">
                <a:effectLst/>
                <a:latin typeface="Arial" panose="020B0604020202020204" pitchFamily="34" charset="0"/>
                <a:hlinkClick r:id="rId4">
                  <a:extLst>
                    <a:ext uri="{A12FA001-AC4F-418D-AE19-62706E023703}">
                      <ahyp:hlinkClr xmlns:ahyp="http://schemas.microsoft.com/office/drawing/2018/hyperlinkcolor" val="tx"/>
                    </a:ext>
                  </a:extLst>
                </a:hlinkClick>
              </a:rPr>
              <a:t>here</a:t>
            </a:r>
            <a:r>
              <a:rPr lang="en-GB" b="0" i="0" dirty="0">
                <a:solidFill>
                  <a:srgbClr val="000000"/>
                </a:solidFill>
                <a:effectLst/>
                <a:latin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28739" y="2336058"/>
            <a:ext cx="7203090"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Article 40 says that children who have been through the criminal justice system should be helped to ‘reintegrate into society’. Imagine a friend or relative of yours had been in a youth offenders centre or secure care. How would you and your school community help them to reintegrate? Have a look at </a:t>
            </a:r>
            <a:r>
              <a:rPr lang="en-GB" sz="1800" b="1" i="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this website</a:t>
            </a:r>
            <a:r>
              <a:rPr lang="en-GB" sz="1800" b="0" i="0" dirty="0">
                <a:solidFill>
                  <a:schemeClr val="bg1"/>
                </a:solidFill>
                <a:effectLst/>
                <a:latin typeface="Arial" panose="020B0604020202020204" pitchFamily="34" charset="0"/>
              </a:rPr>
              <a:t> to find out about support already available. </a:t>
            </a:r>
            <a:endParaRPr lang="en-GB" sz="11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7036485" y="4505061"/>
            <a:ext cx="4761651"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When anyone is found guilty of serious offenses most people agree that there should be consequences, even prison or secure care. Apart from this being a ‘punishment’ why else should it happen? This </a:t>
            </a:r>
            <a:r>
              <a:rPr lang="en-GB" b="1" i="0" dirty="0">
                <a:effectLst/>
                <a:latin typeface="Arial" panose="020B0604020202020204" pitchFamily="34" charset="0"/>
                <a:hlinkClick r:id="rId6">
                  <a:extLst>
                    <a:ext uri="{A12FA001-AC4F-418D-AE19-62706E023703}">
                      <ahyp:hlinkClr xmlns:ahyp="http://schemas.microsoft.com/office/drawing/2018/hyperlinkcolor" val="tx"/>
                    </a:ext>
                  </a:extLst>
                </a:hlinkClick>
              </a:rPr>
              <a:t>article</a:t>
            </a:r>
            <a:r>
              <a:rPr lang="en-GB" b="0" i="0" dirty="0">
                <a:solidFill>
                  <a:srgbClr val="000000"/>
                </a:solidFill>
                <a:effectLst/>
                <a:latin typeface="Arial" panose="020B0604020202020204" pitchFamily="34" charset="0"/>
              </a:rPr>
              <a:t> may help your discussion.</a:t>
            </a:r>
            <a:endParaRPr lang="en-GB" dirty="0"/>
          </a:p>
        </p:txBody>
      </p:sp>
    </p:spTree>
    <p:extLst>
      <p:ext uri="{BB962C8B-B14F-4D97-AF65-F5344CB8AC3E}">
        <p14:creationId xmlns:p14="http://schemas.microsoft.com/office/powerpoint/2010/main" val="148327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460987"/>
            <a:ext cx="7650059" cy="760330"/>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37472"/>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528739" y="2267525"/>
            <a:ext cx="4263393"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Just like many other areas of life, there is evidence of racial discrimination in the Criminal Justice System. Read </a:t>
            </a:r>
            <a:r>
              <a:rPr lang="en-GB" sz="1800"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this report</a:t>
            </a:r>
            <a:r>
              <a:rPr lang="en-GB" sz="1800" b="0" i="0" dirty="0">
                <a:solidFill>
                  <a:srgbClr val="000000"/>
                </a:solidFill>
                <a:effectLst/>
                <a:latin typeface="Arial" panose="020B0604020202020204" pitchFamily="34" charset="0"/>
              </a:rPr>
              <a:t> from the campaign organisation Justice.  Can you see how many articles of the Convention you can link to their recommendations? </a:t>
            </a:r>
            <a:endParaRPr lang="en-GB"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33793" y="4647450"/>
            <a:ext cx="3177919" cy="1661993"/>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Just for Kids Law is a charity to support children and the law. Find out </a:t>
            </a:r>
            <a:r>
              <a:rPr lang="en-GB"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about youth advocacy </a:t>
            </a:r>
            <a:r>
              <a:rPr lang="en-GB" b="0" i="0" dirty="0">
                <a:solidFill>
                  <a:srgbClr val="000000"/>
                </a:solidFill>
                <a:effectLst/>
                <a:latin typeface="Arial" panose="020B0604020202020204" pitchFamily="34" charset="0"/>
              </a:rPr>
              <a:t>– what does this involve?  </a:t>
            </a:r>
            <a:endParaRPr lang="en-GB"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383842" y="2305615"/>
            <a:ext cx="6204374"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Read the </a:t>
            </a:r>
            <a:r>
              <a:rPr lang="en-GB" b="1"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Executive Summary of A Rights-Based Analysis of Youth Justice</a:t>
            </a:r>
            <a:r>
              <a:rPr lang="en-GB" b="0" i="0" dirty="0">
                <a:solidFill>
                  <a:schemeClr val="bg1"/>
                </a:solidFill>
                <a:effectLst/>
                <a:latin typeface="Arial" panose="020B0604020202020204" pitchFamily="34" charset="0"/>
              </a:rPr>
              <a:t> in the UK that was recently produced by the UK Committee for UNICEF (UNICEF UK). Look at the recommendations for your part of the UK.  If you agree with the recommendations write a letter to a local politician to ask for change.</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03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870290"/>
          </a:xfrm>
        </p:spPr>
        <p:txBody>
          <a:bodyPr/>
          <a:lstStyle/>
          <a:p>
            <a:r>
              <a:rPr lang="en-GB" sz="1800" dirty="0">
                <a:latin typeface="Arial" panose="020B0604020202020204" pitchFamily="34" charset="0"/>
                <a:cs typeface="Arial" panose="020B0604020202020204" pitchFamily="34" charset="0"/>
              </a:rPr>
              <a:t>Take a few minutes to be still and quiet and have some time to yourself: </a:t>
            </a:r>
          </a:p>
          <a:p>
            <a:endParaRPr lang="en-GB"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670795"/>
            <a:ext cx="5433498" cy="3768452"/>
          </a:xfrm>
        </p:spPr>
        <p:txBody>
          <a:bodyPr>
            <a:noAutofit/>
          </a:bodyPr>
          <a:lstStyle/>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Article 40 says that even when children have done something wrong, they must be treated with </a:t>
            </a:r>
            <a:r>
              <a:rPr lang="en-GB" sz="1800" b="1" i="0" dirty="0">
                <a:solidFill>
                  <a:srgbClr val="00AEEF"/>
                </a:solidFill>
                <a:effectLst/>
                <a:latin typeface="Arial" panose="020B0604020202020204" pitchFamily="34" charset="0"/>
              </a:rPr>
              <a:t>dignity</a:t>
            </a:r>
            <a:r>
              <a:rPr lang="en-GB" sz="1800" b="0" i="0" dirty="0">
                <a:solidFill>
                  <a:srgbClr val="000000"/>
                </a:solidFill>
                <a:effectLst/>
                <a:latin typeface="Arial" panose="020B0604020202020204" pitchFamily="34" charset="0"/>
              </a:rPr>
              <a:t> and </a:t>
            </a:r>
            <a:r>
              <a:rPr lang="en-GB" sz="1800" b="1" i="0" dirty="0">
                <a:solidFill>
                  <a:srgbClr val="00AEEF"/>
                </a:solidFill>
                <a:effectLst/>
                <a:latin typeface="Arial" panose="020B0604020202020204" pitchFamily="34" charset="0"/>
              </a:rPr>
              <a:t>respect</a:t>
            </a:r>
            <a:r>
              <a:rPr lang="en-GB" sz="1800" b="0" i="0" dirty="0">
                <a:solidFill>
                  <a:srgbClr val="000000"/>
                </a:solidFill>
                <a:effectLst/>
                <a:latin typeface="Arial" panose="020B0604020202020204" pitchFamily="34" charset="0"/>
              </a:rPr>
              <a:t>. </a:t>
            </a:r>
          </a:p>
          <a:p>
            <a:pPr marL="0" indent="0" algn="l" rtl="0" fontAlgn="base">
              <a:buNone/>
            </a:pPr>
            <a:r>
              <a:rPr lang="en-GB" sz="1800" b="0" i="0" dirty="0">
                <a:solidFill>
                  <a:srgbClr val="000000"/>
                </a:solidFill>
                <a:effectLst/>
                <a:latin typeface="Arial" panose="020B0604020202020204" pitchFamily="34" charset="0"/>
              </a:rPr>
              <a:t>Think about why this is so important:</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How does it feel to be respected?</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How you show respect for others and uphold their dignity as a person?</a:t>
            </a:r>
          </a:p>
        </p:txBody>
      </p:sp>
    </p:spTree>
    <p:extLst>
      <p:ext uri="{BB962C8B-B14F-4D97-AF65-F5344CB8AC3E}">
        <p14:creationId xmlns:p14="http://schemas.microsoft.com/office/powerpoint/2010/main" val="116081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74068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3D33-842B-7344-9B4F-DE0191E71083}"/>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230198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p:txBody>
          <a:bodyPr/>
          <a:lstStyle/>
          <a:p>
            <a:endParaRPr lang="en-US"/>
          </a:p>
        </p:txBody>
      </p:sp>
      <p:sp>
        <p:nvSpPr>
          <p:cNvPr id="4" name="Text Placeholder 2">
            <a:extLst>
              <a:ext uri="{FF2B5EF4-FFF2-40B4-BE49-F238E27FC236}">
                <a16:creationId xmlns:a16="http://schemas.microsoft.com/office/drawing/2014/main" id="{C24C8C83-161F-7094-7329-B7FFA468747B}"/>
              </a:ext>
            </a:extLst>
          </p:cNvPr>
          <p:cNvSpPr>
            <a:spLocks noGrp="1"/>
          </p:cNvSpPr>
          <p:nvPr>
            <p:ph type="body" sz="quarter" idx="21"/>
          </p:nvPr>
        </p:nvSpPr>
        <p:spPr>
          <a:xfrm>
            <a:off x="6273272" y="1405467"/>
            <a:ext cx="5305425" cy="4489450"/>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Articles 37 &amp; 40</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Articles 37 &amp; 40</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271015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2" y="372635"/>
            <a:ext cx="3100284" cy="1031803"/>
          </a:xfrm>
        </p:spPr>
        <p:txBody>
          <a:bodyPr/>
          <a:lstStyle/>
          <a:p>
            <a:r>
              <a:rPr lang="en-US" sz="3200" dirty="0">
                <a:latin typeface="Arial Black" panose="020B0A04020102020204" pitchFamily="34" charset="0"/>
              </a:rPr>
              <a:t>GUESS THE ARTICLE</a:t>
            </a:r>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528741" y="5154969"/>
            <a:ext cx="10901362" cy="1111321"/>
          </a:xfrm>
        </p:spPr>
        <p:txBody>
          <a:bodyPr/>
          <a:lstStyle/>
          <a:p>
            <a:pPr marL="0" indent="0">
              <a:buNone/>
            </a:pPr>
            <a:r>
              <a:rPr lang="en-GB" dirty="0">
                <a:solidFill>
                  <a:schemeClr val="bg1"/>
                </a:solidFill>
                <a:latin typeface="Arial"/>
                <a:cs typeface="Arial"/>
              </a:rPr>
              <a:t>These pictures provide a clue to this week’s articles. </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a:cs typeface="Arial"/>
              </a:rPr>
              <a:t>How do these pictures help you? Can you guess how they are linked together?</a:t>
            </a:r>
          </a:p>
          <a:p>
            <a:pPr marL="0" indent="0">
              <a:buNone/>
            </a:pPr>
            <a:r>
              <a:rPr lang="en-GB" dirty="0">
                <a:solidFill>
                  <a:schemeClr val="bg1"/>
                </a:solidFill>
                <a:latin typeface="Arial"/>
                <a:cs typeface="Arial"/>
              </a:rPr>
              <a:t>Write down your thoughts or discuss with someone in your class. </a:t>
            </a: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id="{FD12162B-7A21-6315-FDF6-4BAA7F9A793B}"/>
              </a:ext>
            </a:extLst>
          </p:cNvPr>
          <p:cNvSpPr txBox="1"/>
          <p:nvPr/>
        </p:nvSpPr>
        <p:spPr>
          <a:xfrm>
            <a:off x="528740" y="4339839"/>
            <a:ext cx="2204185" cy="230832"/>
          </a:xfrm>
          <a:prstGeom prst="rect">
            <a:avLst/>
          </a:prstGeom>
          <a:noFill/>
        </p:spPr>
        <p:txBody>
          <a:bodyPr wrap="square" rtlCol="0">
            <a:spAutoFit/>
          </a:bodyPr>
          <a:lstStyle/>
          <a:p>
            <a:r>
              <a:rPr lang="en-GB" sz="900" b="0" i="0" dirty="0">
                <a:solidFill>
                  <a:schemeClr val="bg1"/>
                </a:solidFill>
                <a:effectLst/>
                <a:latin typeface="Arial" panose="020B0604020202020204" pitchFamily="34" charset="0"/>
                <a:cs typeface="Arial" panose="020B0604020202020204" pitchFamily="34" charset="0"/>
              </a:rPr>
              <a:t>© UNICEF/Ryeng</a:t>
            </a:r>
            <a:endParaRPr lang="en-GB" sz="900" dirty="0">
              <a:solidFill>
                <a:schemeClr val="bg1"/>
              </a:solidFill>
              <a:latin typeface="Arial" panose="020B0604020202020204" pitchFamily="34" charset="0"/>
              <a:cs typeface="Arial" panose="020B0604020202020204" pitchFamily="34" charset="0"/>
            </a:endParaRPr>
          </a:p>
        </p:txBody>
      </p:sp>
      <p:pic>
        <p:nvPicPr>
          <p:cNvPr id="5" name="Picture 4" descr="The entrance gate to the high court in Aweil where judge Abraham Major Lat is working. The Judge is one of the more progressive judges in South Sudan, with a special interest in justice for children.">
            <a:extLst>
              <a:ext uri="{FF2B5EF4-FFF2-40B4-BE49-F238E27FC236}">
                <a16:creationId xmlns:a16="http://schemas.microsoft.com/office/drawing/2014/main" id="{66551890-E6D1-C49B-1079-DE588C492F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481" y="1714794"/>
            <a:ext cx="3771430" cy="2518161"/>
          </a:xfrm>
          <a:prstGeom prst="rect">
            <a:avLst/>
          </a:prstGeom>
        </p:spPr>
      </p:pic>
      <p:pic>
        <p:nvPicPr>
          <p:cNvPr id="9" name="Picture 8" descr="Outside a 13-year-old's cell in the special protection unit in Aweil, a holding centre for women and children while waiting for their cases to come up for court. ">
            <a:extLst>
              <a:ext uri="{FF2B5EF4-FFF2-40B4-BE49-F238E27FC236}">
                <a16:creationId xmlns:a16="http://schemas.microsoft.com/office/drawing/2014/main" id="{CDED2C34-2096-F614-938F-4D418EDA82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4244" y="1726580"/>
            <a:ext cx="3754458" cy="2506376"/>
          </a:xfrm>
          <a:prstGeom prst="rect">
            <a:avLst/>
          </a:prstGeom>
        </p:spPr>
      </p:pic>
      <p:sp>
        <p:nvSpPr>
          <p:cNvPr id="10" name="TextBox 9">
            <a:extLst>
              <a:ext uri="{FF2B5EF4-FFF2-40B4-BE49-F238E27FC236}">
                <a16:creationId xmlns:a16="http://schemas.microsoft.com/office/drawing/2014/main" id="{EE4623E0-F994-2EEA-0362-AB6A207D9D93}"/>
              </a:ext>
            </a:extLst>
          </p:cNvPr>
          <p:cNvSpPr txBox="1"/>
          <p:nvPr/>
        </p:nvSpPr>
        <p:spPr>
          <a:xfrm>
            <a:off x="4475684" y="4253206"/>
            <a:ext cx="2204185" cy="230832"/>
          </a:xfrm>
          <a:prstGeom prst="rect">
            <a:avLst/>
          </a:prstGeom>
          <a:noFill/>
        </p:spPr>
        <p:txBody>
          <a:bodyPr wrap="square" rtlCol="0">
            <a:spAutoFit/>
          </a:bodyPr>
          <a:lstStyle/>
          <a:p>
            <a:r>
              <a:rPr lang="en-GB" sz="900" b="0" i="0" dirty="0">
                <a:solidFill>
                  <a:schemeClr val="bg1"/>
                </a:solidFill>
                <a:effectLst/>
                <a:latin typeface="Arial" panose="020B0604020202020204" pitchFamily="34" charset="0"/>
                <a:cs typeface="Arial" panose="020B0604020202020204" pitchFamily="34" charset="0"/>
              </a:rPr>
              <a:t>© UNICEF/Ryeng</a:t>
            </a:r>
            <a:endParaRPr lang="en-GB" sz="900" dirty="0">
              <a:solidFill>
                <a:schemeClr val="bg1"/>
              </a:solidFill>
              <a:latin typeface="Arial" panose="020B0604020202020204" pitchFamily="34" charset="0"/>
              <a:cs typeface="Arial" panose="020B0604020202020204" pitchFamily="34" charset="0"/>
            </a:endParaRPr>
          </a:p>
        </p:txBody>
      </p:sp>
      <p:pic>
        <p:nvPicPr>
          <p:cNvPr id="15" name="Picture 14" descr="Judge Abraham Major Lat is sitting on the bench in the high court in Aweil. The Judge is one of the more progressive judges in South Sudan, with a special interest in justice for children.">
            <a:extLst>
              <a:ext uri="{FF2B5EF4-FFF2-40B4-BE49-F238E27FC236}">
                <a16:creationId xmlns:a16="http://schemas.microsoft.com/office/drawing/2014/main" id="{600FA882-7EBA-DE34-A3BA-41AF6F924B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8324" y="1726580"/>
            <a:ext cx="3754570" cy="2506375"/>
          </a:xfrm>
          <a:prstGeom prst="rect">
            <a:avLst/>
          </a:prstGeom>
        </p:spPr>
      </p:pic>
      <p:sp>
        <p:nvSpPr>
          <p:cNvPr id="18" name="TextBox 17">
            <a:extLst>
              <a:ext uri="{FF2B5EF4-FFF2-40B4-BE49-F238E27FC236}">
                <a16:creationId xmlns:a16="http://schemas.microsoft.com/office/drawing/2014/main" id="{3AD5D9E3-BE86-206A-440B-7B65FAE675AD}"/>
              </a:ext>
            </a:extLst>
          </p:cNvPr>
          <p:cNvSpPr txBox="1"/>
          <p:nvPr/>
        </p:nvSpPr>
        <p:spPr>
          <a:xfrm>
            <a:off x="8279748" y="4338579"/>
            <a:ext cx="2204185" cy="230832"/>
          </a:xfrm>
          <a:prstGeom prst="rect">
            <a:avLst/>
          </a:prstGeom>
          <a:noFill/>
        </p:spPr>
        <p:txBody>
          <a:bodyPr wrap="square" rtlCol="0">
            <a:spAutoFit/>
          </a:bodyPr>
          <a:lstStyle/>
          <a:p>
            <a:r>
              <a:rPr lang="en-GB" sz="900" b="0" i="0" dirty="0">
                <a:solidFill>
                  <a:schemeClr val="bg1"/>
                </a:solidFill>
                <a:effectLst/>
                <a:latin typeface="Arial" panose="020B0604020202020204" pitchFamily="34" charset="0"/>
                <a:cs typeface="Arial" panose="020B0604020202020204" pitchFamily="34" charset="0"/>
              </a:rPr>
              <a:t>© UNICEF/Ryeng</a:t>
            </a:r>
            <a:endParaRPr lang="en-GB"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895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261836"/>
            <a:ext cx="3806192" cy="1253402"/>
          </a:xfrm>
        </p:spPr>
        <p:txBody>
          <a:bodyPr/>
          <a:lstStyle/>
          <a:p>
            <a:r>
              <a:rPr lang="en-US" dirty="0"/>
              <a:t>ARTICLES 37 &amp; 40</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dirty="0"/>
              <a:t>Article 37 (inhumane treatment and detention)</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010179"/>
          </a:xfrm>
        </p:spPr>
        <p:txBody>
          <a:bodyPr/>
          <a:lstStyle/>
          <a:p>
            <a:r>
              <a:rPr lang="en-GB" dirty="0"/>
              <a:t>Children must not be tortured, sentenced to the death penalty or suffer other cruel or degrading treatment or punishment. </a:t>
            </a:r>
            <a:endParaRPr lang="en-US" dirty="0"/>
          </a:p>
        </p:txBody>
      </p:sp>
      <p:sp>
        <p:nvSpPr>
          <p:cNvPr id="2" name="Text Placeholder 3">
            <a:extLst>
              <a:ext uri="{FF2B5EF4-FFF2-40B4-BE49-F238E27FC236}">
                <a16:creationId xmlns:a16="http://schemas.microsoft.com/office/drawing/2014/main" id="{E44F2B9D-40BF-4F35-FC8E-ECF4C3DC4116}"/>
              </a:ext>
            </a:extLst>
          </p:cNvPr>
          <p:cNvSpPr txBox="1">
            <a:spLocks/>
          </p:cNvSpPr>
          <p:nvPr/>
        </p:nvSpPr>
        <p:spPr>
          <a:xfrm>
            <a:off x="6671069" y="3060285"/>
            <a:ext cx="5305425" cy="259486"/>
          </a:xfrm>
          <a:prstGeom prst="rect">
            <a:avLst/>
          </a:prstGeom>
        </p:spPr>
        <p:txBody>
          <a:bodyPr vert="horz" lIns="0" tIns="45720" rIns="90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Article 40 (juvenile justice)</a:t>
            </a:r>
          </a:p>
        </p:txBody>
      </p:sp>
      <p:sp>
        <p:nvSpPr>
          <p:cNvPr id="5" name="Text Placeholder 5">
            <a:extLst>
              <a:ext uri="{FF2B5EF4-FFF2-40B4-BE49-F238E27FC236}">
                <a16:creationId xmlns:a16="http://schemas.microsoft.com/office/drawing/2014/main" id="{D90249C6-8532-146F-408A-0E489A0B6829}"/>
              </a:ext>
            </a:extLst>
          </p:cNvPr>
          <p:cNvSpPr txBox="1">
            <a:spLocks/>
          </p:cNvSpPr>
          <p:nvPr/>
        </p:nvSpPr>
        <p:spPr>
          <a:xfrm>
            <a:off x="6671069" y="3425516"/>
            <a:ext cx="5305425" cy="1248083"/>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 child accused or guilty of breaking the law must be treated with dignity and respect. </a:t>
            </a:r>
            <a:endParaRPr lang="en-US" dirty="0"/>
          </a:p>
        </p:txBody>
      </p:sp>
      <p:pic>
        <p:nvPicPr>
          <p:cNvPr id="7" name="Online Media 6" title="Law &amp; Justice introduced by Stuart Whiffin, RRSA Professional Adviser">
            <a:hlinkClick r:id="" action="ppaction://media"/>
            <a:extLst>
              <a:ext uri="{FF2B5EF4-FFF2-40B4-BE49-F238E27FC236}">
                <a16:creationId xmlns:a16="http://schemas.microsoft.com/office/drawing/2014/main" id="{63F5FBCA-A8A4-A739-578A-8FB894B486CF}"/>
              </a:ext>
            </a:extLst>
          </p:cNvPr>
          <p:cNvPicPr>
            <a:picLocks noRot="1" noChangeAspect="1"/>
          </p:cNvPicPr>
          <p:nvPr>
            <a:videoFile r:link="rId1"/>
          </p:nvPr>
        </p:nvPicPr>
        <p:blipFill>
          <a:blip r:embed="rId3"/>
          <a:stretch>
            <a:fillRect/>
          </a:stretch>
        </p:blipFill>
        <p:spPr>
          <a:xfrm>
            <a:off x="1123737" y="2857234"/>
            <a:ext cx="3625028" cy="2048141"/>
          </a:xfrm>
          <a:prstGeom prst="rect">
            <a:avLst/>
          </a:prstGeom>
        </p:spPr>
      </p:pic>
    </p:spTree>
    <p:extLst>
      <p:ext uri="{BB962C8B-B14F-4D97-AF65-F5344CB8AC3E}">
        <p14:creationId xmlns:p14="http://schemas.microsoft.com/office/powerpoint/2010/main" val="169768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451231" y="151652"/>
            <a:ext cx="5655998" cy="1528293"/>
          </a:xfrm>
        </p:spPr>
        <p:txBody>
          <a:bodyPr/>
          <a:lstStyle/>
          <a:p>
            <a:r>
              <a:rPr lang="en-US" dirty="0"/>
              <a:t>EXPLORING ARTICLES 37&amp;40</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a:normAutofit fontScale="92500" lnSpcReduction="20000"/>
          </a:bodyPr>
          <a:lstStyle/>
          <a:p>
            <a:r>
              <a:rPr lang="en-GB" dirty="0"/>
              <a:t>Children who are accused or found guilty of breaking the law should be treated with </a:t>
            </a:r>
            <a:r>
              <a:rPr lang="en-GB" b="1" dirty="0">
                <a:solidFill>
                  <a:srgbClr val="00AEEF"/>
                </a:solidFill>
              </a:rPr>
              <a:t>dignity and respect</a:t>
            </a:r>
            <a:r>
              <a:rPr lang="en-GB" dirty="0"/>
              <a:t>. </a:t>
            </a:r>
          </a:p>
          <a:p>
            <a:endParaRPr lang="en-GB" dirty="0"/>
          </a:p>
          <a:p>
            <a:r>
              <a:rPr lang="en-GB" b="1" dirty="0">
                <a:solidFill>
                  <a:srgbClr val="00AEEF"/>
                </a:solidFill>
              </a:rPr>
              <a:t>How might this happen and what might it include? </a:t>
            </a:r>
            <a:endParaRPr lang="en-US" b="1" dirty="0">
              <a:solidFill>
                <a:srgbClr val="00AEEF"/>
              </a:solidFill>
            </a:endParaRPr>
          </a:p>
        </p:txBody>
      </p:sp>
    </p:spTree>
    <p:extLst>
      <p:ext uri="{BB962C8B-B14F-4D97-AF65-F5344CB8AC3E}">
        <p14:creationId xmlns:p14="http://schemas.microsoft.com/office/powerpoint/2010/main" val="391619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636" y="374290"/>
            <a:ext cx="10545659" cy="748436"/>
          </a:xfrm>
        </p:spPr>
        <p:txBody>
          <a:bodyPr/>
          <a:lstStyle/>
          <a:p>
            <a:r>
              <a:rPr lang="en-US" dirty="0"/>
              <a:t>EXPLORING ARTICLES 37 &amp; 40</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p:txBody>
          <a:bodyPr>
            <a:normAutofit lnSpcReduction="10000"/>
          </a:bodyPr>
          <a:lstStyle/>
          <a:p>
            <a:r>
              <a:rPr lang="en-US" dirty="0"/>
              <a:t>DID YOU THINK OF THESE?</a:t>
            </a:r>
          </a:p>
        </p:txBody>
      </p:sp>
      <p:sp>
        <p:nvSpPr>
          <p:cNvPr id="8" name="Text Placeholder 4">
            <a:extLst>
              <a:ext uri="{FF2B5EF4-FFF2-40B4-BE49-F238E27FC236}">
                <a16:creationId xmlns:a16="http://schemas.microsoft.com/office/drawing/2014/main" id="{DF298943-F440-DD4D-CE9C-FA6993167653}"/>
              </a:ext>
            </a:extLst>
          </p:cNvPr>
          <p:cNvSpPr txBox="1">
            <a:spLocks/>
          </p:cNvSpPr>
          <p:nvPr/>
        </p:nvSpPr>
        <p:spPr>
          <a:xfrm>
            <a:off x="360210" y="2146063"/>
            <a:ext cx="11471580" cy="4337647"/>
          </a:xfrm>
          <a:prstGeom prst="rect">
            <a:avLst/>
          </a:prstGeom>
        </p:spPr>
        <p:txBody>
          <a:bodyPr vert="horz" lIns="0" tIns="45720" rIns="91440" bIns="45720" numCol="2" rtlCol="0">
            <a:noAutofit/>
          </a:bodyPr>
          <a:lstStyle>
            <a:lvl1pPr marL="228600" indent="-228600" algn="l" defTabSz="914400" rtl="0" eaLnBrk="1" latinLnBrk="0" hangingPunct="1">
              <a:lnSpc>
                <a:spcPct val="90000"/>
              </a:lnSpc>
              <a:spcBef>
                <a:spcPts val="1000"/>
              </a:spcBef>
              <a:buClr>
                <a:srgbClr val="FF6937"/>
              </a:buClr>
              <a:buFont typeface="Arial" panose="020B0604020202020204" pitchFamily="34" charset="0"/>
              <a:buChar char="•"/>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should be treated with fairness</a:t>
            </a:r>
            <a:r>
              <a:rPr lang="en-GB"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GB" sz="2000" dirty="0">
              <a:solidFill>
                <a:srgbClr val="000000"/>
              </a:solidFill>
              <a:latin typeface="Arial" panose="020B0604020202020204" pitchFamily="34" charset="0"/>
            </a:endParaRPr>
          </a:p>
          <a:p>
            <a:pPr fontAlgn="base"/>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have the right to be listened to</a:t>
            </a:r>
            <a:r>
              <a:rPr lang="en-GB" dirty="0">
                <a:latin typeface="Calibri" panose="020F0502020204030204" pitchFamily="34" charset="0"/>
                <a:ea typeface="Arial" panose="020B0604020202020204" pitchFamily="34" charset="0"/>
                <a:cs typeface="Times New Roman" panose="02020603050405020304" pitchFamily="18" charset="0"/>
              </a:rPr>
              <a:t>.</a:t>
            </a:r>
            <a:r>
              <a:rPr lang="en-GB" sz="2000" dirty="0">
                <a:solidFill>
                  <a:srgbClr val="000000"/>
                </a:solidFill>
                <a:latin typeface="Arial" panose="020B0604020202020204" pitchFamily="34" charset="0"/>
              </a:rPr>
              <a:t> </a:t>
            </a:r>
          </a:p>
          <a:p>
            <a:pPr fontAlgn="base"/>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Their views need to be respected</a:t>
            </a:r>
            <a:r>
              <a:rPr lang="en-GB" dirty="0">
                <a:latin typeface="Calibri" panose="020F0502020204030204" pitchFamily="34" charset="0"/>
                <a:ea typeface="Arial" panose="020B0604020202020204" pitchFamily="34" charset="0"/>
                <a:cs typeface="Times New Roman" panose="02020603050405020304" pitchFamily="18" charset="0"/>
              </a:rPr>
              <a:t>.</a:t>
            </a:r>
            <a:r>
              <a:rPr lang="en-GB" sz="2000" dirty="0">
                <a:solidFill>
                  <a:srgbClr val="000000"/>
                </a:solidFill>
                <a:latin typeface="Arial" panose="020B0604020202020204" pitchFamily="34" charset="0"/>
              </a:rPr>
              <a:t> </a:t>
            </a:r>
          </a:p>
          <a:p>
            <a:pPr fontAlgn="base"/>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police, lawyers and courts should still treat them as a child</a:t>
            </a:r>
            <a:r>
              <a:rPr lang="en-GB" dirty="0">
                <a:latin typeface="Calibri" panose="020F0502020204030204" pitchFamily="34" charset="0"/>
                <a:ea typeface="Arial" panose="020B0604020202020204" pitchFamily="34" charset="0"/>
                <a:cs typeface="Times New Roman" panose="02020603050405020304" pitchFamily="18" charset="0"/>
              </a:rPr>
              <a:t>.</a:t>
            </a:r>
            <a:r>
              <a:rPr lang="en-GB" sz="2000" dirty="0">
                <a:solidFill>
                  <a:srgbClr val="000000"/>
                </a:solidFill>
                <a:latin typeface="Arial" panose="020B0604020202020204" pitchFamily="34" charset="0"/>
              </a:rPr>
              <a:t>  </a:t>
            </a:r>
          </a:p>
          <a:p>
            <a:pPr fontAlgn="base"/>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should be kept safe</a:t>
            </a:r>
            <a:r>
              <a:rPr lang="en-GB" dirty="0">
                <a:latin typeface="Calibri" panose="020F0502020204030204" pitchFamily="34" charset="0"/>
                <a:ea typeface="Arial" panose="020B0604020202020204" pitchFamily="34" charset="0"/>
                <a:cs typeface="Times New Roman" panose="02020603050405020304" pitchFamily="18" charset="0"/>
              </a:rPr>
              <a:t>.</a:t>
            </a:r>
            <a:r>
              <a:rPr lang="en-GB" sz="2000" dirty="0">
                <a:solidFill>
                  <a:srgbClr val="000000"/>
                </a:solidFill>
                <a:latin typeface="Arial" panose="020B0604020202020204" pitchFamily="34" charset="0"/>
              </a:rPr>
              <a:t> </a:t>
            </a:r>
          </a:p>
          <a:p>
            <a:pPr fontAlgn="base"/>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should be treated with respect even if they need to be punished</a:t>
            </a:r>
            <a:r>
              <a:rPr lang="en-GB" dirty="0">
                <a:latin typeface="Calibri" panose="020F0502020204030204" pitchFamily="34" charset="0"/>
                <a:ea typeface="Arial" panose="020B0604020202020204" pitchFamily="34" charset="0"/>
                <a:cs typeface="Times New Roman" panose="02020603050405020304" pitchFamily="18" charset="0"/>
              </a:rPr>
              <a:t>.</a:t>
            </a:r>
            <a:endParaRPr lang="en-GB" sz="2000" dirty="0">
              <a:solidFill>
                <a:srgbClr val="000000"/>
              </a:solidFill>
              <a:latin typeface="Arial" panose="020B0604020202020204" pitchFamily="34" charset="0"/>
            </a:endParaRPr>
          </a:p>
          <a:p>
            <a:pPr fontAlgn="base"/>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They should still have access to their rights</a:t>
            </a:r>
            <a:r>
              <a:rPr lang="en-GB" dirty="0">
                <a:latin typeface="Calibri" panose="020F0502020204030204" pitchFamily="34" charset="0"/>
                <a:ea typeface="Arial" panose="020B0604020202020204" pitchFamily="34" charset="0"/>
                <a:cs typeface="Times New Roman" panose="02020603050405020304" pitchFamily="18" charset="0"/>
              </a:rPr>
              <a:t>.</a:t>
            </a:r>
            <a:r>
              <a:rPr lang="en-GB" sz="2000" dirty="0">
                <a:solidFill>
                  <a:srgbClr val="000000"/>
                </a:solidFill>
                <a:latin typeface="Arial" panose="020B0604020202020204" pitchFamily="34" charset="0"/>
              </a:rPr>
              <a:t> </a:t>
            </a:r>
          </a:p>
          <a:p>
            <a:pPr fontAlgn="base"/>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If they are guilty, they need a chance to learn and change their lives</a:t>
            </a:r>
            <a:r>
              <a:rPr lang="en-GB" dirty="0">
                <a:latin typeface="Calibri" panose="020F0502020204030204" pitchFamily="34" charset="0"/>
                <a:ea typeface="Arial" panose="020B0604020202020204" pitchFamily="34" charset="0"/>
                <a:cs typeface="Times New Roman" panose="02020603050405020304" pitchFamily="18" charset="0"/>
              </a:rPr>
              <a:t>.</a:t>
            </a:r>
            <a:r>
              <a:rPr lang="en-GB" sz="2000" dirty="0">
                <a:solidFill>
                  <a:srgbClr val="000000"/>
                </a:solidFill>
                <a:latin typeface="Arial" panose="020B0604020202020204" pitchFamily="34" charset="0"/>
              </a:rPr>
              <a:t> </a:t>
            </a:r>
          </a:p>
          <a:p>
            <a:pPr marL="0" indent="0" fontAlgn="base">
              <a:buNone/>
            </a:pPr>
            <a:r>
              <a:rPr lang="en-GB" sz="2000" b="1" dirty="0">
                <a:solidFill>
                  <a:srgbClr val="00AEEF"/>
                </a:solidFill>
                <a:latin typeface="Arial" panose="020B0604020202020204" pitchFamily="34" charset="0"/>
              </a:rPr>
              <a:t>Did you get anything else? </a:t>
            </a:r>
          </a:p>
        </p:txBody>
      </p:sp>
    </p:spTree>
    <p:extLst>
      <p:ext uri="{BB962C8B-B14F-4D97-AF65-F5344CB8AC3E}">
        <p14:creationId xmlns:p14="http://schemas.microsoft.com/office/powerpoint/2010/main" val="400559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347032" y="2336058"/>
            <a:ext cx="4303779" cy="1477328"/>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Watch </a:t>
            </a:r>
            <a:r>
              <a:rPr lang="en-GB" b="1" i="0" dirty="0">
                <a:solidFill>
                  <a:srgbClr val="FFFF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this video</a:t>
            </a:r>
            <a:r>
              <a:rPr lang="en-GB" i="0" u="sng" dirty="0">
                <a:solidFill>
                  <a:srgbClr val="FFFF00"/>
                </a:solidFill>
                <a:effectLst/>
                <a:latin typeface="Arial" panose="020B0604020202020204" pitchFamily="34" charset="0"/>
              </a:rPr>
              <a:t> </a:t>
            </a:r>
            <a:r>
              <a:rPr lang="en-GB" b="0" i="0" dirty="0">
                <a:solidFill>
                  <a:schemeClr val="bg1"/>
                </a:solidFill>
                <a:effectLst/>
                <a:latin typeface="Arial" panose="020B0604020202020204" pitchFamily="34" charset="0"/>
              </a:rPr>
              <a:t>of the book by Julia Donaldson about The Detective Dog, trying to solve a crime. What was the crime and how was it solved? Who was affected?</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29350" y="2612170"/>
            <a:ext cx="6334869" cy="1200329"/>
          </a:xfrm>
          <a:prstGeom prst="rect">
            <a:avLst/>
          </a:prstGeom>
          <a:noFill/>
        </p:spPr>
        <p:txBody>
          <a:bodyPr wrap="square" rtlCol="0">
            <a:spAutoFit/>
          </a:bodyPr>
          <a:lstStyle/>
          <a:p>
            <a:pPr algn="ctr"/>
            <a:r>
              <a:rPr lang="en-GB" i="0" dirty="0">
                <a:effectLst/>
                <a:latin typeface="Arial" panose="020B0604020202020204" pitchFamily="34" charset="0"/>
              </a:rPr>
              <a:t>Use</a:t>
            </a:r>
            <a:r>
              <a:rPr lang="en-GB" b="1" i="0" dirty="0">
                <a:solidFill>
                  <a:srgbClr val="003B5E"/>
                </a:solidFill>
                <a:effectLst/>
                <a:latin typeface="Arial" panose="020B0604020202020204" pitchFamily="34" charset="0"/>
              </a:rPr>
              <a:t> circle time </a:t>
            </a:r>
            <a:r>
              <a:rPr lang="en-GB" i="0" dirty="0">
                <a:effectLst/>
                <a:latin typeface="Arial" panose="020B0604020202020204" pitchFamily="34" charset="0"/>
              </a:rPr>
              <a:t>to discuss ways to express your views if you have done something wrong or had something wrong done to you. What are the different ways you can resolve disagreements and hurtful behaviours?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29350" y="4632943"/>
            <a:ext cx="4569374"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If your school has class/school charters based on children’s rights, have a discussion about how this approach works compared to having rules. Explore how rights respecting charters can help everyone to get along better.</a:t>
            </a:r>
            <a:r>
              <a:rPr lang="en-GB" sz="1800" b="0" i="1"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7936151" y="4625169"/>
            <a:ext cx="3848308" cy="2031325"/>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Watch the telling of the story book ‘What if Everybody Did That?’  </a:t>
            </a:r>
          </a:p>
          <a:p>
            <a:pPr algn="ctr"/>
            <a:r>
              <a:rPr lang="en-GB" sz="1800" b="0" dirty="0">
                <a:solidFill>
                  <a:schemeClr val="bg1"/>
                </a:solidFill>
                <a:effectLst/>
                <a:latin typeface="Arial" panose="020B0604020202020204" pitchFamily="34" charset="0"/>
                <a:cs typeface="Arial" panose="020B0604020202020204" pitchFamily="34" charset="0"/>
              </a:rPr>
              <a:t>Use the story to open up an exploration with the youngest children about why we have rules and laws.</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pic>
        <p:nvPicPr>
          <p:cNvPr id="15" name="Online Media 14" title="What If Everybody Did That?  I Read Aloud Book for Children book about Consequences, thoughtlessness">
            <a:hlinkClick r:id="" action="ppaction://media"/>
            <a:extLst>
              <a:ext uri="{FF2B5EF4-FFF2-40B4-BE49-F238E27FC236}">
                <a16:creationId xmlns:a16="http://schemas.microsoft.com/office/drawing/2014/main" id="{CE9CC923-7845-8789-2549-74F4B41A4AF7}"/>
              </a:ext>
            </a:extLst>
          </p:cNvPr>
          <p:cNvPicPr>
            <a:picLocks noRot="1" noChangeAspect="1"/>
          </p:cNvPicPr>
          <p:nvPr>
            <a:videoFile r:link="rId1"/>
          </p:nvPr>
        </p:nvPicPr>
        <p:blipFill>
          <a:blip r:embed="rId4"/>
          <a:stretch>
            <a:fillRect/>
          </a:stretch>
        </p:blipFill>
        <p:spPr>
          <a:xfrm>
            <a:off x="5537200" y="4717771"/>
            <a:ext cx="2379402" cy="1344362"/>
          </a:xfrm>
          <a:prstGeom prst="rect">
            <a:avLst/>
          </a:prstGeom>
        </p:spPr>
      </p:pic>
    </p:spTree>
    <p:extLst>
      <p:ext uri="{BB962C8B-B14F-4D97-AF65-F5344CB8AC3E}">
        <p14:creationId xmlns:p14="http://schemas.microsoft.com/office/powerpoint/2010/main" val="16687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1"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840807" y="4494443"/>
            <a:ext cx="5741086"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Think about any books you have read in which a child has broken the law or experiences a crime happening to them. Discuss how they were treated. </a:t>
            </a:r>
          </a:p>
          <a:p>
            <a:pPr algn="ctr"/>
            <a:endParaRPr lang="en-GB" dirty="0">
              <a:solidFill>
                <a:schemeClr val="bg1"/>
              </a:solidFill>
              <a:latin typeface="Arial" panose="020B0604020202020204" pitchFamily="34" charset="0"/>
            </a:endParaRPr>
          </a:p>
          <a:p>
            <a:pPr algn="ctr"/>
            <a:r>
              <a:rPr lang="en-GB" sz="1800" b="0" i="0" dirty="0">
                <a:solidFill>
                  <a:schemeClr val="bg1"/>
                </a:solidFill>
                <a:effectLst/>
                <a:latin typeface="Arial" panose="020B0604020202020204" pitchFamily="34" charset="0"/>
              </a:rPr>
              <a:t>Were there any of their rights affected? Gather everyone’s ideas and create a display about this.</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095471" y="4494443"/>
            <a:ext cx="4532398" cy="2031325"/>
          </a:xfrm>
          <a:prstGeom prst="rect">
            <a:avLst/>
          </a:prstGeom>
          <a:noFill/>
        </p:spPr>
        <p:txBody>
          <a:bodyPr wrap="square" rtlCol="0">
            <a:spAutoFit/>
          </a:bodyPr>
          <a:lstStyle/>
          <a:p>
            <a:pPr algn="ctr"/>
            <a:r>
              <a:rPr lang="en-GB" sz="1800" i="0" dirty="0">
                <a:effectLst/>
                <a:latin typeface="Arial" panose="020B0604020202020204" pitchFamily="34" charset="0"/>
              </a:rPr>
              <a:t>The age of criminal responsibility varies country to country. Research the age of criminal responsibility in different countries and present your findings in a creative way such as a graph or infographic. Share your opinions on this? Do you agree? What would you change and why? </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368468" y="2302363"/>
            <a:ext cx="5452973" cy="1477328"/>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Work in a group to design a leaflet to remind police officers about some of the rights that all children and young people have in the CRC. If you have a school police officer or CPSO, share your work with them.  </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823005" y="2312166"/>
            <a:ext cx="5087587" cy="1723549"/>
          </a:xfrm>
          <a:prstGeom prst="rect">
            <a:avLst/>
          </a:prstGeom>
          <a:noFill/>
        </p:spPr>
        <p:txBody>
          <a:bodyPr wrap="square" rtlCol="0">
            <a:spAutoFit/>
          </a:bodyPr>
          <a:lstStyle/>
          <a:p>
            <a:pPr algn="ctr" rtl="0" fontAlgn="base"/>
            <a:r>
              <a:rPr lang="en-GB" b="0" i="0" dirty="0">
                <a:solidFill>
                  <a:schemeClr val="bg1"/>
                </a:solidFill>
                <a:effectLst/>
                <a:latin typeface="Arial" panose="020B0604020202020204" pitchFamily="34" charset="0"/>
                <a:cs typeface="Arial" panose="020B0604020202020204" pitchFamily="34" charset="0"/>
              </a:rPr>
              <a:t>What is crime? What happens if you commit a crime? </a:t>
            </a:r>
          </a:p>
          <a:p>
            <a:pPr algn="ctr" rtl="0" fontAlgn="base"/>
            <a:endParaRPr lang="en-GB" dirty="0">
              <a:solidFill>
                <a:schemeClr val="bg1"/>
              </a:solidFill>
              <a:latin typeface="Arial" panose="020B0604020202020204" pitchFamily="34" charset="0"/>
              <a:cs typeface="Arial" panose="020B0604020202020204" pitchFamily="34" charset="0"/>
            </a:endParaRPr>
          </a:p>
          <a:p>
            <a:pPr algn="ctr" rtl="0" fontAlgn="base"/>
            <a:r>
              <a:rPr lang="en-GB" b="0" i="0" dirty="0">
                <a:solidFill>
                  <a:schemeClr val="bg1"/>
                </a:solidFill>
                <a:effectLst/>
                <a:latin typeface="Arial" panose="020B0604020202020204" pitchFamily="34" charset="0"/>
                <a:cs typeface="Arial" panose="020B0604020202020204" pitchFamily="34" charset="0"/>
              </a:rPr>
              <a:t>Find out more here about how duty bearers can help children who commit crimes </a:t>
            </a:r>
            <a:r>
              <a:rPr lang="en-GB" b="1" i="0" dirty="0">
                <a:solidFill>
                  <a:srgbClr val="FFFF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b="0" i="0" dirty="0">
                <a:solidFill>
                  <a:schemeClr val="bg1"/>
                </a:solidFill>
                <a:effectLst/>
                <a:latin typeface="Arial" panose="020B0604020202020204" pitchFamily="34" charset="0"/>
                <a:cs typeface="Arial" panose="020B0604020202020204" pitchFamily="34" charset="0"/>
              </a:rPr>
              <a:t>. </a:t>
            </a: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1131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901608" y="4434357"/>
            <a:ext cx="5031406"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7AB0D2D-7A56-C172-5C99-4EFDF7642C70}"/>
              </a:ext>
            </a:extLst>
          </p:cNvPr>
          <p:cNvSpPr txBox="1"/>
          <p:nvPr/>
        </p:nvSpPr>
        <p:spPr>
          <a:xfrm>
            <a:off x="589311" y="4503477"/>
            <a:ext cx="6215468"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Imagine a child aged about 11 or 12* had committed a very serious crime and a court decided that they should be placed in special secure care away from family and friends for a year or two. Look at the CRC and discuss in a group how things could be organised to make sure that child could still access their rights. </a:t>
            </a:r>
          </a:p>
          <a:p>
            <a:pPr algn="ctr"/>
            <a:r>
              <a:rPr lang="en-GB" sz="1200" b="0" i="0" dirty="0">
                <a:solidFill>
                  <a:schemeClr val="bg1"/>
                </a:solidFill>
                <a:effectLst/>
                <a:latin typeface="Arial" panose="020B0604020202020204" pitchFamily="34" charset="0"/>
              </a:rPr>
              <a:t>* The age of criminal responsibility is different across the UK</a:t>
            </a:r>
            <a:r>
              <a:rPr lang="en-GB" sz="1800" b="0" i="0" dirty="0">
                <a:solidFill>
                  <a:schemeClr val="bg1"/>
                </a:solidFill>
                <a:effectLst/>
                <a:latin typeface="Arial" panose="020B0604020202020204" pitchFamily="34" charset="0"/>
              </a:rPr>
              <a:t>.   </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7811089" y="2260060"/>
            <a:ext cx="4174306"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Look at </a:t>
            </a:r>
            <a:r>
              <a:rPr lang="en-GB" b="0" i="0" dirty="0">
                <a:solidFill>
                  <a:srgbClr val="000000"/>
                </a:solidFill>
                <a:effectLst/>
                <a:latin typeface="Arial" panose="020B0604020202020204" pitchFamily="34" charset="0"/>
                <a:hlinkClick r:id="rId2"/>
              </a:rPr>
              <a:t>activities from the National Archive</a:t>
            </a:r>
            <a:r>
              <a:rPr lang="en-GB" b="0" i="0" dirty="0">
                <a:solidFill>
                  <a:srgbClr val="000000"/>
                </a:solidFill>
                <a:effectLst/>
                <a:latin typeface="Arial" panose="020B0604020202020204" pitchFamily="34" charset="0"/>
              </a:rPr>
              <a:t> about children being imprisoned in Victorian times. The CRC didn’t exist then but imagine it did, discuss experiences of children from a rights point of view.</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695325" y="2199277"/>
            <a:ext cx="6980596"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Article 40 says a child accused of breaking the law must be treated with dignity and respect. Discuss your school’s behaviour and/or relationships policy to see how it ensures all children are treated with dignity and respect. If you have any questions or concerns you could share them with your School Council or arrange to meet your Headteacher to discuss them. </a:t>
            </a:r>
            <a:endParaRPr lang="en-GB" dirty="0">
              <a:solidFill>
                <a:schemeClr val="bg1"/>
              </a:solidFill>
            </a:endParaRPr>
          </a:p>
        </p:txBody>
      </p:sp>
      <p:sp>
        <p:nvSpPr>
          <p:cNvPr id="9" name="TextBox 8">
            <a:extLst>
              <a:ext uri="{FF2B5EF4-FFF2-40B4-BE49-F238E27FC236}">
                <a16:creationId xmlns:a16="http://schemas.microsoft.com/office/drawing/2014/main" id="{14A012BD-712C-FEBA-6CC0-0295E4991C19}"/>
              </a:ext>
            </a:extLst>
          </p:cNvPr>
          <p:cNvSpPr txBox="1"/>
          <p:nvPr/>
        </p:nvSpPr>
        <p:spPr>
          <a:xfrm>
            <a:off x="7330158" y="4511484"/>
            <a:ext cx="4174306"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Find out about the Sustainable Development Goal (SDG) 16 related to Peace and Justice. How can you and your school help to achieve this global goal? Create a campaign to let others know.</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022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1285</TotalTime>
  <Words>1690</Words>
  <Application>Microsoft Office PowerPoint</Application>
  <PresentationFormat>Widescreen</PresentationFormat>
  <Paragraphs>99</Paragraphs>
  <Slides>15</Slides>
  <Notes>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Calibri</vt:lpstr>
      <vt:lpstr>Open Sans</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88</cp:revision>
  <dcterms:created xsi:type="dcterms:W3CDTF">2022-01-18T14:28:30Z</dcterms:created>
  <dcterms:modified xsi:type="dcterms:W3CDTF">2022-10-19T08:08:23Z</dcterms:modified>
</cp:coreProperties>
</file>