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84" r:id="rId2"/>
    <p:sldId id="285" r:id="rId3"/>
    <p:sldId id="273" r:id="rId4"/>
    <p:sldId id="272" r:id="rId5"/>
    <p:sldId id="268" r:id="rId6"/>
    <p:sldId id="276" r:id="rId7"/>
    <p:sldId id="289" r:id="rId8"/>
    <p:sldId id="286" r:id="rId9"/>
    <p:sldId id="292" r:id="rId10"/>
    <p:sldId id="287" r:id="rId11"/>
    <p:sldId id="288" r:id="rId12"/>
    <p:sldId id="290" r:id="rId13"/>
    <p:sldId id="270" r:id="rId14"/>
    <p:sldId id="29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5E"/>
    <a:srgbClr val="FF6937"/>
    <a:srgbClr val="FFFF00"/>
    <a:srgbClr val="00AEEF"/>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93" autoAdjust="0"/>
    <p:restoredTop sz="94660"/>
  </p:normalViewPr>
  <p:slideViewPr>
    <p:cSldViewPr snapToGrid="0">
      <p:cViewPr varScale="1">
        <p:scale>
          <a:sx n="108" d="100"/>
          <a:sy n="108" d="100"/>
        </p:scale>
        <p:origin x="1098" y="10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10/4/2022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panose="020B0606030504020204" pitchFamily="34" charset="0"/>
              </a:rPr>
              <a:t>Ilda Sofia Vasquez and Brandon Vasquez, both 10 years old play outside while their parents participate in a workshop supported by UNICEF about online security and positive parenting practices in </a:t>
            </a:r>
            <a:r>
              <a:rPr lang="en-GB" b="0" i="0" dirty="0" err="1">
                <a:solidFill>
                  <a:srgbClr val="121212"/>
                </a:solidFill>
                <a:effectLst/>
                <a:latin typeface="Open Sans" panose="020B0606030504020204" pitchFamily="34" charset="0"/>
              </a:rPr>
              <a:t>Nikajkim</a:t>
            </a:r>
            <a:r>
              <a:rPr lang="en-GB" b="0" i="0" dirty="0">
                <a:solidFill>
                  <a:srgbClr val="121212"/>
                </a:solidFill>
                <a:effectLst/>
                <a:latin typeface="Open Sans" panose="020B0606030504020204" pitchFamily="34" charset="0"/>
              </a:rPr>
              <a:t> </a:t>
            </a:r>
            <a:r>
              <a:rPr lang="en-GB" b="0" i="0" dirty="0" err="1">
                <a:solidFill>
                  <a:srgbClr val="121212"/>
                </a:solidFill>
                <a:effectLst/>
                <a:latin typeface="Open Sans" panose="020B0606030504020204" pitchFamily="34" charset="0"/>
              </a:rPr>
              <a:t>Comunity</a:t>
            </a:r>
            <a:r>
              <a:rPr lang="en-GB" b="0" i="0" dirty="0">
                <a:solidFill>
                  <a:srgbClr val="121212"/>
                </a:solidFill>
                <a:effectLst/>
                <a:latin typeface="Open Sans" panose="020B0606030504020204" pitchFamily="34" charset="0"/>
              </a:rPr>
              <a:t>, </a:t>
            </a:r>
            <a:r>
              <a:rPr lang="en-GB" b="0" i="0" dirty="0" err="1">
                <a:solidFill>
                  <a:srgbClr val="121212"/>
                </a:solidFill>
                <a:effectLst/>
                <a:latin typeface="Open Sans" panose="020B0606030504020204" pitchFamily="34" charset="0"/>
              </a:rPr>
              <a:t>Utatlan</a:t>
            </a:r>
            <a:r>
              <a:rPr lang="en-GB" b="0" i="0" dirty="0">
                <a:solidFill>
                  <a:srgbClr val="121212"/>
                </a:solidFill>
                <a:effectLst/>
                <a:latin typeface="Open Sans" panose="020B0606030504020204" pitchFamily="34" charset="0"/>
              </a:rPr>
              <a:t>, </a:t>
            </a:r>
            <a:r>
              <a:rPr lang="en-GB" b="0" i="0" dirty="0" err="1">
                <a:solidFill>
                  <a:srgbClr val="121212"/>
                </a:solidFill>
                <a:effectLst/>
                <a:latin typeface="Open Sans" panose="020B0606030504020204" pitchFamily="34" charset="0"/>
              </a:rPr>
              <a:t>Solola</a:t>
            </a:r>
            <a:r>
              <a:rPr lang="en-GB" b="0" i="0" dirty="0">
                <a:solidFill>
                  <a:srgbClr val="121212"/>
                </a:solidFill>
                <a:effectLst/>
                <a:latin typeface="Open Sans" panose="020B0606030504020204" pitchFamily="34" charset="0"/>
              </a:rPr>
              <a:t> Guatemala.</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3974949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
        <p:nvSpPr>
          <p:cNvPr id="4" name="TextBox 3">
            <a:extLst>
              <a:ext uri="{FF2B5EF4-FFF2-40B4-BE49-F238E27FC236}">
                <a16:creationId xmlns:a16="http://schemas.microsoft.com/office/drawing/2014/main" id="{63675C4D-3156-5CB9-8EAA-691BA42DFB3C}"/>
              </a:ext>
            </a:extLst>
          </p:cNvPr>
          <p:cNvSpPr txBox="1"/>
          <p:nvPr userDrawn="1"/>
        </p:nvSpPr>
        <p:spPr>
          <a:xfrm rot="5400000">
            <a:off x="11531242" y="512868"/>
            <a:ext cx="1106071" cy="215444"/>
          </a:xfrm>
          <a:prstGeom prst="rect">
            <a:avLst/>
          </a:prstGeom>
          <a:noFill/>
        </p:spPr>
        <p:txBody>
          <a:bodyPr wrap="square">
            <a:spAutoFit/>
          </a:bodyPr>
          <a:lstStyle/>
          <a:p>
            <a:pPr algn="l"/>
            <a:r>
              <a:rPr lang="en-GB" sz="800" b="0" i="0" dirty="0">
                <a:solidFill>
                  <a:schemeClr val="bg1"/>
                </a:solidFill>
                <a:effectLst/>
                <a:latin typeface="Arial" panose="020B0604020202020204" pitchFamily="34" charset="0"/>
                <a:cs typeface="Arial" panose="020B0604020202020204" pitchFamily="34" charset="0"/>
              </a:rPr>
              <a:t>© UNICEF/</a:t>
            </a:r>
            <a:r>
              <a:rPr lang="en-GB" sz="800" b="0" i="0" dirty="0" err="1">
                <a:solidFill>
                  <a:schemeClr val="bg1"/>
                </a:solidFill>
                <a:effectLst/>
                <a:latin typeface="Arial" panose="020B0604020202020204" pitchFamily="34" charset="0"/>
                <a:cs typeface="Arial" panose="020B0604020202020204" pitchFamily="34" charset="0"/>
              </a:rPr>
              <a:t>Willocq</a:t>
            </a:r>
            <a:endParaRPr lang="en-US" sz="800" b="0" i="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14E13DC-33B5-D70F-658A-30842B3D97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38189"/>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5201424"/>
          </a:xfrm>
          <a:prstGeom prst="rect">
            <a:avLst/>
          </a:prstGeom>
          <a:noFill/>
        </p:spPr>
        <p:txBody>
          <a:bodyPr wrap="square">
            <a:spAutoFit/>
          </a:bodyPr>
          <a:lstStyle/>
          <a:p>
            <a:pPr lvl="0"/>
            <a:r>
              <a:rPr lang="en-GB" sz="20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Please </a:t>
            </a:r>
            <a:r>
              <a:rPr lang="en-GB" sz="2000" b="1" i="0" dirty="0">
                <a:solidFill>
                  <a:srgbClr val="FFFF00"/>
                </a:solidFill>
                <a:latin typeface="Arial" panose="020B0604020202020204" pitchFamily="34" charset="0"/>
                <a:cs typeface="Arial" panose="020B0604020202020204" pitchFamily="34" charset="0"/>
              </a:rPr>
              <a:t>edit out non-relevant slides </a:t>
            </a:r>
            <a:r>
              <a:rPr lang="en-GB" sz="20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1600" b="0" i="0" dirty="0">
              <a:solidFill>
                <a:schemeClr val="bg1"/>
              </a:solidFill>
              <a:latin typeface="Univers LT Pro 55" panose="020B0603020202020204" pitchFamily="34" charset="77"/>
            </a:endParaRPr>
          </a:p>
          <a:p>
            <a:pPr lvl="0"/>
            <a:endParaRPr lang="en-US" sz="1600" b="0" i="0" dirty="0">
              <a:solidFill>
                <a:schemeClr val="bg1"/>
              </a:solidFill>
              <a:latin typeface="Univers LT Pro 55" panose="020B0603020202020204" pitchFamily="34" charset="77"/>
            </a:endParaRP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04/10/2022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icef.org.uk/rights-respecting-schools/wp-content/uploads/sites/4/2017/01/Summary-of-the-UNCRC.pdf" TargetMode="External"/><Relationship Id="rId2" Type="http://schemas.openxmlformats.org/officeDocument/2006/relationships/hyperlink" Target="https://www.internetmatters.org/hub/press_release/7-out-of-10-teens-want-parents-to-set-filters-to-protect-them-online/" TargetMode="External"/><Relationship Id="rId1" Type="http://schemas.openxmlformats.org/officeDocument/2006/relationships/slideLayout" Target="../slideLayouts/slideLayout16.xml"/><Relationship Id="rId4" Type="http://schemas.openxmlformats.org/officeDocument/2006/relationships/hyperlink" Target="https://www.youtube.com/watch?v=sMLVkBxke2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heguardian.com/technology/2021/sep/02/uk-childrens-digital-privacy-code-comes-into-effect" TargetMode="External"/><Relationship Id="rId2" Type="http://schemas.openxmlformats.org/officeDocument/2006/relationships/hyperlink" Target="https://www.bbc.co.uk/news/technology-58396004" TargetMode="External"/><Relationship Id="rId1" Type="http://schemas.openxmlformats.org/officeDocument/2006/relationships/slideLayout" Target="../slideLayouts/slideLayout1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hyperlink" Target="https://www.youtube.com/watch?v=24opR7VFRbQ"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4YjJ1MreZqs" TargetMode="External"/><Relationship Id="rId2" Type="http://schemas.openxmlformats.org/officeDocument/2006/relationships/slideLayout" Target="../slideLayouts/slideLayout14.xml"/><Relationship Id="rId1" Type="http://schemas.openxmlformats.org/officeDocument/2006/relationships/video" Target="https://www.youtube.com/embed/JdtiGytwAyo?feature=oembed" TargetMode="External"/><Relationship Id="rId5" Type="http://schemas.openxmlformats.org/officeDocument/2006/relationships/image" Target="../media/image17.jpeg"/><Relationship Id="rId4" Type="http://schemas.openxmlformats.org/officeDocument/2006/relationships/hyperlink" Target="https://www.youtube.com/watch?v=JdtiGytwAyo"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youtu.be/yiKeLOKc1tw" TargetMode="External"/><Relationship Id="rId2" Type="http://schemas.openxmlformats.org/officeDocument/2006/relationships/slideLayout" Target="../slideLayouts/slideLayout15.xml"/><Relationship Id="rId1" Type="http://schemas.openxmlformats.org/officeDocument/2006/relationships/video" Target="https://www.youtube.com/embed/yiKeLOKc1tw?feature=oembed" TargetMode="External"/><Relationship Id="rId5" Type="http://schemas.openxmlformats.org/officeDocument/2006/relationships/image" Target="../media/image18.jpeg"/><Relationship Id="rId4" Type="http://schemas.openxmlformats.org/officeDocument/2006/relationships/hyperlink" Target="http://livingwellwithautism.com/yahoo_site_admin/assets/docs/personal_space.222180413.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bbc.co.uk/newsround/51203484" TargetMode="External"/><Relationship Id="rId2" Type="http://schemas.openxmlformats.org/officeDocument/2006/relationships/slideLayout" Target="../slideLayouts/slideLayout15.xml"/><Relationship Id="rId1" Type="http://schemas.openxmlformats.org/officeDocument/2006/relationships/video" Target="https://www.youtube.com/embed/-lL07JOGU5o?feature=oembed" TargetMode="External"/><Relationship Id="rId6" Type="http://schemas.openxmlformats.org/officeDocument/2006/relationships/image" Target="../media/image19.jpeg"/><Relationship Id="rId5" Type="http://schemas.openxmlformats.org/officeDocument/2006/relationships/hyperlink" Target="https://learning.nspcc.org.uk/research-resources/schools/pants-teaching" TargetMode="External"/><Relationship Id="rId4" Type="http://schemas.openxmlformats.org/officeDocument/2006/relationships/hyperlink" Target="https://www.unicef.org.uk/rights-respecting-schools/wp-content/uploads/sites/4/2017/01/Summary-of-the-UNCRC.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4386782"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3" y="4434357"/>
            <a:ext cx="3282970"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4915523" y="2137472"/>
            <a:ext cx="700693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3811712" y="4434357"/>
            <a:ext cx="8121302"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807758" y="2267525"/>
            <a:ext cx="3828748"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Have you ever discussed privacy settings on devices at home? Read </a:t>
            </a:r>
            <a:r>
              <a:rPr lang="en-GB" sz="1800" b="1" i="0" u="sng" strike="noStrike" dirty="0">
                <a:solidFill>
                  <a:srgbClr val="003B5E"/>
                </a:solidFill>
                <a:effectLst/>
                <a:latin typeface="Arial" panose="020B0604020202020204" pitchFamily="34" charset="0"/>
                <a:hlinkClick r:id="rId2">
                  <a:extLst>
                    <a:ext uri="{A12FA001-AC4F-418D-AE19-62706E023703}">
                      <ahyp:hlinkClr xmlns:ahyp="http://schemas.microsoft.com/office/drawing/2018/hyperlinkcolor" val="tx"/>
                    </a:ext>
                  </a:extLst>
                </a:hlinkClick>
              </a:rPr>
              <a:t>this article</a:t>
            </a:r>
            <a:r>
              <a:rPr lang="en-GB" sz="1800" b="1" i="0" dirty="0">
                <a:solidFill>
                  <a:srgbClr val="003B5E"/>
                </a:solidFill>
                <a:effectLst/>
                <a:latin typeface="Arial" panose="020B0604020202020204" pitchFamily="34" charset="0"/>
              </a:rPr>
              <a:t> </a:t>
            </a:r>
            <a:r>
              <a:rPr lang="en-GB" sz="1800" b="0" i="0" dirty="0">
                <a:solidFill>
                  <a:srgbClr val="000000"/>
                </a:solidFill>
                <a:effectLst/>
                <a:latin typeface="Arial" panose="020B0604020202020204" pitchFamily="34" charset="0"/>
              </a:rPr>
              <a:t>from the e-safety organisation Internet Matters. Have a discussion in class (and at home too) about the value of safe settings and parental controls. </a:t>
            </a:r>
            <a:endParaRPr lang="en-GB" sz="1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9DABE4C-A04F-5B8C-9171-D4E4C4FE47EB}"/>
              </a:ext>
            </a:extLst>
          </p:cNvPr>
          <p:cNvSpPr txBox="1"/>
          <p:nvPr/>
        </p:nvSpPr>
        <p:spPr>
          <a:xfrm>
            <a:off x="633793" y="4647450"/>
            <a:ext cx="3177919" cy="1938992"/>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rPr>
              <a:t>Look at a summary of the </a:t>
            </a:r>
            <a:r>
              <a:rPr lang="en-GB" b="1" i="0" u="sng" strike="noStrike" dirty="0">
                <a:solidFill>
                  <a:srgbClr val="003B5E"/>
                </a:solidFill>
                <a:effectLst/>
                <a:latin typeface="Arial" panose="020B0604020202020204" pitchFamily="34" charset="0"/>
                <a:hlinkClick r:id="rId3">
                  <a:extLst>
                    <a:ext uri="{A12FA001-AC4F-418D-AE19-62706E023703}">
                      <ahyp:hlinkClr xmlns:ahyp="http://schemas.microsoft.com/office/drawing/2018/hyperlinkcolor" val="tx"/>
                    </a:ext>
                  </a:extLst>
                </a:hlinkClick>
              </a:rPr>
              <a:t>CRC</a:t>
            </a:r>
            <a:r>
              <a:rPr lang="en-GB" b="0" i="0" dirty="0">
                <a:solidFill>
                  <a:srgbClr val="000000"/>
                </a:solidFill>
                <a:effectLst/>
                <a:latin typeface="Arial" panose="020B0604020202020204" pitchFamily="34" charset="0"/>
              </a:rPr>
              <a:t>. In a group, discuss how right to privacy might connect with other articles. How does privacy link to a person’s </a:t>
            </a:r>
            <a:r>
              <a:rPr lang="en-GB" b="1" i="0" dirty="0">
                <a:solidFill>
                  <a:srgbClr val="003B5E"/>
                </a:solidFill>
                <a:effectLst/>
                <a:latin typeface="Arial" panose="020B0604020202020204" pitchFamily="34" charset="0"/>
              </a:rPr>
              <a:t>dignity</a:t>
            </a:r>
            <a:r>
              <a:rPr lang="en-GB" b="0" i="0" dirty="0">
                <a:solidFill>
                  <a:srgbClr val="000000"/>
                </a:solidFill>
                <a:effectLst/>
                <a:latin typeface="Arial" panose="020B0604020202020204" pitchFamily="34" charset="0"/>
              </a:rPr>
              <a:t>?  </a:t>
            </a:r>
            <a:endParaRPr lang="en-GB" dirty="0">
              <a:latin typeface="Arial" panose="020B0604020202020204" pitchFamily="34" charset="0"/>
              <a:cs typeface="Arial" panose="020B0604020202020204" pitchFamily="34" charset="0"/>
            </a:endParaRPr>
          </a:p>
          <a:p>
            <a:pPr algn="ctr"/>
            <a:endParaRPr lang="en-GB"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EDB733-D59A-AE81-C34F-D4AF580961B0}"/>
              </a:ext>
            </a:extLst>
          </p:cNvPr>
          <p:cNvSpPr txBox="1"/>
          <p:nvPr/>
        </p:nvSpPr>
        <p:spPr>
          <a:xfrm>
            <a:off x="5383842" y="2305615"/>
            <a:ext cx="6204374" cy="1754326"/>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rPr>
              <a:t>You want to have a private conversation with an adult at school. How does your school help that to happen - which rooms can you have private conversations in and when is a good time? Discuss in your class and agree whether the school can do more to </a:t>
            </a:r>
            <a:r>
              <a:rPr lang="en-GB" b="0" i="0" dirty="0">
                <a:solidFill>
                  <a:srgbClr val="FFFF00"/>
                </a:solidFill>
                <a:effectLst/>
                <a:latin typeface="Arial" panose="020B0604020202020204" pitchFamily="34" charset="0"/>
              </a:rPr>
              <a:t>improve your right to privacy</a:t>
            </a:r>
            <a:r>
              <a:rPr lang="en-GB" b="0" i="0" dirty="0">
                <a:solidFill>
                  <a:schemeClr val="bg1"/>
                </a:solidFill>
                <a:effectLst/>
                <a:latin typeface="Arial" panose="020B0604020202020204" pitchFamily="34" charset="0"/>
              </a:rPr>
              <a:t>. You might ask your headteacher to follow up any suggestions. </a:t>
            </a:r>
            <a:endParaRPr lang="en-GB"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4112021" y="4565969"/>
            <a:ext cx="7520683" cy="1938992"/>
          </a:xfrm>
          <a:prstGeom prst="rect">
            <a:avLst/>
          </a:prstGeom>
          <a:noFill/>
        </p:spPr>
        <p:txBody>
          <a:bodyPr wrap="square" rtlCol="0">
            <a:spAutoFit/>
          </a:bodyPr>
          <a:lstStyle/>
          <a:p>
            <a:pPr algn="ctr" rtl="0" fontAlgn="base"/>
            <a:r>
              <a:rPr lang="en-GB" sz="1500" b="0" i="0" dirty="0">
                <a:solidFill>
                  <a:schemeClr val="bg1"/>
                </a:solidFill>
                <a:effectLst/>
                <a:latin typeface="Arial" panose="020B0604020202020204" pitchFamily="34" charset="0"/>
              </a:rPr>
              <a:t>Watch </a:t>
            </a:r>
            <a:r>
              <a:rPr lang="en-GB" sz="1500" b="0" i="0" u="sng" strike="noStrike" dirty="0">
                <a:solidFill>
                  <a:srgbClr val="FF6937"/>
                </a:solidFill>
                <a:effectLst/>
                <a:latin typeface="Arial" panose="020B0604020202020204" pitchFamily="34" charset="0"/>
                <a:hlinkClick r:id="rId4">
                  <a:extLst>
                    <a:ext uri="{A12FA001-AC4F-418D-AE19-62706E023703}">
                      <ahyp:hlinkClr xmlns:ahyp="http://schemas.microsoft.com/office/drawing/2018/hyperlinkcolor" val="tx"/>
                    </a:ext>
                  </a:extLst>
                </a:hlinkClick>
              </a:rPr>
              <a:t>this film</a:t>
            </a:r>
            <a:r>
              <a:rPr lang="en-GB" sz="1500" b="0" i="0" dirty="0">
                <a:solidFill>
                  <a:srgbClr val="FF6937"/>
                </a:solidFill>
                <a:effectLst/>
                <a:latin typeface="Arial" panose="020B0604020202020204" pitchFamily="34" charset="0"/>
              </a:rPr>
              <a:t> </a:t>
            </a:r>
            <a:r>
              <a:rPr lang="en-GB" sz="1500" b="0" i="0" dirty="0">
                <a:solidFill>
                  <a:schemeClr val="bg1"/>
                </a:solidFill>
                <a:effectLst/>
                <a:latin typeface="Arial" panose="020B0604020202020204" pitchFamily="34" charset="0"/>
              </a:rPr>
              <a:t>about how information shared on social media is used by others. What kind of information might you regularly share on social media? </a:t>
            </a:r>
            <a:r>
              <a:rPr lang="en-GB" sz="1500" i="0" dirty="0">
                <a:solidFill>
                  <a:srgbClr val="FF6937"/>
                </a:solidFill>
                <a:effectLst/>
                <a:latin typeface="Arial" panose="020B0604020202020204" pitchFamily="34" charset="0"/>
              </a:rPr>
              <a:t>Your location? Posts you have ‘liked’? A photo of you and friends? Items you have bought</a:t>
            </a:r>
            <a:r>
              <a:rPr lang="en-GB" sz="1500" b="0" i="0" dirty="0">
                <a:solidFill>
                  <a:srgbClr val="FF6937"/>
                </a:solidFill>
                <a:effectLst/>
                <a:latin typeface="Arial" panose="020B0604020202020204" pitchFamily="34" charset="0"/>
              </a:rPr>
              <a:t>? </a:t>
            </a:r>
            <a:r>
              <a:rPr lang="en-GB" sz="1500" b="0" i="0" dirty="0">
                <a:solidFill>
                  <a:schemeClr val="bg1"/>
                </a:solidFill>
                <a:effectLst/>
                <a:latin typeface="Arial" panose="020B0604020202020204" pitchFamily="34" charset="0"/>
              </a:rPr>
              <a:t> </a:t>
            </a:r>
          </a:p>
          <a:p>
            <a:pPr algn="ctr" rtl="0" fontAlgn="base"/>
            <a:endParaRPr lang="en-GB" sz="1500" b="0" i="0" dirty="0">
              <a:solidFill>
                <a:schemeClr val="bg1"/>
              </a:solidFill>
              <a:effectLst/>
              <a:latin typeface="Arial" panose="020B0604020202020204" pitchFamily="34" charset="0"/>
            </a:endParaRPr>
          </a:p>
          <a:p>
            <a:pPr algn="ctr" rtl="0" fontAlgn="base">
              <a:buFont typeface="+mj-lt"/>
              <a:buAutoNum type="arabicPeriod"/>
            </a:pPr>
            <a:r>
              <a:rPr lang="en-GB" sz="1500" b="0" i="0" dirty="0">
                <a:solidFill>
                  <a:schemeClr val="bg1"/>
                </a:solidFill>
                <a:effectLst/>
                <a:latin typeface="Arial" panose="020B0604020202020204" pitchFamily="34" charset="0"/>
              </a:rPr>
              <a:t>Discuss the risks of sharing this information in relation to a) your right to privacy</a:t>
            </a:r>
            <a:br>
              <a:rPr lang="en-GB" sz="1500" b="0" i="0" dirty="0">
                <a:solidFill>
                  <a:schemeClr val="bg1"/>
                </a:solidFill>
                <a:effectLst/>
                <a:latin typeface="Arial" panose="020B0604020202020204" pitchFamily="34" charset="0"/>
              </a:rPr>
            </a:br>
            <a:r>
              <a:rPr lang="en-GB" sz="1500" b="0" i="0" dirty="0">
                <a:solidFill>
                  <a:schemeClr val="bg1"/>
                </a:solidFill>
                <a:effectLst/>
                <a:latin typeface="Arial" panose="020B0604020202020204" pitchFamily="34" charset="0"/>
              </a:rPr>
              <a:t> b) Your right to be protected from harm and c) Your future life.  </a:t>
            </a:r>
          </a:p>
          <a:p>
            <a:pPr algn="ctr" rtl="0" fontAlgn="base">
              <a:buFont typeface="+mj-lt"/>
              <a:buAutoNum type="arabicPeriod" startAt="2"/>
            </a:pPr>
            <a:r>
              <a:rPr lang="en-GB" sz="1500" b="0" i="0" dirty="0">
                <a:solidFill>
                  <a:schemeClr val="bg1"/>
                </a:solidFill>
                <a:effectLst/>
                <a:latin typeface="Arial" panose="020B0604020202020204" pitchFamily="34" charset="0"/>
              </a:rPr>
              <a:t>Think of three top tips you would give to someone new to social media to protect them from harm, now and in the future.</a:t>
            </a:r>
          </a:p>
        </p:txBody>
      </p:sp>
    </p:spTree>
    <p:extLst>
      <p:ext uri="{BB962C8B-B14F-4D97-AF65-F5344CB8AC3E}">
        <p14:creationId xmlns:p14="http://schemas.microsoft.com/office/powerpoint/2010/main" val="285797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7053586"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3" y="4434357"/>
            <a:ext cx="7474826"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7582327" y="2137472"/>
            <a:ext cx="435068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8003569" y="4434357"/>
            <a:ext cx="3929443"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7E788E-E9B9-43C1-4D13-2D3E1B28D93C}"/>
              </a:ext>
            </a:extLst>
          </p:cNvPr>
          <p:cNvSpPr txBox="1"/>
          <p:nvPr/>
        </p:nvSpPr>
        <p:spPr>
          <a:xfrm>
            <a:off x="7816799" y="2203743"/>
            <a:ext cx="3881742"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Not everyone has a bedroom of their own or a space that is private. What advice would you give someone about how they can still enjoy a sense of </a:t>
            </a:r>
            <a:r>
              <a:rPr lang="en-GB" sz="1800" b="1" i="0" dirty="0">
                <a:solidFill>
                  <a:srgbClr val="003B5E"/>
                </a:solidFill>
                <a:effectLst/>
                <a:latin typeface="Arial" panose="020B0604020202020204" pitchFamily="34" charset="0"/>
              </a:rPr>
              <a:t>privacy and personal space </a:t>
            </a:r>
            <a:r>
              <a:rPr lang="en-GB" sz="1800" b="0" i="0" dirty="0">
                <a:solidFill>
                  <a:srgbClr val="000000"/>
                </a:solidFill>
                <a:effectLst/>
                <a:latin typeface="Arial" panose="020B0604020202020204" pitchFamily="34" charset="0"/>
              </a:rPr>
              <a:t>in other ways – walking outdoors for example? </a:t>
            </a:r>
          </a:p>
        </p:txBody>
      </p:sp>
      <p:sp>
        <p:nvSpPr>
          <p:cNvPr id="10" name="TextBox 9">
            <a:extLst>
              <a:ext uri="{FF2B5EF4-FFF2-40B4-BE49-F238E27FC236}">
                <a16:creationId xmlns:a16="http://schemas.microsoft.com/office/drawing/2014/main" id="{23FB570D-B234-3922-9DE8-4A90483EA3F9}"/>
              </a:ext>
            </a:extLst>
          </p:cNvPr>
          <p:cNvSpPr txBox="1"/>
          <p:nvPr/>
        </p:nvSpPr>
        <p:spPr>
          <a:xfrm>
            <a:off x="636998" y="4540608"/>
            <a:ext cx="5009890" cy="1938992"/>
          </a:xfrm>
          <a:prstGeom prst="rect">
            <a:avLst/>
          </a:prstGeom>
          <a:noFill/>
        </p:spPr>
        <p:txBody>
          <a:bodyPr wrap="square" rtlCol="0">
            <a:spAutoFit/>
          </a:bodyPr>
          <a:lstStyle/>
          <a:p>
            <a:pPr algn="ctr"/>
            <a:r>
              <a:rPr lang="en-GB" sz="1500" b="0" i="0" dirty="0">
                <a:solidFill>
                  <a:schemeClr val="bg1"/>
                </a:solidFill>
                <a:effectLst/>
                <a:latin typeface="Arial" panose="020B0604020202020204" pitchFamily="34" charset="0"/>
              </a:rPr>
              <a:t>Children and young people have a right to privacy and yet it’s important that parents and carers monitor their use of the internet to help keep them safe and protected. Write a page for a </a:t>
            </a:r>
            <a:r>
              <a:rPr lang="en-GB" sz="1500" b="0" i="0" dirty="0">
                <a:solidFill>
                  <a:srgbClr val="FFFF00"/>
                </a:solidFill>
                <a:effectLst/>
                <a:latin typeface="Arial" panose="020B0604020202020204" pitchFamily="34" charset="0"/>
              </a:rPr>
              <a:t>parenting guide </a:t>
            </a:r>
            <a:r>
              <a:rPr lang="en-GB" sz="1500" b="0" i="0" dirty="0">
                <a:solidFill>
                  <a:schemeClr val="bg1"/>
                </a:solidFill>
                <a:effectLst/>
                <a:latin typeface="Arial" panose="020B0604020202020204" pitchFamily="34" charset="0"/>
              </a:rPr>
              <a:t>about how to respect a child’s right to privacy as that child grows into an adolescent. Ensure that this is balanced with an adult’s responsibility for keeping them safe. Try and find time to have this conversation with the adults in your family.  </a:t>
            </a:r>
            <a:endParaRPr lang="en-GB" sz="15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AF3CEF-6A98-ED70-FF1B-F939D4B09ED1}"/>
              </a:ext>
            </a:extLst>
          </p:cNvPr>
          <p:cNvSpPr txBox="1"/>
          <p:nvPr/>
        </p:nvSpPr>
        <p:spPr>
          <a:xfrm>
            <a:off x="864199" y="2336058"/>
            <a:ext cx="6266066" cy="1754326"/>
          </a:xfrm>
          <a:prstGeom prst="rect">
            <a:avLst/>
          </a:prstGeom>
          <a:noFill/>
        </p:spPr>
        <p:txBody>
          <a:bodyPr wrap="square" rtlCol="0">
            <a:spAutoFit/>
          </a:bodyPr>
          <a:lstStyle/>
          <a:p>
            <a:pPr algn="ctr"/>
            <a:r>
              <a:rPr lang="en-GB" dirty="0">
                <a:solidFill>
                  <a:schemeClr val="bg1"/>
                </a:solidFill>
                <a:latin typeface="Arial" panose="020B0604020202020204" pitchFamily="34" charset="0"/>
              </a:rPr>
              <a:t>‘</a:t>
            </a:r>
            <a:r>
              <a:rPr lang="en-GB" sz="1800" b="0" i="0" dirty="0">
                <a:solidFill>
                  <a:schemeClr val="bg1"/>
                </a:solidFill>
                <a:effectLst/>
                <a:latin typeface="Arial" panose="020B0604020202020204" pitchFamily="34" charset="0"/>
              </a:rPr>
              <a:t>The Age Appropriate Design Code’ requires companies that run social media platforms such as Instagram and Snapchat to improve their privacy settings for under 18s. Research this code on</a:t>
            </a:r>
            <a:r>
              <a:rPr lang="en-GB" sz="1800" b="0" i="0" strike="noStrike" dirty="0">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 </a:t>
            </a:r>
            <a:r>
              <a:rPr lang="en-GB" sz="1800" b="0" i="0" u="sng" strike="noStrike" dirty="0">
                <a:solidFill>
                  <a:srgbClr val="FF6937"/>
                </a:solidFill>
                <a:effectLst/>
                <a:latin typeface="Arial" panose="020B0604020202020204" pitchFamily="34" charset="0"/>
                <a:hlinkClick r:id="rId2">
                  <a:extLst>
                    <a:ext uri="{A12FA001-AC4F-418D-AE19-62706E023703}">
                      <ahyp:hlinkClr xmlns:ahyp="http://schemas.microsoft.com/office/drawing/2018/hyperlinkcolor" val="tx"/>
                    </a:ext>
                  </a:extLst>
                </a:hlinkClick>
              </a:rPr>
              <a:t>BBC</a:t>
            </a:r>
            <a:r>
              <a:rPr lang="en-GB" sz="1800" b="0" i="0" dirty="0">
                <a:solidFill>
                  <a:srgbClr val="FF6937"/>
                </a:solidFill>
                <a:effectLst/>
                <a:latin typeface="Arial" panose="020B0604020202020204" pitchFamily="34" charset="0"/>
              </a:rPr>
              <a:t> </a:t>
            </a:r>
            <a:r>
              <a:rPr lang="en-GB" sz="1800" b="0" i="0" dirty="0">
                <a:solidFill>
                  <a:schemeClr val="bg1"/>
                </a:solidFill>
                <a:effectLst/>
                <a:latin typeface="Arial" panose="020B0604020202020204" pitchFamily="34" charset="0"/>
              </a:rPr>
              <a:t>and </a:t>
            </a:r>
            <a:r>
              <a:rPr lang="en-GB" sz="1800" b="0" i="0" u="sng" strike="noStrike" dirty="0">
                <a:solidFill>
                  <a:srgbClr val="FF6937"/>
                </a:solidFill>
                <a:effectLst/>
                <a:latin typeface="Arial" panose="020B0604020202020204" pitchFamily="34" charset="0"/>
                <a:hlinkClick r:id="rId3">
                  <a:extLst>
                    <a:ext uri="{A12FA001-AC4F-418D-AE19-62706E023703}">
                      <ahyp:hlinkClr xmlns:ahyp="http://schemas.microsoft.com/office/drawing/2018/hyperlinkcolor" val="tx"/>
                    </a:ext>
                  </a:extLst>
                </a:hlinkClick>
              </a:rPr>
              <a:t>The Guardian</a:t>
            </a:r>
            <a:r>
              <a:rPr lang="en-GB" sz="1800" b="0" i="0"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a:t>
            </a:r>
            <a:r>
              <a:rPr lang="en-GB" sz="1800" b="0" i="0" dirty="0">
                <a:solidFill>
                  <a:schemeClr val="bg1"/>
                </a:solidFill>
                <a:effectLst/>
                <a:latin typeface="Arial" panose="020B0604020202020204" pitchFamily="34" charset="0"/>
              </a:rPr>
              <a:t> What do you think of it? Does it go far enough or too far? Would it be easy for under 18s to get around it? </a:t>
            </a:r>
            <a:endParaRPr lang="en-GB" sz="14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8126858" y="4494443"/>
            <a:ext cx="3723961"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Create a short presentation about how the right to privacy is respected in school. This presentation could be shared in PSHE or in an assembly. Is there a way of sharing ideas to </a:t>
            </a:r>
            <a:r>
              <a:rPr lang="en-GB" sz="1800" b="1" i="0" dirty="0">
                <a:solidFill>
                  <a:srgbClr val="003B5E"/>
                </a:solidFill>
                <a:effectLst/>
                <a:latin typeface="Arial" panose="020B0604020202020204" pitchFamily="34" charset="0"/>
              </a:rPr>
              <a:t>improve everyone’s privacy</a:t>
            </a:r>
            <a:r>
              <a:rPr lang="en-GB" sz="1800" b="0" i="0" dirty="0">
                <a:solidFill>
                  <a:srgbClr val="000000"/>
                </a:solidFill>
                <a:effectLst/>
                <a:latin typeface="Arial" panose="020B0604020202020204" pitchFamily="34" charset="0"/>
              </a:rPr>
              <a:t>? </a:t>
            </a:r>
            <a:endParaRPr lang="en-GB" dirty="0">
              <a:latin typeface="Arial" panose="020B0604020202020204" pitchFamily="34" charset="0"/>
              <a:cs typeface="Arial" panose="020B0604020202020204" pitchFamily="34" charset="0"/>
            </a:endParaRPr>
          </a:p>
        </p:txBody>
      </p:sp>
      <p:pic>
        <p:nvPicPr>
          <p:cNvPr id="14" name="Picture 13" descr="Two people looking at a phone&#10;&#10;Description automatically generated with low confidence">
            <a:extLst>
              <a:ext uri="{FF2B5EF4-FFF2-40B4-BE49-F238E27FC236}">
                <a16:creationId xmlns:a16="http://schemas.microsoft.com/office/drawing/2014/main" id="{3941007E-94FE-2965-3E9D-95D0E84864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177" y="4800132"/>
            <a:ext cx="2129917" cy="1419945"/>
          </a:xfrm>
          <a:prstGeom prst="rect">
            <a:avLst/>
          </a:prstGeom>
        </p:spPr>
      </p:pic>
    </p:spTree>
    <p:extLst>
      <p:ext uri="{BB962C8B-B14F-4D97-AF65-F5344CB8AC3E}">
        <p14:creationId xmlns:p14="http://schemas.microsoft.com/office/powerpoint/2010/main" val="3758393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2" y="2137472"/>
            <a:ext cx="5676115"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D4B0183-7BE6-01B6-1CB7-0D8BCD7ED86F}"/>
              </a:ext>
            </a:extLst>
          </p:cNvPr>
          <p:cNvSpPr/>
          <p:nvPr/>
        </p:nvSpPr>
        <p:spPr>
          <a:xfrm>
            <a:off x="528741" y="4434357"/>
            <a:ext cx="6961119"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6204857" y="2137472"/>
            <a:ext cx="572815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7489861" y="4434357"/>
            <a:ext cx="4443152"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DABE4C-A04F-5B8C-9171-D4E4C4FE47EB}"/>
              </a:ext>
            </a:extLst>
          </p:cNvPr>
          <p:cNvSpPr txBox="1"/>
          <p:nvPr/>
        </p:nvSpPr>
        <p:spPr>
          <a:xfrm>
            <a:off x="725116" y="2257646"/>
            <a:ext cx="5162342"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Think about </a:t>
            </a:r>
            <a:r>
              <a:rPr lang="en-GB" sz="1800" b="1" i="0" dirty="0">
                <a:solidFill>
                  <a:srgbClr val="003B5E"/>
                </a:solidFill>
                <a:effectLst/>
                <a:latin typeface="Arial" panose="020B0604020202020204" pitchFamily="34" charset="0"/>
              </a:rPr>
              <a:t>why privacy is important </a:t>
            </a:r>
            <a:r>
              <a:rPr lang="en-GB" sz="1800" b="0" i="0" dirty="0">
                <a:solidFill>
                  <a:srgbClr val="000000"/>
                </a:solidFill>
                <a:effectLst/>
                <a:latin typeface="Arial" panose="020B0604020202020204" pitchFamily="34" charset="0"/>
              </a:rPr>
              <a:t>to you. Think about a two-year-old, a 10-year-old and a 16-year-old. What are the similarities and differences in the types of privacy that should be respected at these ages? Write a letter to your six-year-old self explaining why the right to privacy is important. </a:t>
            </a:r>
            <a:endParaRPr lang="en-GB"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1773CE7-D42F-65B6-D206-69D99BDDECCC}"/>
              </a:ext>
            </a:extLst>
          </p:cNvPr>
          <p:cNvSpPr txBox="1"/>
          <p:nvPr/>
        </p:nvSpPr>
        <p:spPr>
          <a:xfrm>
            <a:off x="7722925" y="4632239"/>
            <a:ext cx="3977023" cy="1754326"/>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Imagine this scenario (or make up one of your own): </a:t>
            </a:r>
            <a:r>
              <a:rPr lang="en-GB" sz="1800" b="0" dirty="0">
                <a:solidFill>
                  <a:schemeClr val="bg1"/>
                </a:solidFill>
                <a:effectLst/>
                <a:latin typeface="Arial" panose="020B0604020202020204" pitchFamily="34" charset="0"/>
              </a:rPr>
              <a:t>A celebrity includes their child in a ‘reality’ television show. </a:t>
            </a:r>
            <a:r>
              <a:rPr lang="en-GB" sz="1800" b="0" i="0" dirty="0">
                <a:solidFill>
                  <a:schemeClr val="bg1"/>
                </a:solidFill>
                <a:effectLst/>
                <a:latin typeface="Arial" panose="020B0604020202020204" pitchFamily="34" charset="0"/>
              </a:rPr>
              <a:t>Discuss in groups what you think about this. </a:t>
            </a:r>
            <a:r>
              <a:rPr lang="en-GB" sz="1800" b="0" i="0" dirty="0">
                <a:solidFill>
                  <a:srgbClr val="FF6937"/>
                </a:solidFill>
                <a:effectLst/>
                <a:latin typeface="Arial" panose="020B0604020202020204" pitchFamily="34" charset="0"/>
              </a:rPr>
              <a:t>What impact might this have on the child</a:t>
            </a:r>
            <a:r>
              <a:rPr lang="en-GB" sz="1800" b="0" i="0" dirty="0">
                <a:solidFill>
                  <a:schemeClr val="bg1"/>
                </a:solidFill>
                <a:effectLst/>
                <a:latin typeface="Arial" panose="020B0604020202020204" pitchFamily="34" charset="0"/>
              </a:rPr>
              <a:t>? </a:t>
            </a: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5AFE186-0D68-2DD9-BC8D-1CC5C10F8D39}"/>
              </a:ext>
            </a:extLst>
          </p:cNvPr>
          <p:cNvSpPr txBox="1"/>
          <p:nvPr/>
        </p:nvSpPr>
        <p:spPr>
          <a:xfrm>
            <a:off x="6427973" y="2341476"/>
            <a:ext cx="5281924" cy="1754326"/>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“I have the right to keep my phone calls, social media and emails private.” Work with your peers to </a:t>
            </a:r>
            <a:r>
              <a:rPr lang="en-GB" sz="1800" b="0" i="0" dirty="0">
                <a:solidFill>
                  <a:srgbClr val="FFFF00"/>
                </a:solidFill>
                <a:effectLst/>
                <a:latin typeface="Arial" panose="020B0604020202020204" pitchFamily="34" charset="0"/>
              </a:rPr>
              <a:t>create a drama scenario </a:t>
            </a:r>
            <a:r>
              <a:rPr lang="en-GB" sz="1800" b="0" i="0" dirty="0">
                <a:solidFill>
                  <a:schemeClr val="bg1"/>
                </a:solidFill>
                <a:effectLst/>
                <a:latin typeface="Arial" panose="020B0604020202020204" pitchFamily="34" charset="0"/>
              </a:rPr>
              <a:t>in which a teenager is talking with their parent about their right to privacy. How might the parent respond? Try to see the debate from both sides. </a:t>
            </a:r>
            <a:endParaRPr lang="en-GB" sz="16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1AADD9C-B977-AACA-5A60-AE40D9BF0893}"/>
              </a:ext>
            </a:extLst>
          </p:cNvPr>
          <p:cNvSpPr txBox="1"/>
          <p:nvPr/>
        </p:nvSpPr>
        <p:spPr>
          <a:xfrm>
            <a:off x="725116" y="4632942"/>
            <a:ext cx="5122600"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Why is privacy important to us as people? How does it feel when your privacy is invaded? Why is it sometimes hard to respect another person’s privacy? </a:t>
            </a:r>
            <a:r>
              <a:rPr lang="en-GB" sz="1800" b="1" i="0" dirty="0">
                <a:solidFill>
                  <a:srgbClr val="003B5E"/>
                </a:solidFill>
                <a:effectLst/>
                <a:latin typeface="Arial" panose="020B0604020202020204" pitchFamily="34" charset="0"/>
              </a:rPr>
              <a:t>Discuss these questions in a group</a:t>
            </a:r>
            <a:r>
              <a:rPr lang="en-GB" sz="1800" b="0" i="0" dirty="0">
                <a:solidFill>
                  <a:srgbClr val="000000"/>
                </a:solidFill>
                <a:effectLst/>
                <a:latin typeface="Arial" panose="020B0604020202020204" pitchFamily="34" charset="0"/>
              </a:rPr>
              <a:t>, then work together to find a creative way to collate and feedback your ideas. </a:t>
            </a:r>
            <a:endParaRPr lang="en-GB" sz="1400" dirty="0">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4E12ACB9-873F-4485-8C3F-8CA1DABA25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87458" y="4571123"/>
            <a:ext cx="1408474" cy="1877965"/>
          </a:xfrm>
          <a:prstGeom prst="rect">
            <a:avLst/>
          </a:prstGeom>
        </p:spPr>
      </p:pic>
    </p:spTree>
    <p:extLst>
      <p:ext uri="{BB962C8B-B14F-4D97-AF65-F5344CB8AC3E}">
        <p14:creationId xmlns:p14="http://schemas.microsoft.com/office/powerpoint/2010/main" val="1242304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526397"/>
            <a:ext cx="5305425" cy="870290"/>
          </a:xfrm>
        </p:spPr>
        <p:txBody>
          <a:bodyPr/>
          <a:lstStyle/>
          <a:p>
            <a:r>
              <a:rPr lang="en-GB" sz="1800" dirty="0">
                <a:latin typeface="Arial" panose="020B0604020202020204" pitchFamily="34" charset="0"/>
                <a:cs typeface="Arial" panose="020B0604020202020204" pitchFamily="34" charset="0"/>
              </a:rPr>
              <a:t>Give yourself some time and space – a moment of privacy! Have a think about the following questions: </a:t>
            </a:r>
          </a:p>
          <a:p>
            <a:endParaRPr lang="en-GB"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6" y="2670795"/>
            <a:ext cx="5433498" cy="3768452"/>
          </a:xfrm>
        </p:spPr>
        <p:txBody>
          <a:bodyPr>
            <a:noAutofit/>
          </a:body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Why is your privacy important to you?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What do you do to respect other people’s right to privacy? </a:t>
            </a: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What other rights are connected to the right to privacy? </a:t>
            </a:r>
          </a:p>
        </p:txBody>
      </p:sp>
    </p:spTree>
    <p:extLst>
      <p:ext uri="{BB962C8B-B14F-4D97-AF65-F5344CB8AC3E}">
        <p14:creationId xmlns:p14="http://schemas.microsoft.com/office/powerpoint/2010/main" val="1248567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a:xfrm>
            <a:off x="296867" y="5796988"/>
            <a:ext cx="3696909" cy="744407"/>
          </a:xfrm>
        </p:spPr>
        <p:txBody>
          <a:bodyPr/>
          <a:lstStyle/>
          <a:p>
            <a:r>
              <a:rPr lang="en-US" sz="3800" dirty="0">
                <a:latin typeface="Arial Black" panose="020B0A04020102020204" pitchFamily="34" charset="0"/>
              </a:rPr>
              <a:t>THANK YOU</a:t>
            </a:r>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a:xfrm>
            <a:off x="6368214" y="1583987"/>
            <a:ext cx="5305425" cy="4490853"/>
          </a:xfrm>
        </p:spPr>
        <p:txBody>
          <a:bodyPr>
            <a:normAutofit/>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Guess the article</a:t>
            </a:r>
          </a:p>
          <a:p>
            <a:pPr>
              <a:lnSpc>
                <a:spcPct val="150000"/>
              </a:lnSpc>
            </a:pPr>
            <a:r>
              <a:rPr lang="en-US" dirty="0">
                <a:solidFill>
                  <a:srgbClr val="00AEEF"/>
                </a:solidFill>
                <a:latin typeface="Arial" panose="020B0604020202020204" pitchFamily="34" charset="0"/>
                <a:cs typeface="Arial" panose="020B0604020202020204" pitchFamily="34" charset="0"/>
              </a:rPr>
              <a:t>Slide 4</a:t>
            </a:r>
            <a:r>
              <a:rPr lang="en-US" dirty="0">
                <a:latin typeface="Arial" panose="020B0604020202020204" pitchFamily="34" charset="0"/>
                <a:cs typeface="Arial" panose="020B0604020202020204" pitchFamily="34" charset="0"/>
              </a:rPr>
              <a:t>: Introducing Article 16</a:t>
            </a:r>
          </a:p>
          <a:p>
            <a:pPr>
              <a:lnSpc>
                <a:spcPct val="150000"/>
              </a:lnSpc>
            </a:pPr>
            <a:r>
              <a:rPr lang="en-US" dirty="0">
                <a:solidFill>
                  <a:srgbClr val="00AEEF"/>
                </a:solidFill>
                <a:latin typeface="Arial" panose="020B0604020202020204" pitchFamily="34" charset="0"/>
                <a:cs typeface="Arial" panose="020B0604020202020204" pitchFamily="34" charset="0"/>
              </a:rPr>
              <a:t>Slide 5</a:t>
            </a:r>
            <a:r>
              <a:rPr lang="en-US" dirty="0">
                <a:latin typeface="Arial" panose="020B0604020202020204" pitchFamily="34" charset="0"/>
                <a:cs typeface="Arial" panose="020B0604020202020204" pitchFamily="34" charset="0"/>
              </a:rPr>
              <a:t>: Exploring Article 16</a:t>
            </a:r>
          </a:p>
          <a:p>
            <a:pPr>
              <a:lnSpc>
                <a:spcPct val="150000"/>
              </a:lnSpc>
            </a:pPr>
            <a:r>
              <a:rPr lang="en-US" dirty="0">
                <a:solidFill>
                  <a:srgbClr val="00AEEF"/>
                </a:solidFill>
                <a:latin typeface="Arial" panose="020B0604020202020204" pitchFamily="34" charset="0"/>
                <a:cs typeface="Arial" panose="020B0604020202020204" pitchFamily="34" charset="0"/>
              </a:rPr>
              <a:t>Slide 6</a:t>
            </a:r>
            <a:r>
              <a:rPr lang="en-US" dirty="0">
                <a:latin typeface="Arial" panose="020B0604020202020204" pitchFamily="34" charset="0"/>
                <a:cs typeface="Arial" panose="020B0604020202020204" pitchFamily="34" charset="0"/>
              </a:rPr>
              <a:t>: Some possible answers</a:t>
            </a:r>
          </a:p>
          <a:p>
            <a:pPr>
              <a:lnSpc>
                <a:spcPct val="150000"/>
              </a:lnSpc>
            </a:pPr>
            <a:r>
              <a:rPr lang="en-US" dirty="0">
                <a:solidFill>
                  <a:srgbClr val="00AEEF"/>
                </a:solidFill>
                <a:latin typeface="Arial" panose="020B0604020202020204" pitchFamily="34" charset="0"/>
                <a:cs typeface="Arial" panose="020B0604020202020204" pitchFamily="34" charset="0"/>
              </a:rPr>
              <a:t>Slide 7, 8 &amp; 9</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10, 11 &amp; 12</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13</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2" y="372635"/>
            <a:ext cx="3100284" cy="1031803"/>
          </a:xfrm>
        </p:spPr>
        <p:txBody>
          <a:bodyPr/>
          <a:lstStyle/>
          <a:p>
            <a:r>
              <a:rPr lang="en-US" sz="3200" dirty="0">
                <a:latin typeface="Arial Black" panose="020B0A04020102020204" pitchFamily="34" charset="0"/>
              </a:rPr>
              <a:t>GUESS THE ARTICLE</a:t>
            </a:r>
          </a:p>
        </p:txBody>
      </p:sp>
      <p:sp>
        <p:nvSpPr>
          <p:cNvPr id="8" name="Text Placeholder 7">
            <a:extLst>
              <a:ext uri="{FF2B5EF4-FFF2-40B4-BE49-F238E27FC236}">
                <a16:creationId xmlns:a16="http://schemas.microsoft.com/office/drawing/2014/main" id="{56AF2EE3-66CF-2F4D-A29F-1BAA0090ADB6}"/>
              </a:ext>
            </a:extLst>
          </p:cNvPr>
          <p:cNvSpPr>
            <a:spLocks noGrp="1"/>
          </p:cNvSpPr>
          <p:nvPr>
            <p:ph type="body" sz="quarter" idx="23"/>
          </p:nvPr>
        </p:nvSpPr>
        <p:spPr>
          <a:xfrm>
            <a:off x="528741" y="5154969"/>
            <a:ext cx="10901362" cy="1111321"/>
          </a:xfrm>
        </p:spPr>
        <p:txBody>
          <a:bodyPr/>
          <a:lstStyle/>
          <a:p>
            <a:pPr marL="0" indent="0">
              <a:buNone/>
            </a:pPr>
            <a:r>
              <a:rPr lang="en-GB" dirty="0">
                <a:solidFill>
                  <a:schemeClr val="bg1"/>
                </a:solidFill>
                <a:latin typeface="Arial"/>
                <a:cs typeface="Arial"/>
              </a:rPr>
              <a:t>These pictures provide a clue to this week’s articles. </a:t>
            </a:r>
            <a:endParaRPr lang="en-GB" dirty="0">
              <a:solidFill>
                <a:schemeClr val="bg1"/>
              </a:solidFill>
              <a:latin typeface="Arial" panose="020B0604020202020204" pitchFamily="34" charset="0"/>
              <a:cs typeface="Arial" panose="020B0604020202020204" pitchFamily="34" charset="0"/>
            </a:endParaRPr>
          </a:p>
          <a:p>
            <a:pPr marL="0" indent="0">
              <a:buNone/>
            </a:pPr>
            <a:r>
              <a:rPr lang="en-GB" dirty="0">
                <a:solidFill>
                  <a:schemeClr val="bg1"/>
                </a:solidFill>
                <a:latin typeface="Arial"/>
                <a:cs typeface="Arial"/>
              </a:rPr>
              <a:t>How do these pictures help you? Can you guess how they are linked together?</a:t>
            </a:r>
          </a:p>
          <a:p>
            <a:pPr marL="0" indent="0">
              <a:buNone/>
            </a:pPr>
            <a:r>
              <a:rPr lang="en-GB" dirty="0">
                <a:solidFill>
                  <a:schemeClr val="bg1"/>
                </a:solidFill>
                <a:latin typeface="Arial"/>
                <a:cs typeface="Arial"/>
              </a:rPr>
              <a:t>Write down your thoughts or discuss with someone in your class. </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endParaRPr lang="en-US" dirty="0"/>
          </a:p>
        </p:txBody>
      </p:sp>
      <p:sp>
        <p:nvSpPr>
          <p:cNvPr id="14" name="TextBox 13">
            <a:extLst>
              <a:ext uri="{FF2B5EF4-FFF2-40B4-BE49-F238E27FC236}">
                <a16:creationId xmlns:a16="http://schemas.microsoft.com/office/drawing/2014/main" id="{FD12162B-7A21-6315-FDF6-4BAA7F9A793B}"/>
              </a:ext>
            </a:extLst>
          </p:cNvPr>
          <p:cNvSpPr txBox="1"/>
          <p:nvPr/>
        </p:nvSpPr>
        <p:spPr>
          <a:xfrm>
            <a:off x="528740" y="4339839"/>
            <a:ext cx="2204185"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i="0" dirty="0">
                <a:solidFill>
                  <a:schemeClr val="bg1"/>
                </a:solidFill>
                <a:effectLst/>
                <a:latin typeface="Arial" panose="020B0604020202020204" pitchFamily="34" charset="0"/>
                <a:cs typeface="Arial" panose="020B0604020202020204" pitchFamily="34" charset="0"/>
              </a:rPr>
              <a:t>Gilbertson - Highway Child</a:t>
            </a:r>
            <a:endParaRPr lang="en-GB" sz="9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311BA60-62DF-BD47-B1C4-A225FBF4AA9F}"/>
              </a:ext>
            </a:extLst>
          </p:cNvPr>
          <p:cNvSpPr txBox="1"/>
          <p:nvPr/>
        </p:nvSpPr>
        <p:spPr>
          <a:xfrm>
            <a:off x="4404249" y="4339839"/>
            <a:ext cx="1600202"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dirty="0">
                <a:solidFill>
                  <a:schemeClr val="bg1"/>
                </a:solidFill>
                <a:effectLst/>
                <a:latin typeface="Arial" panose="020B0604020202020204" pitchFamily="34" charset="0"/>
                <a:cs typeface="Arial" panose="020B0604020202020204" pitchFamily="34" charset="0"/>
              </a:rPr>
              <a:t>Schverdfinger</a:t>
            </a:r>
            <a:endParaRPr lang="en-GB" sz="9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7C09EC2-4171-DA0D-F1BC-6D707F9B2AB4}"/>
              </a:ext>
            </a:extLst>
          </p:cNvPr>
          <p:cNvSpPr txBox="1"/>
          <p:nvPr/>
        </p:nvSpPr>
        <p:spPr>
          <a:xfrm>
            <a:off x="8279757" y="4339839"/>
            <a:ext cx="1600202"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dirty="0">
                <a:solidFill>
                  <a:schemeClr val="bg1"/>
                </a:solidFill>
                <a:effectLst/>
                <a:latin typeface="Arial" panose="020B0604020202020204" pitchFamily="34" charset="0"/>
                <a:cs typeface="Arial" panose="020B0604020202020204" pitchFamily="34" charset="0"/>
              </a:rPr>
              <a:t>Panjwani</a:t>
            </a:r>
            <a:endParaRPr lang="en-GB" sz="900" dirty="0">
              <a:solidFill>
                <a:schemeClr val="bg1"/>
              </a:solidFill>
              <a:latin typeface="Arial" panose="020B0604020202020204" pitchFamily="34" charset="0"/>
              <a:cs typeface="Arial" panose="020B0604020202020204" pitchFamily="34" charset="0"/>
            </a:endParaRPr>
          </a:p>
        </p:txBody>
      </p:sp>
      <p:pic>
        <p:nvPicPr>
          <p:cNvPr id="4" name="Picture 3" descr="A couple of boys looking at a computer&#10;&#10;Description automatically generated with low confidence">
            <a:extLst>
              <a:ext uri="{FF2B5EF4-FFF2-40B4-BE49-F238E27FC236}">
                <a16:creationId xmlns:a16="http://schemas.microsoft.com/office/drawing/2014/main" id="{7F852F86-A6F7-39D4-D070-9318523ABD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571" y="1726579"/>
            <a:ext cx="3759564" cy="2506376"/>
          </a:xfrm>
          <a:prstGeom prst="rect">
            <a:avLst/>
          </a:prstGeom>
        </p:spPr>
      </p:pic>
      <p:pic>
        <p:nvPicPr>
          <p:cNvPr id="7" name="Picture 6" descr="A person reading a book&#10;&#10;Description automatically generated with low confidence">
            <a:extLst>
              <a:ext uri="{FF2B5EF4-FFF2-40B4-BE49-F238E27FC236}">
                <a16:creationId xmlns:a16="http://schemas.microsoft.com/office/drawing/2014/main" id="{541194F2-635E-72E0-5BDE-0F944E329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4844" y="1726579"/>
            <a:ext cx="3759564" cy="2506376"/>
          </a:xfrm>
          <a:prstGeom prst="rect">
            <a:avLst/>
          </a:prstGeom>
        </p:spPr>
      </p:pic>
      <p:pic>
        <p:nvPicPr>
          <p:cNvPr id="11" name="Picture 10" descr="A picture containing outdoor, sky, tree, grass&#10;&#10;Description automatically generated">
            <a:extLst>
              <a:ext uri="{FF2B5EF4-FFF2-40B4-BE49-F238E27FC236}">
                <a16:creationId xmlns:a16="http://schemas.microsoft.com/office/drawing/2014/main" id="{E082633E-89F9-21C7-533F-5800EDC05B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9117" y="1726579"/>
            <a:ext cx="3759564" cy="2506376"/>
          </a:xfrm>
          <a:prstGeom prst="rect">
            <a:avLst/>
          </a:prstGeom>
        </p:spPr>
      </p:pic>
    </p:spTree>
    <p:extLst>
      <p:ext uri="{BB962C8B-B14F-4D97-AF65-F5344CB8AC3E}">
        <p14:creationId xmlns:p14="http://schemas.microsoft.com/office/powerpoint/2010/main" val="18255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1" y="621935"/>
            <a:ext cx="3747984" cy="533205"/>
          </a:xfrm>
        </p:spPr>
        <p:txBody>
          <a:bodyPr/>
          <a:lstStyle/>
          <a:p>
            <a:r>
              <a:rPr lang="en-US" sz="2800" dirty="0">
                <a:latin typeface="Arial Black" panose="020B0A04020102020204" pitchFamily="34" charset="0"/>
              </a:rPr>
              <a:t>ARTICLE 16</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a:xfrm>
            <a:off x="6586401" y="1662452"/>
            <a:ext cx="5305425" cy="520619"/>
          </a:xfrm>
        </p:spPr>
        <p:txBody>
          <a:bodyPr/>
          <a:lstStyle/>
          <a:p>
            <a:r>
              <a:rPr lang="en-GB" sz="2400" b="1" i="0" dirty="0">
                <a:solidFill>
                  <a:srgbClr val="000000"/>
                </a:solidFill>
                <a:effectLst/>
                <a:latin typeface="Arial Black" panose="020B0A04020102020204" pitchFamily="34" charset="0"/>
              </a:rPr>
              <a:t>Article </a:t>
            </a:r>
            <a:r>
              <a:rPr lang="en-GB" sz="2400" dirty="0">
                <a:solidFill>
                  <a:srgbClr val="000000"/>
                </a:solidFill>
                <a:latin typeface="Arial Black" panose="020B0A04020102020204" pitchFamily="34" charset="0"/>
              </a:rPr>
              <a:t>16 </a:t>
            </a:r>
            <a:r>
              <a:rPr lang="en-GB" sz="2400" b="1" i="0" dirty="0">
                <a:solidFill>
                  <a:srgbClr val="000000"/>
                </a:solidFill>
                <a:effectLst/>
                <a:latin typeface="Arial Black" panose="020B0A04020102020204" pitchFamily="34" charset="0"/>
              </a:rPr>
              <a:t>(right to privacy)</a:t>
            </a:r>
            <a:endParaRPr lang="en-US" sz="2800" dirty="0">
              <a:latin typeface="Arial Black" panose="020B0A04020102020204" pitchFamily="34" charset="0"/>
            </a:endParaRP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2" y="2327762"/>
            <a:ext cx="5305424" cy="1830703"/>
          </a:xfrm>
        </p:spPr>
        <p:txBody>
          <a:bodyPr>
            <a:noAutofit/>
          </a:bodyPr>
          <a:lstStyle/>
          <a:p>
            <a:pPr algn="l" rtl="0" fontAlgn="base"/>
            <a:r>
              <a:rPr lang="en-GB" sz="2000" dirty="0"/>
              <a:t>Every child has the right to privacy. The law should protect the </a:t>
            </a:r>
            <a:r>
              <a:rPr lang="en-GB" sz="2000" dirty="0">
                <a:solidFill>
                  <a:srgbClr val="FFFF00"/>
                </a:solidFill>
              </a:rPr>
              <a:t>child’s private, family and home life</a:t>
            </a:r>
            <a:r>
              <a:rPr lang="en-GB" sz="2000" dirty="0"/>
              <a:t>, including protecting children from unlawful attacks that harm their reputation.</a:t>
            </a:r>
            <a:endParaRPr lang="en-GB" b="0" i="0" dirty="0">
              <a:solidFill>
                <a:srgbClr val="000000"/>
              </a:solidFill>
              <a:effectLst/>
              <a:latin typeface="Segoe UI" panose="020B0502040204020203" pitchFamily="34" charset="0"/>
            </a:endParaRPr>
          </a:p>
        </p:txBody>
      </p:sp>
      <p:sp>
        <p:nvSpPr>
          <p:cNvPr id="2" name="TextBox 1">
            <a:extLst>
              <a:ext uri="{FF2B5EF4-FFF2-40B4-BE49-F238E27FC236}">
                <a16:creationId xmlns:a16="http://schemas.microsoft.com/office/drawing/2014/main" id="{627778A1-9760-5310-3D0C-C99F762FA511}"/>
              </a:ext>
            </a:extLst>
          </p:cNvPr>
          <p:cNvSpPr txBox="1"/>
          <p:nvPr/>
        </p:nvSpPr>
        <p:spPr>
          <a:xfrm>
            <a:off x="528741" y="1598296"/>
            <a:ext cx="5076859"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Isobel Mitchell, RRSA Professional Adviser, </a:t>
            </a:r>
          </a:p>
          <a:p>
            <a:r>
              <a:rPr lang="en-GB" sz="1600" dirty="0">
                <a:latin typeface="Arial" panose="020B0604020202020204" pitchFamily="34" charset="0"/>
                <a:cs typeface="Arial" panose="020B0604020202020204" pitchFamily="34" charset="0"/>
              </a:rPr>
              <a:t>introduces Article 16</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dirty="0">
                <a:solidFill>
                  <a:srgbClr val="00AEE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pic>
        <p:nvPicPr>
          <p:cNvPr id="7" name="a16">
            <a:hlinkClick r:id="" action="ppaction://media"/>
            <a:extLst>
              <a:ext uri="{FF2B5EF4-FFF2-40B4-BE49-F238E27FC236}">
                <a16:creationId xmlns:a16="http://schemas.microsoft.com/office/drawing/2014/main" id="{075F27F8-8F02-7617-F688-A6E7B4C7E1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5237" y="2681555"/>
            <a:ext cx="4273913" cy="2404075"/>
          </a:xfrm>
          <a:prstGeom prst="rect">
            <a:avLst/>
          </a:prstGeom>
        </p:spPr>
      </p:pic>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1" y="476934"/>
            <a:ext cx="4389173" cy="921003"/>
          </a:xfrm>
        </p:spPr>
        <p:txBody>
          <a:bodyPr/>
          <a:lstStyle/>
          <a:p>
            <a:r>
              <a:rPr lang="en-US" sz="2800" dirty="0">
                <a:latin typeface="Arial Black" panose="020B0A04020102020204" pitchFamily="34" charset="0"/>
              </a:rPr>
              <a:t>EXPLORING ARTICLE 16</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US" dirty="0">
                <a:latin typeface="Arial Black" panose="020B0A04020102020204" pitchFamily="34" charset="0"/>
              </a:rPr>
              <a:t>Have a think and write down some answers.</a:t>
            </a: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a:xfrm>
            <a:off x="6535899" y="2141136"/>
            <a:ext cx="5351301" cy="1357312"/>
          </a:xfrm>
        </p:spPr>
        <p:txBody>
          <a:bodyPr>
            <a:normAutofit/>
          </a:bodyPr>
          <a:lstStyle/>
          <a:p>
            <a:r>
              <a:rPr lang="en-GB" sz="2400" b="1" dirty="0">
                <a:solidFill>
                  <a:srgbClr val="00AEEF"/>
                </a:solidFill>
                <a:effectLst/>
                <a:latin typeface="Arial" panose="020B0604020202020204" pitchFamily="34" charset="0"/>
              </a:rPr>
              <a:t>Why</a:t>
            </a:r>
            <a:r>
              <a:rPr lang="en-GB" sz="2400" b="0" dirty="0">
                <a:solidFill>
                  <a:srgbClr val="000000"/>
                </a:solidFill>
                <a:effectLst/>
                <a:latin typeface="Arial" panose="020B0604020202020204" pitchFamily="34" charset="0"/>
              </a:rPr>
              <a:t> is privacy important to you? </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376665"/>
            <a:ext cx="4338534" cy="921003"/>
          </a:xfrm>
        </p:spPr>
        <p:txBody>
          <a:bodyPr/>
          <a:lstStyle/>
          <a:p>
            <a:r>
              <a:rPr lang="en-US" sz="2800" dirty="0">
                <a:latin typeface="Arial Black" panose="020B0A04020102020204" pitchFamily="34" charset="0"/>
              </a:rPr>
              <a:t>EXPLORING ARTICLE 16</a:t>
            </a: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6" y="6221849"/>
            <a:ext cx="10781619" cy="259486"/>
          </a:xfrm>
        </p:spPr>
        <p:txBody>
          <a:bodyPr/>
          <a:lstStyle/>
          <a:p>
            <a:r>
              <a:rPr lang="en-US" sz="1800" dirty="0">
                <a:latin typeface="Arial Black" panose="020B0A04020102020204" pitchFamily="34" charset="0"/>
              </a:rPr>
              <a:t>What else did you think of?</a:t>
            </a:r>
          </a:p>
        </p:txBody>
      </p:sp>
      <p:sp>
        <p:nvSpPr>
          <p:cNvPr id="4" name="Text Placeholder 3">
            <a:extLst>
              <a:ext uri="{FF2B5EF4-FFF2-40B4-BE49-F238E27FC236}">
                <a16:creationId xmlns:a16="http://schemas.microsoft.com/office/drawing/2014/main" id="{7920D01A-4E83-BD46-A2A0-3F244A7D11DC}"/>
              </a:ext>
            </a:extLst>
          </p:cNvPr>
          <p:cNvSpPr>
            <a:spLocks noGrp="1"/>
          </p:cNvSpPr>
          <p:nvPr>
            <p:ph type="body" sz="quarter" idx="20"/>
          </p:nvPr>
        </p:nvSpPr>
        <p:spPr>
          <a:xfrm>
            <a:off x="528636" y="1563691"/>
            <a:ext cx="10781620" cy="448808"/>
          </a:xfrm>
        </p:spPr>
        <p:txBody>
          <a:bodyPr>
            <a:normAutofit/>
          </a:bodyPr>
          <a:lstStyle/>
          <a:p>
            <a:r>
              <a:rPr lang="en-US" sz="2000" dirty="0">
                <a:latin typeface="Arial Black" panose="020B0A04020102020204" pitchFamily="34" charset="0"/>
              </a:rPr>
              <a:t>Did you think of these?</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2146063"/>
            <a:ext cx="11471580" cy="3967061"/>
          </a:xfrm>
        </p:spPr>
        <p:txBody>
          <a:bodyPr numCol="2">
            <a:noAutofit/>
          </a:bodyPr>
          <a:lstStyle/>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Not everyone should know everything about me. </a:t>
            </a:r>
          </a:p>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It helps </a:t>
            </a:r>
            <a:r>
              <a:rPr lang="en-GB" sz="2000" dirty="0">
                <a:solidFill>
                  <a:srgbClr val="000000"/>
                </a:solidFill>
                <a:latin typeface="Arial" panose="020B0604020202020204" pitchFamily="34" charset="0"/>
              </a:rPr>
              <a:t>me </a:t>
            </a:r>
            <a:r>
              <a:rPr lang="en-GB" sz="2000" b="0" i="0" dirty="0">
                <a:solidFill>
                  <a:srgbClr val="000000"/>
                </a:solidFill>
                <a:effectLst/>
                <a:latin typeface="Arial" panose="020B0604020202020204" pitchFamily="34" charset="0"/>
              </a:rPr>
              <a:t>to have personal space. </a:t>
            </a:r>
          </a:p>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It helps to keep me safe online and in the real world. </a:t>
            </a:r>
          </a:p>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Children are at risk of being harmed if the wrong people know too much about them.  </a:t>
            </a:r>
          </a:p>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Things about identity, location, health and personal life, are private to me. </a:t>
            </a:r>
          </a:p>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I should be able to record my thoughts and feelings without others looking at them.</a:t>
            </a:r>
          </a:p>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People might judge me or make assumptions about me. </a:t>
            </a:r>
          </a:p>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People might not understand me for who I am. </a:t>
            </a:r>
          </a:p>
          <a:p>
            <a:pPr algn="l" rtl="0" fontAlgn="base">
              <a:buFont typeface="Arial" panose="020B0604020202020204" pitchFamily="34" charset="0"/>
              <a:buChar char="•"/>
            </a:pPr>
            <a:r>
              <a:rPr lang="en-GB" sz="2000" b="0" i="0" dirty="0">
                <a:solidFill>
                  <a:srgbClr val="000000"/>
                </a:solidFill>
                <a:effectLst/>
                <a:latin typeface="Arial" panose="020B0604020202020204" pitchFamily="34" charset="0"/>
              </a:rPr>
              <a:t>I should be able to choose the right time to share and with whom.  </a:t>
            </a:r>
          </a:p>
        </p:txBody>
      </p:sp>
    </p:spTree>
    <p:extLst>
      <p:ext uri="{BB962C8B-B14F-4D97-AF65-F5344CB8AC3E}">
        <p14:creationId xmlns:p14="http://schemas.microsoft.com/office/powerpoint/2010/main" val="185840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1" y="2137472"/>
            <a:ext cx="6536088"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1" y="4434357"/>
            <a:ext cx="4770591"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7064830" y="2136586"/>
            <a:ext cx="48681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5299332" y="4434357"/>
            <a:ext cx="6633681"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7347032" y="2336058"/>
            <a:ext cx="4303779" cy="1754326"/>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rPr>
              <a:t>Can you design a special box to keep all your </a:t>
            </a:r>
            <a:r>
              <a:rPr lang="en-GB" b="0" i="0" dirty="0">
                <a:solidFill>
                  <a:srgbClr val="FFFF00"/>
                </a:solidFill>
                <a:effectLst/>
                <a:latin typeface="Arial" panose="020B0604020202020204" pitchFamily="34" charset="0"/>
              </a:rPr>
              <a:t>secret and special things </a:t>
            </a:r>
            <a:r>
              <a:rPr lang="en-GB" b="0" i="0" dirty="0">
                <a:solidFill>
                  <a:schemeClr val="bg1"/>
                </a:solidFill>
                <a:effectLst/>
                <a:latin typeface="Arial" panose="020B0604020202020204" pitchFamily="34" charset="0"/>
              </a:rPr>
              <a:t>in? How would people know it belonged to you and know not to look in it without asking? You might use your design to decorate a shoe box or other empty box.</a:t>
            </a:r>
            <a:endParaRPr lang="en-GB" sz="16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FF4E1-6384-ACDA-AC24-C12B1E305126}"/>
              </a:ext>
            </a:extLst>
          </p:cNvPr>
          <p:cNvSpPr txBox="1"/>
          <p:nvPr/>
        </p:nvSpPr>
        <p:spPr>
          <a:xfrm>
            <a:off x="629350" y="2190377"/>
            <a:ext cx="6334869" cy="2031325"/>
          </a:xfrm>
          <a:prstGeom prst="rect">
            <a:avLst/>
          </a:prstGeom>
          <a:noFill/>
        </p:spPr>
        <p:txBody>
          <a:bodyPr wrap="square" rtlCol="0">
            <a:spAutoFit/>
          </a:bodyPr>
          <a:lstStyle/>
          <a:p>
            <a:pPr algn="ctr"/>
            <a:r>
              <a:rPr lang="en-GB" b="1" i="0" dirty="0">
                <a:solidFill>
                  <a:srgbClr val="003B5E"/>
                </a:solidFill>
                <a:effectLst/>
                <a:latin typeface="Arial" panose="020B0604020202020204" pitchFamily="34" charset="0"/>
              </a:rPr>
              <a:t>For the youngest children</a:t>
            </a:r>
            <a:r>
              <a:rPr lang="en-GB" b="0" i="0" dirty="0">
                <a:solidFill>
                  <a:srgbClr val="000000"/>
                </a:solidFill>
                <a:effectLst/>
                <a:latin typeface="Arial" panose="020B0604020202020204" pitchFamily="34" charset="0"/>
              </a:rPr>
              <a:t>, find a way to open up a conversation to deepen their understanding of privacy. Read a traditional fairy tale such as Goldilocks and the Three Bears or Cinderella – think about how the right to privacy was affected by what happens in the stories, for example, how would the three bears feel about a stranger coming into their house when they were not there? </a:t>
            </a:r>
            <a:endParaRPr lang="en-GB" sz="11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8AB74C1-8E97-AF83-2917-1BDE1E72C459}"/>
              </a:ext>
            </a:extLst>
          </p:cNvPr>
          <p:cNvSpPr txBox="1"/>
          <p:nvPr/>
        </p:nvSpPr>
        <p:spPr>
          <a:xfrm>
            <a:off x="629350" y="4632943"/>
            <a:ext cx="4569374"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Watch this telling of the book </a:t>
            </a:r>
            <a:r>
              <a:rPr lang="en-GB" sz="1800" i="0" u="sng" strike="noStrike" dirty="0">
                <a:solidFill>
                  <a:srgbClr val="00AEEF"/>
                </a:solidFill>
                <a:effectLst/>
                <a:latin typeface="Arial" panose="020B0604020202020204" pitchFamily="34" charset="0"/>
                <a:hlinkClick r:id="rId3">
                  <a:extLst>
                    <a:ext uri="{A12FA001-AC4F-418D-AE19-62706E023703}">
                      <ahyp:hlinkClr xmlns:ahyp="http://schemas.microsoft.com/office/drawing/2018/hyperlinkcolor" val="tx"/>
                    </a:ext>
                  </a:extLst>
                </a:hlinkClick>
              </a:rPr>
              <a:t>'Some Secrets Should Never be Kept</a:t>
            </a:r>
            <a:r>
              <a:rPr lang="en-GB" sz="1800" b="0" i="0" u="sng" strike="noStrike" dirty="0">
                <a:solidFill>
                  <a:srgbClr val="00AEEF"/>
                </a:solidFill>
                <a:effectLst/>
                <a:latin typeface="Arial" panose="020B0604020202020204" pitchFamily="34" charset="0"/>
                <a:hlinkClick r:id="rId3">
                  <a:extLst>
                    <a:ext uri="{A12FA001-AC4F-418D-AE19-62706E023703}">
                      <ahyp:hlinkClr xmlns:ahyp="http://schemas.microsoft.com/office/drawing/2018/hyperlinkcolor" val="tx"/>
                    </a:ext>
                  </a:extLst>
                </a:hlinkClick>
              </a:rPr>
              <a:t>'</a:t>
            </a:r>
            <a:r>
              <a:rPr lang="en-GB" sz="1800" b="0" i="0"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 </a:t>
            </a:r>
            <a:r>
              <a:rPr lang="en-GB" sz="1800" b="0" i="0" dirty="0">
                <a:solidFill>
                  <a:srgbClr val="000000"/>
                </a:solidFill>
                <a:effectLst/>
                <a:latin typeface="Arial" panose="020B0604020202020204" pitchFamily="34" charset="0"/>
              </a:rPr>
              <a:t>by </a:t>
            </a:r>
            <a:r>
              <a:rPr lang="en-GB" sz="1800" b="0" i="0" dirty="0" err="1">
                <a:solidFill>
                  <a:srgbClr val="000000"/>
                </a:solidFill>
                <a:effectLst/>
                <a:latin typeface="Arial" panose="020B0604020202020204" pitchFamily="34" charset="0"/>
              </a:rPr>
              <a:t>Jayneen</a:t>
            </a:r>
            <a:r>
              <a:rPr lang="en-GB" sz="1800" b="0" i="0" dirty="0">
                <a:solidFill>
                  <a:srgbClr val="000000"/>
                </a:solidFill>
                <a:effectLst/>
                <a:latin typeface="Arial" panose="020B0604020202020204" pitchFamily="34" charset="0"/>
              </a:rPr>
              <a:t> Sanders and use as class discussion. </a:t>
            </a:r>
          </a:p>
          <a:p>
            <a:pPr algn="ctr"/>
            <a:r>
              <a:rPr lang="en-GB" sz="1800" b="0" i="1" dirty="0">
                <a:solidFill>
                  <a:srgbClr val="000000"/>
                </a:solidFill>
                <a:effectLst/>
                <a:latin typeface="Arial" panose="020B0604020202020204" pitchFamily="34" charset="0"/>
              </a:rPr>
              <a:t>*Teachers - this story contains sensitive subjects so please watch it first before sharing with the class.  </a:t>
            </a:r>
            <a:r>
              <a:rPr lang="en-GB" sz="1800" b="0" i="0" dirty="0">
                <a:solidFill>
                  <a:srgbClr val="000000"/>
                </a:solidFill>
                <a:effectLst/>
                <a:latin typeface="Arial" panose="020B0604020202020204" pitchFamily="34" charset="0"/>
              </a:rPr>
              <a:t> </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FD5D052-65BD-1B4F-1CF2-727342CCC180}"/>
              </a:ext>
            </a:extLst>
          </p:cNvPr>
          <p:cNvSpPr txBox="1"/>
          <p:nvPr/>
        </p:nvSpPr>
        <p:spPr>
          <a:xfrm>
            <a:off x="7936151" y="4625169"/>
            <a:ext cx="3848308" cy="1754326"/>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What do we do to keep things safe and private? Listen to this story, </a:t>
            </a:r>
            <a:r>
              <a:rPr lang="en-GB" sz="1800" b="0" u="sng" strike="noStrike" dirty="0">
                <a:solidFill>
                  <a:srgbClr val="FF693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‘Password Please?’</a:t>
            </a:r>
            <a:r>
              <a:rPr lang="en-GB" sz="1800" b="0" strike="noStrike"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n-GB" sz="1800" b="0" dirty="0">
                <a:solidFill>
                  <a:srgbClr val="FF6937"/>
                </a:solidFill>
                <a:effectLst/>
                <a:latin typeface="Arial" panose="020B0604020202020204" pitchFamily="34" charset="0"/>
                <a:cs typeface="Arial" panose="020B0604020202020204" pitchFamily="34" charset="0"/>
              </a:rPr>
              <a:t> </a:t>
            </a:r>
            <a:r>
              <a:rPr lang="en-GB" sz="1800" b="0" dirty="0">
                <a:solidFill>
                  <a:schemeClr val="bg1"/>
                </a:solidFill>
                <a:effectLst/>
                <a:latin typeface="Arial" panose="020B0604020202020204" pitchFamily="34" charset="0"/>
                <a:cs typeface="Arial" panose="020B0604020202020204" pitchFamily="34" charset="0"/>
              </a:rPr>
              <a:t>and then discuss with your class the lessons you have learnt from the story.  </a:t>
            </a:r>
            <a:br>
              <a:rPr lang="en-GB" sz="1800" b="0" i="0" dirty="0">
                <a:solidFill>
                  <a:schemeClr val="bg1"/>
                </a:solidFill>
                <a:effectLst/>
                <a:latin typeface="Arial" panose="020B0604020202020204" pitchFamily="34" charset="0"/>
                <a:cs typeface="Arial" panose="020B0604020202020204" pitchFamily="34" charset="0"/>
              </a:rPr>
            </a:br>
            <a:r>
              <a:rPr lang="en-GB" sz="1800" b="0" i="0" dirty="0">
                <a:solidFill>
                  <a:schemeClr val="bg1"/>
                </a:solidFill>
                <a:effectLst/>
                <a:latin typeface="Arial" panose="020B0604020202020204" pitchFamily="34" charset="0"/>
                <a:cs typeface="Arial" panose="020B0604020202020204" pitchFamily="34" charset="0"/>
              </a:rPr>
              <a:t> </a:t>
            </a:r>
            <a:endParaRPr lang="en-GB" sz="1200" dirty="0">
              <a:solidFill>
                <a:schemeClr val="bg1"/>
              </a:solidFill>
              <a:latin typeface="Arial" panose="020B0604020202020204" pitchFamily="34" charset="0"/>
              <a:cs typeface="Arial" panose="020B0604020202020204" pitchFamily="34" charset="0"/>
            </a:endParaRPr>
          </a:p>
        </p:txBody>
      </p:sp>
      <p:pic>
        <p:nvPicPr>
          <p:cNvPr id="13" name="Online Media 12" title="Password, Please? 💻  📲 Book Read Aloud For Children">
            <a:hlinkClick r:id="" action="ppaction://media"/>
            <a:extLst>
              <a:ext uri="{FF2B5EF4-FFF2-40B4-BE49-F238E27FC236}">
                <a16:creationId xmlns:a16="http://schemas.microsoft.com/office/drawing/2014/main" id="{2C15B892-B0F8-7CB7-8252-247C7019F1C9}"/>
              </a:ext>
            </a:extLst>
          </p:cNvPr>
          <p:cNvPicPr>
            <a:picLocks noRot="1" noChangeAspect="1"/>
          </p:cNvPicPr>
          <p:nvPr>
            <a:videoFile r:link="rId1"/>
          </p:nvPr>
        </p:nvPicPr>
        <p:blipFill>
          <a:blip r:embed="rId5"/>
          <a:stretch>
            <a:fillRect/>
          </a:stretch>
        </p:blipFill>
        <p:spPr>
          <a:xfrm>
            <a:off x="5611693" y="4853446"/>
            <a:ext cx="2324458" cy="1313319"/>
          </a:xfrm>
          <a:prstGeom prst="rect">
            <a:avLst/>
          </a:prstGeom>
        </p:spPr>
      </p:pic>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1" y="2137472"/>
            <a:ext cx="5728155"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365219"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6204857" y="2137472"/>
            <a:ext cx="5728156"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6893961" y="4434357"/>
            <a:ext cx="5039052"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840807" y="4494443"/>
            <a:ext cx="5741086"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You want to have a private conversation with an adult at school. How does your school help that to happen - which rooms can you have private conversations in and when is a good time? Discuss in your class and agree whether the school can do more to </a:t>
            </a:r>
            <a:r>
              <a:rPr lang="en-GB" sz="1800" b="0" i="0" dirty="0">
                <a:solidFill>
                  <a:srgbClr val="FFFF00"/>
                </a:solidFill>
                <a:effectLst/>
                <a:latin typeface="Arial" panose="020B0604020202020204" pitchFamily="34" charset="0"/>
              </a:rPr>
              <a:t>improve your right to privacy</a:t>
            </a:r>
            <a:r>
              <a:rPr lang="en-GB" sz="1800" b="0" i="0" dirty="0">
                <a:solidFill>
                  <a:schemeClr val="bg1"/>
                </a:solidFill>
                <a:effectLst/>
                <a:latin typeface="Arial" panose="020B0604020202020204" pitchFamily="34" charset="0"/>
              </a:rPr>
              <a:t>. You might ask your headteacher to follow up any suggestions. </a:t>
            </a:r>
            <a:endParaRPr lang="en-GB" sz="15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177471" y="4771442"/>
            <a:ext cx="4532398" cy="1477328"/>
          </a:xfrm>
          <a:prstGeom prst="rect">
            <a:avLst/>
          </a:prstGeom>
          <a:noFill/>
        </p:spPr>
        <p:txBody>
          <a:bodyPr wrap="square" rtlCol="0">
            <a:spAutoFit/>
          </a:bodyPr>
          <a:lstStyle/>
          <a:p>
            <a:pPr algn="ctr"/>
            <a:r>
              <a:rPr lang="en-GB" sz="1800" b="1" i="0" dirty="0">
                <a:solidFill>
                  <a:srgbClr val="00AEEF"/>
                </a:solidFill>
                <a:effectLst/>
                <a:latin typeface="Arial" panose="020B0604020202020204" pitchFamily="34" charset="0"/>
              </a:rPr>
              <a:t>You have the right to privacy. </a:t>
            </a:r>
            <a:r>
              <a:rPr lang="en-GB" sz="1800" b="0" i="0" dirty="0">
                <a:solidFill>
                  <a:srgbClr val="000000"/>
                </a:solidFill>
                <a:effectLst/>
                <a:latin typeface="Arial" panose="020B0604020202020204" pitchFamily="34" charset="0"/>
              </a:rPr>
              <a:t>Think about a two-year-old, a 10-year-old and a 16-year-old. What are the similarities and differences in the types of privacy that should be respected at these ages? </a:t>
            </a:r>
            <a:endParaRPr lang="en-GB" sz="1200" b="1" dirty="0">
              <a:solidFill>
                <a:srgbClr val="00AEEF"/>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8702210" y="2568899"/>
            <a:ext cx="3007659" cy="1323439"/>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Watch </a:t>
            </a:r>
            <a:r>
              <a:rPr lang="en-GB" sz="2000" b="1" i="0" u="sng" strike="noStrike" dirty="0">
                <a:solidFill>
                  <a:srgbClr val="003B5E"/>
                </a:solidFill>
                <a:effectLst/>
                <a:latin typeface="Arial" panose="020B0604020202020204" pitchFamily="34" charset="0"/>
                <a:hlinkClick r:id="rId3">
                  <a:extLst>
                    <a:ext uri="{A12FA001-AC4F-418D-AE19-62706E023703}">
                      <ahyp:hlinkClr xmlns:ahyp="http://schemas.microsoft.com/office/drawing/2018/hyperlinkcolor" val="tx"/>
                    </a:ext>
                  </a:extLst>
                </a:hlinkClick>
              </a:rPr>
              <a:t>this video </a:t>
            </a:r>
            <a:r>
              <a:rPr lang="en-GB" sz="2000" b="0" i="0" dirty="0">
                <a:solidFill>
                  <a:srgbClr val="000000"/>
                </a:solidFill>
                <a:effectLst/>
                <a:latin typeface="Arial" panose="020B0604020202020204" pitchFamily="34" charset="0"/>
              </a:rPr>
              <a:t>about privacy online. Use this as a starting point for a class discussion.  </a:t>
            </a:r>
            <a:endParaRPr lang="en-GB"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823005" y="2312166"/>
            <a:ext cx="5087587" cy="2062103"/>
          </a:xfrm>
          <a:prstGeom prst="rect">
            <a:avLst/>
          </a:prstGeom>
          <a:noFill/>
        </p:spPr>
        <p:txBody>
          <a:bodyPr wrap="square" rtlCol="0">
            <a:spAutoFit/>
          </a:bodyPr>
          <a:lstStyle/>
          <a:p>
            <a:pPr algn="ctr" rtl="0" fontAlgn="base"/>
            <a:r>
              <a:rPr lang="en-GB" sz="1600" b="0" i="0" dirty="0">
                <a:solidFill>
                  <a:schemeClr val="bg1"/>
                </a:solidFill>
                <a:effectLst/>
                <a:latin typeface="Arial" panose="020B0604020202020204" pitchFamily="34" charset="0"/>
                <a:cs typeface="Arial" panose="020B0604020202020204" pitchFamily="34" charset="0"/>
              </a:rPr>
              <a:t>Talking about the right to privacy might make you think about personal space. Discuss with your teacher and class what personal space means and how we respect each other’s personal space. This </a:t>
            </a:r>
            <a:r>
              <a:rPr lang="en-GB" sz="1600" b="0" u="sng" strike="noStrike" dirty="0">
                <a:solidFill>
                  <a:srgbClr val="FF6937"/>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‘social story’</a:t>
            </a:r>
            <a:r>
              <a:rPr lang="en-GB" sz="1600" b="0" dirty="0">
                <a:solidFill>
                  <a:srgbClr val="FF6937"/>
                </a:solidFill>
                <a:effectLst/>
                <a:latin typeface="Arial" panose="020B0604020202020204" pitchFamily="34" charset="0"/>
                <a:cs typeface="Arial" panose="020B0604020202020204" pitchFamily="34" charset="0"/>
              </a:rPr>
              <a:t> </a:t>
            </a:r>
            <a:r>
              <a:rPr lang="en-GB" sz="1600" b="0" i="0" dirty="0">
                <a:solidFill>
                  <a:schemeClr val="bg1"/>
                </a:solidFill>
                <a:effectLst/>
                <a:latin typeface="Arial" panose="020B0604020202020204" pitchFamily="34" charset="0"/>
                <a:cs typeface="Arial" panose="020B0604020202020204" pitchFamily="34" charset="0"/>
              </a:rPr>
              <a:t>in symbol format may help the discussion. Create a set of top tips or design a poster to remind everyone about personal space. </a:t>
            </a:r>
          </a:p>
          <a:p>
            <a:pPr algn="ctr" rtl="0" fontAlgn="base"/>
            <a:r>
              <a:rPr lang="en-GB" sz="1600" b="0" i="0" dirty="0">
                <a:solidFill>
                  <a:schemeClr val="bg1"/>
                </a:solidFill>
                <a:effectLst/>
                <a:latin typeface="Arial" panose="020B0604020202020204" pitchFamily="34" charset="0"/>
                <a:cs typeface="Arial" panose="020B0604020202020204" pitchFamily="34" charset="0"/>
              </a:rPr>
              <a:t> </a:t>
            </a:r>
          </a:p>
        </p:txBody>
      </p:sp>
      <p:pic>
        <p:nvPicPr>
          <p:cNvPr id="9" name="Online Media 8" title="Online Privacy for Kids - Internet Safety and Security for Kids">
            <a:hlinkClick r:id="" action="ppaction://media"/>
            <a:extLst>
              <a:ext uri="{FF2B5EF4-FFF2-40B4-BE49-F238E27FC236}">
                <a16:creationId xmlns:a16="http://schemas.microsoft.com/office/drawing/2014/main" id="{6341EF84-CFA5-6F94-3F64-F6CFD41FBD11}"/>
              </a:ext>
            </a:extLst>
          </p:cNvPr>
          <p:cNvPicPr>
            <a:picLocks noRot="1" noChangeAspect="1"/>
          </p:cNvPicPr>
          <p:nvPr>
            <a:videoFile r:link="rId1"/>
          </p:nvPr>
        </p:nvPicPr>
        <p:blipFill>
          <a:blip r:embed="rId5"/>
          <a:stretch>
            <a:fillRect/>
          </a:stretch>
        </p:blipFill>
        <p:spPr>
          <a:xfrm>
            <a:off x="6412109" y="2583666"/>
            <a:ext cx="2290101" cy="1293907"/>
          </a:xfrm>
          <a:prstGeom prst="rect">
            <a:avLst/>
          </a:prstGeom>
        </p:spPr>
      </p:pic>
    </p:spTree>
    <p:extLst>
      <p:ext uri="{BB962C8B-B14F-4D97-AF65-F5344CB8AC3E}">
        <p14:creationId xmlns:p14="http://schemas.microsoft.com/office/powerpoint/2010/main" val="25112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3</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0" y="2137472"/>
            <a:ext cx="7328157"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372867"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7856896" y="2137472"/>
            <a:ext cx="407611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6901608" y="4434357"/>
            <a:ext cx="5031406"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749884" y="4749390"/>
            <a:ext cx="5672696"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Did you know there is a ‘Children’s Code’ which companies should follow to keep children safe and respect their right to privacy online? It came into law in September 2021. See the </a:t>
            </a:r>
            <a:r>
              <a:rPr lang="en-GB" sz="1800" b="0" i="0" u="sng"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Newsround article</a:t>
            </a:r>
            <a:r>
              <a:rPr lang="en-GB" sz="1800" b="0" i="0" dirty="0">
                <a:solidFill>
                  <a:srgbClr val="FFFF00"/>
                </a:solidFill>
                <a:effectLst/>
                <a:latin typeface="Arial" panose="020B0604020202020204" pitchFamily="34" charset="0"/>
              </a:rPr>
              <a:t> </a:t>
            </a:r>
            <a:r>
              <a:rPr lang="en-GB" sz="1800" b="0" i="0" dirty="0">
                <a:solidFill>
                  <a:schemeClr val="bg1"/>
                </a:solidFill>
                <a:effectLst/>
                <a:latin typeface="Arial" panose="020B0604020202020204" pitchFamily="34" charset="0"/>
              </a:rPr>
              <a:t>about this and talk with your class and teacher about it.   </a:t>
            </a:r>
            <a:endParaRPr lang="en-GB" sz="16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8107250" y="2260060"/>
            <a:ext cx="3575408" cy="1938992"/>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Look at a summary of the </a:t>
            </a:r>
            <a:r>
              <a:rPr lang="en-GB" sz="2000" b="1" i="0" u="sng" strike="noStrike" dirty="0">
                <a:solidFill>
                  <a:srgbClr val="003B5E"/>
                </a:solidFill>
                <a:effectLst/>
                <a:latin typeface="Arial" panose="020B0604020202020204" pitchFamily="34" charset="0"/>
                <a:hlinkClick r:id="rId4">
                  <a:extLst>
                    <a:ext uri="{A12FA001-AC4F-418D-AE19-62706E023703}">
                      <ahyp:hlinkClr xmlns:ahyp="http://schemas.microsoft.com/office/drawing/2018/hyperlinkcolor" val="tx"/>
                    </a:ext>
                  </a:extLst>
                </a:hlinkClick>
              </a:rPr>
              <a:t>CRC</a:t>
            </a:r>
            <a:r>
              <a:rPr lang="en-GB" sz="2000" b="0" i="0" dirty="0">
                <a:solidFill>
                  <a:srgbClr val="000000"/>
                </a:solidFill>
                <a:effectLst/>
                <a:latin typeface="Arial" panose="020B0604020202020204" pitchFamily="34" charset="0"/>
              </a:rPr>
              <a:t>. In a group, discuss how right to privacy might connect with other articles. How does privacy link to a person’s </a:t>
            </a:r>
            <a:r>
              <a:rPr lang="en-GB" sz="2000" b="1" i="0" dirty="0">
                <a:solidFill>
                  <a:srgbClr val="003B5E"/>
                </a:solidFill>
                <a:effectLst/>
                <a:latin typeface="Arial" panose="020B0604020202020204" pitchFamily="34" charset="0"/>
              </a:rPr>
              <a:t>dignity</a:t>
            </a:r>
            <a:r>
              <a:rPr lang="en-GB" sz="2000" b="0" i="0" dirty="0">
                <a:solidFill>
                  <a:srgbClr val="000000"/>
                </a:solidFill>
                <a:effectLst/>
                <a:latin typeface="Arial" panose="020B0604020202020204" pitchFamily="34" charset="0"/>
              </a:rPr>
              <a:t>? </a:t>
            </a:r>
            <a:r>
              <a:rPr lang="en-GB" sz="1800" b="0" i="0" dirty="0">
                <a:solidFill>
                  <a:srgbClr val="000000"/>
                </a:solidFill>
                <a:effectLst/>
                <a:latin typeface="Arial" panose="020B0604020202020204" pitchFamily="34" charset="0"/>
              </a:rPr>
              <a:t> </a:t>
            </a:r>
            <a:endParaRPr lang="en-GB" sz="105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C40C9B0-16B1-3DF4-EDF7-63788570C65A}"/>
              </a:ext>
            </a:extLst>
          </p:cNvPr>
          <p:cNvSpPr txBox="1"/>
          <p:nvPr/>
        </p:nvSpPr>
        <p:spPr>
          <a:xfrm>
            <a:off x="749884" y="2415747"/>
            <a:ext cx="3807762"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Have you looked at the </a:t>
            </a:r>
            <a:r>
              <a:rPr lang="en-GB" sz="1800" b="0" i="0" u="sng" strike="noStrike" dirty="0">
                <a:solidFill>
                  <a:srgbClr val="FF6937"/>
                </a:solidFill>
                <a:effectLst/>
                <a:latin typeface="Arial" panose="020B0604020202020204" pitchFamily="34" charset="0"/>
                <a:hlinkClick r:id="rId5">
                  <a:extLst>
                    <a:ext uri="{A12FA001-AC4F-418D-AE19-62706E023703}">
                      <ahyp:hlinkClr xmlns:ahyp="http://schemas.microsoft.com/office/drawing/2018/hyperlinkcolor" val="tx"/>
                    </a:ext>
                  </a:extLst>
                </a:hlinkClick>
              </a:rPr>
              <a:t>PANTS</a:t>
            </a:r>
            <a:r>
              <a:rPr lang="en-GB" sz="1800" b="0" i="0" dirty="0">
                <a:solidFill>
                  <a:schemeClr val="bg1"/>
                </a:solidFill>
                <a:effectLst/>
                <a:latin typeface="Arial" panose="020B0604020202020204" pitchFamily="34" charset="0"/>
              </a:rPr>
              <a:t> resources from the NSPCC in your school? What can you remember about this? Discuss how these link to your right to privacy. </a:t>
            </a:r>
            <a:endParaRPr lang="en-GB" sz="1100" dirty="0">
              <a:solidFill>
                <a:schemeClr val="bg1"/>
              </a:solidFill>
              <a:latin typeface="Arial" panose="020B0604020202020204" pitchFamily="34" charset="0"/>
              <a:cs typeface="Arial" panose="020B0604020202020204" pitchFamily="34" charset="0"/>
            </a:endParaRPr>
          </a:p>
        </p:txBody>
      </p:sp>
      <p:pic>
        <p:nvPicPr>
          <p:cNvPr id="10" name="Online Media 9" title="Talk PANTS with Pantosaurus and his PANTS song #TalkPANTS">
            <a:hlinkClick r:id="" action="ppaction://media"/>
            <a:extLst>
              <a:ext uri="{FF2B5EF4-FFF2-40B4-BE49-F238E27FC236}">
                <a16:creationId xmlns:a16="http://schemas.microsoft.com/office/drawing/2014/main" id="{7B7A6EE1-662C-19CE-1D98-D5A2B3A5DFC7}"/>
              </a:ext>
            </a:extLst>
          </p:cNvPr>
          <p:cNvPicPr>
            <a:picLocks noRot="1" noChangeAspect="1"/>
          </p:cNvPicPr>
          <p:nvPr>
            <a:videoFile r:link="rId1"/>
          </p:nvPr>
        </p:nvPicPr>
        <p:blipFill>
          <a:blip r:embed="rId6"/>
          <a:stretch>
            <a:fillRect/>
          </a:stretch>
        </p:blipFill>
        <p:spPr>
          <a:xfrm>
            <a:off x="4840635" y="2439224"/>
            <a:ext cx="2540000" cy="1435100"/>
          </a:xfrm>
          <a:prstGeom prst="rect">
            <a:avLst/>
          </a:prstGeom>
        </p:spPr>
      </p:pic>
      <p:sp>
        <p:nvSpPr>
          <p:cNvPr id="14" name="TextBox 13">
            <a:extLst>
              <a:ext uri="{FF2B5EF4-FFF2-40B4-BE49-F238E27FC236}">
                <a16:creationId xmlns:a16="http://schemas.microsoft.com/office/drawing/2014/main" id="{F82AD55B-49E3-7FF3-C4A0-D66BDD8F0F13}"/>
              </a:ext>
            </a:extLst>
          </p:cNvPr>
          <p:cNvSpPr txBox="1"/>
          <p:nvPr/>
        </p:nvSpPr>
        <p:spPr>
          <a:xfrm>
            <a:off x="7122751" y="4694498"/>
            <a:ext cx="4656284" cy="1631216"/>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Think about </a:t>
            </a:r>
            <a:r>
              <a:rPr lang="en-GB" sz="2000" b="1" i="0" dirty="0">
                <a:solidFill>
                  <a:srgbClr val="00AEEF"/>
                </a:solidFill>
                <a:effectLst/>
                <a:latin typeface="Arial" panose="020B0604020202020204" pitchFamily="34" charset="0"/>
              </a:rPr>
              <a:t>why privacy is important </a:t>
            </a:r>
            <a:r>
              <a:rPr lang="en-GB" sz="2000" b="0" i="0" dirty="0">
                <a:solidFill>
                  <a:srgbClr val="000000"/>
                </a:solidFill>
                <a:effectLst/>
                <a:latin typeface="Arial" panose="020B0604020202020204" pitchFamily="34" charset="0"/>
              </a:rPr>
              <a:t>to you. Have a go at showing your reasons in way that works for you. It could be a list, a piece of creative writing or a picture. </a:t>
            </a:r>
            <a:endParaRPr lang="en-GB" sz="2000" dirty="0"/>
          </a:p>
        </p:txBody>
      </p:sp>
    </p:spTree>
    <p:extLst>
      <p:ext uri="{BB962C8B-B14F-4D97-AF65-F5344CB8AC3E}">
        <p14:creationId xmlns:p14="http://schemas.microsoft.com/office/powerpoint/2010/main" val="16318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1538</TotalTime>
  <Words>1812</Words>
  <Application>Microsoft Office PowerPoint</Application>
  <PresentationFormat>Widescreen</PresentationFormat>
  <Paragraphs>90</Paragraphs>
  <Slides>15</Slides>
  <Notes>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Arial Black</vt:lpstr>
      <vt:lpstr>Calibri</vt:lpstr>
      <vt:lpstr>Open Sans</vt:lpstr>
      <vt:lpstr>Segoe UI</vt:lpstr>
      <vt:lpstr>Univers LT Pro 45 Light</vt:lpstr>
      <vt:lpstr>Univers LT Pro 55</vt:lpstr>
      <vt:lpstr>Univers LT Pro 85 XBlack</vt:lpstr>
      <vt:lpstr>Univers LT Std 45 Light</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Frances Bestley</cp:lastModifiedBy>
  <cp:revision>132</cp:revision>
  <dcterms:created xsi:type="dcterms:W3CDTF">2022-01-18T14:28:30Z</dcterms:created>
  <dcterms:modified xsi:type="dcterms:W3CDTF">2022-10-04T10:46:33Z</dcterms:modified>
</cp:coreProperties>
</file>