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4" r:id="rId2"/>
    <p:sldId id="285" r:id="rId3"/>
    <p:sldId id="273" r:id="rId4"/>
    <p:sldId id="272" r:id="rId5"/>
    <p:sldId id="293" r:id="rId6"/>
    <p:sldId id="268" r:id="rId7"/>
    <p:sldId id="276" r:id="rId8"/>
    <p:sldId id="289" r:id="rId9"/>
    <p:sldId id="286" r:id="rId10"/>
    <p:sldId id="292" r:id="rId11"/>
    <p:sldId id="287" r:id="rId12"/>
    <p:sldId id="288" r:id="rId13"/>
    <p:sldId id="290" r:id="rId14"/>
    <p:sldId id="270" r:id="rId15"/>
    <p:sldId id="291"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E"/>
    <a:srgbClr val="FF6937"/>
    <a:srgbClr val="FFFF00"/>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4660"/>
  </p:normalViewPr>
  <p:slideViewPr>
    <p:cSldViewPr snapToGrid="0">
      <p:cViewPr>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10/6/2022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121212"/>
                </a:solidFill>
                <a:effectLst/>
                <a:latin typeface="Open Sans" panose="020B0606030504020204" pitchFamily="34" charset="0"/>
              </a:rPr>
              <a:t>Millah</a:t>
            </a:r>
            <a:r>
              <a:rPr lang="en-GB" b="0" i="0" dirty="0">
                <a:solidFill>
                  <a:srgbClr val="121212"/>
                </a:solidFill>
                <a:effectLst/>
                <a:latin typeface="Open Sans" panose="020B0606030504020204" pitchFamily="34" charset="0"/>
              </a:rPr>
              <a:t>, 12, a girl with an intellectual disability, plays with her cousin, </a:t>
            </a:r>
            <a:r>
              <a:rPr lang="en-GB" b="0" i="0" dirty="0" err="1">
                <a:solidFill>
                  <a:srgbClr val="121212"/>
                </a:solidFill>
                <a:effectLst/>
                <a:latin typeface="Open Sans" panose="020B0606030504020204" pitchFamily="34" charset="0"/>
              </a:rPr>
              <a:t>Ririnin</a:t>
            </a:r>
            <a:r>
              <a:rPr lang="en-GB" b="0" i="0" dirty="0">
                <a:solidFill>
                  <a:srgbClr val="121212"/>
                </a:solidFill>
                <a:effectLst/>
                <a:latin typeface="Open Sans" panose="020B0606030504020204" pitchFamily="34" charset="0"/>
              </a:rPr>
              <a:t> at their home in </a:t>
            </a:r>
            <a:r>
              <a:rPr lang="en-GB" b="0" i="0" dirty="0" err="1">
                <a:solidFill>
                  <a:srgbClr val="121212"/>
                </a:solidFill>
                <a:effectLst/>
                <a:latin typeface="Open Sans" panose="020B0606030504020204" pitchFamily="34" charset="0"/>
              </a:rPr>
              <a:t>Ungaran</a:t>
            </a:r>
            <a:r>
              <a:rPr lang="en-GB" b="0" i="0" dirty="0">
                <a:solidFill>
                  <a:srgbClr val="121212"/>
                </a:solidFill>
                <a:effectLst/>
                <a:latin typeface="Open Sans" panose="020B0606030504020204" pitchFamily="34" charset="0"/>
              </a:rPr>
              <a:t>, Central Java. </a:t>
            </a:r>
            <a:r>
              <a:rPr lang="en-GB" b="0" i="0" dirty="0" err="1">
                <a:solidFill>
                  <a:srgbClr val="121212"/>
                </a:solidFill>
                <a:effectLst/>
                <a:latin typeface="Open Sans" panose="020B0606030504020204" pitchFamily="34" charset="0"/>
              </a:rPr>
              <a:t>Millah</a:t>
            </a:r>
            <a:r>
              <a:rPr lang="en-GB" b="0" i="0" dirty="0">
                <a:solidFill>
                  <a:srgbClr val="121212"/>
                </a:solidFill>
                <a:effectLst/>
                <a:latin typeface="Open Sans" panose="020B0606030504020204" pitchFamily="34" charset="0"/>
              </a:rPr>
              <a:t> is a student at Madrasah </a:t>
            </a:r>
            <a:r>
              <a:rPr lang="en-GB" b="0" i="0" dirty="0" err="1">
                <a:solidFill>
                  <a:srgbClr val="121212"/>
                </a:solidFill>
                <a:effectLst/>
                <a:latin typeface="Open Sans" panose="020B0606030504020204" pitchFamily="34" charset="0"/>
              </a:rPr>
              <a:t>Ibtidaiyah</a:t>
            </a:r>
            <a:r>
              <a:rPr lang="en-GB" b="0" i="0" dirty="0">
                <a:solidFill>
                  <a:srgbClr val="121212"/>
                </a:solidFill>
                <a:effectLst/>
                <a:latin typeface="Open Sans" panose="020B0606030504020204" pitchFamily="34" charset="0"/>
              </a:rPr>
              <a:t> Keji (MI Keji) in </a:t>
            </a:r>
            <a:r>
              <a:rPr lang="en-GB" b="0" i="0" dirty="0" err="1">
                <a:solidFill>
                  <a:srgbClr val="121212"/>
                </a:solidFill>
                <a:effectLst/>
                <a:latin typeface="Open Sans" panose="020B0606030504020204" pitchFamily="34" charset="0"/>
              </a:rPr>
              <a:t>Ungaran</a:t>
            </a:r>
            <a:r>
              <a:rPr lang="en-GB" b="0" i="0" dirty="0">
                <a:solidFill>
                  <a:srgbClr val="121212"/>
                </a:solidFill>
                <a:effectLst/>
                <a:latin typeface="Open Sans" panose="020B0606030504020204" pitchFamily="34" charset="0"/>
              </a:rPr>
              <a:t> and dreams of becoming a doctor.</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9C8C3-D77B-4A45-B301-1E7F69DD6C4A}"/>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4" name="TextBox 3">
            <a:extLst>
              <a:ext uri="{FF2B5EF4-FFF2-40B4-BE49-F238E27FC236}">
                <a16:creationId xmlns:a16="http://schemas.microsoft.com/office/drawing/2014/main" id="{63675C4D-3156-5CB9-8EAA-691BA42DFB3C}"/>
              </a:ext>
            </a:extLst>
          </p:cNvPr>
          <p:cNvSpPr txBox="1"/>
          <p:nvPr userDrawn="1"/>
        </p:nvSpPr>
        <p:spPr>
          <a:xfrm rot="5400000">
            <a:off x="11531242" y="512868"/>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UNICEF/Ijazah</a:t>
            </a:r>
            <a:endParaRPr lang="en-US" sz="800" b="0" i="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4E13DC-33B5-D70F-658A-30842B3D9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06/10/2022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stories/lengths-which-health-workers-go-reach-every-child-vaccines" TargetMode="External"/><Relationship Id="rId2" Type="http://schemas.openxmlformats.org/officeDocument/2006/relationships/slideLayout" Target="../slideLayouts/slideLayout15.xml"/><Relationship Id="rId1" Type="http://schemas.openxmlformats.org/officeDocument/2006/relationships/video" Target="https://www.youtube.com/embed/mx1iH8EI3ws?feature=oembed"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L2M67jbCzI" TargetMode="External"/><Relationship Id="rId2" Type="http://schemas.openxmlformats.org/officeDocument/2006/relationships/slideLayout" Target="../slideLayouts/slideLayout16.xml"/><Relationship Id="rId1" Type="http://schemas.openxmlformats.org/officeDocument/2006/relationships/video" Target="https://www.youtube.com/embed/zL2M67jbCzI?feature=oembed"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kingsfund.org.uk/projects/time-think-differently/trends-workforce-overview#:~:text=The%20NHS%20employs%201.4%20million,care%20provision%20in%20the%20future" TargetMode="External"/><Relationship Id="rId2" Type="http://schemas.openxmlformats.org/officeDocument/2006/relationships/slideLayout" Target="../slideLayouts/slideLayout17.xml"/><Relationship Id="rId1" Type="http://schemas.openxmlformats.org/officeDocument/2006/relationships/video" Target="https://www.youtube.com/embed/jTdmSpcTISo?feature=oembed" TargetMode="External"/><Relationship Id="rId5" Type="http://schemas.openxmlformats.org/officeDocument/2006/relationships/image" Target="../media/image24.jpeg"/><Relationship Id="rId4" Type="http://schemas.openxmlformats.org/officeDocument/2006/relationships/hyperlink" Target="https://www.youtube.com/watch?v=jTdmSpcTIS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ngminds.org.uk/" TargetMode="External"/><Relationship Id="rId7" Type="http://schemas.openxmlformats.org/officeDocument/2006/relationships/image" Target="../media/image22.jpeg"/><Relationship Id="rId2" Type="http://schemas.openxmlformats.org/officeDocument/2006/relationships/slideLayout" Target="../slideLayouts/slideLayout16.xml"/><Relationship Id="rId1" Type="http://schemas.openxmlformats.org/officeDocument/2006/relationships/video" Target="https://www.youtube.com/embed/mx1iH8EI3ws?feature=oembed" TargetMode="External"/><Relationship Id="rId6" Type="http://schemas.openxmlformats.org/officeDocument/2006/relationships/hyperlink" Target="https://www.unicef.org.uk/rights-respecting-schools/resources/teaching-resources/outright/" TargetMode="External"/><Relationship Id="rId5" Type="http://schemas.openxmlformats.org/officeDocument/2006/relationships/hyperlink" Target="https://www.unicef.org/stories/lengths-which-health-workers-go-reach-every-child-vaccines" TargetMode="External"/><Relationship Id="rId4" Type="http://schemas.openxmlformats.org/officeDocument/2006/relationships/hyperlink" Target="https://www.nspcc.org.uk/keeping-children-safe/coronavirus-advice-suppport-children-families-pare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jyjceGoZA0" TargetMode="External"/><Relationship Id="rId2" Type="http://schemas.openxmlformats.org/officeDocument/2006/relationships/slideLayout" Target="../slideLayouts/slideLayout6.xml"/><Relationship Id="rId1" Type="http://schemas.openxmlformats.org/officeDocument/2006/relationships/video" Target="https://www.youtube.com/embed/SjyjceGoZA0?feature=oembed"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unicef.uk/outright22-AoW"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4.xml"/><Relationship Id="rId7" Type="http://schemas.openxmlformats.org/officeDocument/2006/relationships/image" Target="../media/image18.jpeg"/><Relationship Id="rId2" Type="http://schemas.openxmlformats.org/officeDocument/2006/relationships/video" Target="https://www.youtube.com/embed/JxdrEFz9Jsw?feature=oembed" TargetMode="External"/><Relationship Id="rId1" Type="http://schemas.openxmlformats.org/officeDocument/2006/relationships/video" Target="https://www.youtube.com/embed/dhpCdqOtuj0?feature=oembed" TargetMode="External"/><Relationship Id="rId6" Type="http://schemas.openxmlformats.org/officeDocument/2006/relationships/hyperlink" Target="https://www.youtube.com/watch?v=JxdrEFz9Jsw" TargetMode="External"/><Relationship Id="rId5" Type="http://schemas.openxmlformats.org/officeDocument/2006/relationships/hyperlink" Target="https://www.youtube.com/watch?v=dhpCdqOtuj0" TargetMode="External"/><Relationship Id="rId4" Type="http://schemas.openxmlformats.org/officeDocument/2006/relationships/hyperlink" Target="https://www.bbc.co.uk/iplayer/episode/p09jynxk/cocomelon-stories-150-doctor-checkup-song-at-scho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5.xml"/><Relationship Id="rId7" Type="http://schemas.openxmlformats.org/officeDocument/2006/relationships/hyperlink" Target="https://www.unicef.org.uk/rights-respecting-schools/wp-content/uploads/sites/4/2017/01/Summary-of-the-UNCRC.pdf" TargetMode="External"/><Relationship Id="rId2" Type="http://schemas.openxmlformats.org/officeDocument/2006/relationships/video" Target="https://www.youtube.com/embed/Q0uj8Yv1yUk?feature=oembed" TargetMode="External"/><Relationship Id="rId1" Type="http://schemas.openxmlformats.org/officeDocument/2006/relationships/video" Target="https://www.youtube.com/embed/p7fDNWwWyBE?feature=oembed" TargetMode="External"/><Relationship Id="rId6" Type="http://schemas.openxmlformats.org/officeDocument/2006/relationships/hyperlink" Target="https://youtu.be/p7fDNWwWyBE" TargetMode="External"/><Relationship Id="rId5" Type="http://schemas.openxmlformats.org/officeDocument/2006/relationships/hyperlink" Target="https://www.unicef.org.uk/rights-respecting-schools/resources/teaching-resources/outright/" TargetMode="External"/><Relationship Id="rId4" Type="http://schemas.openxmlformats.org/officeDocument/2006/relationships/hyperlink" Target="https://www.youtube.com/watch?v=Q0uj8Yv1yUk" TargetMode="External"/><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11089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641770" y="2137472"/>
            <a:ext cx="429124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901608" y="4434357"/>
            <a:ext cx="5031406"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1007768" y="4687852"/>
            <a:ext cx="5414812" cy="1631216"/>
          </a:xfrm>
          <a:prstGeom prst="rect">
            <a:avLst/>
          </a:prstGeom>
          <a:noFill/>
        </p:spPr>
        <p:txBody>
          <a:bodyPr wrap="square" rtlCol="0">
            <a:spAutoFit/>
          </a:bodyPr>
          <a:lstStyle/>
          <a:p>
            <a:pPr algn="ctr"/>
            <a:r>
              <a:rPr lang="en-GB" sz="2000" b="0" i="0" u="sng" strike="noStrike" dirty="0">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Read these photo stories</a:t>
            </a:r>
            <a:r>
              <a:rPr lang="en-GB" sz="2000" b="0" i="0" dirty="0">
                <a:solidFill>
                  <a:srgbClr val="FFFF00"/>
                </a:solidFill>
                <a:effectLst/>
                <a:latin typeface="Arial" panose="020B0604020202020204" pitchFamily="34" charset="0"/>
              </a:rPr>
              <a:t> </a:t>
            </a:r>
            <a:r>
              <a:rPr lang="en-GB" sz="2000" b="0" i="0" dirty="0">
                <a:solidFill>
                  <a:schemeClr val="bg1"/>
                </a:solidFill>
                <a:effectLst/>
                <a:latin typeface="Arial" panose="020B0604020202020204" pitchFamily="34" charset="0"/>
              </a:rPr>
              <a:t>and watch the video at the end. Design and make a board game about the journey of a vaccine, perhaps like Snakes and Ladders to show the challenges as well as the positives.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749390"/>
            <a:ext cx="4442291" cy="338554"/>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 </a:t>
            </a:r>
            <a:endParaRPr lang="en-GB" sz="1600" b="1" dirty="0">
              <a:solidFill>
                <a:srgbClr val="00AEEF"/>
              </a:solidFill>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798714" y="2334634"/>
            <a:ext cx="3977356"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Find out about an individual or organisation that has helped to change medicine, disease prevention or other aspects of healthcare. Create </a:t>
            </a:r>
            <a:r>
              <a:rPr lang="en-GB" sz="1800" b="1" i="0" dirty="0">
                <a:solidFill>
                  <a:srgbClr val="003B5E"/>
                </a:solidFill>
                <a:effectLst/>
                <a:latin typeface="Arial" panose="020B0604020202020204" pitchFamily="34" charset="0"/>
              </a:rPr>
              <a:t>five top facts</a:t>
            </a:r>
            <a:r>
              <a:rPr lang="en-GB" sz="1800" b="0" i="0" dirty="0">
                <a:solidFill>
                  <a:srgbClr val="000000"/>
                </a:solidFill>
                <a:effectLst/>
                <a:latin typeface="Arial" panose="020B0604020202020204" pitchFamily="34" charset="0"/>
              </a:rPr>
              <a:t> and share them with someone in your class. </a:t>
            </a:r>
            <a:endParaRPr lang="en-GB" sz="10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99850" y="2302656"/>
            <a:ext cx="6968672"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People have different opinions and views about the healthcare they receive. Doctors, hospitals and dentists sometimes organise patient surveys. Have a class discussion to hear about different people’s </a:t>
            </a:r>
            <a:r>
              <a:rPr lang="en-GB" sz="1600" b="0" i="0" dirty="0">
                <a:solidFill>
                  <a:srgbClr val="FF6937"/>
                </a:solidFill>
                <a:effectLst/>
                <a:latin typeface="Arial" panose="020B0604020202020204" pitchFamily="34" charset="0"/>
                <a:cs typeface="Arial" panose="020B0604020202020204" pitchFamily="34" charset="0"/>
              </a:rPr>
              <a:t>opinions about and experiences of healthcare</a:t>
            </a:r>
            <a:r>
              <a:rPr lang="en-GB" sz="1600" b="0" i="0" dirty="0">
                <a:solidFill>
                  <a:schemeClr val="bg1"/>
                </a:solidFill>
                <a:effectLst/>
                <a:latin typeface="Arial" panose="020B0604020202020204" pitchFamily="34" charset="0"/>
                <a:cs typeface="Arial" panose="020B0604020202020204" pitchFamily="34" charset="0"/>
              </a:rPr>
              <a:t> – things they liked or were pleased about as well as things that may have been difficult or worrying.  </a:t>
            </a:r>
            <a:br>
              <a:rPr lang="en-GB" sz="1600" b="0" i="0" dirty="0">
                <a:solidFill>
                  <a:schemeClr val="bg1"/>
                </a:solidFill>
                <a:effectLst/>
                <a:latin typeface="Arial" panose="020B0604020202020204" pitchFamily="34" charset="0"/>
                <a:cs typeface="Arial" panose="020B0604020202020204" pitchFamily="34" charset="0"/>
              </a:rPr>
            </a:br>
            <a:r>
              <a:rPr lang="en-GB" sz="1600" b="0" i="0" dirty="0">
                <a:solidFill>
                  <a:schemeClr val="bg1"/>
                </a:solidFill>
                <a:effectLst/>
                <a:latin typeface="Arial" panose="020B0604020202020204" pitchFamily="34" charset="0"/>
                <a:cs typeface="Arial" panose="020B0604020202020204" pitchFamily="34" charset="0"/>
              </a:rPr>
              <a:t>This activity links articles 13 and 24 but don’t forget to mention the right to privacy (Article 16) at the start. </a:t>
            </a:r>
            <a:endParaRPr lang="en-GB" sz="1100" dirty="0">
              <a:solidFill>
                <a:schemeClr val="bg1"/>
              </a:solidFill>
              <a:latin typeface="Arial" panose="020B0604020202020204" pitchFamily="34" charset="0"/>
              <a:cs typeface="Arial" panose="020B0604020202020204" pitchFamily="34" charset="0"/>
            </a:endParaRPr>
          </a:p>
        </p:txBody>
      </p:sp>
      <p:pic>
        <p:nvPicPr>
          <p:cNvPr id="9" name="Online Media 8" title="Vaccines work | UNICEF">
            <a:hlinkClick r:id="" action="ppaction://media"/>
            <a:extLst>
              <a:ext uri="{FF2B5EF4-FFF2-40B4-BE49-F238E27FC236}">
                <a16:creationId xmlns:a16="http://schemas.microsoft.com/office/drawing/2014/main" id="{570E5FEF-BCED-E01F-EA05-22B789D25937}"/>
              </a:ext>
            </a:extLst>
          </p:cNvPr>
          <p:cNvPicPr>
            <a:picLocks noRot="1" noChangeAspect="1"/>
          </p:cNvPicPr>
          <p:nvPr>
            <a:videoFile r:link="rId1"/>
          </p:nvPr>
        </p:nvPicPr>
        <p:blipFill>
          <a:blip r:embed="rId4"/>
          <a:stretch>
            <a:fillRect/>
          </a:stretch>
        </p:blipFill>
        <p:spPr>
          <a:xfrm>
            <a:off x="7751292" y="4544149"/>
            <a:ext cx="3419317" cy="1931914"/>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591524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510304"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443983" y="2137472"/>
            <a:ext cx="547847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5039046" y="4434357"/>
            <a:ext cx="689396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83709" y="2257646"/>
            <a:ext cx="5476381" cy="2031325"/>
          </a:xfrm>
          <a:prstGeom prst="rect">
            <a:avLst/>
          </a:prstGeom>
          <a:noFill/>
        </p:spPr>
        <p:txBody>
          <a:bodyPr wrap="square" rtlCol="0">
            <a:spAutoFit/>
          </a:bodyPr>
          <a:lstStyle/>
          <a:p>
            <a:pPr algn="ctr"/>
            <a:r>
              <a:rPr lang="en-GB" sz="1800" b="1" i="0" dirty="0">
                <a:solidFill>
                  <a:srgbClr val="003B5E"/>
                </a:solidFill>
                <a:effectLst/>
                <a:latin typeface="Arial" panose="020B0604020202020204" pitchFamily="34" charset="0"/>
              </a:rPr>
              <a:t>What does your right to the best possible health mean to you</a:t>
            </a:r>
            <a:r>
              <a:rPr lang="en-GB" sz="1800" b="0" i="0" dirty="0">
                <a:solidFill>
                  <a:srgbClr val="000000"/>
                </a:solidFill>
                <a:effectLst/>
                <a:latin typeface="Arial" panose="020B0604020202020204" pitchFamily="34" charset="0"/>
              </a:rPr>
              <a:t>? What are the many different things you can do to be healthy? What support do you need from others to help you achieve this? Write an article or create a short video about this and share with your class mates whilst keeping in mind Article 16 and the right to privacy.   </a:t>
            </a:r>
            <a:endParaRPr lang="en-GB"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33793" y="4647450"/>
            <a:ext cx="4281730"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Find out about an individual or organisation that has helped to change medicine, disease prevention or other aspects of healthcare. </a:t>
            </a:r>
            <a:r>
              <a:rPr lang="en-GB" b="1" i="0" dirty="0">
                <a:solidFill>
                  <a:srgbClr val="003B5E"/>
                </a:solidFill>
                <a:effectLst/>
                <a:latin typeface="Arial" panose="020B0604020202020204" pitchFamily="34" charset="0"/>
                <a:cs typeface="Arial" panose="020B0604020202020204" pitchFamily="34" charset="0"/>
              </a:rPr>
              <a:t>Create five top facts </a:t>
            </a:r>
            <a:r>
              <a:rPr lang="en-GB" b="0" i="0" dirty="0">
                <a:solidFill>
                  <a:srgbClr val="000000"/>
                </a:solidFill>
                <a:effectLst/>
                <a:latin typeface="Arial" panose="020B0604020202020204" pitchFamily="34" charset="0"/>
                <a:cs typeface="Arial" panose="020B0604020202020204" pitchFamily="34" charset="0"/>
              </a:rPr>
              <a:t>and share them with someone in your class.</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6811768" y="2397613"/>
            <a:ext cx="4960110" cy="1631216"/>
          </a:xfrm>
          <a:prstGeom prst="rect">
            <a:avLst/>
          </a:prstGeom>
          <a:noFill/>
        </p:spPr>
        <p:txBody>
          <a:bodyPr wrap="square" rtlCol="0">
            <a:spAutoFit/>
          </a:bodyPr>
          <a:lstStyle/>
          <a:p>
            <a:pPr algn="ctr"/>
            <a:r>
              <a:rPr lang="en-GB" sz="2000" b="0" i="0" dirty="0">
                <a:solidFill>
                  <a:schemeClr val="bg1"/>
                </a:solidFill>
                <a:effectLst/>
                <a:latin typeface="Arial" panose="020B0604020202020204" pitchFamily="34" charset="0"/>
                <a:cs typeface="Arial" panose="020B0604020202020204" pitchFamily="34" charset="0"/>
              </a:rPr>
              <a:t>Write or draw an A-to-Z list of different ways that children and young people can enjoy </a:t>
            </a:r>
            <a:r>
              <a:rPr lang="en-GB" sz="2000" b="0" i="0" dirty="0">
                <a:solidFill>
                  <a:srgbClr val="FFFF00"/>
                </a:solidFill>
                <a:effectLst/>
                <a:latin typeface="Arial" panose="020B0604020202020204" pitchFamily="34" charset="0"/>
                <a:cs typeface="Arial" panose="020B0604020202020204" pitchFamily="34" charset="0"/>
              </a:rPr>
              <a:t>Article 24</a:t>
            </a:r>
            <a:r>
              <a:rPr lang="en-GB" sz="2000" b="0" i="0" dirty="0">
                <a:solidFill>
                  <a:schemeClr val="bg1"/>
                </a:solidFill>
                <a:effectLst/>
                <a:latin typeface="Arial" panose="020B0604020202020204" pitchFamily="34" charset="0"/>
                <a:cs typeface="Arial" panose="020B0604020202020204" pitchFamily="34" charset="0"/>
              </a:rPr>
              <a:t>. For example, V is for Vaccinations, H is for hospitals. Compare your list with someone in your class.</a:t>
            </a:r>
            <a:endParaRPr lang="en-GB"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7679193" y="4632943"/>
            <a:ext cx="3984065" cy="1754326"/>
          </a:xfrm>
          <a:prstGeom prst="rect">
            <a:avLst/>
          </a:prstGeom>
          <a:noFill/>
        </p:spPr>
        <p:txBody>
          <a:bodyPr wrap="square" rtlCol="0">
            <a:spAutoFit/>
          </a:bodyPr>
          <a:lstStyle/>
          <a:p>
            <a:pPr algn="ctr"/>
            <a:r>
              <a:rPr lang="en-GB" sz="1800" b="0" i="0" u="sng" strike="noStrike" dirty="0">
                <a:solidFill>
                  <a:srgbClr val="FF6937"/>
                </a:solidFill>
                <a:effectLst/>
                <a:latin typeface="Arial" panose="020B0604020202020204" pitchFamily="34" charset="0"/>
                <a:hlinkClick r:id="rId3">
                  <a:extLst>
                    <a:ext uri="{A12FA001-AC4F-418D-AE19-62706E023703}">
                      <ahyp:hlinkClr xmlns:ahyp="http://schemas.microsoft.com/office/drawing/2018/hyperlinkcolor" val="tx"/>
                    </a:ext>
                  </a:extLst>
                </a:hlinkClick>
              </a:rPr>
              <a:t>Watch this BBC Bitesize video</a:t>
            </a:r>
            <a:r>
              <a:rPr lang="en-GB" sz="1800" b="0" i="0" dirty="0">
                <a:solidFill>
                  <a:srgbClr val="FF6937"/>
                </a:solidFill>
                <a:effectLst/>
                <a:latin typeface="Arial" panose="020B0604020202020204" pitchFamily="34" charset="0"/>
              </a:rPr>
              <a:t> </a:t>
            </a:r>
            <a:r>
              <a:rPr lang="en-GB" sz="1800" b="0" i="0" dirty="0">
                <a:solidFill>
                  <a:schemeClr val="bg1"/>
                </a:solidFill>
                <a:effectLst/>
                <a:latin typeface="Arial" panose="020B0604020202020204" pitchFamily="34" charset="0"/>
              </a:rPr>
              <a:t>about a healthy lifestyle. Discuss what could help you to build healthy habits. Talk to someone else in your class and share your ideas – it makes it more likely to happen!</a:t>
            </a:r>
            <a:endParaRPr lang="en-GB" sz="1050" dirty="0">
              <a:solidFill>
                <a:schemeClr val="bg1"/>
              </a:solidFill>
              <a:latin typeface="Arial" panose="020B0604020202020204" pitchFamily="34" charset="0"/>
              <a:cs typeface="Arial" panose="020B0604020202020204" pitchFamily="34" charset="0"/>
            </a:endParaRPr>
          </a:p>
        </p:txBody>
      </p:sp>
      <p:pic>
        <p:nvPicPr>
          <p:cNvPr id="13" name="Online Media 12" title="What is a healthy lifestyle? – BBC Bitesize">
            <a:hlinkClick r:id="" action="ppaction://media"/>
            <a:extLst>
              <a:ext uri="{FF2B5EF4-FFF2-40B4-BE49-F238E27FC236}">
                <a16:creationId xmlns:a16="http://schemas.microsoft.com/office/drawing/2014/main" id="{D489F1FA-B3EB-8AC1-D662-F5AC72F079B6}"/>
              </a:ext>
            </a:extLst>
          </p:cNvPr>
          <p:cNvPicPr>
            <a:picLocks noRot="1" noChangeAspect="1"/>
          </p:cNvPicPr>
          <p:nvPr>
            <a:videoFile r:link="rId1"/>
          </p:nvPr>
        </p:nvPicPr>
        <p:blipFill>
          <a:blip r:embed="rId4"/>
          <a:stretch>
            <a:fillRect/>
          </a:stretch>
        </p:blipFill>
        <p:spPr>
          <a:xfrm>
            <a:off x="5137306" y="4771442"/>
            <a:ext cx="2320104" cy="1310859"/>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567611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6204856" y="4434357"/>
            <a:ext cx="5728157"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781517" y="2348095"/>
            <a:ext cx="3952306"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Create a </a:t>
            </a:r>
            <a:r>
              <a:rPr lang="en-GB" sz="1800" b="1" i="0" dirty="0">
                <a:solidFill>
                  <a:srgbClr val="003B5E"/>
                </a:solidFill>
                <a:effectLst/>
                <a:latin typeface="Arial" panose="020B0604020202020204" pitchFamily="34" charset="0"/>
              </a:rPr>
              <a:t>quiz full of health facts </a:t>
            </a:r>
            <a:r>
              <a:rPr lang="en-GB" sz="1800" b="0" i="0" dirty="0">
                <a:solidFill>
                  <a:srgbClr val="000000"/>
                </a:solidFill>
                <a:effectLst/>
                <a:latin typeface="Arial" panose="020B0604020202020204" pitchFamily="34" charset="0"/>
              </a:rPr>
              <a:t>to raise awareness of access to the best possible health locally and globally. Discuss an action you can take to help improve access to one of these.</a:t>
            </a:r>
          </a:p>
        </p:txBody>
      </p:sp>
      <p:sp>
        <p:nvSpPr>
          <p:cNvPr id="10" name="TextBox 9">
            <a:extLst>
              <a:ext uri="{FF2B5EF4-FFF2-40B4-BE49-F238E27FC236}">
                <a16:creationId xmlns:a16="http://schemas.microsoft.com/office/drawing/2014/main" id="{23FB570D-B234-3922-9DE8-4A90483EA3F9}"/>
              </a:ext>
            </a:extLst>
          </p:cNvPr>
          <p:cNvSpPr txBox="1"/>
          <p:nvPr/>
        </p:nvSpPr>
        <p:spPr>
          <a:xfrm>
            <a:off x="697076" y="4632943"/>
            <a:ext cx="5339445"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Find out some facts about numbers in health and social care. </a:t>
            </a:r>
            <a:r>
              <a:rPr lang="en-GB" sz="1800" b="0" i="0" u="sng" strike="noStrike" dirty="0">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This charity</a:t>
            </a:r>
            <a:r>
              <a:rPr lang="en-GB" sz="1800" b="0" i="0" u="sng" strike="noStrike" dirty="0">
                <a:solidFill>
                  <a:srgbClr val="FFFF00"/>
                </a:solidFill>
                <a:effectLst/>
                <a:latin typeface="Arial" panose="020B0604020202020204" pitchFamily="34" charset="0"/>
              </a:rPr>
              <a:t> website</a:t>
            </a:r>
            <a:r>
              <a:rPr lang="en-GB" sz="1800" b="0" i="0" dirty="0">
                <a:solidFill>
                  <a:srgbClr val="FFFF00"/>
                </a:solidFill>
                <a:effectLst/>
                <a:latin typeface="Arial" panose="020B0604020202020204" pitchFamily="34" charset="0"/>
              </a:rPr>
              <a:t> </a:t>
            </a:r>
            <a:r>
              <a:rPr lang="en-GB" sz="1800" b="0" i="0" dirty="0">
                <a:solidFill>
                  <a:schemeClr val="bg1"/>
                </a:solidFill>
                <a:effectLst/>
                <a:latin typeface="Arial" panose="020B0604020202020204" pitchFamily="34" charset="0"/>
              </a:rPr>
              <a:t>is a great place to start. What are the risks if we don’t have enough people working in health services? What other rights might be affected? With your friends think of a way to raise awareness in your community. </a:t>
            </a:r>
            <a:endParaRPr lang="en-GB" sz="1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65008" y="2197558"/>
            <a:ext cx="4162376"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Watch </a:t>
            </a:r>
            <a:r>
              <a:rPr lang="en-GB" sz="1800" b="0" i="0" u="sng" strike="noStrike" dirty="0">
                <a:solidFill>
                  <a:srgbClr val="FF6937"/>
                </a:solidFill>
                <a:effectLst/>
                <a:latin typeface="Arial" panose="020B0604020202020204" pitchFamily="34" charset="0"/>
                <a:hlinkClick r:id="rId4">
                  <a:extLst>
                    <a:ext uri="{A12FA001-AC4F-418D-AE19-62706E023703}">
                      <ahyp:hlinkClr xmlns:ahyp="http://schemas.microsoft.com/office/drawing/2018/hyperlinkcolor" val="tx"/>
                    </a:ext>
                  </a:extLst>
                </a:hlinkClick>
              </a:rPr>
              <a:t>this UNICEF video</a:t>
            </a:r>
            <a:r>
              <a:rPr lang="en-GB" sz="1800" b="0" i="0" strike="noStrike" dirty="0">
                <a:solidFill>
                  <a:schemeClr val="bg1"/>
                </a:solidFill>
                <a:effectLst/>
                <a:latin typeface="Arial" panose="020B0604020202020204" pitchFamily="34" charset="0"/>
              </a:rPr>
              <a:t> about the right to a clean environment</a:t>
            </a:r>
            <a:r>
              <a:rPr lang="en-GB" sz="1800" b="0" i="0" dirty="0">
                <a:solidFill>
                  <a:schemeClr val="bg1"/>
                </a:solidFill>
                <a:effectLst/>
                <a:latin typeface="Arial" panose="020B0604020202020204" pitchFamily="34" charset="0"/>
              </a:rPr>
              <a:t>. Now watch again with a pen and paper and list the issues shown in the video. Work in a groups and plan how you can take action to raise awareness of one or more of these issues.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6606810" y="4632241"/>
            <a:ext cx="5244010"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Articles 24 and 28 say that richer countries must help poorer countries to ensure that health and education can be accessed by all children. Do some research to find out </a:t>
            </a:r>
            <a:r>
              <a:rPr lang="en-GB" b="1" i="0" dirty="0">
                <a:solidFill>
                  <a:srgbClr val="003B5E"/>
                </a:solidFill>
                <a:effectLst/>
                <a:latin typeface="Arial" panose="020B0604020202020204" pitchFamily="34" charset="0"/>
              </a:rPr>
              <a:t>how organisations like UNICEF help governments </a:t>
            </a:r>
            <a:r>
              <a:rPr lang="en-GB" b="0" i="0" dirty="0">
                <a:solidFill>
                  <a:srgbClr val="000000"/>
                </a:solidFill>
                <a:effectLst/>
                <a:latin typeface="Arial" panose="020B0604020202020204" pitchFamily="34" charset="0"/>
              </a:rPr>
              <a:t>to achieve this. Report back to your class. </a:t>
            </a:r>
            <a:endParaRPr lang="en-GB" dirty="0">
              <a:latin typeface="Arial" panose="020B0604020202020204" pitchFamily="34" charset="0"/>
              <a:cs typeface="Arial" panose="020B0604020202020204" pitchFamily="34" charset="0"/>
            </a:endParaRPr>
          </a:p>
          <a:p>
            <a:pPr algn="ctr"/>
            <a:r>
              <a:rPr lang="en-GB" b="0" i="0" dirty="0">
                <a:solidFill>
                  <a:srgbClr val="000000"/>
                </a:solidFill>
                <a:effectLst/>
                <a:latin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8" name="Online Media 7" title="Every child has the right to a clean, healthy and sustainable environment| UNICEF">
            <a:hlinkClick r:id="" action="ppaction://media"/>
            <a:extLst>
              <a:ext uri="{FF2B5EF4-FFF2-40B4-BE49-F238E27FC236}">
                <a16:creationId xmlns:a16="http://schemas.microsoft.com/office/drawing/2014/main" id="{5F408054-8035-C934-B3F7-CBFAF43C164F}"/>
              </a:ext>
            </a:extLst>
          </p:cNvPr>
          <p:cNvPicPr>
            <a:picLocks noRot="1" noChangeAspect="1"/>
          </p:cNvPicPr>
          <p:nvPr>
            <a:videoFile r:link="rId1"/>
          </p:nvPr>
        </p:nvPicPr>
        <p:blipFill>
          <a:blip r:embed="rId5"/>
          <a:stretch>
            <a:fillRect/>
          </a:stretch>
        </p:blipFill>
        <p:spPr>
          <a:xfrm>
            <a:off x="5134875" y="2620719"/>
            <a:ext cx="2139961" cy="1209078"/>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4279563"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24192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808305" y="2137472"/>
            <a:ext cx="71247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770670" y="4434357"/>
            <a:ext cx="516234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743493" y="2349978"/>
            <a:ext cx="3850060"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Article 24 states that the government should provide </a:t>
            </a:r>
            <a:r>
              <a:rPr lang="en-GB" sz="1600" b="1" i="0" dirty="0">
                <a:solidFill>
                  <a:srgbClr val="003B5E"/>
                </a:solidFill>
                <a:effectLst/>
                <a:latin typeface="Arial" panose="020B0604020202020204" pitchFamily="34" charset="0"/>
                <a:cs typeface="Arial" panose="020B0604020202020204" pitchFamily="34" charset="0"/>
              </a:rPr>
              <a:t>education on health and wellbeing</a:t>
            </a:r>
            <a:r>
              <a:rPr lang="en-GB" sz="1600" b="0" i="0" dirty="0">
                <a:solidFill>
                  <a:srgbClr val="000000"/>
                </a:solidFill>
                <a:effectLst/>
                <a:latin typeface="Arial" panose="020B0604020202020204" pitchFamily="34" charset="0"/>
                <a:cs typeface="Arial" panose="020B0604020202020204" pitchFamily="34" charset="0"/>
              </a:rPr>
              <a:t>. Is there an aspect of health and wellbeing that you would like to learn more about at school? How might you speak with school leaders about this and create a change?  </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128249" y="4602165"/>
            <a:ext cx="4535009" cy="1815882"/>
          </a:xfrm>
          <a:prstGeom prst="rect">
            <a:avLst/>
          </a:prstGeom>
          <a:noFill/>
        </p:spPr>
        <p:txBody>
          <a:bodyPr wrap="square" rtlCol="0">
            <a:spAutoFit/>
          </a:bodyPr>
          <a:lstStyle/>
          <a:p>
            <a:pPr algn="ctr"/>
            <a:r>
              <a:rPr lang="en-GB" sz="1600" b="1" i="0" dirty="0">
                <a:solidFill>
                  <a:srgbClr val="FF6937"/>
                </a:solidFill>
                <a:effectLst/>
                <a:latin typeface="Arial" panose="020B0604020202020204" pitchFamily="34" charset="0"/>
              </a:rPr>
              <a:t>Staying healthy mentally </a:t>
            </a:r>
            <a:r>
              <a:rPr lang="en-GB" sz="1600" b="0" i="0" dirty="0">
                <a:solidFill>
                  <a:schemeClr val="bg1"/>
                </a:solidFill>
                <a:effectLst/>
                <a:latin typeface="Arial" panose="020B0604020202020204" pitchFamily="34" charset="0"/>
              </a:rPr>
              <a:t>is important for everyone, the same way that staying physically healthy is important for everyone. About one in four people in the UK will experience a mental health problem each year. Find out about the support from organisations such as </a:t>
            </a:r>
            <a:r>
              <a:rPr lang="en-GB" sz="1600" b="0" i="0" u="sng" strike="noStrike" dirty="0">
                <a:solidFill>
                  <a:srgbClr val="FF6937"/>
                </a:solidFill>
                <a:effectLst/>
                <a:latin typeface="Arial" panose="020B0604020202020204" pitchFamily="34" charset="0"/>
                <a:hlinkClick r:id="rId3">
                  <a:extLst>
                    <a:ext uri="{A12FA001-AC4F-418D-AE19-62706E023703}">
                      <ahyp:hlinkClr xmlns:ahyp="http://schemas.microsoft.com/office/drawing/2018/hyperlinkcolor" val="tx"/>
                    </a:ext>
                  </a:extLst>
                </a:hlinkClick>
              </a:rPr>
              <a:t>Young Minds</a:t>
            </a:r>
            <a:r>
              <a:rPr lang="en-GB" sz="1600" b="0" i="0" dirty="0">
                <a:solidFill>
                  <a:schemeClr val="bg1"/>
                </a:solidFill>
                <a:effectLst/>
                <a:latin typeface="Arial" panose="020B0604020202020204" pitchFamily="34" charset="0"/>
              </a:rPr>
              <a:t> and</a:t>
            </a:r>
            <a:r>
              <a:rPr lang="en-GB" sz="1600" b="0" i="0" dirty="0">
                <a:solidFill>
                  <a:srgbClr val="FF6937"/>
                </a:solidFill>
                <a:effectLst/>
                <a:latin typeface="Arial" panose="020B0604020202020204" pitchFamily="34" charset="0"/>
              </a:rPr>
              <a:t> </a:t>
            </a:r>
            <a:r>
              <a:rPr lang="en-GB" sz="1600" b="0" i="0" u="sng" strike="noStrike" dirty="0">
                <a:solidFill>
                  <a:srgbClr val="FF6937"/>
                </a:solidFill>
                <a:effectLst/>
                <a:latin typeface="Arial" panose="020B0604020202020204" pitchFamily="34" charset="0"/>
                <a:hlinkClick r:id="rId4">
                  <a:extLst>
                    <a:ext uri="{A12FA001-AC4F-418D-AE19-62706E023703}">
                      <ahyp:hlinkClr xmlns:ahyp="http://schemas.microsoft.com/office/drawing/2018/hyperlinkcolor" val="tx"/>
                    </a:ext>
                  </a:extLst>
                </a:hlinkClick>
              </a:rPr>
              <a:t>NSPCC</a:t>
            </a:r>
            <a:r>
              <a:rPr lang="en-GB" sz="1600" b="0" i="0" dirty="0">
                <a:solidFill>
                  <a:schemeClr val="bg1"/>
                </a:solidFill>
                <a:effectLst/>
                <a:latin typeface="Arial" panose="020B0604020202020204" pitchFamily="34" charset="0"/>
              </a:rPr>
              <a:t>. </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7307458" y="2226868"/>
            <a:ext cx="4496722" cy="2062103"/>
          </a:xfrm>
          <a:prstGeom prst="rect">
            <a:avLst/>
          </a:prstGeom>
          <a:noFill/>
        </p:spPr>
        <p:txBody>
          <a:bodyPr wrap="square" rtlCol="0">
            <a:spAutoFit/>
          </a:bodyPr>
          <a:lstStyle/>
          <a:p>
            <a:pPr algn="ctr"/>
            <a:r>
              <a:rPr lang="en-GB" sz="1600" b="0" i="0" u="sng" strike="noStrike" dirty="0">
                <a:solidFill>
                  <a:srgbClr val="FFFF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Read these photo stories</a:t>
            </a:r>
            <a:r>
              <a:rPr lang="en-GB" sz="1600" b="0" i="0" dirty="0">
                <a:solidFill>
                  <a:srgbClr val="FFFF00"/>
                </a:solidFill>
                <a:effectLst/>
                <a:latin typeface="Arial" panose="020B0604020202020204" pitchFamily="34" charset="0"/>
                <a:cs typeface="Arial" panose="020B0604020202020204" pitchFamily="34" charset="0"/>
              </a:rPr>
              <a:t> </a:t>
            </a:r>
            <a:r>
              <a:rPr lang="en-GB" sz="1600" b="0" i="0" dirty="0">
                <a:solidFill>
                  <a:schemeClr val="bg1"/>
                </a:solidFill>
                <a:effectLst/>
                <a:latin typeface="Arial" panose="020B0604020202020204" pitchFamily="34" charset="0"/>
                <a:cs typeface="Arial" panose="020B0604020202020204" pitchFamily="34" charset="0"/>
              </a:rPr>
              <a:t>and watch the video at the end. Identify some of the obstacles that prevent children and young people accessing the healthcare they need. What might be some risks to children and young people if they can’t access the care they need? This activity is from the </a:t>
            </a:r>
            <a:r>
              <a:rPr lang="en-GB" sz="1600" b="0" i="0" dirty="0" err="1">
                <a:solidFill>
                  <a:srgbClr val="FFFF00"/>
                </a:solidFill>
                <a:effectLst/>
                <a:latin typeface="Arial" panose="020B0604020202020204" pitchFamily="34" charset="0"/>
                <a:cs typeface="Arial" panose="020B0604020202020204" pitchFamily="34" charset="0"/>
              </a:rPr>
              <a:t>OutRight</a:t>
            </a:r>
            <a:r>
              <a:rPr lang="en-GB" sz="1600" b="0" i="0" dirty="0">
                <a:solidFill>
                  <a:schemeClr val="bg1"/>
                </a:solidFill>
                <a:effectLst/>
                <a:latin typeface="Arial" panose="020B0604020202020204" pitchFamily="34" charset="0"/>
                <a:cs typeface="Arial" panose="020B0604020202020204" pitchFamily="34" charset="0"/>
              </a:rPr>
              <a:t> resources – Schools can sign up for free up </a:t>
            </a:r>
            <a:r>
              <a:rPr lang="en-GB" sz="1600" b="0" i="0" u="sng" strike="noStrike" dirty="0">
                <a:solidFill>
                  <a:srgbClr val="FFFF0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here</a:t>
            </a:r>
            <a:r>
              <a:rPr lang="en-GB" sz="1600" b="0" i="0" strike="noStrike"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en-GB" sz="1600" b="0" i="0" dirty="0">
                <a:solidFill>
                  <a:schemeClr val="bg1"/>
                </a:solidFill>
                <a:effectLst/>
                <a:latin typeface="Arial" panose="020B0604020202020204" pitchFamily="34" charset="0"/>
                <a:cs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64857" y="4535350"/>
            <a:ext cx="5884350"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People have different opinions and views about the healthcare they receive. Doctors, hospitals and dentists sometimes organise patient surveys. Have a class discussion to hear about different people’s </a:t>
            </a:r>
            <a:r>
              <a:rPr lang="en-GB" sz="1600" b="1" i="0" dirty="0">
                <a:solidFill>
                  <a:srgbClr val="003B5E"/>
                </a:solidFill>
                <a:effectLst/>
                <a:latin typeface="Arial" panose="020B0604020202020204" pitchFamily="34" charset="0"/>
                <a:cs typeface="Arial" panose="020B0604020202020204" pitchFamily="34" charset="0"/>
              </a:rPr>
              <a:t>opinions about and experiences of healthcare</a:t>
            </a:r>
            <a:r>
              <a:rPr lang="en-GB" sz="1600" b="0" i="0" dirty="0">
                <a:solidFill>
                  <a:srgbClr val="000000"/>
                </a:solidFill>
                <a:effectLst/>
                <a:latin typeface="Arial" panose="020B0604020202020204" pitchFamily="34" charset="0"/>
                <a:cs typeface="Arial" panose="020B0604020202020204" pitchFamily="34" charset="0"/>
              </a:rPr>
              <a:t> – things they liked or were pleased about as well as things that may have been difficult or worrying.  </a:t>
            </a:r>
            <a:br>
              <a:rPr lang="en-GB" sz="1600" b="0" i="0" dirty="0">
                <a:solidFill>
                  <a:srgbClr val="000000"/>
                </a:solidFill>
                <a:effectLst/>
                <a:latin typeface="Arial" panose="020B0604020202020204" pitchFamily="34" charset="0"/>
                <a:cs typeface="Arial" panose="020B0604020202020204" pitchFamily="34" charset="0"/>
              </a:rPr>
            </a:br>
            <a:r>
              <a:rPr lang="en-GB" sz="1600" b="0" i="0" dirty="0">
                <a:solidFill>
                  <a:srgbClr val="000000"/>
                </a:solidFill>
                <a:effectLst/>
                <a:latin typeface="Arial" panose="020B0604020202020204" pitchFamily="34" charset="0"/>
                <a:cs typeface="Arial" panose="020B0604020202020204" pitchFamily="34" charset="0"/>
              </a:rPr>
              <a:t>This activity links articles 13 and 24 but don’t forget to mention the right to privacy (Article 16) at the start. </a:t>
            </a:r>
            <a:endParaRPr lang="en-GB" sz="1400" dirty="0">
              <a:latin typeface="Arial" panose="020B0604020202020204" pitchFamily="34" charset="0"/>
              <a:cs typeface="Arial" panose="020B0604020202020204" pitchFamily="34" charset="0"/>
            </a:endParaRPr>
          </a:p>
        </p:txBody>
      </p:sp>
      <p:pic>
        <p:nvPicPr>
          <p:cNvPr id="12" name="Online Media 11" title="Vaccines work | UNICEF">
            <a:hlinkClick r:id="" action="ppaction://media"/>
            <a:extLst>
              <a:ext uri="{FF2B5EF4-FFF2-40B4-BE49-F238E27FC236}">
                <a16:creationId xmlns:a16="http://schemas.microsoft.com/office/drawing/2014/main" id="{C8863208-FDC4-830D-07EF-332E70FE3712}"/>
              </a:ext>
            </a:extLst>
          </p:cNvPr>
          <p:cNvPicPr>
            <a:picLocks noRot="1" noChangeAspect="1"/>
          </p:cNvPicPr>
          <p:nvPr>
            <a:videoFile r:link="rId1"/>
          </p:nvPr>
        </p:nvPicPr>
        <p:blipFill>
          <a:blip r:embed="rId7"/>
          <a:stretch>
            <a:fillRect/>
          </a:stretch>
        </p:blipFill>
        <p:spPr>
          <a:xfrm>
            <a:off x="4963627" y="2582102"/>
            <a:ext cx="2188508" cy="1236507"/>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latin typeface="Arial" panose="020B0604020202020204" pitchFamily="34" charset="0"/>
                <a:cs typeface="Arial" panose="020B0604020202020204" pitchFamily="34" charset="0"/>
              </a:rPr>
              <a:t>Find somewhere quiet to sit and reflect on these three questions:</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396687"/>
            <a:ext cx="5433498" cy="4269077"/>
          </a:xfrm>
        </p:spPr>
        <p:txBody>
          <a:bodyPr>
            <a:noAutofit/>
          </a:bodyPr>
          <a:lstStyle/>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When you think of healthcare that you have had, what are you really grateful for?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What more could you do to keep yourself mentally and physically healthy?</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How could others help with your right to the best possible health. And what might you do for them? </a:t>
            </a:r>
          </a:p>
        </p:txBody>
      </p:sp>
    </p:spTree>
    <p:extLst>
      <p:ext uri="{BB962C8B-B14F-4D97-AF65-F5344CB8AC3E}">
        <p14:creationId xmlns:p14="http://schemas.microsoft.com/office/powerpoint/2010/main" val="124856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224389"/>
            <a:ext cx="530542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24</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OutRight</a:t>
            </a:r>
            <a:r>
              <a:rPr lang="en-US" dirty="0">
                <a:latin typeface="Arial" panose="020B0604020202020204" pitchFamily="34" charset="0"/>
                <a:cs typeface="Arial" panose="020B0604020202020204" pitchFamily="34" charset="0"/>
              </a:rPr>
              <a:t> 2022/23</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Exploring Article 24 </a:t>
            </a:r>
          </a:p>
          <a:p>
            <a:pPr>
              <a:lnSpc>
                <a:spcPct val="150000"/>
              </a:lnSpc>
            </a:pPr>
            <a:r>
              <a:rPr lang="en-US" dirty="0">
                <a:solidFill>
                  <a:srgbClr val="00AEEF"/>
                </a:solidFill>
                <a:latin typeface="Arial" panose="020B0604020202020204" pitchFamily="34" charset="0"/>
                <a:cs typeface="Arial" panose="020B0604020202020204" pitchFamily="34" charset="0"/>
              </a:rPr>
              <a:t>Slide 7</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8, 9 &amp; 10</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11, 12 &amp; 13</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14</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FD12162B-7A21-6315-FDF6-4BAA7F9A793B}"/>
              </a:ext>
            </a:extLst>
          </p:cNvPr>
          <p:cNvSpPr txBox="1"/>
          <p:nvPr/>
        </p:nvSpPr>
        <p:spPr>
          <a:xfrm>
            <a:off x="528741" y="433983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@UNICEF/Sokol</a:t>
            </a:r>
          </a:p>
        </p:txBody>
      </p:sp>
      <p:sp>
        <p:nvSpPr>
          <p:cNvPr id="16" name="TextBox 15">
            <a:extLst>
              <a:ext uri="{FF2B5EF4-FFF2-40B4-BE49-F238E27FC236}">
                <a16:creationId xmlns:a16="http://schemas.microsoft.com/office/drawing/2014/main" id="{1311BA60-62DF-BD47-B1C4-A225FBF4AA9F}"/>
              </a:ext>
            </a:extLst>
          </p:cNvPr>
          <p:cNvSpPr txBox="1"/>
          <p:nvPr/>
        </p:nvSpPr>
        <p:spPr>
          <a:xfrm>
            <a:off x="4404249" y="433983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Njiokiktjien</a:t>
            </a:r>
            <a:endParaRPr lang="en-GB" sz="9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7C09EC2-4171-DA0D-F1BC-6D707F9B2AB4}"/>
              </a:ext>
            </a:extLst>
          </p:cNvPr>
          <p:cNvSpPr txBox="1"/>
          <p:nvPr/>
        </p:nvSpPr>
        <p:spPr>
          <a:xfrm>
            <a:off x="8279757" y="433983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Ohanesian</a:t>
            </a:r>
            <a:endParaRPr lang="en-GB" sz="9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person, indoor, wall&#10;&#10;Description automatically generated">
            <a:extLst>
              <a:ext uri="{FF2B5EF4-FFF2-40B4-BE49-F238E27FC236}">
                <a16:creationId xmlns:a16="http://schemas.microsoft.com/office/drawing/2014/main" id="{4485C5C1-E41C-4FD9-5136-29CD8FEE3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652" y="1854125"/>
            <a:ext cx="3697749" cy="2465166"/>
          </a:xfrm>
          <a:prstGeom prst="rect">
            <a:avLst/>
          </a:prstGeom>
        </p:spPr>
      </p:pic>
      <p:pic>
        <p:nvPicPr>
          <p:cNvPr id="9" name="Picture 8" descr="A group of people standing on a street&#10;&#10;Description automatically generated with low confidence">
            <a:extLst>
              <a:ext uri="{FF2B5EF4-FFF2-40B4-BE49-F238E27FC236}">
                <a16:creationId xmlns:a16="http://schemas.microsoft.com/office/drawing/2014/main" id="{FE507334-D834-F254-C23B-352B1252C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4249" y="1854125"/>
            <a:ext cx="3697749" cy="2465166"/>
          </a:xfrm>
          <a:prstGeom prst="rect">
            <a:avLst/>
          </a:prstGeom>
        </p:spPr>
      </p:pic>
      <p:pic>
        <p:nvPicPr>
          <p:cNvPr id="13" name="Picture 12" descr="A picture containing person, indoor&#10;&#10;Description automatically generated">
            <a:extLst>
              <a:ext uri="{FF2B5EF4-FFF2-40B4-BE49-F238E27FC236}">
                <a16:creationId xmlns:a16="http://schemas.microsoft.com/office/drawing/2014/main" id="{039D2553-368F-4975-709F-0ABAD1FD5A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757" y="1854125"/>
            <a:ext cx="3697749" cy="2465166"/>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621935"/>
            <a:ext cx="3747984" cy="533205"/>
          </a:xfrm>
        </p:spPr>
        <p:txBody>
          <a:bodyPr/>
          <a:lstStyle/>
          <a:p>
            <a:r>
              <a:rPr lang="en-US" sz="2800" dirty="0">
                <a:latin typeface="Arial Black" panose="020B0A04020102020204" pitchFamily="34" charset="0"/>
              </a:rPr>
              <a:t>ARTICLE 24</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620601"/>
            <a:ext cx="5305425" cy="520619"/>
          </a:xfrm>
        </p:spPr>
        <p:txBody>
          <a:bodyPr/>
          <a:lstStyle/>
          <a:p>
            <a:r>
              <a:rPr lang="en-GB" sz="2400" b="1" i="0" dirty="0">
                <a:solidFill>
                  <a:srgbClr val="000000"/>
                </a:solidFill>
                <a:effectLst/>
                <a:latin typeface="Arial Black" panose="020B0A04020102020204" pitchFamily="34" charset="0"/>
              </a:rPr>
              <a:t>Article 24 </a:t>
            </a:r>
            <a:br>
              <a:rPr lang="en-GB" sz="2400" b="1" i="0" dirty="0">
                <a:solidFill>
                  <a:srgbClr val="000000"/>
                </a:solidFill>
                <a:effectLst/>
                <a:latin typeface="Arial Black" panose="020B0A04020102020204" pitchFamily="34" charset="0"/>
              </a:rPr>
            </a:br>
            <a:r>
              <a:rPr lang="en-GB" sz="2400" b="1" i="0" dirty="0">
                <a:solidFill>
                  <a:srgbClr val="000000"/>
                </a:solidFill>
                <a:effectLst/>
                <a:latin typeface="Arial Black" panose="020B0A04020102020204" pitchFamily="34" charset="0"/>
              </a:rPr>
              <a:t>(health and health services)</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598297"/>
            <a:ext cx="5305424" cy="3251106"/>
          </a:xfrm>
        </p:spPr>
        <p:txBody>
          <a:bodyPr>
            <a:noAutofit/>
          </a:bodyPr>
          <a:lstStyle/>
          <a:p>
            <a:pPr algn="l" rtl="0" fontAlgn="base"/>
            <a:r>
              <a:rPr lang="en-GB" b="0" i="0" dirty="0">
                <a:solidFill>
                  <a:srgbClr val="000000"/>
                </a:solidFill>
                <a:effectLst/>
                <a:latin typeface="Arial" panose="020B0604020202020204" pitchFamily="34" charset="0"/>
              </a:rPr>
              <a:t>This year’s </a:t>
            </a:r>
            <a:r>
              <a:rPr lang="en-GB" b="0" i="0" dirty="0" err="1">
                <a:solidFill>
                  <a:srgbClr val="000000"/>
                </a:solidFill>
                <a:effectLst/>
                <a:latin typeface="Arial" panose="020B0604020202020204" pitchFamily="34" charset="0"/>
              </a:rPr>
              <a:t>OutRight</a:t>
            </a:r>
            <a:r>
              <a:rPr lang="en-GB" b="0" i="0" dirty="0">
                <a:solidFill>
                  <a:srgbClr val="000000"/>
                </a:solidFill>
                <a:effectLst/>
                <a:latin typeface="Arial" panose="020B0604020202020204" pitchFamily="34" charset="0"/>
              </a:rPr>
              <a:t> focuses on Article 24. Watch </a:t>
            </a:r>
            <a:r>
              <a:rPr lang="en-GB" b="0" i="0" u="sng" strike="noStrike" dirty="0" err="1">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Cel</a:t>
            </a:r>
            <a:r>
              <a:rPr lang="en-GB" b="0" i="0" u="sng" strike="noStrike" dirty="0">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 Spellman’s video</a:t>
            </a:r>
            <a:r>
              <a:rPr lang="en-GB" b="0" i="0" dirty="0">
                <a:solidFill>
                  <a:srgbClr val="FFFF00"/>
                </a:solidFill>
                <a:effectLst/>
                <a:latin typeface="Arial" panose="020B0604020202020204" pitchFamily="34" charset="0"/>
              </a:rPr>
              <a:t> </a:t>
            </a:r>
            <a:r>
              <a:rPr lang="en-GB" b="0" i="0" dirty="0">
                <a:solidFill>
                  <a:srgbClr val="000000"/>
                </a:solidFill>
                <a:effectLst/>
                <a:latin typeface="Arial" panose="020B0604020202020204" pitchFamily="34" charset="0"/>
              </a:rPr>
              <a:t>and think how you might get involved. You can find out more about </a:t>
            </a:r>
            <a:r>
              <a:rPr lang="en-GB" b="0" i="0" dirty="0" err="1">
                <a:solidFill>
                  <a:srgbClr val="000000"/>
                </a:solidFill>
                <a:effectLst/>
                <a:latin typeface="Arial" panose="020B0604020202020204" pitchFamily="34" charset="0"/>
              </a:rPr>
              <a:t>OutRight</a:t>
            </a:r>
            <a:r>
              <a:rPr lang="en-GB" b="0" i="0" dirty="0">
                <a:solidFill>
                  <a:srgbClr val="000000"/>
                </a:solidFill>
                <a:effectLst/>
                <a:latin typeface="Arial" panose="020B0604020202020204" pitchFamily="34" charset="0"/>
              </a:rPr>
              <a:t> on the next slide.</a:t>
            </a:r>
            <a:br>
              <a:rPr lang="en-GB" sz="1800" b="0" i="0" dirty="0">
                <a:solidFill>
                  <a:srgbClr val="000000"/>
                </a:solidFill>
                <a:effectLst/>
                <a:latin typeface="Arial" panose="020B0604020202020204" pitchFamily="34" charset="0"/>
              </a:rPr>
            </a:br>
            <a:endParaRPr lang="en-GB" sz="1600" b="0" i="0" dirty="0">
              <a:solidFill>
                <a:srgbClr val="000000"/>
              </a:solidFill>
              <a:effectLst/>
              <a:latin typeface="Segoe UI" panose="020B0502040204020203" pitchFamily="34" charset="0"/>
            </a:endParaRPr>
          </a:p>
          <a:p>
            <a:pPr algn="l" rtl="0" fontAlgn="base"/>
            <a:r>
              <a:rPr lang="en-GB" sz="1800" i="0" dirty="0">
                <a:solidFill>
                  <a:srgbClr val="FFFF00"/>
                </a:solidFill>
                <a:effectLst/>
                <a:latin typeface="Arial" panose="020B0604020202020204" pitchFamily="34" charset="0"/>
              </a:rPr>
              <a:t>Article 24 </a:t>
            </a:r>
            <a:r>
              <a:rPr lang="en-GB" dirty="0">
                <a:solidFill>
                  <a:schemeClr val="tx1"/>
                </a:solidFill>
                <a:latin typeface="Arial" panose="020B0604020202020204" pitchFamily="34" charset="0"/>
              </a:rPr>
              <a:t>says: </a:t>
            </a:r>
            <a:r>
              <a:rPr lang="en-GB" sz="1800" b="0" i="0" dirty="0">
                <a:solidFill>
                  <a:srgbClr val="000000"/>
                </a:solidFill>
                <a:effectLst/>
                <a:latin typeface="Arial" panose="020B0604020202020204" pitchFamily="34" charset="0"/>
              </a:rPr>
              <a:t>Every child has the right to the best possible health. Governments must provide good quality healthcare, clean water, nutritious food, and a clean environment and education on health and well-being so that children can stay healthy. Richer countries must help poorer countries achieve this. </a:t>
            </a:r>
            <a:endParaRPr lang="en-GB" sz="1600" b="0" i="0" dirty="0">
              <a:solidFill>
                <a:srgbClr val="000000"/>
              </a:solidFill>
              <a:effectLst/>
              <a:latin typeface="Segoe UI" panose="020B0502040204020203"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Cel</a:t>
            </a:r>
            <a:r>
              <a:rPr lang="en-GB" sz="1600" dirty="0">
                <a:latin typeface="Arial" panose="020B0604020202020204" pitchFamily="34" charset="0"/>
                <a:cs typeface="Arial" panose="020B0604020202020204" pitchFamily="34" charset="0"/>
              </a:rPr>
              <a:t> Spellman, UNICEF UK High Profile Supporter, introduces Article 24</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sp>
        <p:nvSpPr>
          <p:cNvPr id="9" name="TextBox 8">
            <a:extLst>
              <a:ext uri="{FF2B5EF4-FFF2-40B4-BE49-F238E27FC236}">
                <a16:creationId xmlns:a16="http://schemas.microsoft.com/office/drawing/2014/main" id="{F869F4D8-F09B-6F03-3A22-3CF998B4215B}"/>
              </a:ext>
            </a:extLst>
          </p:cNvPr>
          <p:cNvSpPr txBox="1"/>
          <p:nvPr/>
        </p:nvSpPr>
        <p:spPr>
          <a:xfrm>
            <a:off x="6514481" y="4826675"/>
            <a:ext cx="3698030" cy="2031325"/>
          </a:xfrm>
          <a:prstGeom prst="rect">
            <a:avLst/>
          </a:prstGeom>
          <a:noFill/>
        </p:spPr>
        <p:txBody>
          <a:bodyPr wrap="square" rtlCol="0">
            <a:spAutoFit/>
          </a:bodyPr>
          <a:lstStyle/>
          <a:p>
            <a:r>
              <a:rPr lang="en-GB" sz="1800" i="0" dirty="0">
                <a:effectLst/>
                <a:latin typeface="Arial" panose="020B0604020202020204" pitchFamily="34" charset="0"/>
              </a:rPr>
              <a:t>We will also link to </a:t>
            </a:r>
            <a:r>
              <a:rPr lang="en-GB" sz="1800" i="0" dirty="0">
                <a:solidFill>
                  <a:srgbClr val="FFFF00"/>
                </a:solidFill>
                <a:effectLst/>
                <a:latin typeface="Arial" panose="020B0604020202020204" pitchFamily="34" charset="0"/>
              </a:rPr>
              <a:t>Article 13</a:t>
            </a:r>
            <a:r>
              <a:rPr lang="en-GB" sz="1800" i="0" dirty="0">
                <a:effectLst/>
                <a:latin typeface="Arial" panose="020B0604020202020204" pitchFamily="34" charset="0"/>
              </a:rPr>
              <a:t>:</a:t>
            </a:r>
            <a:r>
              <a:rPr lang="en-GB" sz="1800" i="0" dirty="0">
                <a:solidFill>
                  <a:srgbClr val="FFFF00"/>
                </a:solidFill>
                <a:effectLst/>
                <a:latin typeface="Arial" panose="020B0604020202020204" pitchFamily="34" charset="0"/>
              </a:rPr>
              <a:t> </a:t>
            </a:r>
            <a:r>
              <a:rPr lang="en-GB" sz="1800" b="0" i="0" dirty="0">
                <a:solidFill>
                  <a:srgbClr val="000000"/>
                </a:solidFill>
                <a:effectLst/>
                <a:latin typeface="Arial" panose="020B0604020202020204" pitchFamily="34" charset="0"/>
              </a:rPr>
              <a:t>Every child must be free to express their thoughts and opinions and to access all kinds of information, as long as it's it is within the law. </a:t>
            </a:r>
            <a:endParaRPr lang="en-GB" sz="1600" b="0" i="0" dirty="0">
              <a:solidFill>
                <a:srgbClr val="000000"/>
              </a:solidFill>
              <a:effectLst/>
              <a:latin typeface="Segoe UI" panose="020B0502040204020203" pitchFamily="34" charset="0"/>
            </a:endParaRPr>
          </a:p>
          <a:p>
            <a:endParaRPr lang="en-GB" dirty="0"/>
          </a:p>
        </p:txBody>
      </p:sp>
      <p:pic>
        <p:nvPicPr>
          <p:cNvPr id="10" name="Online Media 9" title="Hello and Welcome to OutRight 2022">
            <a:hlinkClick r:id="" action="ppaction://media"/>
            <a:extLst>
              <a:ext uri="{FF2B5EF4-FFF2-40B4-BE49-F238E27FC236}">
                <a16:creationId xmlns:a16="http://schemas.microsoft.com/office/drawing/2014/main" id="{35069F23-1A41-4ED1-F75D-D3984C55470A}"/>
              </a:ext>
            </a:extLst>
          </p:cNvPr>
          <p:cNvPicPr>
            <a:picLocks noRot="1" noChangeAspect="1"/>
          </p:cNvPicPr>
          <p:nvPr>
            <a:videoFile r:link="rId1"/>
          </p:nvPr>
        </p:nvPicPr>
        <p:blipFill>
          <a:blip r:embed="rId4"/>
          <a:stretch>
            <a:fillRect/>
          </a:stretch>
        </p:blipFill>
        <p:spPr>
          <a:xfrm>
            <a:off x="773137" y="2678877"/>
            <a:ext cx="4313722" cy="2437253"/>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428036"/>
            <a:ext cx="3334343" cy="921003"/>
          </a:xfrm>
        </p:spPr>
        <p:txBody>
          <a:bodyPr/>
          <a:lstStyle/>
          <a:p>
            <a:r>
              <a:rPr lang="en-US" sz="2800" dirty="0">
                <a:latin typeface="Arial Black" panose="020B0A04020102020204" pitchFamily="34" charset="0"/>
              </a:rPr>
              <a:t>OUTRIGHT 2022/23</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740" y="1673452"/>
            <a:ext cx="6560532" cy="4369629"/>
          </a:xfrm>
        </p:spPr>
        <p:txBody>
          <a:bodyPr>
            <a:noAutofit/>
          </a:bodyPr>
          <a:lstStyle/>
          <a:p>
            <a:pPr marL="0" indent="0" rtl="0" fontAlgn="base">
              <a:buNone/>
            </a:pPr>
            <a:r>
              <a:rPr lang="en-GB" sz="2000" b="1" i="0" dirty="0" err="1">
                <a:solidFill>
                  <a:srgbClr val="FF6937"/>
                </a:solidFill>
                <a:effectLst/>
                <a:latin typeface="Arial" panose="020B0604020202020204" pitchFamily="34" charset="0"/>
                <a:cs typeface="Arial" panose="020B0604020202020204" pitchFamily="34" charset="0"/>
              </a:rPr>
              <a:t>OutRight</a:t>
            </a:r>
            <a:r>
              <a:rPr lang="en-GB" sz="2000" b="0" i="0" dirty="0">
                <a:effectLst/>
                <a:latin typeface="Arial" panose="020B0604020202020204" pitchFamily="34" charset="0"/>
                <a:cs typeface="Arial" panose="020B0604020202020204" pitchFamily="34" charset="0"/>
              </a:rPr>
              <a:t> is UNICEF UK’s annual youth campaign. By signing up to this year’s campaign, you can learn about and campaign on all children’s right to the best possible health.</a:t>
            </a:r>
          </a:p>
          <a:p>
            <a:pPr marL="0" indent="0" rtl="0" fontAlgn="base">
              <a:buNone/>
            </a:pPr>
            <a:r>
              <a:rPr lang="en-GB" sz="2000" b="0" i="0" dirty="0">
                <a:effectLst/>
                <a:latin typeface="Arial" panose="020B0604020202020204" pitchFamily="34" charset="0"/>
                <a:cs typeface="Arial" panose="020B0604020202020204" pitchFamily="34" charset="0"/>
              </a:rPr>
              <a:t>We all want to feel as well as possible, mentally and physically, but this isn’t possible for many children. Half of the world goes without access to the healthcare they need, so there are millions of children who can’t visit a nurse when they’re poorly or may miss out on vaccinations.</a:t>
            </a:r>
          </a:p>
          <a:p>
            <a:pPr marL="0" indent="0" rtl="0" fontAlgn="base">
              <a:buNone/>
            </a:pPr>
            <a:r>
              <a:rPr lang="en-GB" sz="2000" b="0" i="0" dirty="0">
                <a:effectLst/>
                <a:latin typeface="Arial" panose="020B0604020202020204" pitchFamily="34" charset="0"/>
                <a:cs typeface="Arial" panose="020B0604020202020204" pitchFamily="34" charset="0"/>
              </a:rPr>
              <a:t>Through free learning activities, campaigning and live events, discover what we can do so that all children have their right to the best possible health fulfilled.</a:t>
            </a:r>
          </a:p>
          <a:p>
            <a:pPr marL="0" indent="0" rtl="0" fontAlgn="base">
              <a:buNone/>
            </a:pPr>
            <a:r>
              <a:rPr lang="en-GB" sz="2000" b="1" i="0" dirty="0">
                <a:solidFill>
                  <a:srgbClr val="FF6937"/>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Sign up here</a:t>
            </a:r>
            <a:r>
              <a:rPr lang="en-GB" sz="2000" b="0" i="0" dirty="0">
                <a:effectLst/>
                <a:latin typeface="Arial" panose="020B0604020202020204" pitchFamily="34" charset="0"/>
                <a:cs typeface="Arial" panose="020B0604020202020204" pitchFamily="34" charset="0"/>
              </a:rPr>
              <a:t>.</a:t>
            </a:r>
          </a:p>
        </p:txBody>
      </p:sp>
      <p:pic>
        <p:nvPicPr>
          <p:cNvPr id="4" name="Picture 3" descr="A picture containing text, person, outdoor&#10;&#10;Description automatically generated">
            <a:extLst>
              <a:ext uri="{FF2B5EF4-FFF2-40B4-BE49-F238E27FC236}">
                <a16:creationId xmlns:a16="http://schemas.microsoft.com/office/drawing/2014/main" id="{9091896D-6473-8A73-BA48-13E237FE3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60" y="432629"/>
            <a:ext cx="4529788" cy="4529788"/>
          </a:xfrm>
          <a:prstGeom prst="rect">
            <a:avLst/>
          </a:prstGeom>
        </p:spPr>
      </p:pic>
    </p:spTree>
    <p:extLst>
      <p:ext uri="{BB962C8B-B14F-4D97-AF65-F5344CB8AC3E}">
        <p14:creationId xmlns:p14="http://schemas.microsoft.com/office/powerpoint/2010/main" val="211037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24</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400" b="0" i="0" dirty="0">
                <a:solidFill>
                  <a:srgbClr val="000000"/>
                </a:solidFill>
                <a:effectLst/>
                <a:latin typeface="Arial" panose="020B0604020202020204" pitchFamily="34" charset="0"/>
                <a:cs typeface="Arial" panose="020B0604020202020204" pitchFamily="34" charset="0"/>
              </a:rPr>
              <a:t>What and who helps you to be </a:t>
            </a:r>
            <a:r>
              <a:rPr lang="en-GB" sz="2400" b="1" i="0" dirty="0">
                <a:solidFill>
                  <a:srgbClr val="000000"/>
                </a:solidFill>
                <a:effectLst/>
                <a:latin typeface="Arial" panose="020B0604020202020204" pitchFamily="34" charset="0"/>
                <a:cs typeface="Arial" panose="020B0604020202020204" pitchFamily="34" charset="0"/>
              </a:rPr>
              <a:t>healthy</a:t>
            </a:r>
            <a:r>
              <a:rPr lang="en-GB" sz="2400" b="0" i="0" dirty="0">
                <a:solidFill>
                  <a:srgbClr val="000000"/>
                </a:solidFill>
                <a:effectLst/>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ARTICLE 24</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4100625"/>
          </a:xfrm>
        </p:spPr>
        <p:txBody>
          <a:bodyPr numCol="2">
            <a:noAutofit/>
          </a:bodyPr>
          <a:lstStyle/>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Hospitals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Doctors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Nurses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Dentists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Doctor’s surgeries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Health visitors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Pharmacists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Paramedics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Chemist </a:t>
            </a:r>
          </a:p>
          <a:p>
            <a:pPr marL="0" indent="0" algn="l" rtl="0" fontAlgn="base">
              <a:buNone/>
            </a:pPr>
            <a:endParaRPr lang="en-GB" sz="2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Parents, carers, family members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Schools, teachers, support staff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Getting enough sleep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A good diet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Exercise and activity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cs typeface="Arial" panose="020B0604020202020204" pitchFamily="34" charset="0"/>
              </a:rPr>
              <a:t>Enjoying hobbies and interests </a:t>
            </a:r>
          </a:p>
        </p:txBody>
      </p:sp>
    </p:spTree>
    <p:extLst>
      <p:ext uri="{BB962C8B-B14F-4D97-AF65-F5344CB8AC3E}">
        <p14:creationId xmlns:p14="http://schemas.microsoft.com/office/powerpoint/2010/main" val="185840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7094683"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669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623424" y="2136586"/>
            <a:ext cx="430958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198724" y="4434357"/>
            <a:ext cx="673429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936151" y="2473670"/>
            <a:ext cx="3684134"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Watch the </a:t>
            </a:r>
            <a:r>
              <a:rPr lang="en-GB" sz="1800" b="0" i="0" u="sng" strike="noStrike" dirty="0">
                <a:solidFill>
                  <a:srgbClr val="FFFF00"/>
                </a:solidFill>
                <a:effectLst/>
                <a:latin typeface="Arial" panose="020B0604020202020204" pitchFamily="34" charset="0"/>
                <a:hlinkClick r:id="rId4">
                  <a:extLst>
                    <a:ext uri="{A12FA001-AC4F-418D-AE19-62706E023703}">
                      <ahyp:hlinkClr xmlns:ahyp="http://schemas.microsoft.com/office/drawing/2018/hyperlinkcolor" val="tx"/>
                    </a:ext>
                  </a:extLst>
                </a:hlinkClick>
              </a:rPr>
              <a:t>doctor check-up song</a:t>
            </a:r>
            <a:r>
              <a:rPr lang="en-GB" sz="1800" b="0" i="0" dirty="0">
                <a:solidFill>
                  <a:srgbClr val="FFFF00"/>
                </a:solidFill>
                <a:effectLst/>
                <a:latin typeface="Arial" panose="020B0604020202020204" pitchFamily="34" charset="0"/>
              </a:rPr>
              <a:t> </a:t>
            </a:r>
            <a:r>
              <a:rPr lang="en-GB" sz="1800" b="0" i="0" dirty="0">
                <a:solidFill>
                  <a:schemeClr val="bg1"/>
                </a:solidFill>
                <a:effectLst/>
                <a:latin typeface="Arial" panose="020B0604020202020204" pitchFamily="34" charset="0"/>
              </a:rPr>
              <a:t>video. Draw an outline of a child and as a class point out and draw on all the things that the doctor looks at.</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58410" y="2335171"/>
            <a:ext cx="4078232"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Watch </a:t>
            </a:r>
            <a:r>
              <a:rPr lang="en-GB" sz="1800" b="1" i="0" u="sng" strike="noStrike" dirty="0">
                <a:solidFill>
                  <a:srgbClr val="003B5E"/>
                </a:solidFill>
                <a:effectLst/>
                <a:latin typeface="Arial" panose="020B0604020202020204" pitchFamily="34" charset="0"/>
                <a:hlinkClick r:id="rId5">
                  <a:extLst>
                    <a:ext uri="{A12FA001-AC4F-418D-AE19-62706E023703}">
                      <ahyp:hlinkClr xmlns:ahyp="http://schemas.microsoft.com/office/drawing/2018/hyperlinkcolor" val="tx"/>
                    </a:ext>
                  </a:extLst>
                </a:hlinkClick>
              </a:rPr>
              <a:t>this video</a:t>
            </a:r>
            <a:r>
              <a:rPr lang="en-GB" sz="1800" b="1" i="0" dirty="0">
                <a:solidFill>
                  <a:srgbClr val="003B5E"/>
                </a:solidFill>
                <a:effectLst/>
                <a:latin typeface="Arial" panose="020B0604020202020204" pitchFamily="34" charset="0"/>
              </a:rPr>
              <a:t> </a:t>
            </a:r>
            <a:r>
              <a:rPr lang="en-GB" sz="1800" b="0" i="0" dirty="0">
                <a:solidFill>
                  <a:srgbClr val="000000"/>
                </a:solidFill>
                <a:effectLst/>
                <a:latin typeface="Arial" panose="020B0604020202020204" pitchFamily="34" charset="0"/>
              </a:rPr>
              <a:t>on healthy habits. Think about ways that you can share some of the information, for example make a poster of ‘rainbow’ foods, or a display with as many kinds of exercise as you can think of.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881028" y="4632943"/>
            <a:ext cx="3965407"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Write or draw an A-to-Z list of different ways that children can enjoy </a:t>
            </a:r>
            <a:r>
              <a:rPr lang="en-GB" b="1" i="0" dirty="0">
                <a:solidFill>
                  <a:srgbClr val="00AEEF"/>
                </a:solidFill>
                <a:effectLst/>
                <a:latin typeface="Arial" panose="020B0604020202020204" pitchFamily="34" charset="0"/>
              </a:rPr>
              <a:t>Article 24</a:t>
            </a:r>
            <a:r>
              <a:rPr lang="en-GB" b="0" i="0" dirty="0">
                <a:solidFill>
                  <a:srgbClr val="000000"/>
                </a:solidFill>
                <a:effectLst/>
                <a:latin typeface="Arial" panose="020B0604020202020204" pitchFamily="34" charset="0"/>
              </a:rPr>
              <a:t>. For example, V is for Vaccinations, H is for hospitals. Compare your list with someone in your class.</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623424" y="4625169"/>
            <a:ext cx="4161035"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Doctors have a very important job in helping us stay healthy. </a:t>
            </a:r>
            <a:r>
              <a:rPr lang="en-GB" sz="1800" b="0" i="0" u="sng" strike="noStrike" dirty="0">
                <a:solidFill>
                  <a:srgbClr val="FF6937"/>
                </a:solidFill>
                <a:effectLst/>
                <a:latin typeface="Arial" panose="020B0604020202020204" pitchFamily="34" charset="0"/>
                <a:hlinkClick r:id="rId6">
                  <a:extLst>
                    <a:ext uri="{A12FA001-AC4F-418D-AE19-62706E023703}">
                      <ahyp:hlinkClr xmlns:ahyp="http://schemas.microsoft.com/office/drawing/2018/hyperlinkcolor" val="tx"/>
                    </a:ext>
                  </a:extLst>
                </a:hlinkClick>
              </a:rPr>
              <a:t>Watch this video</a:t>
            </a:r>
            <a:r>
              <a:rPr lang="en-GB" sz="1800" b="0" i="0" dirty="0">
                <a:solidFill>
                  <a:srgbClr val="FF6937"/>
                </a:solidFill>
                <a:effectLst/>
                <a:latin typeface="Arial" panose="020B0604020202020204" pitchFamily="34" charset="0"/>
              </a:rPr>
              <a:t> </a:t>
            </a:r>
            <a:r>
              <a:rPr lang="en-GB" sz="1800" b="0" i="0" dirty="0">
                <a:solidFill>
                  <a:schemeClr val="bg1"/>
                </a:solidFill>
                <a:effectLst/>
                <a:latin typeface="Arial" panose="020B0604020202020204" pitchFamily="34" charset="0"/>
              </a:rPr>
              <a:t>then talk about different ways that doctors help people. Draw pictures or make a shared collage of people who help us to stay healthy. </a:t>
            </a:r>
            <a:endParaRPr lang="en-GB" sz="1200" dirty="0">
              <a:solidFill>
                <a:schemeClr val="bg1"/>
              </a:solidFill>
              <a:latin typeface="Arial" panose="020B0604020202020204" pitchFamily="34" charset="0"/>
              <a:cs typeface="Arial" panose="020B0604020202020204" pitchFamily="34" charset="0"/>
            </a:endParaRPr>
          </a:p>
        </p:txBody>
      </p:sp>
      <p:pic>
        <p:nvPicPr>
          <p:cNvPr id="9" name="Online Media 8" title="Wellbeing for Children: Healthy Habits">
            <a:hlinkClick r:id="" action="ppaction://media"/>
            <a:extLst>
              <a:ext uri="{FF2B5EF4-FFF2-40B4-BE49-F238E27FC236}">
                <a16:creationId xmlns:a16="http://schemas.microsoft.com/office/drawing/2014/main" id="{840CFA3E-1A50-CE72-8947-00D23428EB74}"/>
              </a:ext>
            </a:extLst>
          </p:cNvPr>
          <p:cNvPicPr>
            <a:picLocks noRot="1" noChangeAspect="1"/>
          </p:cNvPicPr>
          <p:nvPr>
            <a:videoFile r:link="rId1"/>
          </p:nvPr>
        </p:nvPicPr>
        <p:blipFill>
          <a:blip r:embed="rId7"/>
          <a:stretch>
            <a:fillRect/>
          </a:stretch>
        </p:blipFill>
        <p:spPr>
          <a:xfrm>
            <a:off x="4910033" y="2494784"/>
            <a:ext cx="2540000" cy="1435100"/>
          </a:xfrm>
          <a:prstGeom prst="rect">
            <a:avLst/>
          </a:prstGeom>
        </p:spPr>
      </p:pic>
      <p:pic>
        <p:nvPicPr>
          <p:cNvPr id="14" name="Online Media 13" title="I Want To Be A Doctor - Kids Dream Jobs - Can You Imagine That?">
            <a:hlinkClick r:id="" action="ppaction://media"/>
            <a:extLst>
              <a:ext uri="{FF2B5EF4-FFF2-40B4-BE49-F238E27FC236}">
                <a16:creationId xmlns:a16="http://schemas.microsoft.com/office/drawing/2014/main" id="{7962A3C1-E424-99C3-3838-441ADA6195FB}"/>
              </a:ext>
            </a:extLst>
          </p:cNvPr>
          <p:cNvPicPr>
            <a:picLocks noRot="1" noChangeAspect="1"/>
          </p:cNvPicPr>
          <p:nvPr>
            <a:videoFile r:link="rId2"/>
          </p:nvPr>
        </p:nvPicPr>
        <p:blipFill>
          <a:blip r:embed="rId8"/>
          <a:stretch>
            <a:fillRect/>
          </a:stretch>
        </p:blipFill>
        <p:spPr>
          <a:xfrm>
            <a:off x="5441218" y="4826408"/>
            <a:ext cx="2155444" cy="1217826"/>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506040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11302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5589142" y="2137472"/>
            <a:ext cx="6343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641769" y="4434357"/>
            <a:ext cx="429124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68134" y="4540609"/>
            <a:ext cx="4242913" cy="1938992"/>
          </a:xfrm>
          <a:prstGeom prst="rect">
            <a:avLst/>
          </a:prstGeom>
          <a:noFill/>
        </p:spPr>
        <p:txBody>
          <a:bodyPr wrap="square" rtlCol="0">
            <a:spAutoFit/>
          </a:bodyPr>
          <a:lstStyle/>
          <a:p>
            <a:pPr algn="ctr"/>
            <a:r>
              <a:rPr lang="en-GB" sz="1500" b="0" i="0" u="sng" strike="noStrike" dirty="0">
                <a:solidFill>
                  <a:srgbClr val="FFFF00"/>
                </a:solidFill>
                <a:effectLst/>
                <a:latin typeface="Arial" panose="020B0604020202020204" pitchFamily="34" charset="0"/>
                <a:hlinkClick r:id="rId4">
                  <a:extLst>
                    <a:ext uri="{A12FA001-AC4F-418D-AE19-62706E023703}">
                      <ahyp:hlinkClr xmlns:ahyp="http://schemas.microsoft.com/office/drawing/2018/hyperlinkcolor" val="tx"/>
                    </a:ext>
                  </a:extLst>
                </a:hlinkClick>
              </a:rPr>
              <a:t>Watch this video</a:t>
            </a:r>
            <a:r>
              <a:rPr lang="en-GB" sz="1500" b="0" i="0" dirty="0">
                <a:solidFill>
                  <a:srgbClr val="FFFF00"/>
                </a:solidFill>
                <a:effectLst/>
                <a:latin typeface="Arial" panose="020B0604020202020204" pitchFamily="34" charset="0"/>
              </a:rPr>
              <a:t> </a:t>
            </a:r>
            <a:r>
              <a:rPr lang="en-GB" sz="1500" b="0" i="0" dirty="0">
                <a:solidFill>
                  <a:schemeClr val="bg1"/>
                </a:solidFill>
                <a:effectLst/>
                <a:latin typeface="Arial" panose="020B0604020202020204" pitchFamily="34" charset="0"/>
              </a:rPr>
              <a:t>of Paddington being found at the train station. Create and colour a tag like Paddington’s and on one side write ‘Let’s look after each other’ and on the other side write some of the words from the text of Article 24. Display the tags in your classroom. </a:t>
            </a:r>
          </a:p>
          <a:p>
            <a:pPr algn="ctr"/>
            <a:r>
              <a:rPr lang="en-GB" sz="1500" b="0" i="0" dirty="0">
                <a:solidFill>
                  <a:schemeClr val="bg1"/>
                </a:solidFill>
                <a:effectLst/>
                <a:latin typeface="Arial" panose="020B0604020202020204" pitchFamily="34" charset="0"/>
              </a:rPr>
              <a:t>This activity is from the </a:t>
            </a:r>
            <a:r>
              <a:rPr lang="en-GB" sz="1500" b="0" i="0" dirty="0" err="1">
                <a:solidFill>
                  <a:srgbClr val="FFFF00"/>
                </a:solidFill>
                <a:effectLst/>
                <a:latin typeface="Arial" panose="020B0604020202020204" pitchFamily="34" charset="0"/>
              </a:rPr>
              <a:t>OutRight</a:t>
            </a:r>
            <a:r>
              <a:rPr lang="en-GB" sz="1500" b="0" i="0" dirty="0">
                <a:solidFill>
                  <a:schemeClr val="bg1"/>
                </a:solidFill>
                <a:effectLst/>
                <a:latin typeface="Arial" panose="020B0604020202020204" pitchFamily="34" charset="0"/>
              </a:rPr>
              <a:t> resources – Schools can </a:t>
            </a:r>
            <a:r>
              <a:rPr lang="en-GB" sz="1500" b="0" i="0" dirty="0">
                <a:solidFill>
                  <a:srgbClr val="FFFF00"/>
                </a:solidFill>
                <a:effectLst/>
                <a:latin typeface="Arial" panose="020B0604020202020204" pitchFamily="34" charset="0"/>
              </a:rPr>
              <a:t>sign up for free </a:t>
            </a:r>
            <a:r>
              <a:rPr lang="en-GB" sz="1500" b="0" i="0" u="sng" strike="noStrike" dirty="0">
                <a:solidFill>
                  <a:srgbClr val="FFFF00"/>
                </a:solidFill>
                <a:effectLst/>
                <a:latin typeface="Arial" panose="020B0604020202020204" pitchFamily="34" charset="0"/>
                <a:hlinkClick r:id="rId5">
                  <a:extLst>
                    <a:ext uri="{A12FA001-AC4F-418D-AE19-62706E023703}">
                      <ahyp:hlinkClr xmlns:ahyp="http://schemas.microsoft.com/office/drawing/2018/hyperlinkcolor" val="tx"/>
                    </a:ext>
                  </a:extLst>
                </a:hlinkClick>
              </a:rPr>
              <a:t>here</a:t>
            </a:r>
            <a:r>
              <a:rPr lang="en-GB" sz="15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a:t>
            </a:r>
            <a:r>
              <a:rPr lang="en-GB" sz="15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757760" y="4632942"/>
            <a:ext cx="4048741"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Imagine you had a five-minute radio interview to express your views about the </a:t>
            </a:r>
            <a:r>
              <a:rPr lang="en-GB" b="1" i="0" dirty="0">
                <a:solidFill>
                  <a:srgbClr val="00AEEF"/>
                </a:solidFill>
                <a:effectLst/>
                <a:latin typeface="Arial" panose="020B0604020202020204" pitchFamily="34" charset="0"/>
              </a:rPr>
              <a:t>importance of having a good health service</a:t>
            </a:r>
            <a:r>
              <a:rPr lang="en-GB" b="0" i="0" dirty="0">
                <a:solidFill>
                  <a:srgbClr val="000000"/>
                </a:solidFill>
                <a:effectLst/>
                <a:latin typeface="Arial" panose="020B0604020202020204" pitchFamily="34" charset="0"/>
              </a:rPr>
              <a:t>. What would you say? Pair up with a friend and interview one another.</a:t>
            </a:r>
            <a:endParaRPr lang="en-GB" sz="12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8414534" y="2474557"/>
            <a:ext cx="3295336" cy="1477328"/>
          </a:xfrm>
          <a:prstGeom prst="rect">
            <a:avLst/>
          </a:prstGeom>
          <a:noFill/>
        </p:spPr>
        <p:txBody>
          <a:bodyPr wrap="square" rtlCol="0">
            <a:spAutoFit/>
          </a:bodyPr>
          <a:lstStyle/>
          <a:p>
            <a:pPr algn="ctr"/>
            <a:r>
              <a:rPr lang="en-GB" sz="1800" b="1" i="0" u="sng" strike="noStrike" dirty="0">
                <a:solidFill>
                  <a:srgbClr val="003B5E"/>
                </a:solidFill>
                <a:effectLst/>
                <a:latin typeface="Arial" panose="020B0604020202020204" pitchFamily="34" charset="0"/>
                <a:hlinkClick r:id="rId6">
                  <a:extLst>
                    <a:ext uri="{A12FA001-AC4F-418D-AE19-62706E023703}">
                      <ahyp:hlinkClr xmlns:ahyp="http://schemas.microsoft.com/office/drawing/2018/hyperlinkcolor" val="tx"/>
                    </a:ext>
                  </a:extLst>
                </a:hlinkClick>
              </a:rPr>
              <a:t>Watch this video</a:t>
            </a:r>
            <a:r>
              <a:rPr lang="en-GB" sz="1800" b="1" i="0" dirty="0">
                <a:solidFill>
                  <a:srgbClr val="003B5E"/>
                </a:solidFill>
                <a:effectLst/>
                <a:latin typeface="Arial" panose="020B0604020202020204" pitchFamily="34" charset="0"/>
              </a:rPr>
              <a:t> </a:t>
            </a:r>
            <a:r>
              <a:rPr lang="en-GB" sz="1800" b="0" i="0" dirty="0">
                <a:solidFill>
                  <a:srgbClr val="000000"/>
                </a:solidFill>
                <a:effectLst/>
                <a:latin typeface="Arial" panose="020B0604020202020204" pitchFamily="34" charset="0"/>
              </a:rPr>
              <a:t>on how vaccines work and then talk to someone about what you have found out or make a poster to show how vaccines work. </a:t>
            </a:r>
            <a:endParaRPr lang="en-GB"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48135" y="2474557"/>
            <a:ext cx="4621614"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How many other articles from the CRC can you find that link to making health systems better and stronger, and improving every child’s right to the best possible health. (</a:t>
            </a:r>
            <a:r>
              <a:rPr lang="en-GB" sz="1800" b="0" i="0" u="sng" strike="noStrike" dirty="0">
                <a:solidFill>
                  <a:srgbClr val="FF6937"/>
                </a:solidFill>
                <a:effectLst/>
                <a:latin typeface="Arial" panose="020B0604020202020204" pitchFamily="34" charset="0"/>
                <a:hlinkClick r:id="rId7">
                  <a:extLst>
                    <a:ext uri="{A12FA001-AC4F-418D-AE19-62706E023703}">
                      <ahyp:hlinkClr xmlns:ahyp="http://schemas.microsoft.com/office/drawing/2018/hyperlinkcolor" val="tx"/>
                    </a:ext>
                  </a:extLst>
                </a:hlinkClick>
              </a:rPr>
              <a:t>CRC summary here</a:t>
            </a:r>
            <a:r>
              <a:rPr lang="en-GB" sz="1800" b="0" i="0" dirty="0">
                <a:solidFill>
                  <a:schemeClr val="bg1"/>
                </a:solidFill>
                <a:effectLst/>
                <a:latin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pic>
        <p:nvPicPr>
          <p:cNvPr id="10" name="Online Media 9" title="A kid's guide to Covid-19: How vaccines work">
            <a:hlinkClick r:id="" action="ppaction://media"/>
            <a:extLst>
              <a:ext uri="{FF2B5EF4-FFF2-40B4-BE49-F238E27FC236}">
                <a16:creationId xmlns:a16="http://schemas.microsoft.com/office/drawing/2014/main" id="{392F9EC3-AA13-989A-CC3C-20499718C3D7}"/>
              </a:ext>
            </a:extLst>
          </p:cNvPr>
          <p:cNvPicPr>
            <a:picLocks noRot="1" noChangeAspect="1"/>
          </p:cNvPicPr>
          <p:nvPr>
            <a:videoFile r:link="rId1"/>
          </p:nvPr>
        </p:nvPicPr>
        <p:blipFill>
          <a:blip r:embed="rId8"/>
          <a:stretch>
            <a:fillRect/>
          </a:stretch>
        </p:blipFill>
        <p:spPr>
          <a:xfrm>
            <a:off x="5731838" y="2474557"/>
            <a:ext cx="2540000" cy="1435100"/>
          </a:xfrm>
          <a:prstGeom prst="rect">
            <a:avLst/>
          </a:prstGeom>
        </p:spPr>
      </p:pic>
      <p:pic>
        <p:nvPicPr>
          <p:cNvPr id="14" name="Online Media 13" title="Paddington | Paddington Train Station Bear | Amazing Adventures">
            <a:hlinkClick r:id="" action="ppaction://media"/>
            <a:extLst>
              <a:ext uri="{FF2B5EF4-FFF2-40B4-BE49-F238E27FC236}">
                <a16:creationId xmlns:a16="http://schemas.microsoft.com/office/drawing/2014/main" id="{3CBB743D-62A4-FED9-2703-989D6D2843D3}"/>
              </a:ext>
            </a:extLst>
          </p:cNvPr>
          <p:cNvPicPr>
            <a:picLocks noRot="1" noChangeAspect="1"/>
          </p:cNvPicPr>
          <p:nvPr>
            <a:videoFile r:link="rId2"/>
          </p:nvPr>
        </p:nvPicPr>
        <p:blipFill>
          <a:blip r:embed="rId9"/>
          <a:stretch>
            <a:fillRect/>
          </a:stretch>
        </p:blipFill>
        <p:spPr>
          <a:xfrm>
            <a:off x="5200597" y="4869505"/>
            <a:ext cx="2267613" cy="1281201"/>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1450</TotalTime>
  <Words>1858</Words>
  <Application>Microsoft Office PowerPoint</Application>
  <PresentationFormat>Widescreen</PresentationFormat>
  <Paragraphs>101</Paragraphs>
  <Slides>16</Slides>
  <Notes>1</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Calibri</vt:lpstr>
      <vt:lpstr>Open Sans</vt:lpstr>
      <vt:lpstr>Segoe UI</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Romana Juhasova</cp:lastModifiedBy>
  <cp:revision>124</cp:revision>
  <dcterms:created xsi:type="dcterms:W3CDTF">2022-01-18T14:28:30Z</dcterms:created>
  <dcterms:modified xsi:type="dcterms:W3CDTF">2022-10-06T07:28:43Z</dcterms:modified>
</cp:coreProperties>
</file>