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4" r:id="rId2"/>
    <p:sldId id="285" r:id="rId3"/>
    <p:sldId id="272" r:id="rId4"/>
    <p:sldId id="268" r:id="rId5"/>
    <p:sldId id="276" r:id="rId6"/>
    <p:sldId id="289" r:id="rId7"/>
    <p:sldId id="286" r:id="rId8"/>
    <p:sldId id="292" r:id="rId9"/>
    <p:sldId id="287" r:id="rId10"/>
    <p:sldId id="288" r:id="rId11"/>
    <p:sldId id="290" r:id="rId12"/>
    <p:sldId id="270" r:id="rId13"/>
    <p:sldId id="291"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B5E"/>
    <a:srgbClr val="FF6937"/>
    <a:srgbClr val="00AEEF"/>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3" autoAdjust="0"/>
    <p:restoredTop sz="80837" autoAdjust="0"/>
  </p:normalViewPr>
  <p:slideViewPr>
    <p:cSldViewPr snapToGrid="0">
      <p:cViewPr varScale="1">
        <p:scale>
          <a:sx n="67" d="100"/>
          <a:sy n="67" d="100"/>
        </p:scale>
        <p:origin x="900" y="4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10/24/2022</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10/24/2022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97494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1584873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2" name="Picture 1" descr="A field of red flowers&#10;&#10;Description automatically generated">
            <a:extLst>
              <a:ext uri="{FF2B5EF4-FFF2-40B4-BE49-F238E27FC236}">
                <a16:creationId xmlns:a16="http://schemas.microsoft.com/office/drawing/2014/main" id="{AB3327E8-81C6-679B-9A37-E45E3CF87A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749" b="10329"/>
          <a:stretch/>
        </p:blipFill>
        <p:spPr>
          <a:xfrm>
            <a:off x="-65976" y="0"/>
            <a:ext cx="12257976" cy="6858000"/>
          </a:xfrm>
          <a:prstGeom prst="rect">
            <a:avLst/>
          </a:prstGeom>
        </p:spPr>
      </p:pic>
      <p:sp>
        <p:nvSpPr>
          <p:cNvPr id="6" name="Title 1">
            <a:extLst>
              <a:ext uri="{FF2B5EF4-FFF2-40B4-BE49-F238E27FC236}">
                <a16:creationId xmlns:a16="http://schemas.microsoft.com/office/drawing/2014/main" id="{AC6A37AA-22FA-DA20-1FA1-859DACFCDDA1}"/>
              </a:ext>
            </a:extLst>
          </p:cNvPr>
          <p:cNvSpPr>
            <a:spLocks noGrp="1"/>
          </p:cNvSpPr>
          <p:nvPr>
            <p:ph type="ctrTitle" hasCustomPrompt="1"/>
          </p:nvPr>
        </p:nvSpPr>
        <p:spPr>
          <a:xfrm>
            <a:off x="20161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pic>
        <p:nvPicPr>
          <p:cNvPr id="7" name="Picture 6">
            <a:extLst>
              <a:ext uri="{FF2B5EF4-FFF2-40B4-BE49-F238E27FC236}">
                <a16:creationId xmlns:a16="http://schemas.microsoft.com/office/drawing/2014/main" id="{4721C555-AEE3-A039-0A25-4C707E33C88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85814"/>
            <a:ext cx="1728039" cy="1424750"/>
          </a:xfrm>
          <a:prstGeom prst="rect">
            <a:avLst/>
          </a:prstGeom>
        </p:spPr>
      </p:pic>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5201424"/>
          </a:xfrm>
          <a:prstGeom prst="rect">
            <a:avLst/>
          </a:prstGeom>
          <a:noFill/>
        </p:spPr>
        <p:txBody>
          <a:bodyPr wrap="square">
            <a:spAutoFit/>
          </a:bodyPr>
          <a:lstStyle/>
          <a:p>
            <a:pPr lvl="0"/>
            <a:r>
              <a:rPr lang="en-GB" sz="20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Please </a:t>
            </a:r>
            <a:r>
              <a:rPr lang="en-GB" sz="2000" b="1" i="0" dirty="0">
                <a:solidFill>
                  <a:srgbClr val="FFFF00"/>
                </a:solidFill>
                <a:latin typeface="Arial" panose="020B0604020202020204" pitchFamily="34" charset="0"/>
                <a:cs typeface="Arial" panose="020B0604020202020204" pitchFamily="34" charset="0"/>
              </a:rPr>
              <a:t>edit out non-relevant slides </a:t>
            </a:r>
            <a:r>
              <a:rPr lang="en-GB" sz="20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pic>
        <p:nvPicPr>
          <p:cNvPr id="2" name="Picture 1">
            <a:extLst>
              <a:ext uri="{FF2B5EF4-FFF2-40B4-BE49-F238E27FC236}">
                <a16:creationId xmlns:a16="http://schemas.microsoft.com/office/drawing/2014/main" id="{F8B790EF-BCC3-8BBE-9CD6-9FCBC17DC5F7}"/>
              </a:ext>
            </a:extLst>
          </p:cNvPr>
          <p:cNvPicPr>
            <a:picLocks noChangeAspect="1"/>
          </p:cNvPicPr>
          <p:nvPr userDrawn="1"/>
        </p:nvPicPr>
        <p:blipFill>
          <a:blip r:embed="rId3">
            <a:extLst>
              <a:ext uri="{28A0092B-C50C-407E-A947-70E740481C1C}">
                <a14:useLocalDpi xmlns:a14="http://schemas.microsoft.com/office/drawing/2010/main" val="0"/>
              </a:ext>
            </a:extLst>
          </a:blip>
          <a:srcRect l="20370" r="20370"/>
          <a:stretch/>
        </p:blipFill>
        <p:spPr>
          <a:xfrm>
            <a:off x="-88612" y="-324"/>
            <a:ext cx="6096000" cy="6857999"/>
          </a:xfrm>
          <a:prstGeom prst="rect">
            <a:avLst/>
          </a:prstGeom>
        </p:spPr>
      </p:pic>
      <p:sp>
        <p:nvSpPr>
          <p:cNvPr id="5" name="TextBox 4">
            <a:extLst>
              <a:ext uri="{FF2B5EF4-FFF2-40B4-BE49-F238E27FC236}">
                <a16:creationId xmlns:a16="http://schemas.microsoft.com/office/drawing/2014/main" id="{191B5F17-277B-4F59-DC10-CB24C2D5BF4E}"/>
              </a:ext>
            </a:extLst>
          </p:cNvPr>
          <p:cNvSpPr txBox="1"/>
          <p:nvPr userDrawn="1"/>
        </p:nvSpPr>
        <p:spPr>
          <a:xfrm rot="16200000">
            <a:off x="-524289" y="6144157"/>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24/10/2022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ome.crin.org/animated-poem" TargetMode="External"/><Relationship Id="rId7" Type="http://schemas.openxmlformats.org/officeDocument/2006/relationships/image" Target="../media/image18.jpeg"/><Relationship Id="rId2" Type="http://schemas.openxmlformats.org/officeDocument/2006/relationships/slideLayout" Target="../slideLayouts/slideLayout17.xml"/><Relationship Id="rId1" Type="http://schemas.openxmlformats.org/officeDocument/2006/relationships/video" Target="https://player.vimeo.com/video/565659504?h=66f05df1b2&amp;app_id=122963" TargetMode="External"/><Relationship Id="rId6" Type="http://schemas.openxmlformats.org/officeDocument/2006/relationships/hyperlink" Target="https://www.globalgoals.org/goals/16-peace-justice-and-strong-institutions/" TargetMode="External"/><Relationship Id="rId5" Type="http://schemas.openxmlformats.org/officeDocument/2006/relationships/hyperlink" Target="https://www.cwgc.org/our-work/projects/noor-inayat-khan/women-of-conspicuous-courage/" TargetMode="External"/><Relationship Id="rId4" Type="http://schemas.openxmlformats.org/officeDocument/2006/relationships/hyperlink" Target="https://www.cwgc.org/our-work/projects/noor-inayat-kha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bbc.co.uk/newsround/37849491" TargetMode="External"/><Relationship Id="rId2" Type="http://schemas.openxmlformats.org/officeDocument/2006/relationships/hyperlink" Target="https://www.theguardian.com/media/2020/oct/31/remembrance-poppies-drawn-into-bbc-row-over-virtue-signalling" TargetMode="External"/><Relationship Id="rId1" Type="http://schemas.openxmlformats.org/officeDocument/2006/relationships/slideLayout" Target="../slideLayouts/slideLayout16.xml"/><Relationship Id="rId4" Type="http://schemas.openxmlformats.org/officeDocument/2006/relationships/hyperlink" Target="https://www.bbc.co.uk/sport/football/4137839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24opR7VFRbQ" TargetMode="External"/><Relationship Id="rId2" Type="http://schemas.openxmlformats.org/officeDocument/2006/relationships/slideLayout" Target="../slideLayouts/slideLayout6.xml"/><Relationship Id="rId1" Type="http://schemas.openxmlformats.org/officeDocument/2006/relationships/video" Target="https://www.youtube.com/embed/BB5PXazDY6I?feature=oembed"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warchild.org.uk/our-work/what-we-do" TargetMode="External"/><Relationship Id="rId7" Type="http://schemas.openxmlformats.org/officeDocument/2006/relationships/hyperlink" Target="https://www.bbc.co.uk/cbeebies/watch/poppies"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www.unicef.org/history" TargetMode="External"/><Relationship Id="rId5" Type="http://schemas.openxmlformats.org/officeDocument/2006/relationships/hyperlink" Target="https://www.unicef.org/child-rights-convention/history-child-rights" TargetMode="External"/><Relationship Id="rId4" Type="http://schemas.openxmlformats.org/officeDocument/2006/relationships/hyperlink" Target="https://www.youtube.com/watch?v=fU9BwWXzsS4"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6.jpeg"/><Relationship Id="rId2" Type="http://schemas.openxmlformats.org/officeDocument/2006/relationships/video" Target="https://www.youtube.com/embed/09Rm7931fes?feature=oembed" TargetMode="External"/><Relationship Id="rId1" Type="http://schemas.openxmlformats.org/officeDocument/2006/relationships/video" Target="https://www.youtube.com/embed/kni91fHqi50?feature=oembed" TargetMode="External"/><Relationship Id="rId6" Type="http://schemas.openxmlformats.org/officeDocument/2006/relationships/image" Target="../media/image15.jpeg"/><Relationship Id="rId5" Type="http://schemas.openxmlformats.org/officeDocument/2006/relationships/hyperlink" Target="https://youtu.be/kni91fHqi50" TargetMode="External"/><Relationship Id="rId4" Type="http://schemas.openxmlformats.org/officeDocument/2006/relationships/hyperlink" Target="https://youtu.be/09Rm7931f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bbc.co.uk/newsround/15492752"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www.britishlegion.org.uk/get-involved/remembrance/about-remembrance/armistice-day" TargetMode="External"/><Relationship Id="rId7" Type="http://schemas.openxmlformats.org/officeDocument/2006/relationships/hyperlink" Target="https://youtu.be/wv7kHcr43vk" TargetMode="External"/><Relationship Id="rId2" Type="http://schemas.openxmlformats.org/officeDocument/2006/relationships/slideLayout" Target="../slideLayouts/slideLayout16.xml"/><Relationship Id="rId1" Type="http://schemas.openxmlformats.org/officeDocument/2006/relationships/video" Target="https://www.youtube.com/embed/wv7kHcr43vk?feature=oembed" TargetMode="External"/><Relationship Id="rId6" Type="http://schemas.openxmlformats.org/officeDocument/2006/relationships/hyperlink" Target="https://www.unicef.org/history" TargetMode="External"/><Relationship Id="rId5" Type="http://schemas.openxmlformats.org/officeDocument/2006/relationships/hyperlink" Target="https://www.unicef.org/child-rights-convention/history-child-rights" TargetMode="External"/><Relationship Id="rId4" Type="http://schemas.openxmlformats.org/officeDocument/2006/relationships/hyperlink" Target="https://www.english-heritage.org.uk/visit/places/the-cenotaph/histo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
        <p:nvSpPr>
          <p:cNvPr id="2" name="TextBox 1">
            <a:extLst>
              <a:ext uri="{FF2B5EF4-FFF2-40B4-BE49-F238E27FC236}">
                <a16:creationId xmlns:a16="http://schemas.microsoft.com/office/drawing/2014/main" id="{86E9F366-0664-4CA0-9709-99C0641851D0}"/>
              </a:ext>
            </a:extLst>
          </p:cNvPr>
          <p:cNvSpPr txBox="1"/>
          <p:nvPr/>
        </p:nvSpPr>
        <p:spPr>
          <a:xfrm rot="16200000">
            <a:off x="9828069" y="209399"/>
            <a:ext cx="4059381" cy="246221"/>
          </a:xfrm>
          <a:prstGeom prst="rect">
            <a:avLst/>
          </a:prstGeom>
          <a:noFill/>
        </p:spPr>
        <p:txBody>
          <a:bodyPr wrap="square" rtlCol="0">
            <a:spAutoFit/>
          </a:bodyPr>
          <a:lstStyle/>
          <a:p>
            <a:pPr algn="l"/>
            <a:r>
              <a:rPr lang="en-GB" sz="1000" dirty="0">
                <a:solidFill>
                  <a:schemeClr val="bg1"/>
                </a:solidFill>
                <a:latin typeface="Arial" panose="020B0604020202020204" pitchFamily="34" charset="0"/>
                <a:cs typeface="Arial" panose="020B0604020202020204" pitchFamily="34" charset="0"/>
              </a:rPr>
              <a:t>Photo by Elina </a:t>
            </a:r>
            <a:r>
              <a:rPr lang="en-GB" sz="1000" dirty="0" err="1">
                <a:solidFill>
                  <a:schemeClr val="bg1"/>
                </a:solidFill>
                <a:latin typeface="Arial" panose="020B0604020202020204" pitchFamily="34" charset="0"/>
                <a:cs typeface="Arial" panose="020B0604020202020204" pitchFamily="34" charset="0"/>
              </a:rPr>
              <a:t>Sazonova</a:t>
            </a:r>
            <a:r>
              <a:rPr lang="en-GB" sz="1000" dirty="0">
                <a:solidFill>
                  <a:schemeClr val="bg1"/>
                </a:solidFill>
                <a:latin typeface="Arial" panose="020B0604020202020204" pitchFamily="34" charset="0"/>
                <a:cs typeface="Arial" panose="020B0604020202020204" pitchFamily="34" charset="0"/>
              </a:rPr>
              <a:t> from </a:t>
            </a:r>
            <a:r>
              <a:rPr lang="en-GB" sz="1000" dirty="0" err="1">
                <a:solidFill>
                  <a:schemeClr val="bg1"/>
                </a:solidFill>
                <a:latin typeface="Arial" panose="020B0604020202020204" pitchFamily="34" charset="0"/>
                <a:cs typeface="Arial" panose="020B0604020202020204" pitchFamily="34" charset="0"/>
              </a:rPr>
              <a:t>Pexels</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7053586"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3" y="4434357"/>
            <a:ext cx="7474826"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7582327" y="2137472"/>
            <a:ext cx="43506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8003569" y="4434357"/>
            <a:ext cx="3929443"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7816799" y="2203743"/>
            <a:ext cx="3881742"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Where is there conflict in the world right now? Why do you think we hear more about some conflicts on the news than others? Create a display that highlights the current the conflicts you have researched.</a:t>
            </a:r>
          </a:p>
        </p:txBody>
      </p:sp>
      <p:sp>
        <p:nvSpPr>
          <p:cNvPr id="10" name="TextBox 9">
            <a:extLst>
              <a:ext uri="{FF2B5EF4-FFF2-40B4-BE49-F238E27FC236}">
                <a16:creationId xmlns:a16="http://schemas.microsoft.com/office/drawing/2014/main" id="{23FB570D-B234-3922-9DE8-4A90483EA3F9}"/>
              </a:ext>
            </a:extLst>
          </p:cNvPr>
          <p:cNvSpPr txBox="1"/>
          <p:nvPr/>
        </p:nvSpPr>
        <p:spPr>
          <a:xfrm>
            <a:off x="528741" y="4494443"/>
            <a:ext cx="5252934" cy="2092881"/>
          </a:xfrm>
          <a:prstGeom prst="rect">
            <a:avLst/>
          </a:prstGeom>
          <a:noFill/>
        </p:spPr>
        <p:txBody>
          <a:bodyPr wrap="square" rtlCol="0">
            <a:spAutoFit/>
          </a:bodyPr>
          <a:lstStyle/>
          <a:p>
            <a:pPr algn="ctr"/>
            <a:r>
              <a:rPr lang="en-GB" sz="1500" b="0" i="0" dirty="0">
                <a:solidFill>
                  <a:schemeClr val="bg1"/>
                </a:solidFill>
                <a:effectLst/>
                <a:latin typeface="Arial" panose="020B0604020202020204" pitchFamily="34" charset="0"/>
              </a:rPr>
              <a:t>UNICEF said, “Children bear no responsibility for war. Yet they suffer its consequences for life.” </a:t>
            </a:r>
            <a:r>
              <a:rPr lang="en-GB" sz="1500" b="0" i="0"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Watch this hard-hitting, animated poem</a:t>
            </a:r>
            <a:r>
              <a:rPr lang="en-GB" sz="1500" b="0" i="0" dirty="0">
                <a:solidFill>
                  <a:schemeClr val="bg1"/>
                </a:solidFill>
                <a:effectLst/>
                <a:latin typeface="Arial" panose="020B0604020202020204" pitchFamily="34" charset="0"/>
              </a:rPr>
              <a:t>, strongly opposing children under 18 being recruited as soldiers.  Look at the questions and other information on </a:t>
            </a:r>
            <a:r>
              <a:rPr lang="en-GB" sz="1500" b="0" i="0"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the website</a:t>
            </a:r>
            <a:r>
              <a:rPr lang="en-GB" sz="1500" b="0" i="0" dirty="0">
                <a:solidFill>
                  <a:schemeClr val="bg1"/>
                </a:solidFill>
                <a:effectLst/>
                <a:latin typeface="Arial" panose="020B0604020202020204" pitchFamily="34" charset="0"/>
              </a:rPr>
              <a:t> and have a discussion in class about the issues raised. Can you write your own poem to express your thoughts, particularly on how children's rights are affected?*</a:t>
            </a:r>
            <a:endParaRPr lang="en-GB" sz="1500" dirty="0">
              <a:solidFill>
                <a:schemeClr val="bg1"/>
              </a:solidFill>
              <a:latin typeface="Arial" panose="020B0604020202020204" pitchFamily="34" charset="0"/>
              <a:cs typeface="Arial" panose="020B0604020202020204" pitchFamily="34" charset="0"/>
            </a:endParaRPr>
          </a:p>
          <a:p>
            <a:pPr algn="ctr"/>
            <a:r>
              <a:rPr lang="en-GB" sz="1000" b="0" i="1" dirty="0">
                <a:solidFill>
                  <a:schemeClr val="bg1"/>
                </a:solidFill>
                <a:effectLst/>
                <a:latin typeface="Arial" panose="020B0604020202020204" pitchFamily="34" charset="0"/>
              </a:rPr>
              <a:t>*We recommend this activity for upper secondary years with staff supervision and support.</a:t>
            </a:r>
          </a:p>
        </p:txBody>
      </p:sp>
      <p:sp>
        <p:nvSpPr>
          <p:cNvPr id="11" name="TextBox 10">
            <a:extLst>
              <a:ext uri="{FF2B5EF4-FFF2-40B4-BE49-F238E27FC236}">
                <a16:creationId xmlns:a16="http://schemas.microsoft.com/office/drawing/2014/main" id="{7FAF3CEF-6A98-ED70-FF1B-F939D4B09ED1}"/>
              </a:ext>
            </a:extLst>
          </p:cNvPr>
          <p:cNvSpPr txBox="1"/>
          <p:nvPr/>
        </p:nvSpPr>
        <p:spPr>
          <a:xfrm>
            <a:off x="864199" y="2336058"/>
            <a:ext cx="6266066" cy="1477328"/>
          </a:xfrm>
          <a:prstGeom prst="rect">
            <a:avLst/>
          </a:prstGeom>
          <a:noFill/>
        </p:spPr>
        <p:txBody>
          <a:bodyPr wrap="square" rtlCol="0">
            <a:spAutoFit/>
          </a:bodyPr>
          <a:lstStyle/>
          <a:p>
            <a:pPr algn="ctr"/>
            <a:r>
              <a:rPr lang="en-GB" dirty="0">
                <a:solidFill>
                  <a:schemeClr val="bg1"/>
                </a:solidFill>
                <a:latin typeface="Arial" panose="020B0604020202020204" pitchFamily="34" charset="0"/>
              </a:rPr>
              <a:t>It’s easy to think that only men are involved in war, but that’s not the case - find out more about </a:t>
            </a:r>
            <a:r>
              <a:rPr lang="en-GB" b="1" dirty="0">
                <a:solidFill>
                  <a:srgbClr val="FFFF00"/>
                </a:solidFill>
                <a:latin typeface="Arial" panose="020B0604020202020204" pitchFamily="34" charset="0"/>
                <a:hlinkClick r:id="rId4">
                  <a:extLst>
                    <a:ext uri="{A12FA001-AC4F-418D-AE19-62706E023703}">
                      <ahyp:hlinkClr xmlns:ahyp="http://schemas.microsoft.com/office/drawing/2018/hyperlinkcolor" val="tx"/>
                    </a:ext>
                  </a:extLst>
                </a:hlinkClick>
              </a:rPr>
              <a:t>Noor Inayat-Khan</a:t>
            </a:r>
            <a:r>
              <a:rPr lang="en-GB" b="1" dirty="0">
                <a:solidFill>
                  <a:schemeClr val="bg1"/>
                </a:solidFill>
                <a:latin typeface="Arial" panose="020B0604020202020204" pitchFamily="34" charset="0"/>
              </a:rPr>
              <a:t> </a:t>
            </a:r>
            <a:r>
              <a:rPr lang="en-GB" dirty="0">
                <a:solidFill>
                  <a:schemeClr val="bg1"/>
                </a:solidFill>
                <a:latin typeface="Arial" panose="020B0604020202020204" pitchFamily="34" charset="0"/>
              </a:rPr>
              <a:t>and these other </a:t>
            </a:r>
            <a:r>
              <a:rPr lang="en-GB" b="1" dirty="0">
                <a:solidFill>
                  <a:srgbClr val="FFFF00"/>
                </a:solidFill>
                <a:latin typeface="Arial" panose="020B0604020202020204" pitchFamily="34" charset="0"/>
                <a:hlinkClick r:id="rId5">
                  <a:extLst>
                    <a:ext uri="{A12FA001-AC4F-418D-AE19-62706E023703}">
                      <ahyp:hlinkClr xmlns:ahyp="http://schemas.microsoft.com/office/drawing/2018/hyperlinkcolor" val="tx"/>
                    </a:ext>
                  </a:extLst>
                </a:hlinkClick>
              </a:rPr>
              <a:t>courageous women on The Commonwealth War Graves Commission website</a:t>
            </a:r>
            <a:r>
              <a:rPr lang="en-GB" dirty="0">
                <a:solidFill>
                  <a:schemeClr val="bg1"/>
                </a:solidFill>
                <a:latin typeface="Arial" panose="020B0604020202020204" pitchFamily="34" charset="0"/>
              </a:rPr>
              <a:t>. Find a way of sharing what you discover.</a:t>
            </a:r>
            <a:endParaRPr lang="en-GB" sz="14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7938194" y="4494443"/>
            <a:ext cx="3950725" cy="2031325"/>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Find out about the targets of the </a:t>
            </a:r>
            <a:r>
              <a:rPr lang="en-GB" sz="1800" b="1" i="0" dirty="0">
                <a:effectLst/>
                <a:latin typeface="Arial" panose="020B0604020202020204" pitchFamily="34" charset="0"/>
                <a:hlinkClick r:id="rId6">
                  <a:extLst>
                    <a:ext uri="{A12FA001-AC4F-418D-AE19-62706E023703}">
                      <ahyp:hlinkClr xmlns:ahyp="http://schemas.microsoft.com/office/drawing/2018/hyperlinkcolor" val="tx"/>
                    </a:ext>
                  </a:extLst>
                </a:hlinkClick>
              </a:rPr>
              <a:t>UN Global Goal 16 (Peace &amp; Justice) </a:t>
            </a:r>
            <a:r>
              <a:rPr lang="en-GB" sz="1800" b="0" i="0" dirty="0">
                <a:solidFill>
                  <a:srgbClr val="000000"/>
                </a:solidFill>
                <a:effectLst/>
                <a:latin typeface="Arial" panose="020B0604020202020204" pitchFamily="34" charset="0"/>
              </a:rPr>
              <a:t>and discuss in groups how you can contribute to achieving these targets. Small changes can have big impact. Write an action plan outlining who will do what and when.</a:t>
            </a:r>
            <a:endParaRPr lang="en-GB" dirty="0">
              <a:latin typeface="Arial" panose="020B0604020202020204" pitchFamily="34" charset="0"/>
              <a:cs typeface="Arial" panose="020B0604020202020204" pitchFamily="34" charset="0"/>
            </a:endParaRPr>
          </a:p>
        </p:txBody>
      </p:sp>
      <p:pic>
        <p:nvPicPr>
          <p:cNvPr id="8" name="Online Media 7" title="The Rhyming Guide to Joining the Army">
            <a:hlinkClick r:id="" action="ppaction://media"/>
            <a:extLst>
              <a:ext uri="{FF2B5EF4-FFF2-40B4-BE49-F238E27FC236}">
                <a16:creationId xmlns:a16="http://schemas.microsoft.com/office/drawing/2014/main" id="{553F66C3-C183-B5FE-A5E2-E889E75C132E}"/>
              </a:ext>
            </a:extLst>
          </p:cNvPr>
          <p:cNvPicPr>
            <a:picLocks noRot="1" noChangeAspect="1"/>
          </p:cNvPicPr>
          <p:nvPr>
            <a:videoFile r:link="rId1"/>
          </p:nvPr>
        </p:nvPicPr>
        <p:blipFill>
          <a:blip r:embed="rId7"/>
          <a:stretch>
            <a:fillRect/>
          </a:stretch>
        </p:blipFill>
        <p:spPr>
          <a:xfrm>
            <a:off x="5701993" y="4567211"/>
            <a:ext cx="2125181" cy="1195414"/>
          </a:xfrm>
          <a:prstGeom prst="rect">
            <a:avLst/>
          </a:prstGeom>
        </p:spPr>
      </p:pic>
    </p:spTree>
    <p:extLst>
      <p:ext uri="{BB962C8B-B14F-4D97-AF65-F5344CB8AC3E}">
        <p14:creationId xmlns:p14="http://schemas.microsoft.com/office/powerpoint/2010/main" val="37583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2" y="2137472"/>
            <a:ext cx="5676115"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96111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6204857" y="2137472"/>
            <a:ext cx="572815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7489861" y="4434357"/>
            <a:ext cx="444315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DABE4C-A04F-5B8C-9171-D4E4C4FE47EB}"/>
              </a:ext>
            </a:extLst>
          </p:cNvPr>
          <p:cNvSpPr txBox="1"/>
          <p:nvPr/>
        </p:nvSpPr>
        <p:spPr>
          <a:xfrm>
            <a:off x="725116" y="2257646"/>
            <a:ext cx="5370884" cy="2031325"/>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A growing number of children and young people joining schools in the UK are refugees fleeing from countries at war. </a:t>
            </a:r>
          </a:p>
          <a:p>
            <a:pPr algn="ctr"/>
            <a:endParaRPr lang="en-GB" sz="1800" b="0" i="0" dirty="0">
              <a:solidFill>
                <a:srgbClr val="000000"/>
              </a:solidFill>
              <a:effectLst/>
              <a:latin typeface="Arial" panose="020B0604020202020204" pitchFamily="34" charset="0"/>
            </a:endParaRPr>
          </a:p>
          <a:p>
            <a:pPr algn="ctr"/>
            <a:r>
              <a:rPr lang="en-GB" sz="1800" b="0" i="0" dirty="0">
                <a:solidFill>
                  <a:srgbClr val="000000"/>
                </a:solidFill>
                <a:effectLst/>
                <a:latin typeface="Arial" panose="020B0604020202020204" pitchFamily="34" charset="0"/>
              </a:rPr>
              <a:t>How can schools support such pupils and help them to feel welcome? What role can you as pupils play in this?</a:t>
            </a:r>
          </a:p>
        </p:txBody>
      </p:sp>
      <p:sp>
        <p:nvSpPr>
          <p:cNvPr id="8" name="TextBox 7">
            <a:extLst>
              <a:ext uri="{FF2B5EF4-FFF2-40B4-BE49-F238E27FC236}">
                <a16:creationId xmlns:a16="http://schemas.microsoft.com/office/drawing/2014/main" id="{31773CE7-D42F-65B6-D206-69D99BDDECCC}"/>
              </a:ext>
            </a:extLst>
          </p:cNvPr>
          <p:cNvSpPr txBox="1"/>
          <p:nvPr/>
        </p:nvSpPr>
        <p:spPr>
          <a:xfrm>
            <a:off x="7489861" y="4434357"/>
            <a:ext cx="4511639" cy="2031325"/>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In recent years different types of poppy have emerged and wearing (or not wearing) a particular poppy can cause controversy. This Guardian article </a:t>
            </a:r>
            <a:r>
              <a:rPr lang="en-GB" sz="1800" b="1" i="0" dirty="0">
                <a:solidFill>
                  <a:srgbClr val="FFFF00"/>
                </a:solidFill>
                <a:effectLst/>
                <a:latin typeface="Arial" panose="020B0604020202020204" pitchFamily="34" charset="0"/>
                <a:hlinkClick r:id="rId2">
                  <a:extLst>
                    <a:ext uri="{A12FA001-AC4F-418D-AE19-62706E023703}">
                      <ahyp:hlinkClr xmlns:ahyp="http://schemas.microsoft.com/office/drawing/2018/hyperlinkcolor" val="tx"/>
                    </a:ext>
                  </a:extLst>
                </a:hlinkClick>
              </a:rPr>
              <a:t>explains the general argument</a:t>
            </a:r>
            <a:r>
              <a:rPr lang="en-GB" sz="1800" b="0" i="0" dirty="0">
                <a:solidFill>
                  <a:schemeClr val="bg1"/>
                </a:solidFill>
                <a:effectLst/>
                <a:latin typeface="Arial" panose="020B0604020202020204" pitchFamily="34" charset="0"/>
              </a:rPr>
              <a:t> but do some research of your own, or have a class discussion about the points raised.</a:t>
            </a:r>
            <a:endPar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5AFE186-0D68-2DD9-BC8D-1CC5C10F8D39}"/>
              </a:ext>
            </a:extLst>
          </p:cNvPr>
          <p:cNvSpPr txBox="1"/>
          <p:nvPr/>
        </p:nvSpPr>
        <p:spPr>
          <a:xfrm>
            <a:off x="6292374" y="2286748"/>
            <a:ext cx="5452999" cy="1477328"/>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The rights within the Convention are indivisible – a child should have all of their rights, all the time. Look at the Convention and try to identify how many other rights might be affected when a child or young person’s life is disrupted by armed conflict or war. </a:t>
            </a:r>
            <a:endParaRPr lang="en-GB" sz="16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1AADD9C-B977-AACA-5A60-AE40D9BF0893}"/>
              </a:ext>
            </a:extLst>
          </p:cNvPr>
          <p:cNvSpPr txBox="1"/>
          <p:nvPr/>
        </p:nvSpPr>
        <p:spPr>
          <a:xfrm>
            <a:off x="725116" y="4632942"/>
            <a:ext cx="6609134"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Back in 2016, the men’s national football teams of England and Scotland were set to be punished by FIFA for featuring the poppy emblem on their shirts, </a:t>
            </a:r>
            <a:r>
              <a:rPr lang="en-GB" sz="1800" b="1" i="0" dirty="0">
                <a:effectLst/>
                <a:latin typeface="Arial" panose="020B0604020202020204" pitchFamily="34" charset="0"/>
                <a:hlinkClick r:id="rId3">
                  <a:extLst>
                    <a:ext uri="{A12FA001-AC4F-418D-AE19-62706E023703}">
                      <ahyp:hlinkClr xmlns:ahyp="http://schemas.microsoft.com/office/drawing/2018/hyperlinkcolor" val="tx"/>
                    </a:ext>
                  </a:extLst>
                </a:hlinkClick>
              </a:rPr>
              <a:t>as reported by Newsround</a:t>
            </a:r>
            <a:r>
              <a:rPr lang="en-GB" sz="1800" b="1" i="0" dirty="0">
                <a:solidFill>
                  <a:srgbClr val="000000"/>
                </a:solidFill>
                <a:effectLst/>
                <a:latin typeface="Arial" panose="020B0604020202020204" pitchFamily="34" charset="0"/>
              </a:rPr>
              <a:t> </a:t>
            </a:r>
            <a:r>
              <a:rPr lang="en-GB" sz="1800" b="0" i="0" dirty="0">
                <a:solidFill>
                  <a:srgbClr val="000000"/>
                </a:solidFill>
                <a:effectLst/>
                <a:latin typeface="Arial" panose="020B0604020202020204" pitchFamily="34" charset="0"/>
              </a:rPr>
              <a:t>at the time.  FIFA has since </a:t>
            </a:r>
            <a:r>
              <a:rPr lang="en-GB" sz="1800" b="1" i="0" dirty="0">
                <a:effectLst/>
                <a:latin typeface="Arial" panose="020B0604020202020204" pitchFamily="34" charset="0"/>
                <a:hlinkClick r:id="rId4">
                  <a:extLst>
                    <a:ext uri="{A12FA001-AC4F-418D-AE19-62706E023703}">
                      <ahyp:hlinkClr xmlns:ahyp="http://schemas.microsoft.com/office/drawing/2018/hyperlinkcolor" val="tx"/>
                    </a:ext>
                  </a:extLst>
                </a:hlinkClick>
              </a:rPr>
              <a:t>lifted the ban</a:t>
            </a:r>
            <a:r>
              <a:rPr lang="en-GB" sz="1800" b="0" i="0" dirty="0">
                <a:solidFill>
                  <a:srgbClr val="000000"/>
                </a:solidFill>
                <a:effectLst/>
                <a:latin typeface="Arial" panose="020B0604020202020204" pitchFamily="34" charset="0"/>
              </a:rPr>
              <a:t>. </a:t>
            </a:r>
          </a:p>
          <a:p>
            <a:pPr algn="ctr"/>
            <a:endParaRPr lang="en-GB" dirty="0">
              <a:solidFill>
                <a:srgbClr val="000000"/>
              </a:solidFill>
              <a:latin typeface="Arial" panose="020B0604020202020204" pitchFamily="34" charset="0"/>
            </a:endParaRPr>
          </a:p>
          <a:p>
            <a:pPr algn="ctr"/>
            <a:r>
              <a:rPr lang="en-GB" sz="1800" b="0" i="0" dirty="0">
                <a:solidFill>
                  <a:srgbClr val="000000"/>
                </a:solidFill>
                <a:effectLst/>
                <a:latin typeface="Arial" panose="020B0604020202020204" pitchFamily="34" charset="0"/>
              </a:rPr>
              <a:t>Do you think they made the right decision?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304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6" y="1526397"/>
            <a:ext cx="5305425" cy="870290"/>
          </a:xfrm>
        </p:spPr>
        <p:txBody>
          <a:bodyPr/>
          <a:lstStyle/>
          <a:p>
            <a:r>
              <a:rPr lang="en-GB" sz="1800" dirty="0">
                <a:latin typeface="Arial" panose="020B0604020202020204" pitchFamily="34" charset="0"/>
                <a:cs typeface="Arial" panose="020B0604020202020204" pitchFamily="34" charset="0"/>
              </a:rPr>
              <a:t>Give yourself some time and space and have a think about the following questions: </a:t>
            </a:r>
          </a:p>
          <a:p>
            <a:endParaRPr lang="en-GB" sz="18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535896" y="2425864"/>
            <a:ext cx="5433498" cy="3768452"/>
          </a:xfrm>
        </p:spPr>
        <p:txBody>
          <a:bodyPr>
            <a:noAutofit/>
          </a:bodyPr>
          <a:lstStyle/>
          <a:p>
            <a:pPr algn="l" rtl="0" fontAlgn="base">
              <a:buFont typeface="Arial" panose="020B0604020202020204" pitchFamily="34" charset="0"/>
              <a:buChar char="•"/>
            </a:pPr>
            <a:r>
              <a:rPr lang="en-GB" sz="1600" b="0" i="0" dirty="0">
                <a:solidFill>
                  <a:srgbClr val="000000"/>
                </a:solidFill>
                <a:effectLst/>
                <a:latin typeface="Arial" panose="020B0604020202020204" pitchFamily="34" charset="0"/>
              </a:rPr>
              <a:t>Do you have a safe, quiet space in your school to help you reflect and think? </a:t>
            </a:r>
          </a:p>
          <a:p>
            <a:pPr algn="l" rtl="0" fontAlgn="base">
              <a:buFont typeface="Arial" panose="020B0604020202020204" pitchFamily="34" charset="0"/>
              <a:buChar char="•"/>
            </a:pPr>
            <a:r>
              <a:rPr lang="en-GB" sz="1600" b="0" i="0" dirty="0">
                <a:solidFill>
                  <a:srgbClr val="000000"/>
                </a:solidFill>
                <a:effectLst/>
                <a:latin typeface="Arial" panose="020B0604020202020204" pitchFamily="34" charset="0"/>
              </a:rPr>
              <a:t>Or maybe you have space at home or in the local community?</a:t>
            </a:r>
          </a:p>
          <a:p>
            <a:pPr algn="l" rtl="0" fontAlgn="base">
              <a:buFont typeface="Arial" panose="020B0604020202020204" pitchFamily="34" charset="0"/>
              <a:buChar char="•"/>
            </a:pPr>
            <a:r>
              <a:rPr lang="en-GB" sz="1600" b="0" i="0" dirty="0">
                <a:solidFill>
                  <a:srgbClr val="000000"/>
                </a:solidFill>
                <a:effectLst/>
                <a:latin typeface="Arial" panose="020B0604020202020204" pitchFamily="34" charset="0"/>
              </a:rPr>
              <a:t>Think about where this is and how it makes you feel.</a:t>
            </a:r>
          </a:p>
          <a:p>
            <a:pPr algn="l" rtl="0" fontAlgn="base">
              <a:buFont typeface="Arial" panose="020B0604020202020204" pitchFamily="34" charset="0"/>
              <a:buChar char="•"/>
            </a:pPr>
            <a:r>
              <a:rPr lang="en-GB" sz="1600" b="0" i="0" dirty="0">
                <a:solidFill>
                  <a:srgbClr val="000000"/>
                </a:solidFill>
                <a:effectLst/>
                <a:latin typeface="Arial" panose="020B0604020202020204" pitchFamily="34" charset="0"/>
              </a:rPr>
              <a:t>Use this space to consider those who have lost their lives in war and conflict helping to bring freedom and a better life for others.  </a:t>
            </a:r>
          </a:p>
          <a:p>
            <a:pPr algn="l" rtl="0" fontAlgn="base">
              <a:buFont typeface="Arial" panose="020B0604020202020204" pitchFamily="34" charset="0"/>
              <a:buChar char="•"/>
            </a:pPr>
            <a:r>
              <a:rPr lang="en-GB" sz="1600" b="0" i="0" dirty="0">
                <a:solidFill>
                  <a:srgbClr val="000000"/>
                </a:solidFill>
                <a:effectLst/>
                <a:latin typeface="Arial" panose="020B0604020202020204" pitchFamily="34" charset="0"/>
              </a:rPr>
              <a:t>Reflect on how these people’s sacrifice has supported you to access your rights?</a:t>
            </a:r>
          </a:p>
        </p:txBody>
      </p:sp>
    </p:spTree>
    <p:extLst>
      <p:ext uri="{BB962C8B-B14F-4D97-AF65-F5344CB8AC3E}">
        <p14:creationId xmlns:p14="http://schemas.microsoft.com/office/powerpoint/2010/main" val="1248567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F6F1-CA81-DB4E-AAF1-DEADC82DDBB4}"/>
              </a:ext>
            </a:extLst>
          </p:cNvPr>
          <p:cNvSpPr>
            <a:spLocks noGrp="1"/>
          </p:cNvSpPr>
          <p:nvPr>
            <p:ph type="ctrTitle"/>
          </p:nvPr>
        </p:nvSpPr>
        <p:spPr>
          <a:xfrm>
            <a:off x="296867" y="5796988"/>
            <a:ext cx="3696909" cy="744407"/>
          </a:xfrm>
        </p:spPr>
        <p:txBody>
          <a:bodyPr/>
          <a:lstStyle/>
          <a:p>
            <a:r>
              <a:rPr lang="en-US" sz="3800" dirty="0">
                <a:latin typeface="Arial Black" panose="020B0A04020102020204" pitchFamily="34" charset="0"/>
              </a:rPr>
              <a:t>THANK YOU</a:t>
            </a:r>
          </a:p>
        </p:txBody>
      </p:sp>
    </p:spTree>
    <p:extLst>
      <p:ext uri="{BB962C8B-B14F-4D97-AF65-F5344CB8AC3E}">
        <p14:creationId xmlns:p14="http://schemas.microsoft.com/office/powerpoint/2010/main" val="171546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68214" y="1583987"/>
            <a:ext cx="5471485" cy="4490853"/>
          </a:xfrm>
        </p:spPr>
        <p:txBody>
          <a:bodyPr>
            <a:normAutofit/>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Introducing Remembrance – Article 38</a:t>
            </a:r>
          </a:p>
          <a:p>
            <a:pPr>
              <a:lnSpc>
                <a:spcPct val="150000"/>
              </a:lnSpc>
            </a:pPr>
            <a:r>
              <a:rPr lang="en-US" dirty="0">
                <a:solidFill>
                  <a:srgbClr val="00AEEF"/>
                </a:solidFill>
                <a:latin typeface="Arial" panose="020B0604020202020204" pitchFamily="34" charset="0"/>
                <a:cs typeface="Arial" panose="020B0604020202020204" pitchFamily="34" charset="0"/>
              </a:rPr>
              <a:t>Slide 4 &amp; 5</a:t>
            </a:r>
            <a:r>
              <a:rPr lang="en-US" dirty="0">
                <a:latin typeface="Arial" panose="020B0604020202020204" pitchFamily="34" charset="0"/>
                <a:cs typeface="Arial" panose="020B0604020202020204" pitchFamily="34" charset="0"/>
              </a:rPr>
              <a:t>: Exploring Remembrance - Question and Answers</a:t>
            </a:r>
          </a:p>
          <a:p>
            <a:pPr>
              <a:lnSpc>
                <a:spcPct val="150000"/>
              </a:lnSpc>
            </a:pPr>
            <a:r>
              <a:rPr lang="en-US" dirty="0">
                <a:solidFill>
                  <a:srgbClr val="00AEEF"/>
                </a:solidFill>
                <a:latin typeface="Arial" panose="020B0604020202020204" pitchFamily="34" charset="0"/>
                <a:cs typeface="Arial" panose="020B0604020202020204" pitchFamily="34" charset="0"/>
              </a:rPr>
              <a:t>Slide 6, 7 &amp; 8</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9, 10 &amp; 11</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12</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1" y="363916"/>
            <a:ext cx="4019508" cy="1049243"/>
          </a:xfrm>
        </p:spPr>
        <p:txBody>
          <a:bodyPr/>
          <a:lstStyle/>
          <a:p>
            <a:r>
              <a:rPr lang="en-US" sz="2800" dirty="0">
                <a:latin typeface="Arial Black" panose="020B0A04020102020204" pitchFamily="34" charset="0"/>
              </a:rPr>
              <a:t>REMEMBRANCE &amp;</a:t>
            </a:r>
          </a:p>
          <a:p>
            <a:r>
              <a:rPr lang="en-US" sz="2800" dirty="0">
                <a:latin typeface="Arial Black" panose="020B0A04020102020204" pitchFamily="34" charset="0"/>
              </a:rPr>
              <a:t>ARTICLE 38</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6586402" y="481352"/>
            <a:ext cx="5305425" cy="520619"/>
          </a:xfrm>
        </p:spPr>
        <p:txBody>
          <a:bodyPr/>
          <a:lstStyle/>
          <a:p>
            <a:r>
              <a:rPr lang="en-GB" sz="2400" dirty="0">
                <a:latin typeface="Arial" panose="020B0604020202020204" pitchFamily="34" charset="0"/>
                <a:cs typeface="Arial" panose="020B0604020202020204" pitchFamily="34" charset="0"/>
              </a:rPr>
              <a:t>Remembrance &amp; Article 38</a:t>
            </a:r>
            <a:endParaRPr lang="en-US" sz="2800" dirty="0">
              <a:latin typeface="Arial Black" panose="020B0A04020102020204" pitchFamily="34" charset="0"/>
            </a:endParaRP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2" y="922184"/>
            <a:ext cx="5305424" cy="2032000"/>
          </a:xfrm>
        </p:spPr>
        <p:txBody>
          <a:bodyPr>
            <a:noAutofit/>
          </a:bodyPr>
          <a:lstStyle/>
          <a:p>
            <a:pPr algn="l" rtl="0" fontAlgn="base"/>
            <a:r>
              <a:rPr lang="en-GB" dirty="0">
                <a:latin typeface="Arial" panose="020B0604020202020204" pitchFamily="34" charset="0"/>
                <a:cs typeface="Arial" panose="020B0604020202020204" pitchFamily="34" charset="0"/>
              </a:rPr>
              <a:t>Remembrance unites people of all faiths, cultures and backgrounds in honouring those who defend our democratic freedom and way of life. </a:t>
            </a:r>
          </a:p>
          <a:p>
            <a:pPr algn="l" rtl="0" fontAlgn="base"/>
            <a:r>
              <a:rPr lang="en-GB" dirty="0">
                <a:latin typeface="Arial" panose="020B0604020202020204" pitchFamily="34" charset="0"/>
                <a:cs typeface="Arial" panose="020B0604020202020204" pitchFamily="34" charset="0"/>
              </a:rPr>
              <a:t>The UK has a long tradition of marking Armistice Day, calling to mind the moment when fighting ceased at the end of the First World War, at 11.00am on the 11th November 1918.</a:t>
            </a:r>
          </a:p>
          <a:p>
            <a:pPr algn="l" rtl="0" fontAlgn="base"/>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l" rtl="0" fontAlgn="base"/>
            <a:endParaRPr lang="en-GB" b="0" i="0" dirty="0">
              <a:solidFill>
                <a:srgbClr val="000000"/>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645797"/>
            <a:ext cx="5076859"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Kathy Allan, RRSA Professional Adviser, </a:t>
            </a:r>
          </a:p>
          <a:p>
            <a:r>
              <a:rPr lang="en-GB" sz="1600" dirty="0">
                <a:latin typeface="Arial" panose="020B0604020202020204" pitchFamily="34" charset="0"/>
                <a:cs typeface="Arial" panose="020B0604020202020204" pitchFamily="34" charset="0"/>
              </a:rPr>
              <a:t>introduces Remembrance, Article 38</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dirty="0">
                <a:solidFill>
                  <a:srgbClr val="00AEE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sz="1600" dirty="0">
                <a:solidFill>
                  <a:schemeClr val="bg1"/>
                </a:solidFill>
                <a:latin typeface="Arial" panose="020B0604020202020204" pitchFamily="34" charset="0"/>
                <a:cs typeface="Arial" panose="020B0604020202020204" pitchFamily="34" charset="0"/>
              </a:rPr>
              <a:t> to watch on YouTube</a:t>
            </a:r>
          </a:p>
        </p:txBody>
      </p:sp>
      <p:pic>
        <p:nvPicPr>
          <p:cNvPr id="9" name="Picture 8" descr="A picture containing diagram&#10;&#10;Description automatically generated">
            <a:extLst>
              <a:ext uri="{FF2B5EF4-FFF2-40B4-BE49-F238E27FC236}">
                <a16:creationId xmlns:a16="http://schemas.microsoft.com/office/drawing/2014/main" id="{73F58F6E-BFAD-F788-2EB2-8CF47D40E05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586402" y="3036997"/>
            <a:ext cx="1308167" cy="1733639"/>
          </a:xfrm>
          <a:prstGeom prst="rect">
            <a:avLst/>
          </a:prstGeom>
        </p:spPr>
      </p:pic>
      <p:sp>
        <p:nvSpPr>
          <p:cNvPr id="10" name="Text Placeholder 5">
            <a:extLst>
              <a:ext uri="{FF2B5EF4-FFF2-40B4-BE49-F238E27FC236}">
                <a16:creationId xmlns:a16="http://schemas.microsoft.com/office/drawing/2014/main" id="{D529E3FD-3BBF-D896-95E5-7B1D223652FB}"/>
              </a:ext>
            </a:extLst>
          </p:cNvPr>
          <p:cNvSpPr txBox="1">
            <a:spLocks/>
          </p:cNvSpPr>
          <p:nvPr/>
        </p:nvSpPr>
        <p:spPr>
          <a:xfrm>
            <a:off x="7748452" y="2979847"/>
            <a:ext cx="4233998" cy="2032000"/>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Tx/>
              <a:buNone/>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r>
              <a:rPr lang="en-GB" sz="1800" b="1" dirty="0">
                <a:effectLst/>
                <a:latin typeface="Arial" panose="020B0604020202020204" pitchFamily="34" charset="0"/>
                <a:ea typeface="Calibri" panose="020F0502020204030204" pitchFamily="34" charset="0"/>
              </a:rPr>
              <a:t>Article 38 </a:t>
            </a:r>
            <a:endParaRPr lang="en-GB" sz="1800" b="1" dirty="0">
              <a:effectLst/>
              <a:latin typeface="Calibri" panose="020F0502020204030204" pitchFamily="34" charset="0"/>
              <a:ea typeface="Calibri" panose="020F0502020204030204" pitchFamily="34" charset="0"/>
            </a:endParaRPr>
          </a:p>
          <a:p>
            <a:pPr marL="457200"/>
            <a:r>
              <a:rPr lang="en-GB" sz="1800" dirty="0">
                <a:effectLst/>
                <a:latin typeface="Arial" panose="020B0604020202020204" pitchFamily="34" charset="0"/>
                <a:ea typeface="Calibri" panose="020F0502020204030204" pitchFamily="34" charset="0"/>
              </a:rPr>
              <a:t>Governments must not allow children under the age of 15 to take part in war or join the armed forces. Governments must do everything they can to protect and care for children affected by war and armed conflicts.</a:t>
            </a:r>
            <a:endParaRPr lang="en-GB" dirty="0">
              <a:latin typeface="Arial" panose="020B0604020202020204" pitchFamily="34" charset="0"/>
              <a:cs typeface="Arial" panose="020B0604020202020204" pitchFamily="34" charset="0"/>
            </a:endParaRPr>
          </a:p>
          <a:p>
            <a:pPr fontAlgn="base"/>
            <a:endParaRPr lang="en-GB" dirty="0">
              <a:latin typeface="Arial" panose="020B0604020202020204" pitchFamily="34" charset="0"/>
              <a:ea typeface="Calibri" panose="020F0502020204030204" pitchFamily="34" charset="0"/>
              <a:cs typeface="Arial" panose="020B0604020202020204" pitchFamily="34" charset="0"/>
            </a:endParaRPr>
          </a:p>
          <a:p>
            <a:pPr fontAlgn="base"/>
            <a:endParaRPr lang="en-GB" dirty="0">
              <a:solidFill>
                <a:srgbClr val="000000"/>
              </a:solidFill>
              <a:latin typeface="Arial" panose="020B0604020202020204" pitchFamily="34" charset="0"/>
              <a:cs typeface="Arial" panose="020B0604020202020204" pitchFamily="34" charset="0"/>
            </a:endParaRPr>
          </a:p>
        </p:txBody>
      </p:sp>
      <p:pic>
        <p:nvPicPr>
          <p:cNvPr id="8" name="Online Media 7" title="Remembrance, Article 38, introduced by Kathy Allan, Professional Adviser">
            <a:hlinkClick r:id="" action="ppaction://media"/>
            <a:extLst>
              <a:ext uri="{FF2B5EF4-FFF2-40B4-BE49-F238E27FC236}">
                <a16:creationId xmlns:a16="http://schemas.microsoft.com/office/drawing/2014/main" id="{FA750E6B-1E0E-2C50-1676-EE98747959B7}"/>
              </a:ext>
            </a:extLst>
          </p:cNvPr>
          <p:cNvPicPr>
            <a:picLocks noRot="1" noChangeAspect="1"/>
          </p:cNvPicPr>
          <p:nvPr>
            <a:videoFile r:link="rId1"/>
          </p:nvPr>
        </p:nvPicPr>
        <p:blipFill>
          <a:blip r:embed="rId5"/>
          <a:stretch>
            <a:fillRect/>
          </a:stretch>
        </p:blipFill>
        <p:spPr>
          <a:xfrm>
            <a:off x="777875" y="2678266"/>
            <a:ext cx="4295812" cy="2427134"/>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1" y="476934"/>
            <a:ext cx="4389173" cy="921003"/>
          </a:xfrm>
        </p:spPr>
        <p:txBody>
          <a:bodyPr/>
          <a:lstStyle/>
          <a:p>
            <a:r>
              <a:rPr lang="en-US" sz="2800" dirty="0">
                <a:latin typeface="Arial Black" panose="020B0A04020102020204" pitchFamily="34" charset="0"/>
              </a:rPr>
              <a:t>EXPLORING REMEMBRANCE</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panose="020B0604020202020204" pitchFamily="34" charset="0"/>
                <a:cs typeface="Arial" panose="020B06040202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535899" y="2141136"/>
            <a:ext cx="5351301" cy="1357312"/>
          </a:xfrm>
        </p:spPr>
        <p:txBody>
          <a:bodyPr>
            <a:normAutofit fontScale="85000" lnSpcReduction="10000"/>
          </a:bodyPr>
          <a:lstStyle/>
          <a:p>
            <a:r>
              <a:rPr lang="en-GB" sz="2400" b="1" dirty="0">
                <a:solidFill>
                  <a:srgbClr val="00AEEF"/>
                </a:solidFill>
                <a:effectLst/>
                <a:latin typeface="Arial" panose="020B0604020202020204" pitchFamily="34" charset="0"/>
              </a:rPr>
              <a:t>Why </a:t>
            </a:r>
            <a:r>
              <a:rPr lang="en-GB" sz="2400" dirty="0">
                <a:effectLst/>
                <a:latin typeface="Arial" panose="020B0604020202020204" pitchFamily="34" charset="0"/>
              </a:rPr>
              <a:t>is it important to remember and commemorate those who have fought in wars?</a:t>
            </a:r>
            <a:r>
              <a:rPr lang="en-GB" sz="2400" b="1" dirty="0">
                <a:solidFill>
                  <a:srgbClr val="00AEEF"/>
                </a:solidFill>
                <a:effectLst/>
                <a:latin typeface="Arial" panose="020B0604020202020204" pitchFamily="34" charset="0"/>
              </a:rPr>
              <a:t> </a:t>
            </a:r>
          </a:p>
          <a:p>
            <a:r>
              <a:rPr lang="en-GB" sz="2400" b="1" dirty="0">
                <a:solidFill>
                  <a:srgbClr val="00AEEF"/>
                </a:solidFill>
                <a:effectLst/>
                <a:latin typeface="Arial" panose="020B0604020202020204" pitchFamily="34" charset="0"/>
              </a:rPr>
              <a:t>How does this link to Article 38 of the Convention?</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376665"/>
            <a:ext cx="4338534" cy="921003"/>
          </a:xfrm>
        </p:spPr>
        <p:txBody>
          <a:bodyPr/>
          <a:lstStyle/>
          <a:p>
            <a:r>
              <a:rPr lang="en-US" sz="2800" dirty="0">
                <a:latin typeface="Arial Black" panose="020B0A04020102020204" pitchFamily="34" charset="0"/>
              </a:rPr>
              <a:t>EXPLORING REMEMBRANCE</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221849"/>
            <a:ext cx="10781619" cy="259486"/>
          </a:xfrm>
        </p:spPr>
        <p:txBody>
          <a:bodyPr/>
          <a:lstStyle/>
          <a:p>
            <a:r>
              <a:rPr lang="en-US" sz="1800" dirty="0">
                <a:latin typeface="Arial Black" panose="020B0A04020102020204" pitchFamily="34" charset="0"/>
              </a:rPr>
              <a:t>Did you think of any other reasons?</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63691"/>
            <a:ext cx="10781620" cy="448808"/>
          </a:xfrm>
        </p:spPr>
        <p:txBody>
          <a:bodyPr>
            <a:normAutofit/>
          </a:bodyPr>
          <a:lstStyle/>
          <a:p>
            <a:r>
              <a:rPr lang="en-US" sz="20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146063"/>
            <a:ext cx="11471580" cy="3967061"/>
          </a:xfrm>
        </p:spPr>
        <p:txBody>
          <a:bodyPr numCol="2">
            <a:noAutofit/>
          </a:bodyPr>
          <a:lstStyle/>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Children have a right to be protected during war.</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It’s important to remember and acknowledge those who have fought to keep children safe and to show thanks.</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Children have a right to life. During wars, some people lose their own lives to protect the lives of children and their communities. It is important to remember their sacrifice.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If we forget about wars that have protected our way of life, we might make the same mistakes again.</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Children under 15 should not take part in war.</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It is important to think about how we can achieve a more peaceful future.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It is important to consider ways to avoid war to resolve conflict.</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Remembrance unites people of all faiths cultures and backgrounds.  </a:t>
            </a:r>
          </a:p>
        </p:txBody>
      </p:sp>
    </p:spTree>
    <p:extLst>
      <p:ext uri="{BB962C8B-B14F-4D97-AF65-F5344CB8AC3E}">
        <p14:creationId xmlns:p14="http://schemas.microsoft.com/office/powerpoint/2010/main" val="185840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8"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4770591"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5299332" y="4434357"/>
            <a:ext cx="6633681"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107015" y="2152816"/>
            <a:ext cx="4825998" cy="2308324"/>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There are many children in the world today who are affected by war. War Child is a charity that works to protect the rights of children in five countries where there is conflict. Find out more about their work </a:t>
            </a:r>
            <a:r>
              <a:rPr lang="en-GB" b="0" i="0" dirty="0">
                <a:solidFill>
                  <a:schemeClr val="bg1"/>
                </a:solidFill>
                <a:effectLst/>
                <a:latin typeface="Arial" panose="020B0604020202020204" pitchFamily="34" charset="0"/>
                <a:hlinkClick r:id="rId3"/>
              </a:rPr>
              <a:t>here</a:t>
            </a:r>
            <a:r>
              <a:rPr lang="en-GB" b="0" i="0" dirty="0">
                <a:solidFill>
                  <a:schemeClr val="bg1"/>
                </a:solidFill>
                <a:effectLst/>
                <a:latin typeface="Arial" panose="020B0604020202020204" pitchFamily="34" charset="0"/>
              </a:rPr>
              <a:t>. What could you do to advocate for the rights of children affected by war? </a:t>
            </a:r>
          </a:p>
          <a:p>
            <a:pPr algn="ctr"/>
            <a:r>
              <a:rPr lang="en-GB" b="0" i="0" dirty="0">
                <a:solidFill>
                  <a:schemeClr val="bg1"/>
                </a:solidFill>
                <a:effectLst/>
                <a:latin typeface="Arial" panose="020B0604020202020204" pitchFamily="34" charset="0"/>
              </a:rPr>
              <a:t>.</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721843" y="4609615"/>
            <a:ext cx="4476881" cy="1754326"/>
          </a:xfrm>
          <a:prstGeom prst="rect">
            <a:avLst/>
          </a:prstGeom>
          <a:noFill/>
        </p:spPr>
        <p:txBody>
          <a:bodyPr wrap="square" rtlCol="0">
            <a:spAutoFit/>
          </a:bodyPr>
          <a:lstStyle/>
          <a:p>
            <a:pPr algn="ctr"/>
            <a:r>
              <a:rPr lang="en-GB" i="0" dirty="0">
                <a:effectLst/>
                <a:latin typeface="Arial" panose="020B0604020202020204" pitchFamily="34" charset="0"/>
              </a:rPr>
              <a:t>Fighting and wars can be complicated. </a:t>
            </a:r>
          </a:p>
          <a:p>
            <a:pPr algn="ctr"/>
            <a:r>
              <a:rPr lang="en-GB" i="0" dirty="0">
                <a:effectLst/>
                <a:latin typeface="Arial" panose="020B0604020202020204" pitchFamily="34" charset="0"/>
              </a:rPr>
              <a:t>Read </a:t>
            </a:r>
            <a:r>
              <a:rPr lang="en-GB" i="0" dirty="0">
                <a:effectLst/>
                <a:latin typeface="Arial" panose="020B0604020202020204" pitchFamily="34" charset="0"/>
                <a:hlinkClick r:id="rId4"/>
              </a:rPr>
              <a:t>or listen</a:t>
            </a:r>
            <a:r>
              <a:rPr lang="en-GB" i="0" dirty="0">
                <a:effectLst/>
                <a:latin typeface="Arial" panose="020B0604020202020204" pitchFamily="34" charset="0"/>
              </a:rPr>
              <a:t> to the story Tusk Tusk by David McKee. Why do you think peace is important? What would you say to the small ear and large ear elephants towards the end of the story? </a:t>
            </a:r>
            <a:endParaRPr lang="en-GB" sz="11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641268" y="2195221"/>
            <a:ext cx="6402469" cy="2031325"/>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UNICEF was created in 1946 to help protect and support children after World War II. Find out more about UNICEF’s history and how we have supported children, including those affected by wars, ever since. Create your own timeline of interesting facts about UNICEF, the Convention and war. These pages might help to start you off: </a:t>
            </a:r>
            <a:r>
              <a:rPr lang="en-GB" sz="1800" b="0" i="0" dirty="0">
                <a:solidFill>
                  <a:srgbClr val="000000"/>
                </a:solidFill>
                <a:effectLst/>
                <a:latin typeface="Arial" panose="020B0604020202020204" pitchFamily="34" charset="0"/>
                <a:hlinkClick r:id="rId5"/>
              </a:rPr>
              <a:t>UNICEF - history of child rights</a:t>
            </a:r>
            <a:r>
              <a:rPr lang="en-GB" sz="1800" b="0" i="0" dirty="0">
                <a:solidFill>
                  <a:srgbClr val="000000"/>
                </a:solidFill>
                <a:effectLst/>
                <a:latin typeface="Arial" panose="020B0604020202020204" pitchFamily="34" charset="0"/>
              </a:rPr>
              <a:t>, and </a:t>
            </a:r>
            <a:r>
              <a:rPr lang="en-GB" sz="1800" b="0" i="0" dirty="0">
                <a:solidFill>
                  <a:srgbClr val="000000"/>
                </a:solidFill>
                <a:effectLst/>
                <a:latin typeface="Arial" panose="020B0604020202020204" pitchFamily="34" charset="0"/>
                <a:hlinkClick r:id="rId6"/>
              </a:rPr>
              <a:t>UNICEF history</a:t>
            </a:r>
            <a:r>
              <a:rPr lang="en-GB" sz="1800" b="0" i="1" dirty="0">
                <a:solidFill>
                  <a:srgbClr val="000000"/>
                </a:solidFill>
                <a:effectLst/>
                <a:latin typeface="Arial" panose="020B0604020202020204" pitchFamily="34" charset="0"/>
              </a:rPr>
              <a:t>.  </a:t>
            </a:r>
            <a:r>
              <a:rPr lang="en-GB" sz="1800" b="0" i="0" dirty="0">
                <a:solidFill>
                  <a:srgbClr val="000000"/>
                </a:solidFill>
                <a:effectLst/>
                <a:latin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7680585" y="4487557"/>
            <a:ext cx="4353036" cy="2308324"/>
          </a:xfrm>
          <a:prstGeom prst="rect">
            <a:avLst/>
          </a:prstGeom>
          <a:noFill/>
        </p:spPr>
        <p:txBody>
          <a:bodyPr wrap="square" rtlCol="0">
            <a:spAutoFit/>
          </a:bodyPr>
          <a:lstStyle/>
          <a:p>
            <a:pPr algn="ctr"/>
            <a:r>
              <a:rPr lang="en-GB" sz="1800" b="0" dirty="0">
                <a:solidFill>
                  <a:schemeClr val="bg1"/>
                </a:solidFill>
                <a:effectLst/>
                <a:latin typeface="Arial" panose="020B0604020202020204" pitchFamily="34" charset="0"/>
                <a:cs typeface="Arial" panose="020B0604020202020204" pitchFamily="34" charset="0"/>
              </a:rPr>
              <a:t>Poppies are used as symbols during Remembrance Day events. </a:t>
            </a:r>
            <a:r>
              <a:rPr lang="en-GB" sz="1800" b="0" dirty="0">
                <a:solidFill>
                  <a:srgbClr val="FFFF00"/>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Watch this short CBeebies animation</a:t>
            </a:r>
            <a:r>
              <a:rPr lang="en-GB" sz="1800" b="0" dirty="0">
                <a:solidFill>
                  <a:schemeClr val="bg1"/>
                </a:solidFill>
                <a:effectLst/>
                <a:latin typeface="Arial" panose="020B0604020202020204" pitchFamily="34" charset="0"/>
                <a:cs typeface="Arial" panose="020B0604020202020204" pitchFamily="34" charset="0"/>
              </a:rPr>
              <a:t> and discuss what the film is about. Discuss how the rabbit is feeling during the war. If the rabbit was a child, what rights are affected?</a:t>
            </a:r>
            <a:br>
              <a:rPr lang="en-GB" sz="1800" b="0" i="0" dirty="0">
                <a:solidFill>
                  <a:schemeClr val="bg1"/>
                </a:solidFill>
                <a:effectLst/>
                <a:latin typeface="Arial" panose="020B0604020202020204" pitchFamily="34" charset="0"/>
                <a:cs typeface="Arial" panose="020B0604020202020204" pitchFamily="34" charset="0"/>
              </a:rPr>
            </a:br>
            <a:r>
              <a:rPr lang="en-GB" sz="1800" b="0" i="0" dirty="0">
                <a:solidFill>
                  <a:schemeClr val="bg1"/>
                </a:solidFill>
                <a:effectLst/>
                <a:latin typeface="Arial" panose="020B0604020202020204" pitchFamily="34" charset="0"/>
                <a:cs typeface="Arial" panose="020B0604020202020204" pitchFamily="34" charset="0"/>
              </a:rPr>
              <a:t> </a:t>
            </a:r>
            <a:endParaRPr lang="en-GB" sz="1200" dirty="0">
              <a:solidFill>
                <a:schemeClr val="bg1"/>
              </a:solidFill>
              <a:latin typeface="Arial" panose="020B0604020202020204" pitchFamily="34" charset="0"/>
              <a:cs typeface="Arial" panose="020B0604020202020204" pitchFamily="34" charset="0"/>
            </a:endParaRPr>
          </a:p>
        </p:txBody>
      </p:sp>
      <p:pic>
        <p:nvPicPr>
          <p:cNvPr id="9" name="Online Media 1" title="CBeebies | Poppies animation">
            <a:hlinkClick r:id="rId7"/>
            <a:extLst>
              <a:ext uri="{FF2B5EF4-FFF2-40B4-BE49-F238E27FC236}">
                <a16:creationId xmlns:a16="http://schemas.microsoft.com/office/drawing/2014/main" id="{A1B20BE3-F0BF-4DA1-91FA-38F1CE7532BD}"/>
              </a:ext>
            </a:extLst>
          </p:cNvPr>
          <p:cNvPicPr>
            <a:picLocks noChangeAspect="1"/>
          </p:cNvPicPr>
          <p:nvPr/>
        </p:nvPicPr>
        <p:blipFill>
          <a:blip r:embed="rId8"/>
          <a:stretch>
            <a:fillRect/>
          </a:stretch>
        </p:blipFill>
        <p:spPr>
          <a:xfrm>
            <a:off x="5472046" y="4609615"/>
            <a:ext cx="2329300" cy="1316173"/>
          </a:xfrm>
          <a:prstGeom prst="rect">
            <a:avLst/>
          </a:prstGeom>
        </p:spPr>
      </p:pic>
    </p:spTree>
    <p:extLst>
      <p:ext uri="{BB962C8B-B14F-4D97-AF65-F5344CB8AC3E}">
        <p14:creationId xmlns:p14="http://schemas.microsoft.com/office/powerpoint/2010/main" val="200233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5728155"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6521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204857" y="2137472"/>
            <a:ext cx="5728156"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893961"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575602" y="2202535"/>
            <a:ext cx="4032024" cy="2031325"/>
          </a:xfrm>
          <a:prstGeom prst="rect">
            <a:avLst/>
          </a:prstGeom>
          <a:noFill/>
        </p:spPr>
        <p:txBody>
          <a:bodyPr wrap="square" rtlCol="0">
            <a:spAutoFit/>
          </a:bodyPr>
          <a:lstStyle/>
          <a:p>
            <a:pPr algn="ctr"/>
            <a:r>
              <a:rPr lang="en-GB" dirty="0">
                <a:solidFill>
                  <a:schemeClr val="bg1"/>
                </a:solidFill>
                <a:latin typeface="Arial" panose="020B0604020202020204" pitchFamily="34" charset="0"/>
              </a:rPr>
              <a:t>T</a:t>
            </a:r>
            <a:r>
              <a:rPr lang="en-GB" sz="1800" b="0" i="0" dirty="0">
                <a:solidFill>
                  <a:schemeClr val="bg1"/>
                </a:solidFill>
                <a:effectLst/>
                <a:latin typeface="Arial" panose="020B0604020202020204" pitchFamily="34" charset="0"/>
              </a:rPr>
              <a:t>hrough history children have often been forced to fight in wars. UNICEF rescues children who are forced to fight. </a:t>
            </a:r>
            <a:r>
              <a:rPr lang="en-GB" sz="1800" b="1" i="0" dirty="0">
                <a:solidFill>
                  <a:srgbClr val="FFFF00"/>
                </a:solidFill>
                <a:effectLst/>
                <a:latin typeface="Arial" panose="020B0604020202020204" pitchFamily="34" charset="0"/>
                <a:hlinkClick r:id="rId4">
                  <a:extLst>
                    <a:ext uri="{A12FA001-AC4F-418D-AE19-62706E023703}">
                      <ahyp:hlinkClr xmlns:ahyp="http://schemas.microsoft.com/office/drawing/2018/hyperlinkcolor" val="tx"/>
                    </a:ext>
                  </a:extLst>
                </a:hlinkClick>
              </a:rPr>
              <a:t>Watch this video</a:t>
            </a:r>
            <a:r>
              <a:rPr lang="en-GB" sz="1800" b="0" i="0" dirty="0">
                <a:solidFill>
                  <a:schemeClr val="bg1"/>
                </a:solidFill>
                <a:effectLst/>
                <a:latin typeface="Arial" panose="020B0604020202020204" pitchFamily="34" charset="0"/>
              </a:rPr>
              <a:t> about the recent war in South Sudan. </a:t>
            </a:r>
            <a:r>
              <a:rPr lang="en-GB" dirty="0">
                <a:solidFill>
                  <a:schemeClr val="bg1"/>
                </a:solidFill>
                <a:latin typeface="Arial" panose="020B0604020202020204" pitchFamily="34" charset="0"/>
              </a:rPr>
              <a:t>D</a:t>
            </a:r>
            <a:r>
              <a:rPr lang="en-GB" sz="1800" b="0" i="0" dirty="0">
                <a:solidFill>
                  <a:schemeClr val="bg1"/>
                </a:solidFill>
                <a:effectLst/>
                <a:latin typeface="Arial" panose="020B0604020202020204" pitchFamily="34" charset="0"/>
              </a:rPr>
              <a:t>iscuss in class why using children to fight in wars is wrong. </a:t>
            </a:r>
            <a:endParaRPr lang="en-GB" sz="15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206026" y="4550990"/>
            <a:ext cx="4532398" cy="1754326"/>
          </a:xfrm>
          <a:prstGeom prst="rect">
            <a:avLst/>
          </a:prstGeom>
          <a:noFill/>
        </p:spPr>
        <p:txBody>
          <a:bodyPr wrap="square" rtlCol="0">
            <a:spAutoFit/>
          </a:bodyPr>
          <a:lstStyle/>
          <a:p>
            <a:pPr algn="ctr"/>
            <a:r>
              <a:rPr lang="en-GB" sz="1800" i="0" dirty="0">
                <a:effectLst/>
                <a:latin typeface="Arial" panose="020B0604020202020204" pitchFamily="34" charset="0"/>
              </a:rPr>
              <a:t>If someone is worried about conflict at home or around the world,</a:t>
            </a:r>
          </a:p>
          <a:p>
            <a:pPr algn="ctr"/>
            <a:r>
              <a:rPr lang="en-GB" sz="1800" i="0" dirty="0">
                <a:effectLst/>
                <a:latin typeface="Arial" panose="020B0604020202020204" pitchFamily="34" charset="0"/>
              </a:rPr>
              <a:t>who can they tell? </a:t>
            </a:r>
          </a:p>
          <a:p>
            <a:pPr algn="ctr"/>
            <a:r>
              <a:rPr lang="en-GB" sz="1800" i="0" dirty="0">
                <a:effectLst/>
                <a:latin typeface="Arial" panose="020B0604020202020204" pitchFamily="34" charset="0"/>
              </a:rPr>
              <a:t>Talk about the different people that you can talk to if you have a worry or don’t feel safe.</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314170" y="2214955"/>
            <a:ext cx="5361862" cy="1508105"/>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A growing number of children and young people joining schools in the UK are refugees fleeing from countries at war. How can schools support such pupils and help them to feel welcome? What role could fellow students play in this? </a:t>
            </a:r>
            <a:r>
              <a:rPr lang="en-GB" sz="2000" b="0" i="0" dirty="0">
                <a:solidFill>
                  <a:srgbClr val="000000"/>
                </a:solidFill>
                <a:effectLst/>
                <a:latin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3087000" y="4508806"/>
            <a:ext cx="3802025" cy="2277547"/>
          </a:xfrm>
          <a:prstGeom prst="rect">
            <a:avLst/>
          </a:prstGeom>
          <a:noFill/>
        </p:spPr>
        <p:txBody>
          <a:bodyPr wrap="square" rtlCol="0">
            <a:spAutoFit/>
          </a:bodyPr>
          <a:lstStyle/>
          <a:p>
            <a:pPr algn="ctr" rtl="0" fontAlgn="base"/>
            <a:r>
              <a:rPr lang="en-GB" b="1" i="0"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In this short film</a:t>
            </a:r>
            <a:r>
              <a:rPr lang="en-GB" b="0" i="0" dirty="0">
                <a:solidFill>
                  <a:schemeClr val="bg1"/>
                </a:solidFill>
                <a:effectLst/>
                <a:latin typeface="Arial" panose="020B0604020202020204" pitchFamily="34" charset="0"/>
                <a:cs typeface="Arial" panose="020B0604020202020204" pitchFamily="34" charset="0"/>
              </a:rPr>
              <a:t>, you’ll see the girls lay a poppy wreath at a memorial, which is a traditional part of Remembrance Day events. Why not try making your own remembrance wreath from recycled materials? Where might you put it? </a:t>
            </a:r>
          </a:p>
          <a:p>
            <a:pPr algn="ctr" rtl="0" fontAlgn="base"/>
            <a:r>
              <a:rPr lang="en-GB" sz="1600" b="0" i="0" dirty="0">
                <a:solidFill>
                  <a:schemeClr val="bg1"/>
                </a:solidFill>
                <a:effectLst/>
                <a:latin typeface="Arial" panose="020B0604020202020204" pitchFamily="34" charset="0"/>
                <a:cs typeface="Arial" panose="020B0604020202020204" pitchFamily="34" charset="0"/>
              </a:rPr>
              <a:t> </a:t>
            </a:r>
          </a:p>
        </p:txBody>
      </p:sp>
      <p:pic>
        <p:nvPicPr>
          <p:cNvPr id="10" name="Online Media 9" title="Learn about Remembrance Day | CBeebies">
            <a:hlinkClick r:id="" action="ppaction://media"/>
            <a:extLst>
              <a:ext uri="{FF2B5EF4-FFF2-40B4-BE49-F238E27FC236}">
                <a16:creationId xmlns:a16="http://schemas.microsoft.com/office/drawing/2014/main" id="{2C5713CD-84C0-A1E1-CB5A-76C76B0F63CA}"/>
              </a:ext>
            </a:extLst>
          </p:cNvPr>
          <p:cNvPicPr>
            <a:picLocks noRot="1" noChangeAspect="1"/>
          </p:cNvPicPr>
          <p:nvPr>
            <a:videoFile r:link="rId1"/>
          </p:nvPr>
        </p:nvPicPr>
        <p:blipFill>
          <a:blip r:embed="rId6"/>
          <a:stretch>
            <a:fillRect/>
          </a:stretch>
        </p:blipFill>
        <p:spPr>
          <a:xfrm>
            <a:off x="664196" y="4555878"/>
            <a:ext cx="2287350" cy="1292353"/>
          </a:xfrm>
          <a:prstGeom prst="rect">
            <a:avLst/>
          </a:prstGeom>
        </p:spPr>
      </p:pic>
      <p:pic>
        <p:nvPicPr>
          <p:cNvPr id="14" name="Online Media 13" title="Child Soldier Day Animation">
            <a:hlinkClick r:id="" action="ppaction://media"/>
            <a:extLst>
              <a:ext uri="{FF2B5EF4-FFF2-40B4-BE49-F238E27FC236}">
                <a16:creationId xmlns:a16="http://schemas.microsoft.com/office/drawing/2014/main" id="{795A965A-E6DF-2A7C-3DA5-D7E0D32E8FAE}"/>
              </a:ext>
            </a:extLst>
          </p:cNvPr>
          <p:cNvPicPr>
            <a:picLocks noRot="1" noChangeAspect="1"/>
          </p:cNvPicPr>
          <p:nvPr>
            <a:videoFile r:link="rId2"/>
          </p:nvPr>
        </p:nvPicPr>
        <p:blipFill>
          <a:blip r:embed="rId7"/>
          <a:stretch>
            <a:fillRect/>
          </a:stretch>
        </p:blipFill>
        <p:spPr>
          <a:xfrm>
            <a:off x="4515512" y="2318932"/>
            <a:ext cx="1486556" cy="839904"/>
          </a:xfrm>
          <a:prstGeom prst="rect">
            <a:avLst/>
          </a:prstGeom>
        </p:spPr>
      </p:pic>
    </p:spTree>
    <p:extLst>
      <p:ext uri="{BB962C8B-B14F-4D97-AF65-F5344CB8AC3E}">
        <p14:creationId xmlns:p14="http://schemas.microsoft.com/office/powerpoint/2010/main" val="251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0"/>
                </p:tgtEl>
              </p:cMediaNode>
            </p:video>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childTnLst>
              </p:cTn>
              <p:nextCondLst>
                <p:cond evt="onClick" delay="0">
                  <p:tgtEl>
                    <p:spTgt spid="10"/>
                  </p:tgtEl>
                </p:cond>
              </p:nextCondLst>
            </p:seq>
            <p:video>
              <p:cMediaNode vol="80000">
                <p:cTn id="17" fill="hold" display="0">
                  <p:stCondLst>
                    <p:cond delay="indefinite"/>
                  </p:stCondLst>
                </p:cTn>
                <p:tgtEl>
                  <p:spTgt spid="14"/>
                </p:tgtEl>
              </p:cMediaNode>
            </p:video>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0" y="2137472"/>
            <a:ext cx="7328157"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728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effectLst/>
                <a:latin typeface="Arial" panose="020B0604020202020204" pitchFamily="34" charset="0"/>
                <a:ea typeface="Times New Roman" panose="02020603050405020304" pitchFamily="18" charset="0"/>
              </a:rPr>
              <a:t>Many organisation are involved in Remembrance Day. Do some research about how the day is marked across the UK and share what you find with others in your school, perhaps as part of a remembrance assembly.</a:t>
            </a: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7856896" y="2137472"/>
            <a:ext cx="407611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AA62055-B017-63E6-96AD-F128D198FEF1}"/>
              </a:ext>
            </a:extLst>
          </p:cNvPr>
          <p:cNvSpPr txBox="1"/>
          <p:nvPr/>
        </p:nvSpPr>
        <p:spPr>
          <a:xfrm>
            <a:off x="7939448" y="2336058"/>
            <a:ext cx="3993566" cy="1754326"/>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How do you commemorate Remembrance Day in your school? Learn more about the importance of the day </a:t>
            </a:r>
            <a:r>
              <a:rPr lang="en-GB" b="1" i="0" dirty="0">
                <a:effectLst/>
                <a:latin typeface="Arial" panose="020B0604020202020204" pitchFamily="34" charset="0"/>
                <a:hlinkClick r:id="rId2">
                  <a:extLst>
                    <a:ext uri="{A12FA001-AC4F-418D-AE19-62706E023703}">
                      <ahyp:hlinkClr xmlns:ahyp="http://schemas.microsoft.com/office/drawing/2018/hyperlinkcolor" val="tx"/>
                    </a:ext>
                  </a:extLst>
                </a:hlinkClick>
              </a:rPr>
              <a:t>here</a:t>
            </a:r>
            <a:r>
              <a:rPr lang="en-GB" b="0" i="0" dirty="0">
                <a:solidFill>
                  <a:srgbClr val="000000"/>
                </a:solidFill>
                <a:effectLst/>
                <a:latin typeface="Arial" panose="020B0604020202020204" pitchFamily="34" charset="0"/>
              </a:rPr>
              <a:t> and develop your own activity to help everyone in school to reflect and remember. </a:t>
            </a: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82AD55B-49E3-7FF3-C4A0-D66BDD8F0F13}"/>
              </a:ext>
            </a:extLst>
          </p:cNvPr>
          <p:cNvSpPr txBox="1"/>
          <p:nvPr/>
        </p:nvSpPr>
        <p:spPr>
          <a:xfrm>
            <a:off x="716944" y="2561171"/>
            <a:ext cx="6972451" cy="1200329"/>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Is there a war memorial near you? If it’s close enough, you could visit it, otherwise your teacher might be able to show it on screen. Could you make your own version with classroom materials or maybe draw a picture of it?</a:t>
            </a:r>
            <a:endParaRPr lang="en-GB" dirty="0">
              <a:solidFill>
                <a:schemeClr val="bg1"/>
              </a:solidFill>
            </a:endParaRPr>
          </a:p>
        </p:txBody>
      </p:sp>
    </p:spTree>
    <p:extLst>
      <p:ext uri="{BB962C8B-B14F-4D97-AF65-F5344CB8AC3E}">
        <p14:creationId xmlns:p14="http://schemas.microsoft.com/office/powerpoint/2010/main" val="163185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386782"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3" y="4434357"/>
            <a:ext cx="3282970"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915523" y="2147351"/>
            <a:ext cx="700693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3811712" y="4434357"/>
            <a:ext cx="812130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807758" y="2238950"/>
            <a:ext cx="3828748" cy="2031325"/>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Remembrance Day was originally called Armistice Day - find out why it was changed? Would you change what happens on Remembrance Day? Should it be a day for taking action and not just remembering? You can find more information </a:t>
            </a:r>
            <a:r>
              <a:rPr lang="en-GB" sz="1800" b="1" i="0" dirty="0">
                <a:effectLst/>
                <a:latin typeface="Arial" panose="020B0604020202020204" pitchFamily="34" charset="0"/>
                <a:hlinkClick r:id="rId3">
                  <a:extLst>
                    <a:ext uri="{A12FA001-AC4F-418D-AE19-62706E023703}">
                      <ahyp:hlinkClr xmlns:ahyp="http://schemas.microsoft.com/office/drawing/2018/hyperlinkcolor" val="tx"/>
                    </a:ext>
                  </a:extLst>
                </a:hlinkClick>
              </a:rPr>
              <a:t>here</a:t>
            </a:r>
            <a:r>
              <a:rPr lang="en-GB" sz="1800" b="0" i="0" dirty="0">
                <a:solidFill>
                  <a:srgbClr val="000000"/>
                </a:solidFill>
                <a:effectLst/>
                <a:latin typeface="Arial" panose="020B0604020202020204" pitchFamily="34" charset="0"/>
              </a:rPr>
              <a:t>.</a:t>
            </a:r>
            <a:endParaRPr lang="en-GB" sz="1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581268" y="4574744"/>
            <a:ext cx="3177919" cy="1384995"/>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Write a report on the history of a nearby war memorial, like </a:t>
            </a:r>
            <a:r>
              <a:rPr lang="en-GB" b="1" i="0" dirty="0">
                <a:effectLst/>
                <a:latin typeface="Arial" panose="020B0604020202020204" pitchFamily="34" charset="0"/>
                <a:hlinkClick r:id="rId4">
                  <a:extLst>
                    <a:ext uri="{A12FA001-AC4F-418D-AE19-62706E023703}">
                      <ahyp:hlinkClr xmlns:ahyp="http://schemas.microsoft.com/office/drawing/2018/hyperlinkcolor" val="tx"/>
                    </a:ext>
                  </a:extLst>
                </a:hlinkClick>
              </a:rPr>
              <a:t>this one</a:t>
            </a:r>
            <a:r>
              <a:rPr lang="en-GB" b="1" i="0" dirty="0">
                <a:solidFill>
                  <a:srgbClr val="000000"/>
                </a:solidFill>
                <a:effectLst/>
                <a:latin typeface="Arial" panose="020B0604020202020204" pitchFamily="34" charset="0"/>
              </a:rPr>
              <a:t> </a:t>
            </a:r>
            <a:r>
              <a:rPr lang="en-GB" b="0" i="0" dirty="0">
                <a:solidFill>
                  <a:srgbClr val="000000"/>
                </a:solidFill>
                <a:effectLst/>
                <a:latin typeface="Arial" panose="020B0604020202020204" pitchFamily="34" charset="0"/>
              </a:rPr>
              <a:t>about the Cenotaph. </a:t>
            </a:r>
            <a:endParaRPr lang="en-GB" dirty="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019675" y="2345937"/>
            <a:ext cx="6798633" cy="1754326"/>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UNICEF was created in 1946 to help protect children after World War II. Find out more about UNICEF’s history and how we have supported children, including those affected by wars, ever since. Create your own timeline of interesting facts about UNICEF, the Convention and war. These pages might help to start you off: </a:t>
            </a:r>
            <a:r>
              <a:rPr lang="en-GB" b="1" i="0"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UNICEF - history of child rights</a:t>
            </a:r>
            <a:r>
              <a:rPr lang="en-GB" b="0" i="0" dirty="0">
                <a:solidFill>
                  <a:schemeClr val="bg1"/>
                </a:solidFill>
                <a:effectLst/>
                <a:latin typeface="Arial" panose="020B0604020202020204" pitchFamily="34" charset="0"/>
              </a:rPr>
              <a:t> and </a:t>
            </a:r>
            <a:r>
              <a:rPr lang="en-GB" b="1" i="0" dirty="0">
                <a:solidFill>
                  <a:schemeClr val="bg1"/>
                </a:solidFill>
                <a:effectLst/>
                <a:latin typeface="Arial" panose="020B0604020202020204" pitchFamily="34" charset="0"/>
                <a:hlinkClick r:id="rId6">
                  <a:extLst>
                    <a:ext uri="{A12FA001-AC4F-418D-AE19-62706E023703}">
                      <ahyp:hlinkClr xmlns:ahyp="http://schemas.microsoft.com/office/drawing/2018/hyperlinkcolor" val="tx"/>
                    </a:ext>
                  </a:extLst>
                </a:hlinkClick>
              </a:rPr>
              <a:t>UNICEF history</a:t>
            </a:r>
            <a:r>
              <a:rPr lang="en-GB" b="0" i="0" dirty="0">
                <a:solidFill>
                  <a:schemeClr val="bg1"/>
                </a:solidFill>
                <a:effectLst/>
                <a:latin typeface="Arial" panose="020B0604020202020204" pitchFamily="34" charset="0"/>
              </a:rPr>
              <a:t>. </a:t>
            </a:r>
            <a:endParaRPr lang="en-GB" sz="16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4112022" y="4565969"/>
            <a:ext cx="4069954" cy="1754326"/>
          </a:xfrm>
          <a:prstGeom prst="rect">
            <a:avLst/>
          </a:prstGeom>
          <a:noFill/>
        </p:spPr>
        <p:txBody>
          <a:bodyPr wrap="square" rtlCol="0">
            <a:spAutoFit/>
          </a:bodyPr>
          <a:lstStyle/>
          <a:p>
            <a:pPr algn="ctr" rtl="0" fontAlgn="base"/>
            <a:r>
              <a:rPr lang="en-GB" b="1" i="0" dirty="0">
                <a:solidFill>
                  <a:srgbClr val="FFFF00"/>
                </a:solidFill>
                <a:effectLst/>
                <a:latin typeface="Arial" panose="020B0604020202020204" pitchFamily="34" charset="0"/>
                <a:hlinkClick r:id="rId7">
                  <a:extLst>
                    <a:ext uri="{A12FA001-AC4F-418D-AE19-62706E023703}">
                      <ahyp:hlinkClr xmlns:ahyp="http://schemas.microsoft.com/office/drawing/2018/hyperlinkcolor" val="tx"/>
                    </a:ext>
                  </a:extLst>
                </a:hlinkClick>
              </a:rPr>
              <a:t>Watch this powerful message</a:t>
            </a:r>
            <a:r>
              <a:rPr lang="en-GB" b="1" i="0" dirty="0">
                <a:solidFill>
                  <a:srgbClr val="FFFF00"/>
                </a:solidFill>
                <a:effectLst/>
                <a:latin typeface="Arial" panose="020B0604020202020204" pitchFamily="34" charset="0"/>
              </a:rPr>
              <a:t> </a:t>
            </a:r>
            <a:r>
              <a:rPr lang="en-GB" b="0" i="0" dirty="0">
                <a:solidFill>
                  <a:schemeClr val="bg1"/>
                </a:solidFill>
                <a:effectLst/>
                <a:latin typeface="Arial" panose="020B0604020202020204" pitchFamily="34" charset="0"/>
              </a:rPr>
              <a:t>from a former child soldier. What do you think are the main points Ishmael is making? Do his words challenge or inspire you? If so, create a piece of art, drama or writing in response.</a:t>
            </a:r>
          </a:p>
        </p:txBody>
      </p:sp>
      <p:pic>
        <p:nvPicPr>
          <p:cNvPr id="10" name="Online Media 9" title="Ishmael Beah's Story: From Child Soldier to Human Rights Activist | UNICEF USA">
            <a:hlinkClick r:id="" action="ppaction://media"/>
            <a:extLst>
              <a:ext uri="{FF2B5EF4-FFF2-40B4-BE49-F238E27FC236}">
                <a16:creationId xmlns:a16="http://schemas.microsoft.com/office/drawing/2014/main" id="{AC296CC0-D4FC-FD5A-3419-14B91180F0CE}"/>
              </a:ext>
            </a:extLst>
          </p:cNvPr>
          <p:cNvPicPr>
            <a:picLocks noRot="1" noChangeAspect="1"/>
          </p:cNvPicPr>
          <p:nvPr>
            <a:videoFile r:link="rId1"/>
          </p:nvPr>
        </p:nvPicPr>
        <p:blipFill>
          <a:blip r:embed="rId8"/>
          <a:stretch>
            <a:fillRect/>
          </a:stretch>
        </p:blipFill>
        <p:spPr>
          <a:xfrm>
            <a:off x="8767171" y="4647450"/>
            <a:ext cx="2896086" cy="1636289"/>
          </a:xfrm>
          <a:prstGeom prst="rect">
            <a:avLst/>
          </a:prstGeom>
        </p:spPr>
      </p:pic>
    </p:spTree>
    <p:extLst>
      <p:ext uri="{BB962C8B-B14F-4D97-AF65-F5344CB8AC3E}">
        <p14:creationId xmlns:p14="http://schemas.microsoft.com/office/powerpoint/2010/main" val="28579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4713</TotalTime>
  <Words>1766</Words>
  <Application>Microsoft Office PowerPoint</Application>
  <PresentationFormat>Widescreen</PresentationFormat>
  <Paragraphs>92</Paragraphs>
  <Slides>14</Slides>
  <Notes>2</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Black</vt:lpstr>
      <vt:lpstr>Calibri</vt:lpstr>
      <vt:lpstr>Open Sans</vt:lpstr>
      <vt:lpstr>Univers LT Pro 45 Light</vt:lpstr>
      <vt:lpstr>Univers LT Pro 55</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152</cp:revision>
  <dcterms:created xsi:type="dcterms:W3CDTF">2022-01-18T14:28:30Z</dcterms:created>
  <dcterms:modified xsi:type="dcterms:W3CDTF">2022-10-26T07:27:37Z</dcterms:modified>
</cp:coreProperties>
</file>