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84" r:id="rId2"/>
    <p:sldId id="285" r:id="rId3"/>
    <p:sldId id="272" r:id="rId4"/>
    <p:sldId id="293" r:id="rId5"/>
    <p:sldId id="268" r:id="rId6"/>
    <p:sldId id="276" r:id="rId7"/>
    <p:sldId id="289" r:id="rId8"/>
    <p:sldId id="292" r:id="rId9"/>
    <p:sldId id="286" r:id="rId10"/>
    <p:sldId id="287" r:id="rId11"/>
    <p:sldId id="288" r:id="rId12"/>
    <p:sldId id="290" r:id="rId13"/>
    <p:sldId id="270" r:id="rId14"/>
    <p:sldId id="291"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37"/>
    <a:srgbClr val="00AEEF"/>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1903" autoAdjust="0"/>
  </p:normalViewPr>
  <p:slideViewPr>
    <p:cSldViewPr snapToGrid="0">
      <p:cViewPr>
        <p:scale>
          <a:sx n="46" d="100"/>
          <a:sy n="46" d="100"/>
        </p:scale>
        <p:origin x="1700" y="3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11/14/2022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a:t>
            </a:r>
            <a:r>
              <a:rPr lang="en-GB" b="0" i="0" dirty="0">
                <a:solidFill>
                  <a:srgbClr val="202122"/>
                </a:solidFill>
                <a:effectLst/>
                <a:latin typeface="Arial" panose="020B0604020202020204" pitchFamily="34" charset="0"/>
              </a:rPr>
              <a:t>Eleanor Roosevelt holding poster of the Universal Declaration of Human Rights (in English), Lake Success, New York. November 1949.</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DEEC90C-54E4-0ED6-4094-798050735930}"/>
              </a:ext>
            </a:extLst>
          </p:cNvPr>
          <p:cNvSpPr txBox="1"/>
          <p:nvPr userDrawn="1"/>
        </p:nvSpPr>
        <p:spPr>
          <a:xfrm rot="5400000">
            <a:off x="11531242" y="522395"/>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UNICEFF/Dawe</a:t>
            </a:r>
            <a:endParaRPr lang="en-US" sz="800" b="0" i="0" dirty="0">
              <a:solidFill>
                <a:schemeClr val="bg1"/>
              </a:solidFill>
              <a:latin typeface="Arial" panose="020B0604020202020204" pitchFamily="34" charset="0"/>
              <a:cs typeface="Arial" panose="020B0604020202020204" pitchFamily="34" charset="0"/>
            </a:endParaRPr>
          </a:p>
        </p:txBody>
      </p:sp>
      <p:pic>
        <p:nvPicPr>
          <p:cNvPr id="3" name="Picture 2" descr="A person reading a newspaper&#10;&#10;Description automatically generated">
            <a:extLst>
              <a:ext uri="{FF2B5EF4-FFF2-40B4-BE49-F238E27FC236}">
                <a16:creationId xmlns:a16="http://schemas.microsoft.com/office/drawing/2014/main" id="{7D12AB15-80F1-8CDD-3DB9-6671D1A436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067" b="21262"/>
          <a:stretch/>
        </p:blipFill>
        <p:spPr>
          <a:xfrm>
            <a:off x="0" y="1"/>
            <a:ext cx="12192000" cy="6858000"/>
          </a:xfrm>
          <a:prstGeom prst="rect">
            <a:avLst/>
          </a:prstGeom>
        </p:spPr>
      </p:pic>
      <p:sp>
        <p:nvSpPr>
          <p:cNvPr id="4" name="Title 1">
            <a:extLst>
              <a:ext uri="{FF2B5EF4-FFF2-40B4-BE49-F238E27FC236}">
                <a16:creationId xmlns:a16="http://schemas.microsoft.com/office/drawing/2014/main" id="{5A530885-CFFB-B1B9-8334-910D75BA7531}"/>
              </a:ext>
            </a:extLst>
          </p:cNvPr>
          <p:cNvSpPr txBox="1">
            <a:spLocks/>
          </p:cNvSpPr>
          <p:nvPr userDrawn="1"/>
        </p:nvSpPr>
        <p:spPr>
          <a:xfrm>
            <a:off x="215445" y="5850564"/>
            <a:ext cx="6709575" cy="787496"/>
          </a:xfrm>
          <a:prstGeom prst="rect">
            <a:avLst/>
          </a:prstGeom>
          <a:solidFill>
            <a:srgbClr val="00AEEF"/>
          </a:solidFill>
        </p:spPr>
        <p:txBody>
          <a:bodyPr vert="horz" wrap="square" lIns="180000" tIns="180000" rIns="180000" bIns="36000" rtlCol="0" anchor="ctr" anchorCtr="0">
            <a:spAutoFit/>
          </a:bodyPr>
          <a:lstStyle>
            <a:lvl1pPr algn="l" defTabSz="914400" rtl="0" eaLnBrk="1" latinLnBrk="0" hangingPunct="1">
              <a:lnSpc>
                <a:spcPct val="90000"/>
              </a:lnSpc>
              <a:spcBef>
                <a:spcPct val="0"/>
              </a:spcBef>
              <a:buNone/>
              <a:defRPr sz="4000" b="1" i="0" kern="1200" cap="none" spc="0" baseline="0">
                <a:solidFill>
                  <a:schemeClr val="bg1"/>
                </a:solidFill>
                <a:latin typeface="Univers LT Pro 85 XBlack" panose="020B0804030502020204" pitchFamily="34" charset="77"/>
                <a:ea typeface="+mj-ea"/>
                <a:cs typeface="+mj-cs"/>
              </a:defRPr>
            </a:lvl1pPr>
          </a:lstStyle>
          <a:p>
            <a:r>
              <a:rPr lang="en-US"/>
              <a:t>ARTICLE OF THE WEEK</a:t>
            </a:r>
            <a:endParaRPr lang="en-GB" dirty="0"/>
          </a:p>
        </p:txBody>
      </p:sp>
      <p:pic>
        <p:nvPicPr>
          <p:cNvPr id="5" name="Picture 4">
            <a:extLst>
              <a:ext uri="{FF2B5EF4-FFF2-40B4-BE49-F238E27FC236}">
                <a16:creationId xmlns:a16="http://schemas.microsoft.com/office/drawing/2014/main" id="{1C44247A-A73A-D0F6-63E5-327E7D0E34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4801314"/>
          </a:xfrm>
          <a:prstGeom prst="rect">
            <a:avLst/>
          </a:prstGeom>
          <a:noFill/>
        </p:spPr>
        <p:txBody>
          <a:bodyPr wrap="square">
            <a:spAutoFit/>
          </a:bodyPr>
          <a:lstStyle/>
          <a:p>
            <a:pPr lvl="0"/>
            <a:r>
              <a:rPr lang="en-GB" sz="17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17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dirty="0">
                <a:solidFill>
                  <a:schemeClr val="bg1"/>
                </a:solidFill>
                <a:latin typeface="Arial" panose="020B0604020202020204" pitchFamily="34" charset="0"/>
                <a:cs typeface="Arial" panose="020B0604020202020204" pitchFamily="34" charset="0"/>
              </a:rPr>
              <a:t>Please </a:t>
            </a:r>
            <a:r>
              <a:rPr lang="en-GB" sz="1700" b="1" i="0" dirty="0">
                <a:solidFill>
                  <a:srgbClr val="FFFF00"/>
                </a:solidFill>
                <a:latin typeface="Arial" panose="020B0604020202020204" pitchFamily="34" charset="0"/>
                <a:cs typeface="Arial" panose="020B0604020202020204" pitchFamily="34" charset="0"/>
              </a:rPr>
              <a:t>edit out non-relevant slides </a:t>
            </a:r>
            <a:r>
              <a:rPr lang="en-GB" sz="17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r>
              <a:rPr lang="en-GB" sz="1700" dirty="0">
                <a:solidFill>
                  <a:schemeClr val="bg1"/>
                </a:solidFill>
                <a:effectLst/>
                <a:latin typeface="Arial" panose="020B0604020202020204" pitchFamily="34" charset="0"/>
                <a:ea typeface="Calibri" panose="020F0502020204030204" pitchFamily="34" charset="0"/>
                <a:cs typeface="Arial" panose="020B0604020202020204" pitchFamily="34" charset="0"/>
              </a:rPr>
              <a:t>If any of the activities become triggering, please follow your internal mechanisms to provide a safe space and utilise your pastoral/safeguarding support. You can access further support via NSPCC and Childline.</a:t>
            </a:r>
            <a:r>
              <a:rPr lang="en-GB" sz="1700" dirty="0">
                <a:solidFill>
                  <a:schemeClr val="bg1"/>
                </a:solidFill>
                <a:latin typeface="Arial" panose="020B0604020202020204" pitchFamily="34" charset="0"/>
                <a:cs typeface="Arial" panose="020B0604020202020204" pitchFamily="34" charset="0"/>
              </a:rPr>
              <a:t> </a:t>
            </a:r>
            <a:endParaRPr lang="en-GB" sz="1700" b="0" i="0" dirty="0">
              <a:solidFill>
                <a:schemeClr val="bg1"/>
              </a:solidFill>
              <a:latin typeface="Arial" panose="020B0604020202020204" pitchFamily="34" charset="0"/>
              <a:cs typeface="Arial" panose="020B0604020202020204" pitchFamily="34" charset="0"/>
            </a:endParaRPr>
          </a:p>
          <a:p>
            <a:pPr lvl="0"/>
            <a:endParaRPr lang="en-GB" sz="1700" b="0" i="0" dirty="0">
              <a:solidFill>
                <a:schemeClr val="bg1"/>
              </a:solidFill>
              <a:latin typeface="Arial" panose="020B0604020202020204" pitchFamily="34" charset="0"/>
              <a:cs typeface="Arial" panose="020B0604020202020204" pitchFamily="34" charset="0"/>
            </a:endParaRPr>
          </a:p>
          <a:p>
            <a:pPr lvl="0"/>
            <a:r>
              <a:rPr lang="en-GB" sz="17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89" y="616682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14/11/2022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BiA_7yU0nc" TargetMode="External"/><Relationship Id="rId2" Type="http://schemas.openxmlformats.org/officeDocument/2006/relationships/slideLayout" Target="../slideLayouts/slideLayout16.xml"/><Relationship Id="rId1" Type="http://schemas.openxmlformats.org/officeDocument/2006/relationships/video" Target="https://www.youtube.com/embed/RBiA_7yU0nc?feature=oembed"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rights-respecting-schools/resources/teaching-resources/guidance-assemblies-lessons/abcde-of-rights/" TargetMode="External"/><Relationship Id="rId2" Type="http://schemas.openxmlformats.org/officeDocument/2006/relationships/slideLayout" Target="../slideLayouts/slideLayout17.xml"/><Relationship Id="rId1" Type="http://schemas.openxmlformats.org/officeDocument/2006/relationships/video" Target="https://www.youtube.com/embed/6URuYEU-k34?feature=oembed" TargetMode="External"/><Relationship Id="rId5" Type="http://schemas.openxmlformats.org/officeDocument/2006/relationships/image" Target="../media/image21.jpeg"/><Relationship Id="rId4" Type="http://schemas.openxmlformats.org/officeDocument/2006/relationships/hyperlink" Target="https://www.youtube.com/watch?v=6URuYEU-k3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ypcs.org.uk/faq/what-are-the-general-principles-of-the-uncrc/#:~:text=The%20four%20general%20principles%20of,survive%20and%20develop%20(Article%206" TargetMode="External"/><Relationship Id="rId2" Type="http://schemas.openxmlformats.org/officeDocument/2006/relationships/hyperlink" Target="https://www.ohchr.org/en/core-international-human-rights-instruments-and-their-monitoring-bodie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aUCxqBKlwQ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4.xml"/><Relationship Id="rId7" Type="http://schemas.openxmlformats.org/officeDocument/2006/relationships/hyperlink" Target="https://www.youtube.com/watch?v=x9_IvXFEyJo" TargetMode="External"/><Relationship Id="rId2" Type="http://schemas.openxmlformats.org/officeDocument/2006/relationships/video" Target="https://www.youtube.com/embed/x9_IvXFEyJo?feature=oembed" TargetMode="External"/><Relationship Id="rId1" Type="http://schemas.openxmlformats.org/officeDocument/2006/relationships/video" Target="https://www.youtube.com/embed/ERKhP7bQ6Os?feature=oembed" TargetMode="External"/><Relationship Id="rId6" Type="http://schemas.openxmlformats.org/officeDocument/2006/relationships/hyperlink" Target="https://www.youtube.com/watch?v=ERKhP7bQ6Os" TargetMode="External"/><Relationship Id="rId5" Type="http://schemas.openxmlformats.org/officeDocument/2006/relationships/hyperlink" Target="https://www.unicef.org.uk/rights-respecting-schools/resources/teaching-resources/want-needs-cards/" TargetMode="External"/><Relationship Id="rId4" Type="http://schemas.openxmlformats.org/officeDocument/2006/relationships/hyperlink" Target="https://www.youtube.com/watch?v=Q3ozxrdD30s" TargetMode="Externa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udhr.audio/UDHR_Video.asp?lng=urd&amp;p=Preamble" TargetMode="External"/><Relationship Id="rId2" Type="http://schemas.openxmlformats.org/officeDocument/2006/relationships/hyperlink" Target="https://www.unicef.org.uk/rights-respecting-schools/resources/teaching-resources/guidance-assemblies-lessons/abcde-of-rights/" TargetMode="External"/><Relationship Id="rId1" Type="http://schemas.openxmlformats.org/officeDocument/2006/relationships/slideLayout" Target="../slideLayouts/slideLayout15.xml"/><Relationship Id="rId5" Type="http://schemas.openxmlformats.org/officeDocument/2006/relationships/hyperlink" Target="https://www.un.org/en/udhrbook/" TargetMode="External"/><Relationship Id="rId4" Type="http://schemas.openxmlformats.org/officeDocument/2006/relationships/hyperlink" Target="https://www.unicef.org/child-rights-convention/history-child-right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ohchr.org/en/core-international-human-rights-instruments-and-their-monitoring-bodies"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A8720C-3785-F115-122F-DAE6513AE403}"/>
              </a:ext>
            </a:extLst>
          </p:cNvPr>
          <p:cNvSpPr txBox="1"/>
          <p:nvPr/>
        </p:nvSpPr>
        <p:spPr>
          <a:xfrm rot="16200000">
            <a:off x="11341960" y="299016"/>
            <a:ext cx="1264025"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a:t>
            </a:r>
            <a:r>
              <a:rPr lang="en-GB" sz="800" dirty="0">
                <a:solidFill>
                  <a:schemeClr val="bg1"/>
                </a:solidFill>
                <a:latin typeface="Univers LT Pro 45 Light" panose="020B0403020202020204" pitchFamily="34" charset="77"/>
              </a:rPr>
              <a:t>WikiCommons</a:t>
            </a:r>
            <a:endParaRPr lang="en-US" sz="800" b="0" i="0" dirty="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34952" y="215135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794621" y="2376868"/>
            <a:ext cx="3821944" cy="1708160"/>
          </a:xfrm>
          <a:prstGeom prst="rect">
            <a:avLst/>
          </a:prstGeom>
          <a:noFill/>
        </p:spPr>
        <p:txBody>
          <a:bodyPr wrap="square" rtlCol="0">
            <a:spAutoFit/>
          </a:bodyPr>
          <a:lstStyle/>
          <a:p>
            <a:pPr algn="ctr"/>
            <a:r>
              <a:rPr lang="en-GB" sz="1500" b="1" i="0" dirty="0">
                <a:solidFill>
                  <a:srgbClr val="000000"/>
                </a:solidFill>
                <a:effectLst/>
                <a:latin typeface="Arial" panose="020B0604020202020204" pitchFamily="34" charset="0"/>
                <a:cs typeface="Arial" panose="020B0604020202020204" pitchFamily="34" charset="0"/>
              </a:rPr>
              <a:t>FREE - EQUAL - DIGNITY - RIGHTS </a:t>
            </a:r>
          </a:p>
          <a:p>
            <a:pPr algn="ctr"/>
            <a:r>
              <a:rPr lang="en-GB" sz="1500" i="0" dirty="0">
                <a:solidFill>
                  <a:srgbClr val="000000"/>
                </a:solidFill>
                <a:effectLst/>
                <a:latin typeface="Arial" panose="020B0604020202020204" pitchFamily="34" charset="0"/>
                <a:cs typeface="Arial" panose="020B0604020202020204" pitchFamily="34" charset="0"/>
              </a:rPr>
              <a:t>These key words are in the opening line of the Universal Declaration of Human Rights. Look up each word to explore it’s meaning. Create a display to show what you find or write a rap or song with these four words as a chorus or theme.</a:t>
            </a:r>
            <a:endParaRPr lang="en-GB" sz="1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1783" y="4696657"/>
            <a:ext cx="5913623" cy="1477328"/>
          </a:xfrm>
          <a:prstGeom prst="rect">
            <a:avLst/>
          </a:prstGeom>
          <a:noFill/>
        </p:spPr>
        <p:txBody>
          <a:bodyPr wrap="square" rtlCol="0">
            <a:spAutoFit/>
          </a:bodyPr>
          <a:lstStyle/>
          <a:p>
            <a:pPr algn="ct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Do some research to find out what the theme is for this year’s World Human Rights Day.  Work in a group and find a creative way to share something about this theme with your wider school community. Perhaps an assembly, a newsletter article or even a podcast.</a:t>
            </a: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7582648" y="2277192"/>
            <a:ext cx="4217334" cy="2031325"/>
          </a:xfrm>
          <a:prstGeom prst="rect">
            <a:avLst/>
          </a:prstGeom>
          <a:noFill/>
        </p:spPr>
        <p:txBody>
          <a:bodyPr wrap="square" rtlCol="0">
            <a:spAutoFit/>
          </a:bodyPr>
          <a:lstStyle/>
          <a:p>
            <a:pPr algn="ctr"/>
            <a:r>
              <a:rPr lang="en-GB" sz="18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Watch this video</a:t>
            </a:r>
            <a:r>
              <a:rPr lang="en-GB" sz="1800" i="0" dirty="0">
                <a:solidFill>
                  <a:schemeClr val="bg1"/>
                </a:solidFill>
                <a:effectLst/>
                <a:latin typeface="Arial" panose="020B0604020202020204" pitchFamily="34" charset="0"/>
                <a:cs typeface="Arial" panose="020B0604020202020204" pitchFamily="34" charset="0"/>
              </a:rPr>
              <a:t> from United Nations about the declaration of Human Rights Hold a Human Rights Day celebration in your school. How can you use this opportunity to raise awareness of the importance of human rights within and beyond your school community?</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834847" y="4725276"/>
            <a:ext cx="4911768" cy="1569660"/>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Article 41 of the CRC says that if governments have higher standards or stronger laws than the CRC asks for, they must keep these standards. Look at the Convention and try to identify any rights which, in the UK, are promoted or protected more strongly than the Convention expects.</a:t>
            </a:r>
            <a:endParaRPr lang="en-GB" sz="1600" dirty="0">
              <a:solidFill>
                <a:schemeClr val="bg1"/>
              </a:solidFill>
              <a:latin typeface="Arial" panose="020B0604020202020204" pitchFamily="34" charset="0"/>
              <a:cs typeface="Arial" panose="020B0604020202020204" pitchFamily="34" charset="0"/>
            </a:endParaRPr>
          </a:p>
        </p:txBody>
      </p:sp>
      <p:pic>
        <p:nvPicPr>
          <p:cNvPr id="13" name="Online Media 12" title="The Universal Declaration of Human Rights - Add Your Voice">
            <a:hlinkClick r:id="" action="ppaction://media"/>
            <a:extLst>
              <a:ext uri="{FF2B5EF4-FFF2-40B4-BE49-F238E27FC236}">
                <a16:creationId xmlns:a16="http://schemas.microsoft.com/office/drawing/2014/main" id="{A6040B44-2E52-2E74-5C4D-63E1124AEF76}"/>
              </a:ext>
            </a:extLst>
          </p:cNvPr>
          <p:cNvPicPr>
            <a:picLocks noRot="1" noChangeAspect="1"/>
          </p:cNvPicPr>
          <p:nvPr>
            <a:videoFile r:link="rId1"/>
          </p:nvPr>
        </p:nvPicPr>
        <p:blipFill>
          <a:blip r:embed="rId4"/>
          <a:stretch>
            <a:fillRect/>
          </a:stretch>
        </p:blipFill>
        <p:spPr>
          <a:xfrm>
            <a:off x="5008748" y="2376868"/>
            <a:ext cx="2392218" cy="1351603"/>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33405" y="4571386"/>
            <a:ext cx="4099605" cy="1754326"/>
          </a:xfrm>
          <a:prstGeom prst="rect">
            <a:avLst/>
          </a:prstGeom>
          <a:noFill/>
        </p:spPr>
        <p:txBody>
          <a:bodyPr wrap="square" rtlCol="0">
            <a:spAutoFit/>
          </a:bodyPr>
          <a:lstStyle/>
          <a:p>
            <a:pPr algn="ct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Find out about the work of Amnesty International. How do they promote and speak up for human rights around the world.  Report back to your class about one of their successful campaigns.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19387" y="4571386"/>
            <a:ext cx="6923371" cy="2031325"/>
          </a:xfrm>
          <a:prstGeom prst="rect">
            <a:avLst/>
          </a:prstGeom>
          <a:noFill/>
        </p:spPr>
        <p:txBody>
          <a:bodyPr wrap="square" rtlCol="0">
            <a:spAutoFit/>
          </a:bodyPr>
          <a:lstStyle/>
          <a:p>
            <a:pPr algn="ct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Women delegates from various countries played a key role in getting women’s rights included in the Universal Declaration of Human Rights. Hansa Mehta of India is widely credited with changing the phrase "All men are born free and equal" to "All human beings are born free and equal" in Article 1 of the Universal Declaration of Human Rights. Discuss the significance of this change.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596864" y="2190376"/>
            <a:ext cx="5234677" cy="2308324"/>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What does it mean when we say that rights are universal, unconditional, inherent, indivisible and inalienable? </a:t>
            </a:r>
            <a:r>
              <a:rPr lang="en-GB" dirty="0">
                <a:solidFill>
                  <a:schemeClr val="bg1"/>
                </a:solidFill>
                <a:latin typeface="Arial" panose="020B0604020202020204" pitchFamily="34" charset="0"/>
                <a:cs typeface="Arial" panose="020B0604020202020204" pitchFamily="34" charset="0"/>
              </a:rPr>
              <a:t>UNICEF UK</a:t>
            </a:r>
            <a:r>
              <a:rPr lang="en-GB" sz="1800" b="0" i="0" dirty="0">
                <a:solidFill>
                  <a:schemeClr val="bg1"/>
                </a:solidFill>
                <a:effectLst/>
                <a:latin typeface="Arial" panose="020B0604020202020204" pitchFamily="34" charset="0"/>
                <a:cs typeface="Arial" panose="020B0604020202020204" pitchFamily="34" charset="0"/>
              </a:rPr>
              <a:t> resource, </a:t>
            </a:r>
            <a:r>
              <a:rPr lang="en-GB" sz="18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ABCDE of Rights</a:t>
            </a:r>
            <a:r>
              <a:rPr lang="en-GB" sz="1800" b="0" i="0" dirty="0">
                <a:solidFill>
                  <a:schemeClr val="bg1"/>
                </a:solidFill>
                <a:effectLst/>
                <a:latin typeface="Arial" panose="020B0604020202020204" pitchFamily="34" charset="0"/>
                <a:cs typeface="Arial" panose="020B0604020202020204" pitchFamily="34" charset="0"/>
              </a:rPr>
              <a:t>, might help. Pick one concept to create a poster for display, to share what this means to you as children and young people in your school community.</a:t>
            </a:r>
            <a:endParaRPr lang="en-GB" sz="1200" dirty="0">
              <a:solidFill>
                <a:schemeClr val="bg1"/>
              </a:solidFill>
              <a:latin typeface="Arial" panose="020B0604020202020204" pitchFamily="34" charset="0"/>
              <a:cs typeface="Arial" panose="020B0604020202020204" pitchFamily="34" charset="0"/>
            </a:endParaRPr>
          </a:p>
          <a:p>
            <a:pPr algn="ctr"/>
            <a:r>
              <a:rPr lang="en-GB" sz="1800" b="0" i="0" dirty="0">
                <a:solidFill>
                  <a:schemeClr val="bg1"/>
                </a:solidFill>
                <a:effectLst/>
                <a:latin typeface="Arial" panose="020B0604020202020204" pitchFamily="34" charset="0"/>
                <a:cs typeface="Arial" panose="020B0604020202020204" pitchFamily="34" charset="0"/>
              </a:rPr>
              <a:t>.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6204857" y="2286614"/>
            <a:ext cx="3271652"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Watch </a:t>
            </a:r>
            <a:r>
              <a:rPr lang="en-GB" sz="1600"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short video </a:t>
            </a:r>
            <a:r>
              <a:rPr lang="en-GB" sz="1600" b="0" i="0" dirty="0">
                <a:solidFill>
                  <a:srgbClr val="000000"/>
                </a:solidFill>
                <a:effectLst/>
                <a:latin typeface="Arial" panose="020B0604020202020204" pitchFamily="34" charset="0"/>
                <a:cs typeface="Arial" panose="020B0604020202020204" pitchFamily="34" charset="0"/>
              </a:rPr>
              <a:t>to remind yourself about human rights. Choose one current news story where rights are not being respected. Do some research about the situation and share what you find through art, music, or creative writing.</a:t>
            </a:r>
            <a:endParaRPr lang="en-GB" sz="1600" dirty="0">
              <a:latin typeface="Arial" panose="020B0604020202020204" pitchFamily="34" charset="0"/>
              <a:cs typeface="Arial" panose="020B0604020202020204" pitchFamily="34" charset="0"/>
            </a:endParaRPr>
          </a:p>
        </p:txBody>
      </p:sp>
      <p:pic>
        <p:nvPicPr>
          <p:cNvPr id="8" name="Online Media 7" title="It's time to stand up for rights">
            <a:hlinkClick r:id="" action="ppaction://media"/>
            <a:extLst>
              <a:ext uri="{FF2B5EF4-FFF2-40B4-BE49-F238E27FC236}">
                <a16:creationId xmlns:a16="http://schemas.microsoft.com/office/drawing/2014/main" id="{33CC8BFC-9C56-C9B3-76F4-186D37593099}"/>
              </a:ext>
            </a:extLst>
          </p:cNvPr>
          <p:cNvPicPr>
            <a:picLocks noRot="1" noChangeAspect="1"/>
          </p:cNvPicPr>
          <p:nvPr>
            <a:videoFile r:link="rId1"/>
          </p:nvPr>
        </p:nvPicPr>
        <p:blipFill>
          <a:blip r:embed="rId5"/>
          <a:stretch>
            <a:fillRect/>
          </a:stretch>
        </p:blipFill>
        <p:spPr>
          <a:xfrm>
            <a:off x="9548618" y="2350222"/>
            <a:ext cx="2093251" cy="1182687"/>
          </a:xfrm>
          <a:prstGeom prst="rect">
            <a:avLst/>
          </a:prstGeom>
        </p:spPr>
      </p:pic>
    </p:spTree>
    <p:extLst>
      <p:ext uri="{BB962C8B-B14F-4D97-AF65-F5344CB8AC3E}">
        <p14:creationId xmlns:p14="http://schemas.microsoft.com/office/powerpoint/2010/main" val="37583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454808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076826" y="2137472"/>
            <a:ext cx="6856188"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75301" y="2227010"/>
            <a:ext cx="4088193" cy="2062103"/>
          </a:xfrm>
          <a:prstGeom prst="rect">
            <a:avLst/>
          </a:prstGeom>
          <a:noFill/>
        </p:spPr>
        <p:txBody>
          <a:bodyPr wrap="square" rtlCol="0">
            <a:spAutoFit/>
          </a:bodyPr>
          <a:lstStyle/>
          <a:p>
            <a:pPr algn="ctr"/>
            <a:r>
              <a:rPr lang="en-GB" sz="1600" i="0" dirty="0">
                <a:solidFill>
                  <a:srgbClr val="000000"/>
                </a:solidFill>
                <a:effectLst/>
                <a:latin typeface="Arial" panose="020B0604020202020204" pitchFamily="34" charset="0"/>
                <a:cs typeface="Arial" panose="020B0604020202020204" pitchFamily="34" charset="0"/>
              </a:rPr>
              <a:t>Some people are opposed to the idea of universal human rights. How do you feel about this? Imagine a world that had given up on rights.</a:t>
            </a:r>
          </a:p>
          <a:p>
            <a:pPr algn="ctr"/>
            <a:r>
              <a:rPr lang="en-GB" sz="1600" i="0" dirty="0">
                <a:solidFill>
                  <a:srgbClr val="000000"/>
                </a:solidFill>
                <a:effectLst/>
                <a:latin typeface="Arial" panose="020B0604020202020204" pitchFamily="34" charset="0"/>
                <a:cs typeface="Arial" panose="020B0604020202020204" pitchFamily="34" charset="0"/>
              </a:rPr>
              <a:t>Write a letter to a newspaper or website to express your views or write a report describing the possible consequences of such a situation.</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196194" y="2288423"/>
            <a:ext cx="6507196" cy="200054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As well as the Universal Declaration on Human Rights and the UN Convention on the Rights of the Child, there are several other global human rights treaties*. Find out what they are, and which groups of people benefit from them. The class could work in groups to explore one each and then share your findings. </a:t>
            </a:r>
          </a:p>
          <a:p>
            <a:pPr algn="ctr"/>
            <a:r>
              <a:rPr lang="en-GB" sz="1600" b="0" i="0" dirty="0">
                <a:solidFill>
                  <a:schemeClr val="bg1"/>
                </a:solidFill>
                <a:effectLst/>
                <a:latin typeface="Arial" panose="020B0604020202020204" pitchFamily="34" charset="0"/>
                <a:cs typeface="Arial" panose="020B0604020202020204" pitchFamily="34" charset="0"/>
              </a:rPr>
              <a:t>*</a:t>
            </a:r>
            <a:r>
              <a:rPr lang="en-GB" sz="1600" b="1"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 quick starting point for teachers</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675301" y="4909941"/>
            <a:ext cx="6570511" cy="1200329"/>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The CRC has ‘4 general principles’ – find out what these are and create a display to share with others. </a:t>
            </a:r>
          </a:p>
          <a:p>
            <a:pPr algn="ctr"/>
            <a:r>
              <a:rPr lang="en-GB" sz="1800" b="0" i="0" dirty="0">
                <a:solidFill>
                  <a:schemeClr val="bg1"/>
                </a:solidFill>
                <a:effectLst/>
                <a:latin typeface="Arial" panose="020B0604020202020204" pitchFamily="34" charset="0"/>
                <a:cs typeface="Arial" panose="020B0604020202020204" pitchFamily="34" charset="0"/>
              </a:rPr>
              <a:t>How do they link to all articles from the CRC? </a:t>
            </a:r>
          </a:p>
          <a:p>
            <a:pPr algn="ctr"/>
            <a:r>
              <a:rPr lang="en-GB" sz="18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Find out more here.</a:t>
            </a:r>
            <a:endParaRPr lang="en-GB" sz="1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9C41FBE-94E1-29BD-25F4-35F4FA5ED1E1}"/>
              </a:ext>
            </a:extLst>
          </p:cNvPr>
          <p:cNvSpPr txBox="1"/>
          <p:nvPr/>
        </p:nvSpPr>
        <p:spPr>
          <a:xfrm>
            <a:off x="7494868" y="4602165"/>
            <a:ext cx="4168390" cy="1477328"/>
          </a:xfrm>
          <a:prstGeom prst="rect">
            <a:avLst/>
          </a:prstGeom>
          <a:noFill/>
        </p:spPr>
        <p:txBody>
          <a:bodyPr wrap="square" rtlCol="0">
            <a:spAutoFit/>
          </a:bodyPr>
          <a:lstStyle/>
          <a:p>
            <a:pPr algn="ctr"/>
            <a:r>
              <a:rPr lang="en-GB"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Why do children need both Human Rights and Children's rights? Discuss in small groups or with partners and share your thoughts with the rest of your class.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5" y="1354563"/>
            <a:ext cx="5305425" cy="705904"/>
          </a:xfrm>
        </p:spPr>
        <p:txBody>
          <a:bodyPr/>
          <a:lstStyle/>
          <a:p>
            <a:r>
              <a:rPr lang="en-GB" sz="1800" dirty="0">
                <a:effectLst/>
                <a:latin typeface="Arial" panose="020B0604020202020204" pitchFamily="34" charset="0"/>
                <a:cs typeface="Arial" panose="020B0604020202020204" pitchFamily="34" charset="0"/>
              </a:rPr>
              <a:t>Take a little time to think…find somewhere quiet and give yourself some space… </a:t>
            </a:r>
            <a:endParaRPr lang="en-US"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470093" y="2060467"/>
            <a:ext cx="5437030" cy="4133849"/>
          </a:xfrm>
        </p:spPr>
        <p:txBody>
          <a:bodyPr>
            <a:normAutofit/>
          </a:bodyPr>
          <a:lstStyle/>
          <a:p>
            <a:pPr>
              <a:lnSpc>
                <a:spcPct val="107000"/>
              </a:lnSpc>
              <a:spcAft>
                <a:spcPts val="800"/>
              </a:spcAft>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Find somewhere quiet and give yourself some time and space to pause and think…</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Why do rights matter to you and to our world?</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Which rights do you value most in your life?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solidFill>
                  <a:srgbClr val="222222"/>
                </a:solidFill>
                <a:effectLst/>
                <a:latin typeface="Arial" panose="020B0604020202020204" pitchFamily="34" charset="0"/>
                <a:ea typeface="Calibri" panose="020F0502020204030204" pitchFamily="34" charset="0"/>
                <a:cs typeface="Arial" panose="020B0604020202020204" pitchFamily="34" charset="0"/>
              </a:rPr>
              <a:t>How </a:t>
            </a:r>
            <a:r>
              <a:rPr lang="en-GB" sz="1800" dirty="0">
                <a:solidFill>
                  <a:srgbClr val="222222"/>
                </a:solidFill>
                <a:effectLst/>
                <a:latin typeface="Arial" panose="020B0604020202020204" pitchFamily="34" charset="0"/>
                <a:ea typeface="Calibri" panose="020F0502020204030204" pitchFamily="34" charset="0"/>
                <a:cs typeface="Arial" panose="020B0604020202020204" pitchFamily="34" charset="0"/>
              </a:rPr>
              <a:t>can you help respect and protect the rights of other in your community and around the world?</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Exploring Human Rights Day</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UNCRC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Human Rights Day</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74714"/>
            <a:ext cx="3835442" cy="827644"/>
          </a:xfrm>
        </p:spPr>
        <p:txBody>
          <a:bodyPr/>
          <a:lstStyle/>
          <a:p>
            <a:r>
              <a:rPr lang="en-US" sz="2000" dirty="0">
                <a:latin typeface="Arial Black" panose="020B0A04020102020204" pitchFamily="34" charset="0"/>
              </a:rPr>
              <a:t>INTRODUCING</a:t>
            </a:r>
          </a:p>
          <a:p>
            <a:r>
              <a:rPr lang="en-US" sz="2000" dirty="0">
                <a:latin typeface="Arial Black" panose="020B0A04020102020204" pitchFamily="34" charset="0"/>
              </a:rPr>
              <a:t>HUMAN RIGHTS DAY</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357834" y="409091"/>
            <a:ext cx="5305425" cy="259486"/>
          </a:xfrm>
        </p:spPr>
        <p:txBody>
          <a:bodyPr/>
          <a:lstStyle/>
          <a:p>
            <a:r>
              <a:rPr lang="en-US" dirty="0">
                <a:latin typeface="Arial Black" panose="020B0A04020102020204" pitchFamily="34" charset="0"/>
              </a:rPr>
              <a:t>Human Rights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357834" y="794385"/>
            <a:ext cx="5598639" cy="3745229"/>
          </a:xfrm>
        </p:spPr>
        <p:txBody>
          <a:bodyPr>
            <a:noAutofit/>
          </a:bodyPr>
          <a:lstStyle/>
          <a:p>
            <a:pPr algn="l" rtl="0" fontAlgn="base"/>
            <a:r>
              <a:rPr lang="en-GB" i="0" dirty="0">
                <a:effectLst/>
                <a:latin typeface="Arial" panose="020B0604020202020204" pitchFamily="34" charset="0"/>
                <a:cs typeface="Arial" panose="020B0604020202020204" pitchFamily="34" charset="0"/>
              </a:rPr>
              <a:t>On 10th December 1948, the Universal Declaration of Human Rights was adopted by the United Nations General Assembly. </a:t>
            </a:r>
          </a:p>
          <a:p>
            <a:pPr algn="l" rtl="0" fontAlgn="base"/>
            <a:r>
              <a:rPr lang="en-GB" i="0" dirty="0">
                <a:effectLst/>
                <a:latin typeface="Arial" panose="020B0604020202020204" pitchFamily="34" charset="0"/>
                <a:cs typeface="Arial" panose="020B0604020202020204" pitchFamily="34" charset="0"/>
              </a:rPr>
              <a:t>This important moment in human history is now remembered on that date every year and is known as Human Rights Day. </a:t>
            </a:r>
          </a:p>
          <a:p>
            <a:pPr algn="l" rtl="0" fontAlgn="base"/>
            <a:r>
              <a:rPr lang="en-GB" i="0" dirty="0">
                <a:effectLst/>
                <a:latin typeface="Arial" panose="020B0604020202020204" pitchFamily="34" charset="0"/>
                <a:cs typeface="Arial" panose="020B0604020202020204" pitchFamily="34" charset="0"/>
              </a:rPr>
              <a:t>All children have the same human rights as adults. The UN Convention on the Rights of the Child sets out the</a:t>
            </a:r>
            <a:r>
              <a:rPr lang="en-GB" b="1" i="0" dirty="0">
                <a:effectLst/>
                <a:latin typeface="Arial" panose="020B0604020202020204" pitchFamily="34" charset="0"/>
                <a:cs typeface="Arial" panose="020B0604020202020204" pitchFamily="34" charset="0"/>
              </a:rPr>
              <a:t> additional</a:t>
            </a:r>
            <a:r>
              <a:rPr lang="en-GB" i="0" dirty="0">
                <a:effectLst/>
                <a:latin typeface="Arial" panose="020B0604020202020204" pitchFamily="34" charset="0"/>
                <a:cs typeface="Arial" panose="020B0604020202020204" pitchFamily="34" charset="0"/>
              </a:rPr>
              <a:t> rights that all children have until the age of 18. </a:t>
            </a:r>
          </a:p>
          <a:p>
            <a:pPr algn="l" rtl="0" fontAlgn="base"/>
            <a:r>
              <a:rPr lang="en-GB" i="0" dirty="0">
                <a:effectLst/>
                <a:latin typeface="Arial" panose="020B0604020202020204" pitchFamily="34" charset="0"/>
                <a:cs typeface="Arial" panose="020B0604020202020204" pitchFamily="34" charset="0"/>
              </a:rPr>
              <a:t>Children’s rights are human rights so we can celebrate them alongside the Universal Declaration of Human Rights.</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Jenny Price</a:t>
            </a:r>
            <a:r>
              <a:rPr lang="en-GB" sz="1600" i="0" dirty="0">
                <a:solidFill>
                  <a:srgbClr val="030303"/>
                </a:solidFill>
                <a:effectLst/>
                <a:latin typeface="Arial" panose="020B0604020202020204" pitchFamily="34" charset="0"/>
                <a:cs typeface="Arial" panose="020B0604020202020204" pitchFamily="34" charset="0"/>
              </a:rPr>
              <a:t>, RRSA Professional Adviser, </a:t>
            </a:r>
            <a:r>
              <a:rPr lang="en-GB" sz="1600" dirty="0">
                <a:latin typeface="Arial" panose="020B0604020202020204" pitchFamily="34" charset="0"/>
                <a:cs typeface="Arial" panose="020B0604020202020204" pitchFamily="34" charset="0"/>
              </a:rPr>
              <a:t>introduces Human Rights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rPr>
              <a:t>here</a:t>
            </a:r>
            <a:r>
              <a:rPr lang="en-GB" sz="1600" dirty="0">
                <a:solidFill>
                  <a:schemeClr val="bg1"/>
                </a:solidFill>
                <a:latin typeface="Arial" panose="020B0604020202020204" pitchFamily="34" charset="0"/>
                <a:cs typeface="Arial" panose="020B0604020202020204" pitchFamily="34" charset="0"/>
              </a:rPr>
              <a:t> to watch on YouTube</a:t>
            </a:r>
          </a:p>
        </p:txBody>
      </p:sp>
      <p:pic>
        <p:nvPicPr>
          <p:cNvPr id="8" name="Online Media 7" title="Jenny Price, Professional Adviser, Introduces Human Rights Day">
            <a:hlinkClick r:id="" action="ppaction://media"/>
            <a:extLst>
              <a:ext uri="{FF2B5EF4-FFF2-40B4-BE49-F238E27FC236}">
                <a16:creationId xmlns:a16="http://schemas.microsoft.com/office/drawing/2014/main" id="{62FDA985-4329-4F3D-F255-1B539612D9BF}"/>
              </a:ext>
            </a:extLst>
          </p:cNvPr>
          <p:cNvPicPr>
            <a:picLocks noRot="1" noChangeAspect="1"/>
          </p:cNvPicPr>
          <p:nvPr>
            <a:videoFile r:link="rId1"/>
          </p:nvPr>
        </p:nvPicPr>
        <p:blipFill>
          <a:blip r:embed="rId3"/>
          <a:stretch>
            <a:fillRect/>
          </a:stretch>
        </p:blipFill>
        <p:spPr>
          <a:xfrm>
            <a:off x="1058402" y="2436841"/>
            <a:ext cx="3763817" cy="2822863"/>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4FFC307-D477-6C2A-CC6F-23BE9A482085}"/>
              </a:ext>
            </a:extLst>
          </p:cNvPr>
          <p:cNvSpPr>
            <a:spLocks noGrp="1"/>
          </p:cNvSpPr>
          <p:nvPr>
            <p:ph type="body" sz="quarter" idx="14"/>
          </p:nvPr>
        </p:nvSpPr>
        <p:spPr>
          <a:xfrm>
            <a:off x="528741" y="372635"/>
            <a:ext cx="3915668" cy="1031803"/>
          </a:xfrm>
        </p:spPr>
        <p:txBody>
          <a:bodyPr/>
          <a:lstStyle/>
          <a:p>
            <a:r>
              <a:rPr lang="en-GB" sz="3200" dirty="0">
                <a:latin typeface="Arial Black" panose="020B0A04020102020204" pitchFamily="34" charset="0"/>
              </a:rPr>
              <a:t>LINKED UNCRC ARTICLES</a:t>
            </a:r>
          </a:p>
        </p:txBody>
      </p:sp>
      <p:sp>
        <p:nvSpPr>
          <p:cNvPr id="9" name="Text Placeholder 5">
            <a:extLst>
              <a:ext uri="{FF2B5EF4-FFF2-40B4-BE49-F238E27FC236}">
                <a16:creationId xmlns:a16="http://schemas.microsoft.com/office/drawing/2014/main" id="{0764498E-2C59-8C81-8D81-32499C426148}"/>
              </a:ext>
            </a:extLst>
          </p:cNvPr>
          <p:cNvSpPr txBox="1">
            <a:spLocks/>
          </p:cNvSpPr>
          <p:nvPr/>
        </p:nvSpPr>
        <p:spPr>
          <a:xfrm>
            <a:off x="681142" y="2613921"/>
            <a:ext cx="5026932" cy="2068916"/>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b="1" dirty="0">
                <a:solidFill>
                  <a:schemeClr val="tx1"/>
                </a:solidFill>
                <a:latin typeface="Arial" panose="020B0604020202020204" pitchFamily="34" charset="0"/>
                <a:cs typeface="Arial" panose="020B0604020202020204" pitchFamily="34" charset="0"/>
              </a:rPr>
              <a:t>Article 4 (implementation of the Convention) </a:t>
            </a:r>
          </a:p>
          <a:p>
            <a:pPr fontAlgn="base"/>
            <a:r>
              <a:rPr lang="en-GB" sz="1600" dirty="0">
                <a:latin typeface="Arial" panose="020B0604020202020204" pitchFamily="34" charset="0"/>
                <a:cs typeface="Arial" panose="020B0604020202020204" pitchFamily="34" charset="0"/>
              </a:rPr>
              <a:t>Governments must do all they can to make sure every child can enjoy their rights by creating systems and passing laws that promote and protect children’s rights.</a:t>
            </a:r>
          </a:p>
          <a:p>
            <a:pPr fontAlgn="base"/>
            <a:r>
              <a:rPr lang="en-GB" b="1" dirty="0">
                <a:solidFill>
                  <a:schemeClr val="tx1"/>
                </a:solidFill>
                <a:latin typeface="Arial" panose="020B0604020202020204" pitchFamily="34" charset="0"/>
                <a:cs typeface="Arial" panose="020B0604020202020204" pitchFamily="34" charset="0"/>
              </a:rPr>
              <a:t>Article 41 (respect for higher national standards) </a:t>
            </a:r>
          </a:p>
          <a:p>
            <a:pPr fontAlgn="base"/>
            <a:r>
              <a:rPr lang="en-GB" sz="1600" dirty="0">
                <a:latin typeface="Arial" panose="020B0604020202020204" pitchFamily="34" charset="0"/>
                <a:cs typeface="Arial" panose="020B0604020202020204" pitchFamily="34" charset="0"/>
              </a:rPr>
              <a:t>If a country has laws and standards that go further than the present Convention, then the country must keep these laws.</a:t>
            </a:r>
          </a:p>
          <a:p>
            <a:pPr fontAlgn="base"/>
            <a:r>
              <a:rPr lang="en-GB" sz="1700" dirty="0">
                <a:latin typeface="Arial" panose="020B0604020202020204" pitchFamily="34" charset="0"/>
                <a:cs typeface="Arial" panose="020B0604020202020204" pitchFamily="34" charset="0"/>
              </a:rPr>
              <a:t>. </a:t>
            </a:r>
          </a:p>
        </p:txBody>
      </p:sp>
      <p:sp>
        <p:nvSpPr>
          <p:cNvPr id="2" name="Text Placeholder 5">
            <a:extLst>
              <a:ext uri="{FF2B5EF4-FFF2-40B4-BE49-F238E27FC236}">
                <a16:creationId xmlns:a16="http://schemas.microsoft.com/office/drawing/2014/main" id="{18680DE7-F598-7122-CB9D-0E5E4BCA8F8F}"/>
              </a:ext>
            </a:extLst>
          </p:cNvPr>
          <p:cNvSpPr txBox="1">
            <a:spLocks/>
          </p:cNvSpPr>
          <p:nvPr/>
        </p:nvSpPr>
        <p:spPr>
          <a:xfrm>
            <a:off x="681141" y="1708786"/>
            <a:ext cx="11081368" cy="1311506"/>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600" dirty="0">
                <a:latin typeface="Arial" panose="020B0604020202020204" pitchFamily="34" charset="0"/>
                <a:cs typeface="Arial" panose="020B0604020202020204" pitchFamily="34" charset="0"/>
              </a:rPr>
              <a:t>The aim of all human rights is to make people’s lives better. In the Convention there are two Articles that remind us that human rights are the responsibility of the Government who must use their laws to protect rights and that rights are the minimum standard expected.</a:t>
            </a:r>
            <a:r>
              <a:rPr lang="en-GB" sz="1700" dirty="0">
                <a:latin typeface="Arial" panose="020B0604020202020204" pitchFamily="34" charset="0"/>
                <a:cs typeface="Arial" panose="020B0604020202020204" pitchFamily="34" charset="0"/>
              </a:rPr>
              <a:t> </a:t>
            </a:r>
          </a:p>
        </p:txBody>
      </p:sp>
      <p:pic>
        <p:nvPicPr>
          <p:cNvPr id="3" name="Graphic 2">
            <a:extLst>
              <a:ext uri="{FF2B5EF4-FFF2-40B4-BE49-F238E27FC236}">
                <a16:creationId xmlns:a16="http://schemas.microsoft.com/office/drawing/2014/main" id="{4FB4FAF0-E555-BF00-A0A0-CEC6BEE16A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39348" y="2613921"/>
            <a:ext cx="1708444" cy="2277925"/>
          </a:xfrm>
          <a:prstGeom prst="rect">
            <a:avLst/>
          </a:prstGeom>
        </p:spPr>
      </p:pic>
      <p:pic>
        <p:nvPicPr>
          <p:cNvPr id="4" name="Graphic 3">
            <a:extLst>
              <a:ext uri="{FF2B5EF4-FFF2-40B4-BE49-F238E27FC236}">
                <a16:creationId xmlns:a16="http://schemas.microsoft.com/office/drawing/2014/main" id="{9CB16803-5876-FE2D-CFD9-7F87A13121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46496" y="2613920"/>
            <a:ext cx="1708444" cy="2277925"/>
          </a:xfrm>
          <a:prstGeom prst="rect">
            <a:avLst/>
          </a:prstGeom>
        </p:spPr>
      </p:pic>
    </p:spTree>
    <p:extLst>
      <p:ext uri="{BB962C8B-B14F-4D97-AF65-F5344CB8AC3E}">
        <p14:creationId xmlns:p14="http://schemas.microsoft.com/office/powerpoint/2010/main" val="170913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5899" y="457199"/>
            <a:ext cx="4797016" cy="961221"/>
          </a:xfrm>
        </p:spPr>
        <p:txBody>
          <a:bodyPr/>
          <a:lstStyle/>
          <a:p>
            <a:r>
              <a:rPr lang="en-US" sz="2800" dirty="0">
                <a:latin typeface="Arial Black" panose="020B0A04020102020204" pitchFamily="34" charset="0"/>
              </a:rPr>
              <a:t>EXPLORING HUMAN RIGHTS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2000" b="0" dirty="0">
                <a:solidFill>
                  <a:srgbClr val="000000"/>
                </a:solidFill>
                <a:effectLst/>
                <a:latin typeface="Arial" panose="020B0604020202020204" pitchFamily="34" charset="0"/>
                <a:cs typeface="Arial" panose="020B0604020202020204" pitchFamily="34" charset="0"/>
              </a:rPr>
              <a:t>Why is it important to have an International Human Rights Day?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428036"/>
            <a:ext cx="7091259" cy="921003"/>
          </a:xfrm>
        </p:spPr>
        <p:txBody>
          <a:bodyPr/>
          <a:lstStyle/>
          <a:p>
            <a:r>
              <a:rPr lang="en-US" sz="2800" dirty="0">
                <a:latin typeface="Arial Black" panose="020B0A04020102020204" pitchFamily="34" charset="0"/>
              </a:rPr>
              <a:t>EXPLORING HUMAN RIGHTS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9234489" cy="3898163"/>
          </a:xfrm>
        </p:spPr>
        <p:txBody>
          <a:bodyPr>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celebrate the rights we have.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help reflect on the history and evolution of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raise awareness about human rights as not enough people know about their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Knowing our human rights helps us ensure our rights are met.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Knowledge of human rights can help us make the world a fairer and safer place to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To find ways to make sure human rights are met globally.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Human rights aren’t always respected, met, accessed or enjoyed.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Human rights help protect everyone in the world.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r>
              <a:rPr lang="en-GB" sz="1600" b="0" dirty="0">
                <a:solidFill>
                  <a:srgbClr val="000000"/>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2" y="4434357"/>
            <a:ext cx="4148034"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4676776" y="4434357"/>
            <a:ext cx="725623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367283" y="2416584"/>
            <a:ext cx="4468761"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Read a selection of excerpts from ‘We are all Born Free’ and discuss the meaning using the illustrations provided. If you don’t have the book in school </a:t>
            </a:r>
            <a:r>
              <a:rPr lang="en-GB" sz="1800"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video </a:t>
            </a:r>
            <a:r>
              <a:rPr lang="en-GB" sz="1800" b="0" i="0" dirty="0">
                <a:solidFill>
                  <a:schemeClr val="bg1"/>
                </a:solidFill>
                <a:effectLst/>
                <a:latin typeface="Arial" panose="020B0604020202020204" pitchFamily="34" charset="0"/>
                <a:cs typeface="Arial" panose="020B0604020202020204" pitchFamily="34" charset="0"/>
              </a:rPr>
              <a:t>reading of it may help.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548340" y="2286415"/>
            <a:ext cx="4188475" cy="1938992"/>
          </a:xfrm>
          <a:prstGeom prst="rect">
            <a:avLst/>
          </a:prstGeom>
          <a:noFill/>
        </p:spPr>
        <p:txBody>
          <a:bodyPr wrap="square" rtlCol="0">
            <a:spAutoFit/>
          </a:bodyPr>
          <a:lstStyle/>
          <a:p>
            <a:pPr algn="ctr"/>
            <a:r>
              <a:rPr lang="en-GB" sz="1500" b="0" i="0" dirty="0">
                <a:solidFill>
                  <a:srgbClr val="000000"/>
                </a:solidFill>
                <a:effectLst/>
                <a:latin typeface="Arial" panose="020B0604020202020204" pitchFamily="34" charset="0"/>
                <a:cs typeface="Arial" panose="020B0604020202020204" pitchFamily="34" charset="0"/>
              </a:rPr>
              <a:t>With the youngest children discuss wants and needs. Use the </a:t>
            </a:r>
            <a:r>
              <a:rPr lang="en-GB" sz="1500" b="1" i="0"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RRSA card set</a:t>
            </a:r>
            <a:r>
              <a:rPr lang="en-GB" sz="1500" b="0" i="0" dirty="0">
                <a:solidFill>
                  <a:srgbClr val="000000"/>
                </a:solidFill>
                <a:effectLst/>
                <a:latin typeface="Arial" panose="020B0604020202020204" pitchFamily="34" charset="0"/>
                <a:cs typeface="Arial" panose="020B0604020202020204" pitchFamily="34" charset="0"/>
              </a:rPr>
              <a:t> or simply some images on your screen. </a:t>
            </a:r>
            <a:r>
              <a:rPr lang="en-GB" sz="1500" b="1" i="0" dirty="0">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Watch this video </a:t>
            </a:r>
            <a:r>
              <a:rPr lang="en-GB" sz="1500" b="0" i="0" dirty="0">
                <a:solidFill>
                  <a:srgbClr val="000000"/>
                </a:solidFill>
                <a:effectLst/>
                <a:latin typeface="Arial" panose="020B0604020202020204" pitchFamily="34" charset="0"/>
                <a:cs typeface="Arial" panose="020B0604020202020204" pitchFamily="34" charset="0"/>
              </a:rPr>
              <a:t>reading ‘I have the Right to Be a Child’ to share examples. Explain in simple terms how some needs, such as clean water, having a name, being safe and being able to play are also rights for every child everywhere.</a:t>
            </a:r>
            <a:endParaRPr lang="en-GB" sz="1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881875" y="4896712"/>
            <a:ext cx="3441769" cy="1077218"/>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Write a human rights song or create your own school human rights video to celebrate the importance of human rights and children’s rights.</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7608443" y="4632943"/>
            <a:ext cx="4227601" cy="1477328"/>
          </a:xfrm>
          <a:prstGeom prst="rect">
            <a:avLst/>
          </a:prstGeom>
          <a:noFill/>
        </p:spPr>
        <p:txBody>
          <a:bodyPr wrap="square" rtlCol="0">
            <a:spAutoFit/>
          </a:bodyPr>
          <a:lstStyle/>
          <a:p>
            <a:pPr algn="ctr"/>
            <a:r>
              <a:rPr lang="en-GB" sz="1800" i="0" dirty="0">
                <a:solidFill>
                  <a:schemeClr val="bg1"/>
                </a:solidFill>
                <a:effectLst/>
                <a:latin typeface="Arial" panose="020B0604020202020204" pitchFamily="34" charset="0"/>
                <a:cs typeface="Arial" panose="020B0604020202020204" pitchFamily="34" charset="0"/>
              </a:rPr>
              <a:t>Watch </a:t>
            </a:r>
            <a:r>
              <a:rPr lang="en-GB" sz="1800" b="1" i="0" dirty="0">
                <a:solidFill>
                  <a:schemeClr val="bg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this video</a:t>
            </a:r>
            <a:r>
              <a:rPr lang="en-GB" sz="1800" i="0" dirty="0">
                <a:solidFill>
                  <a:schemeClr val="bg1"/>
                </a:solidFill>
                <a:effectLst/>
                <a:latin typeface="Arial" panose="020B0604020202020204" pitchFamily="34" charset="0"/>
                <a:cs typeface="Arial" panose="020B0604020202020204" pitchFamily="34" charset="0"/>
              </a:rPr>
              <a:t> about the history of the Universal Declaration of Human Rights. Discuss in class why you think the rights mentioned are important and relevant to you.  </a:t>
            </a:r>
            <a:endParaRPr lang="en-GB" sz="1600" dirty="0">
              <a:solidFill>
                <a:schemeClr val="bg1"/>
              </a:solidFill>
              <a:latin typeface="Arial" panose="020B0604020202020204" pitchFamily="34" charset="0"/>
              <a:cs typeface="Arial" panose="020B0604020202020204" pitchFamily="34" charset="0"/>
            </a:endParaRPr>
          </a:p>
        </p:txBody>
      </p:sp>
      <p:pic>
        <p:nvPicPr>
          <p:cNvPr id="14" name="Online Media 13" title="Human Rights Story Corner: I Have the Right to Be a Child">
            <a:hlinkClick r:id="" action="ppaction://media"/>
            <a:extLst>
              <a:ext uri="{FF2B5EF4-FFF2-40B4-BE49-F238E27FC236}">
                <a16:creationId xmlns:a16="http://schemas.microsoft.com/office/drawing/2014/main" id="{D29FB747-BCCC-0D79-C362-5FE4CA29DF32}"/>
              </a:ext>
            </a:extLst>
          </p:cNvPr>
          <p:cNvPicPr>
            <a:picLocks noRot="1" noChangeAspect="1"/>
          </p:cNvPicPr>
          <p:nvPr>
            <a:videoFile r:link="rId1"/>
          </p:nvPr>
        </p:nvPicPr>
        <p:blipFill>
          <a:blip r:embed="rId8"/>
          <a:stretch>
            <a:fillRect/>
          </a:stretch>
        </p:blipFill>
        <p:spPr>
          <a:xfrm>
            <a:off x="4756414" y="2416584"/>
            <a:ext cx="2221013" cy="1254873"/>
          </a:xfrm>
          <a:prstGeom prst="rect">
            <a:avLst/>
          </a:prstGeom>
        </p:spPr>
      </p:pic>
      <p:pic>
        <p:nvPicPr>
          <p:cNvPr id="15" name="Online Media 14" title="Everybody - We are all born free">
            <a:hlinkClick r:id="" action="ppaction://media"/>
            <a:extLst>
              <a:ext uri="{FF2B5EF4-FFF2-40B4-BE49-F238E27FC236}">
                <a16:creationId xmlns:a16="http://schemas.microsoft.com/office/drawing/2014/main" id="{BDAD5E0B-3847-C9CB-0694-9F1C4B2D1210}"/>
              </a:ext>
            </a:extLst>
          </p:cNvPr>
          <p:cNvPicPr>
            <a:picLocks noRot="1" noChangeAspect="1"/>
          </p:cNvPicPr>
          <p:nvPr>
            <a:videoFile r:link="rId2"/>
          </p:nvPr>
        </p:nvPicPr>
        <p:blipFill>
          <a:blip r:embed="rId9"/>
          <a:stretch>
            <a:fillRect/>
          </a:stretch>
        </p:blipFill>
        <p:spPr>
          <a:xfrm>
            <a:off x="4971473" y="4717771"/>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video>
              <p:cMediaNode vol="80000">
                <p:cTn id="17" fill="hold" display="0">
                  <p:stCondLst>
                    <p:cond delay="indefinite"/>
                  </p:stCondLst>
                </p:cTn>
                <p:tgtEl>
                  <p:spTgt spid="15"/>
                </p:tgtEl>
              </p:cMediaNode>
            </p:video>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15781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7034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686551" y="2137472"/>
            <a:ext cx="524646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562850" y="4434357"/>
            <a:ext cx="4370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AA62055-B017-63E6-96AD-F128D198FEF1}"/>
              </a:ext>
            </a:extLst>
          </p:cNvPr>
          <p:cNvSpPr txBox="1"/>
          <p:nvPr/>
        </p:nvSpPr>
        <p:spPr>
          <a:xfrm>
            <a:off x="6760755" y="2199450"/>
            <a:ext cx="5098055"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What does it mean when we say that rights are universal, unconditional, inherent, indivisible and inalienable? </a:t>
            </a:r>
            <a:r>
              <a:rPr lang="en-GB" dirty="0">
                <a:solidFill>
                  <a:srgbClr val="000000"/>
                </a:solidFill>
                <a:latin typeface="Arial" panose="020B0604020202020204" pitchFamily="34" charset="0"/>
                <a:cs typeface="Arial" panose="020B0604020202020204" pitchFamily="34" charset="0"/>
              </a:rPr>
              <a:t>UNICEF UK</a:t>
            </a:r>
            <a:r>
              <a:rPr lang="en-GB" sz="1800" b="0" i="0" dirty="0">
                <a:solidFill>
                  <a:srgbClr val="000000"/>
                </a:solidFill>
                <a:effectLst/>
                <a:latin typeface="Arial" panose="020B0604020202020204" pitchFamily="34" charset="0"/>
                <a:cs typeface="Arial" panose="020B0604020202020204" pitchFamily="34" charset="0"/>
              </a:rPr>
              <a:t> resource, </a:t>
            </a:r>
            <a:r>
              <a:rPr lang="en-GB" sz="1800" b="1"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ABCDE of Rights</a:t>
            </a:r>
            <a:r>
              <a:rPr lang="en-GB" sz="1800" b="0" i="0" dirty="0">
                <a:solidFill>
                  <a:srgbClr val="000000"/>
                </a:solidFill>
                <a:effectLst/>
                <a:latin typeface="Arial" panose="020B0604020202020204" pitchFamily="34" charset="0"/>
                <a:cs typeface="Arial" panose="020B0604020202020204" pitchFamily="34" charset="0"/>
              </a:rPr>
              <a:t>, might help. Pick one concept to create a poster for display, to share what this means to you as children and young people in your school community.</a:t>
            </a:r>
            <a:endParaRPr lang="en-GB"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88162" y="4538616"/>
            <a:ext cx="6974687" cy="1923604"/>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The Universal Declaration of Human Rights (UDHR) is the most translated document in the world and is available in more than 500 languages, including some audio versions. </a:t>
            </a:r>
            <a:r>
              <a:rPr lang="en-GB" sz="1700" b="1" i="0" dirty="0">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Click here to listen to the preamble of the UDHR in Urdu</a:t>
            </a:r>
            <a:r>
              <a:rPr lang="en-GB" sz="1700" b="0" i="0" dirty="0">
                <a:solidFill>
                  <a:schemeClr val="bg1"/>
                </a:solidFill>
                <a:effectLst/>
                <a:latin typeface="Arial" panose="020B0604020202020204" pitchFamily="34" charset="0"/>
                <a:cs typeface="Arial" panose="020B0604020202020204" pitchFamily="34" charset="0"/>
              </a:rPr>
              <a:t>! To celebrate Human Rights Day, why not choose an article from the UDHR that is important to you and try to write it out in the languages used by the members of your school community? </a:t>
            </a:r>
            <a:endParaRPr lang="en-GB" sz="17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5AA1A0-DB58-1803-6885-616B6AED57A8}"/>
              </a:ext>
            </a:extLst>
          </p:cNvPr>
          <p:cNvSpPr txBox="1"/>
          <p:nvPr/>
        </p:nvSpPr>
        <p:spPr>
          <a:xfrm>
            <a:off x="7758908" y="4530922"/>
            <a:ext cx="3933646"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Create a Human Rights timeline to display in your class, highlighting key events in the lead up to the signing of the UDHR in 1948 and the adoption of the CRC in 1989. </a:t>
            </a:r>
          </a:p>
          <a:p>
            <a:pPr algn="ctr"/>
            <a:r>
              <a:rPr lang="en-GB" b="1" i="0"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This information will help</a:t>
            </a:r>
            <a:r>
              <a:rPr lang="en-GB" b="0" i="0" dirty="0">
                <a:solidFill>
                  <a:srgbClr val="000000"/>
                </a:solidFill>
                <a:effectLst/>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CE3D40E-2366-BCE9-AB90-0FE64EF4A255}"/>
              </a:ext>
            </a:extLst>
          </p:cNvPr>
          <p:cNvSpPr txBox="1"/>
          <p:nvPr/>
        </p:nvSpPr>
        <p:spPr>
          <a:xfrm>
            <a:off x="824017" y="2487505"/>
            <a:ext cx="5567259" cy="1400383"/>
          </a:xfrm>
          <a:prstGeom prst="rect">
            <a:avLst/>
          </a:prstGeom>
          <a:noFill/>
        </p:spPr>
        <p:txBody>
          <a:bodyPr wrap="square" rtlCol="0">
            <a:spAutoFit/>
          </a:bodyPr>
          <a:lstStyle/>
          <a:p>
            <a:pPr algn="ctr"/>
            <a:r>
              <a:rPr lang="en-GB" sz="1700" b="0" i="0" dirty="0">
                <a:solidFill>
                  <a:schemeClr val="bg1"/>
                </a:solidFill>
                <a:effectLst/>
                <a:latin typeface="Arial" panose="020B0604020202020204" pitchFamily="34" charset="0"/>
                <a:cs typeface="Arial" panose="020B0604020202020204" pitchFamily="34" charset="0"/>
              </a:rPr>
              <a:t>Look at </a:t>
            </a:r>
            <a:r>
              <a:rPr lang="en-GB" sz="1700" b="1" i="0"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illustrated version</a:t>
            </a:r>
            <a:r>
              <a:rPr lang="en-GB" sz="1700" b="1" i="0" dirty="0">
                <a:solidFill>
                  <a:schemeClr val="bg1"/>
                </a:solidFill>
                <a:effectLst/>
                <a:latin typeface="Arial" panose="020B0604020202020204" pitchFamily="34" charset="0"/>
                <a:cs typeface="Arial" panose="020B0604020202020204" pitchFamily="34" charset="0"/>
              </a:rPr>
              <a:t> </a:t>
            </a:r>
            <a:r>
              <a:rPr lang="en-GB" sz="1700" b="0" i="0" dirty="0">
                <a:solidFill>
                  <a:schemeClr val="bg1"/>
                </a:solidFill>
                <a:effectLst/>
                <a:latin typeface="Arial" panose="020B0604020202020204" pitchFamily="34" charset="0"/>
                <a:cs typeface="Arial" panose="020B0604020202020204" pitchFamily="34" charset="0"/>
              </a:rPr>
              <a:t>of the Universal Declaration of Human Rights. Ask each person in your class to create a card about one of the Articles and to give this to an adult at home to raise awareness of the UDHR and celebrate Human Rights Day.</a:t>
            </a:r>
            <a:endParaRPr lang="en-GB" sz="17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27210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00850" y="4434357"/>
            <a:ext cx="513216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74908" y="4516048"/>
            <a:ext cx="5857217"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As well as the Universal Declaration on Human Rights and the UN Convention on the Rights of the Child, there are several other global human rights treaties*. Find out what they are, and which groups of people benefit from them. The class could work in groups to explore one each and then share your findings. </a:t>
            </a:r>
          </a:p>
          <a:p>
            <a:pPr algn="ctr"/>
            <a:r>
              <a:rPr lang="en-GB" sz="1600" b="0" i="0" dirty="0">
                <a:solidFill>
                  <a:schemeClr val="bg1"/>
                </a:solidFill>
                <a:effectLst/>
                <a:latin typeface="Arial" panose="020B0604020202020204" pitchFamily="34" charset="0"/>
                <a:cs typeface="Arial" panose="020B0604020202020204" pitchFamily="34" charset="0"/>
              </a:rPr>
              <a:t>*</a:t>
            </a:r>
            <a:r>
              <a:rPr lang="en-GB" sz="1600" b="1" i="0" dirty="0">
                <a:solidFill>
                  <a:schemeClr val="bg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 quick starting point for teachers</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047017" y="4870248"/>
            <a:ext cx="4730715" cy="1461939"/>
          </a:xfrm>
          <a:prstGeom prst="rect">
            <a:avLst/>
          </a:prstGeom>
          <a:noFill/>
        </p:spPr>
        <p:txBody>
          <a:bodyPr wrap="square" rtlCol="0">
            <a:spAutoFit/>
          </a:bodyPr>
          <a:lstStyle/>
          <a:p>
            <a:pPr algn="ct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Why do children need both Human Rights and Children's Rights? Discuss in small groups or with a partner and share your thoughts with the rest of your class.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700" b="0" i="0" dirty="0">
                <a:solidFill>
                  <a:srgbClr val="000000"/>
                </a:solidFill>
                <a:effectLst/>
                <a:latin typeface="Arial" panose="020B0604020202020204" pitchFamily="34" charset="0"/>
                <a:cs typeface="Arial" panose="020B0604020202020204" pitchFamily="34" charset="0"/>
              </a:rPr>
              <a:t> </a:t>
            </a:r>
            <a:endParaRPr lang="en-GB" sz="17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4986440" y="2239731"/>
            <a:ext cx="6815779" cy="2262158"/>
          </a:xfrm>
          <a:prstGeom prst="rect">
            <a:avLst/>
          </a:prstGeom>
          <a:noFill/>
        </p:spPr>
        <p:txBody>
          <a:bodyPr wrap="square" rtlCol="0">
            <a:spAutoFit/>
          </a:bodyPr>
          <a:lstStyle/>
          <a:p>
            <a:pPr algn="ct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Do some research to find out what the theme is for this year’s World Human Rights Day.  </a:t>
            </a:r>
          </a:p>
          <a:p>
            <a:pPr algn="ctr"/>
            <a:endParaRPr lang="en-GB"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Work in a group and find a creative way to share something about this theme with your wider school community. </a:t>
            </a:r>
          </a:p>
          <a:p>
            <a:pPr algn="ctr"/>
            <a:endParaRPr lang="en-GB"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pPr algn="ct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Perhaps an assembly, a newsletter article or even a podcast.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74908" y="2336058"/>
            <a:ext cx="404280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Hold a Human Rights Day celebration in your school. How can you use this opportunity to raise awareness of the importance of human rights within and beyond your school community?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1712</TotalTime>
  <Words>1888</Words>
  <Application>Microsoft Office PowerPoint</Application>
  <PresentationFormat>Widescreen</PresentationFormat>
  <Paragraphs>102</Paragraphs>
  <Slides>15</Slides>
  <Notes>1</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Open Sans</vt:lpstr>
      <vt:lpstr>Symbol</vt:lpstr>
      <vt:lpstr>Univers LT Pro 45 Light</vt:lpstr>
      <vt:lpstr>Univers LT Pro 85 XBlack</vt:lpstr>
      <vt:lpstr>Univers LT Std 45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132</cp:revision>
  <dcterms:created xsi:type="dcterms:W3CDTF">2022-01-18T14:28:30Z</dcterms:created>
  <dcterms:modified xsi:type="dcterms:W3CDTF">2022-11-14T16:29:23Z</dcterms:modified>
</cp:coreProperties>
</file>