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85" r:id="rId3"/>
    <p:sldId id="272" r:id="rId4"/>
    <p:sldId id="268" r:id="rId5"/>
    <p:sldId id="276" r:id="rId6"/>
    <p:sldId id="289" r:id="rId7"/>
    <p:sldId id="286" r:id="rId8"/>
    <p:sldId id="292" r:id="rId9"/>
    <p:sldId id="287" r:id="rId10"/>
    <p:sldId id="288" r:id="rId11"/>
    <p:sldId id="290" r:id="rId12"/>
    <p:sldId id="293" r:id="rId13"/>
    <p:sldId id="291"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FF00"/>
    <a:srgbClr val="003B5E"/>
    <a:srgbClr val="FF6937"/>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AB529-C90F-4908-8395-D9F0A7BEF2A6}" v="33" dt="2022-11-14T10:36:29.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 autoAdjust="0"/>
    <p:restoredTop sz="91228" autoAdjust="0"/>
  </p:normalViewPr>
  <p:slideViewPr>
    <p:cSldViewPr snapToGrid="0">
      <p:cViewPr varScale="1">
        <p:scale>
          <a:sx n="61" d="100"/>
          <a:sy n="61" d="100"/>
        </p:scale>
        <p:origin x="1140" y="2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Bradey" userId="/My3CRHsN1ZqGHHDoFkqcBTUi7mdY9HM7A/sVIP6q1I=" providerId="None" clId="Web-{AD3AB529-C90F-4908-8395-D9F0A7BEF2A6}"/>
    <pc:docChg chg="modSld">
      <pc:chgData name="Samantha Bradey" userId="/My3CRHsN1ZqGHHDoFkqcBTUi7mdY9HM7A/sVIP6q1I=" providerId="None" clId="Web-{AD3AB529-C90F-4908-8395-D9F0A7BEF2A6}" dt="2022-11-14T10:36:29.890" v="24" actId="20577"/>
      <pc:docMkLst>
        <pc:docMk/>
      </pc:docMkLst>
      <pc:sldChg chg="modSp">
        <pc:chgData name="Samantha Bradey" userId="/My3CRHsN1ZqGHHDoFkqcBTUi7mdY9HM7A/sVIP6q1I=" providerId="None" clId="Web-{AD3AB529-C90F-4908-8395-D9F0A7BEF2A6}" dt="2022-11-14T10:35:28.497" v="16" actId="20577"/>
        <pc:sldMkLst>
          <pc:docMk/>
          <pc:sldMk cId="4091436881" sldId="272"/>
        </pc:sldMkLst>
        <pc:spChg chg="mod">
          <ac:chgData name="Samantha Bradey" userId="/My3CRHsN1ZqGHHDoFkqcBTUi7mdY9HM7A/sVIP6q1I=" providerId="None" clId="Web-{AD3AB529-C90F-4908-8395-D9F0A7BEF2A6}" dt="2022-11-14T10:35:28.497" v="16" actId="20577"/>
          <ac:spMkLst>
            <pc:docMk/>
            <pc:sldMk cId="4091436881" sldId="272"/>
            <ac:spMk id="6" creationId="{1655297F-1DF4-2847-81FC-29805F363780}"/>
          </ac:spMkLst>
        </pc:spChg>
      </pc:sldChg>
      <pc:sldChg chg="addSp delSp modSp">
        <pc:chgData name="Samantha Bradey" userId="/My3CRHsN1ZqGHHDoFkqcBTUi7mdY9HM7A/sVIP6q1I=" providerId="None" clId="Web-{AD3AB529-C90F-4908-8395-D9F0A7BEF2A6}" dt="2022-11-14T10:35:39.904" v="19"/>
        <pc:sldMkLst>
          <pc:docMk/>
          <pc:sldMk cId="1858401542" sldId="276"/>
        </pc:sldMkLst>
        <pc:spChg chg="del">
          <ac:chgData name="Samantha Bradey" userId="/My3CRHsN1ZqGHHDoFkqcBTUi7mdY9HM7A/sVIP6q1I=" providerId="None" clId="Web-{AD3AB529-C90F-4908-8395-D9F0A7BEF2A6}" dt="2022-11-14T10:35:31.544" v="17"/>
          <ac:spMkLst>
            <pc:docMk/>
            <pc:sldMk cId="1858401542" sldId="276"/>
            <ac:spMk id="4" creationId="{7920D01A-4E83-BD46-A2A0-3F244A7D11DC}"/>
          </ac:spMkLst>
        </pc:spChg>
        <pc:spChg chg="mod">
          <ac:chgData name="Samantha Bradey" userId="/My3CRHsN1ZqGHHDoFkqcBTUi7mdY9HM7A/sVIP6q1I=" providerId="None" clId="Web-{AD3AB529-C90F-4908-8395-D9F0A7BEF2A6}" dt="2022-11-14T10:35:38.763" v="18" actId="1076"/>
          <ac:spMkLst>
            <pc:docMk/>
            <pc:sldMk cId="1858401542" sldId="276"/>
            <ac:spMk id="5" creationId="{605676CA-21AD-D447-A863-BE7395533B6E}"/>
          </ac:spMkLst>
        </pc:spChg>
        <pc:spChg chg="add del mod">
          <ac:chgData name="Samantha Bradey" userId="/My3CRHsN1ZqGHHDoFkqcBTUi7mdY9HM7A/sVIP6q1I=" providerId="None" clId="Web-{AD3AB529-C90F-4908-8395-D9F0A7BEF2A6}" dt="2022-11-14T10:35:39.904" v="19"/>
          <ac:spMkLst>
            <pc:docMk/>
            <pc:sldMk cId="1858401542" sldId="276"/>
            <ac:spMk id="7" creationId="{847B7F62-A915-B200-4B2F-A02B73B837AF}"/>
          </ac:spMkLst>
        </pc:spChg>
      </pc:sldChg>
      <pc:sldChg chg="modSp">
        <pc:chgData name="Samantha Bradey" userId="/My3CRHsN1ZqGHHDoFkqcBTUi7mdY9HM7A/sVIP6q1I=" providerId="None" clId="Web-{AD3AB529-C90F-4908-8395-D9F0A7BEF2A6}" dt="2022-11-14T10:36:29.890" v="24" actId="20577"/>
        <pc:sldMkLst>
          <pc:docMk/>
          <pc:sldMk cId="1242304000" sldId="290"/>
        </pc:sldMkLst>
        <pc:spChg chg="mod">
          <ac:chgData name="Samantha Bradey" userId="/My3CRHsN1ZqGHHDoFkqcBTUi7mdY9HM7A/sVIP6q1I=" providerId="None" clId="Web-{AD3AB529-C90F-4908-8395-D9F0A7BEF2A6}" dt="2022-11-14T10:36:29.890" v="24" actId="20577"/>
          <ac:spMkLst>
            <pc:docMk/>
            <pc:sldMk cId="1242304000" sldId="290"/>
            <ac:spMk id="8" creationId="{31773CE7-D42F-65B6-D206-69D99BDDECCC}"/>
          </ac:spMkLst>
        </pc:spChg>
        <pc:spChg chg="mod">
          <ac:chgData name="Samantha Bradey" userId="/My3CRHsN1ZqGHHDoFkqcBTUi7mdY9HM7A/sVIP6q1I=" providerId="None" clId="Web-{AD3AB529-C90F-4908-8395-D9F0A7BEF2A6}" dt="2022-11-14T10:36:13.670" v="22" actId="20577"/>
          <ac:spMkLst>
            <pc:docMk/>
            <pc:sldMk cId="1242304000" sldId="290"/>
            <ac:spMk id="9" creationId="{19DABE4C-A04F-5B8C-9171-D4E4C4FE47EB}"/>
          </ac:spMkLst>
        </pc:spChg>
      </pc:sldChg>
      <pc:sldChg chg="modSp">
        <pc:chgData name="Samantha Bradey" userId="/My3CRHsN1ZqGHHDoFkqcBTUi7mdY9HM7A/sVIP6q1I=" providerId="None" clId="Web-{AD3AB529-C90F-4908-8395-D9F0A7BEF2A6}" dt="2022-11-14T10:36:10.670" v="21" actId="20577"/>
        <pc:sldMkLst>
          <pc:docMk/>
          <pc:sldMk cId="1631855075" sldId="292"/>
        </pc:sldMkLst>
        <pc:spChg chg="mod">
          <ac:chgData name="Samantha Bradey" userId="/My3CRHsN1ZqGHHDoFkqcBTUi7mdY9HM7A/sVIP6q1I=" providerId="None" clId="Web-{AD3AB529-C90F-4908-8395-D9F0A7BEF2A6}" dt="2022-11-14T10:36:10.670" v="21" actId="20577"/>
          <ac:spMkLst>
            <pc:docMk/>
            <pc:sldMk cId="1631855075" sldId="292"/>
            <ac:spMk id="8" creationId="{3AFBC6AA-3616-59F5-9914-849C4A92CE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11/16/2022</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21212"/>
                </a:solidFill>
                <a:effectLst/>
                <a:latin typeface="Open Sans" panose="020B0606030504020204" pitchFamily="34" charset="0"/>
              </a:rPr>
              <a:t>Children at the </a:t>
            </a:r>
            <a:r>
              <a:rPr lang="en-GB" b="0" i="0" dirty="0" err="1">
                <a:solidFill>
                  <a:srgbClr val="121212"/>
                </a:solidFill>
                <a:effectLst/>
                <a:latin typeface="Open Sans" panose="020B0606030504020204" pitchFamily="34" charset="0"/>
              </a:rPr>
              <a:t>Etoug-Ebe</a:t>
            </a:r>
            <a:r>
              <a:rPr lang="en-GB" b="0" i="0" dirty="0">
                <a:solidFill>
                  <a:srgbClr val="121212"/>
                </a:solidFill>
                <a:effectLst/>
                <a:latin typeface="Open Sans" panose="020B0606030504020204" pitchFamily="34" charset="0"/>
              </a:rPr>
              <a:t> Disability </a:t>
            </a:r>
            <a:r>
              <a:rPr lang="en-GB" b="0" i="0" dirty="0" err="1">
                <a:solidFill>
                  <a:srgbClr val="121212"/>
                </a:solidFill>
                <a:effectLst/>
                <a:latin typeface="Open Sans" panose="020B0606030504020204" pitchFamily="34" charset="0"/>
              </a:rPr>
              <a:t>Center</a:t>
            </a:r>
            <a:r>
              <a:rPr lang="en-GB" b="0" i="0" dirty="0">
                <a:solidFill>
                  <a:srgbClr val="121212"/>
                </a:solidFill>
                <a:effectLst/>
                <a:latin typeface="Open Sans" panose="020B0606030504020204" pitchFamily="34" charset="0"/>
              </a:rPr>
              <a:t>, in </a:t>
            </a:r>
            <a:r>
              <a:rPr lang="en-GB" b="0" i="0" dirty="0" err="1">
                <a:solidFill>
                  <a:srgbClr val="121212"/>
                </a:solidFill>
                <a:effectLst/>
                <a:latin typeface="Open Sans" panose="020B0606030504020204" pitchFamily="34" charset="0"/>
              </a:rPr>
              <a:t>Yaounde</a:t>
            </a:r>
            <a:r>
              <a:rPr lang="en-GB" b="0" i="0" dirty="0">
                <a:solidFill>
                  <a:srgbClr val="121212"/>
                </a:solidFill>
                <a:effectLst/>
                <a:latin typeface="Open Sans" panose="020B0606030504020204" pitchFamily="34" charset="0"/>
              </a:rPr>
              <a:t>, the capital of Cameroon.</a:t>
            </a:r>
          </a:p>
          <a:p>
            <a:endParaRPr lang="en-GB" b="0" i="0" dirty="0">
              <a:solidFill>
                <a:srgbClr val="121212"/>
              </a:solidFill>
              <a:effectLst/>
              <a:latin typeface="Open Sans" panose="020B0606030504020204" pitchFamily="34" charset="0"/>
            </a:endParaRPr>
          </a:p>
          <a:p>
            <a:r>
              <a:rPr lang="en-GB" b="0" i="0" dirty="0">
                <a:solidFill>
                  <a:srgbClr val="121212"/>
                </a:solidFill>
                <a:effectLst/>
                <a:latin typeface="Open Sans" panose="020B0606030504020204" pitchFamily="34" charset="0"/>
              </a:rPr>
              <a:t>The activity of UNICEF staff and partners at the </a:t>
            </a:r>
            <a:r>
              <a:rPr lang="en-GB" b="0" i="0" dirty="0" err="1">
                <a:solidFill>
                  <a:srgbClr val="121212"/>
                </a:solidFill>
                <a:effectLst/>
                <a:latin typeface="Open Sans" panose="020B0606030504020204" pitchFamily="34" charset="0"/>
              </a:rPr>
              <a:t>Etoug-Ebe</a:t>
            </a:r>
            <a:r>
              <a:rPr lang="en-GB" b="0" i="0" dirty="0">
                <a:solidFill>
                  <a:srgbClr val="121212"/>
                </a:solidFill>
                <a:effectLst/>
                <a:latin typeface="Open Sans" panose="020B0606030504020204" pitchFamily="34" charset="0"/>
              </a:rPr>
              <a:t> Disability </a:t>
            </a:r>
            <a:r>
              <a:rPr lang="en-GB" b="0" i="0" dirty="0" err="1">
                <a:solidFill>
                  <a:srgbClr val="121212"/>
                </a:solidFill>
                <a:effectLst/>
                <a:latin typeface="Open Sans" panose="020B0606030504020204" pitchFamily="34" charset="0"/>
              </a:rPr>
              <a:t>Center</a:t>
            </a:r>
            <a:r>
              <a:rPr lang="en-GB" b="0" i="0" dirty="0">
                <a:solidFill>
                  <a:srgbClr val="121212"/>
                </a:solidFill>
                <a:effectLst/>
                <a:latin typeface="Open Sans" panose="020B0606030504020204" pitchFamily="34" charset="0"/>
              </a:rPr>
              <a:t> will send a powerful and positive message on non-discrimination and inclusion for every child.</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132269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5848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455664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10" name="Picture 9" descr="A women hold a young child. ">
            <a:extLst>
              <a:ext uri="{FF2B5EF4-FFF2-40B4-BE49-F238E27FC236}">
                <a16:creationId xmlns:a16="http://schemas.microsoft.com/office/drawing/2014/main" id="{E998D709-5F34-B83B-7437-2FE43A2F20A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4847"/>
          <a:stretch/>
        </p:blipFill>
        <p:spPr>
          <a:xfrm>
            <a:off x="-58152" y="0"/>
            <a:ext cx="12250152" cy="6954253"/>
          </a:xfrm>
          <a:prstGeom prst="rect">
            <a:avLst/>
          </a:prstGeom>
        </p:spPr>
      </p:pic>
      <p:sp>
        <p:nvSpPr>
          <p:cNvPr id="11" name="Title 1">
            <a:extLst>
              <a:ext uri="{FF2B5EF4-FFF2-40B4-BE49-F238E27FC236}">
                <a16:creationId xmlns:a16="http://schemas.microsoft.com/office/drawing/2014/main" id="{73BA72C0-9389-7B18-2C3E-3ECDCF3B0F91}"/>
              </a:ext>
            </a:extLst>
          </p:cNvPr>
          <p:cNvSpPr>
            <a:spLocks noGrp="1"/>
          </p:cNvSpPr>
          <p:nvPr>
            <p:ph type="ctrTitle" hasCustomPrompt="1"/>
          </p:nvPr>
        </p:nvSpPr>
        <p:spPr>
          <a:xfrm>
            <a:off x="20161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12" name="Picture 11">
            <a:extLst>
              <a:ext uri="{FF2B5EF4-FFF2-40B4-BE49-F238E27FC236}">
                <a16:creationId xmlns:a16="http://schemas.microsoft.com/office/drawing/2014/main" id="{B54F8210-6132-8D57-B642-4E1A776E8BD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342224"/>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2" name="Picture 1">
            <a:extLst>
              <a:ext uri="{FF2B5EF4-FFF2-40B4-BE49-F238E27FC236}">
                <a16:creationId xmlns:a16="http://schemas.microsoft.com/office/drawing/2014/main" id="{F8B790EF-BCC3-8BBE-9CD6-9FCBC17DC5F7}"/>
              </a:ext>
            </a:extLst>
          </p:cNvPr>
          <p:cNvPicPr>
            <a:picLocks noChangeAspect="1"/>
          </p:cNvPicPr>
          <p:nvPr userDrawn="1"/>
        </p:nvPicPr>
        <p:blipFill>
          <a:blip r:embed="rId3">
            <a:extLst>
              <a:ext uri="{28A0092B-C50C-407E-A947-70E740481C1C}">
                <a14:useLocalDpi xmlns:a14="http://schemas.microsoft.com/office/drawing/2010/main" val="0"/>
              </a:ext>
            </a:extLst>
          </a:blip>
          <a:srcRect l="20370" r="20370"/>
          <a:stretch/>
        </p:blipFill>
        <p:spPr>
          <a:xfrm>
            <a:off x="-88612" y="-324"/>
            <a:ext cx="6096000" cy="6857999"/>
          </a:xfrm>
          <a:prstGeom prst="rect">
            <a:avLst/>
          </a:prstGeom>
        </p:spPr>
      </p:pic>
      <p:sp>
        <p:nvSpPr>
          <p:cNvPr id="5" name="TextBox 4">
            <a:extLst>
              <a:ext uri="{FF2B5EF4-FFF2-40B4-BE49-F238E27FC236}">
                <a16:creationId xmlns:a16="http://schemas.microsoft.com/office/drawing/2014/main" id="{191B5F17-277B-4F59-DC10-CB24C2D5BF4E}"/>
              </a:ext>
            </a:extLst>
          </p:cNvPr>
          <p:cNvSpPr txBox="1"/>
          <p:nvPr userDrawn="1"/>
        </p:nvSpPr>
        <p:spPr>
          <a:xfrm rot="16200000">
            <a:off x="-524289" y="6144157"/>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16/11/2022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mensions-uk.org/dimensions-campaigns/about-imwithsam-campaign/about-the-campaign/" TargetMode="External"/><Relationship Id="rId2" Type="http://schemas.openxmlformats.org/officeDocument/2006/relationships/hyperlink" Target="https://www.bdadyslexia.org.uk/about/ambassadors" TargetMode="External"/><Relationship Id="rId1" Type="http://schemas.openxmlformats.org/officeDocument/2006/relationships/slideLayout" Target="../slideLayouts/slideLayout17.xml"/><Relationship Id="rId4" Type="http://schemas.openxmlformats.org/officeDocument/2006/relationships/hyperlink" Target="https://idpwd.org/abou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n.org/development/desa/disabilities/international-day-of-persons-with-disabilities-3-december.html" TargetMode="External"/><Relationship Id="rId2" Type="http://schemas.openxmlformats.org/officeDocument/2006/relationships/slideLayout" Target="../slideLayouts/slideLayout16.xml"/><Relationship Id="rId1" Type="http://schemas.openxmlformats.org/officeDocument/2006/relationships/video" Target="https://www.youtube.com/embed/24KE__OCKMw?feature=oembed" TargetMode="External"/><Relationship Id="rId6" Type="http://schemas.openxmlformats.org/officeDocument/2006/relationships/image" Target="../media/image18.jpeg"/><Relationship Id="rId5" Type="http://schemas.openxmlformats.org/officeDocument/2006/relationships/hyperlink" Target="https://www.youtube.com/watch?v=24KE__OCKMw" TargetMode="External"/><Relationship Id="rId4" Type="http://schemas.openxmlformats.org/officeDocument/2006/relationships/hyperlink" Target="https://www.unicef.org/disabiliti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uk/news/stories-53749629" TargetMode="External"/><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VHi-yhnCsvY" TargetMode="External"/><Relationship Id="rId2" Type="http://schemas.openxmlformats.org/officeDocument/2006/relationships/slideLayout" Target="../slideLayouts/slideLayout6.xml"/><Relationship Id="rId1" Type="http://schemas.openxmlformats.org/officeDocument/2006/relationships/video" Target="https://www.youtube.com/embed/VHi-yhnCsvY?feature=oembed" TargetMode="Externa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hyperlink" Target="https://www.british-sign.co.uk/" TargetMode="External"/><Relationship Id="rId2" Type="http://schemas.openxmlformats.org/officeDocument/2006/relationships/slideLayout" Target="../slideLayouts/slideLayout14.xml"/><Relationship Id="rId1" Type="http://schemas.openxmlformats.org/officeDocument/2006/relationships/video" Target="https://www.youtube.com/embed/H8WVfWW4J7I?feature=oembed" TargetMode="External"/><Relationship Id="rId6" Type="http://schemas.openxmlformats.org/officeDocument/2006/relationships/hyperlink" Target="https://www.scope.org.uk/advice-and-support/storybooks-featuring-disabled-children/" TargetMode="External"/><Relationship Id="rId5" Type="http://schemas.openxmlformats.org/officeDocument/2006/relationships/hyperlink" Target="https://www.amnesty.org.uk/files/abirthdayforben.pdf" TargetMode="External"/><Relationship Id="rId4" Type="http://schemas.openxmlformats.org/officeDocument/2006/relationships/hyperlink" Target="https://www.youtube.com/watch?v=H8WVfWW4J7I"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jpeg"/><Relationship Id="rId2" Type="http://schemas.openxmlformats.org/officeDocument/2006/relationships/slideLayout" Target="../slideLayouts/slideLayout15.xml"/><Relationship Id="rId1" Type="http://schemas.openxmlformats.org/officeDocument/2006/relationships/video" Target="https://www.youtube.com/embed/mOznuQf5Vmk?feature=oembed" TargetMode="External"/><Relationship Id="rId6" Type="http://schemas.openxmlformats.org/officeDocument/2006/relationships/image" Target="../media/image14.jpeg"/><Relationship Id="rId5" Type="http://schemas.openxmlformats.org/officeDocument/2006/relationships/hyperlink" Target="https://www.youtube.com/watch?v=mOznuQf5Vmk" TargetMode="External"/><Relationship Id="rId4" Type="http://schemas.openxmlformats.org/officeDocument/2006/relationships/hyperlink" Target="https://www.booktrust.org.uk/booklists/a/aspergers-syndrome-and-autis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dadyslexia.org.uk/about/ambassadors" TargetMode="External"/><Relationship Id="rId2" Type="http://schemas.openxmlformats.org/officeDocument/2006/relationships/slideLayout" Target="../slideLayouts/slideLayout15.xml"/><Relationship Id="rId1" Type="http://schemas.openxmlformats.org/officeDocument/2006/relationships/video" Target="https://www.youtube.com/embed/Epe_wmvYd_s?feature=oembed" TargetMode="External"/><Relationship Id="rId6" Type="http://schemas.openxmlformats.org/officeDocument/2006/relationships/image" Target="../media/image16.jpeg"/><Relationship Id="rId5" Type="http://schemas.openxmlformats.org/officeDocument/2006/relationships/hyperlink" Target="https://www.un.org/development/desa/disabilities/international-day-of-persons-with-disabilities-3-december.html" TargetMode="External"/><Relationship Id="rId4" Type="http://schemas.openxmlformats.org/officeDocument/2006/relationships/hyperlink" Target="https://www.youtube.com/watch?v=Epe_wmvYd_s"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6.jpeg"/><Relationship Id="rId2" Type="http://schemas.openxmlformats.org/officeDocument/2006/relationships/video" Target="https://www.youtube.com/embed/Epe_wmvYd_s?feature=oembed" TargetMode="External"/><Relationship Id="rId1" Type="http://schemas.openxmlformats.org/officeDocument/2006/relationships/video" Target="https://www.youtube.com/embed/JhtKZxi1Dw0?feature=oembed" TargetMode="External"/><Relationship Id="rId6" Type="http://schemas.openxmlformats.org/officeDocument/2006/relationships/image" Target="../media/image17.jpeg"/><Relationship Id="rId5" Type="http://schemas.openxmlformats.org/officeDocument/2006/relationships/hyperlink" Target="https://www.youtube.com/watch?v=Epe_wmvYd_s" TargetMode="External"/><Relationship Id="rId4" Type="http://schemas.openxmlformats.org/officeDocument/2006/relationships/hyperlink" Target="https://www.youtube.com/watch?v=JhtKZxi1Dw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2" name="TextBox 1">
            <a:extLst>
              <a:ext uri="{FF2B5EF4-FFF2-40B4-BE49-F238E27FC236}">
                <a16:creationId xmlns:a16="http://schemas.microsoft.com/office/drawing/2014/main" id="{86E9F366-0664-4CA0-9709-99C0641851D0}"/>
              </a:ext>
            </a:extLst>
          </p:cNvPr>
          <p:cNvSpPr txBox="1"/>
          <p:nvPr/>
        </p:nvSpPr>
        <p:spPr>
          <a:xfrm rot="16200000">
            <a:off x="9828069" y="-835630"/>
            <a:ext cx="4059381" cy="246221"/>
          </a:xfrm>
          <a:prstGeom prst="rect">
            <a:avLst/>
          </a:prstGeom>
          <a:noFill/>
        </p:spPr>
        <p:txBody>
          <a:bodyPr wrap="square" rtlCol="0">
            <a:spAutoFit/>
          </a:bodyPr>
          <a:lstStyle/>
          <a:p>
            <a:pPr algn="l"/>
            <a:r>
              <a:rPr lang="en-GB" sz="1000" dirty="0">
                <a:solidFill>
                  <a:schemeClr val="bg1"/>
                </a:solidFill>
                <a:latin typeface="Arial" panose="020B0604020202020204" pitchFamily="34" charset="0"/>
                <a:cs typeface="Arial" panose="020B0604020202020204" pitchFamily="34" charset="0"/>
              </a:rPr>
              <a:t>UNICEF/</a:t>
            </a:r>
            <a:r>
              <a:rPr lang="en-GB" sz="1000" b="0" i="0" dirty="0">
                <a:solidFill>
                  <a:schemeClr val="bg1"/>
                </a:solidFill>
                <a:effectLst/>
                <a:latin typeface="Arial" panose="020B0604020202020204" pitchFamily="34" charset="0"/>
                <a:cs typeface="Arial" panose="020B0604020202020204" pitchFamily="34" charset="0"/>
              </a:rPr>
              <a:t>Dejongh</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707086" y="2257646"/>
            <a:ext cx="4181833"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Read about one or more of the experiences of </a:t>
            </a:r>
            <a:r>
              <a:rPr lang="en-GB" sz="1800" b="1" i="0" dirty="0">
                <a:effectLst/>
                <a:latin typeface="Arial" panose="020B0604020202020204" pitchFamily="34" charset="0"/>
                <a:hlinkClick r:id="rId2">
                  <a:extLst>
                    <a:ext uri="{A12FA001-AC4F-418D-AE19-62706E023703}">
                      <ahyp:hlinkClr xmlns:ahyp="http://schemas.microsoft.com/office/drawing/2018/hyperlinkcolor" val="tx"/>
                    </a:ext>
                  </a:extLst>
                </a:hlinkClick>
              </a:rPr>
              <a:t>Ambassadors for the British Dyslexia Association</a:t>
            </a:r>
            <a:r>
              <a:rPr lang="en-GB" sz="1800" b="0" i="0" dirty="0">
                <a:solidFill>
                  <a:srgbClr val="000000"/>
                </a:solidFill>
                <a:effectLst/>
                <a:latin typeface="Arial" panose="020B0604020202020204" pitchFamily="34" charset="0"/>
              </a:rPr>
              <a:t>.  Note down three things you have found out and share these with others. If your school needs to raise awareness about dyslexia explore ways to do this. </a:t>
            </a:r>
          </a:p>
        </p:txBody>
      </p:sp>
      <p:sp>
        <p:nvSpPr>
          <p:cNvPr id="10" name="TextBox 9">
            <a:extLst>
              <a:ext uri="{FF2B5EF4-FFF2-40B4-BE49-F238E27FC236}">
                <a16:creationId xmlns:a16="http://schemas.microsoft.com/office/drawing/2014/main" id="{23FB570D-B234-3922-9DE8-4A90483EA3F9}"/>
              </a:ext>
            </a:extLst>
          </p:cNvPr>
          <p:cNvSpPr txBox="1"/>
          <p:nvPr/>
        </p:nvSpPr>
        <p:spPr>
          <a:xfrm>
            <a:off x="665653" y="4612460"/>
            <a:ext cx="7227672" cy="1754326"/>
          </a:xfrm>
          <a:prstGeom prst="rect">
            <a:avLst/>
          </a:prstGeom>
          <a:noFill/>
        </p:spPr>
        <p:txBody>
          <a:bodyPr wrap="square" rtlCol="0">
            <a:spAutoFit/>
          </a:bodyPr>
          <a:lstStyle/>
          <a:p>
            <a:pPr lvl="0" algn="ctr" fontAlgn="base">
              <a:buSzPts val="1100"/>
            </a:pPr>
            <a:r>
              <a:rPr lang="en-GB" sz="1800" dirty="0">
                <a:solidFill>
                  <a:schemeClr val="bg1"/>
                </a:solidFill>
                <a:effectLst/>
                <a:latin typeface="Arial" panose="020B0604020202020204" pitchFamily="34" charset="0"/>
                <a:ea typeface="Times New Roman" panose="02020603050405020304" pitchFamily="18" charset="0"/>
              </a:rPr>
              <a:t>Children and adults with a disability often face discrimination because of their disability. Find out about the campaign: </a:t>
            </a:r>
          </a:p>
          <a:p>
            <a:pPr lvl="0" algn="ctr" fontAlgn="base">
              <a:buSzPts val="1100"/>
            </a:pPr>
            <a:r>
              <a:rPr lang="en-GB" sz="1800" b="1" u="sng" dirty="0">
                <a:solidFill>
                  <a:schemeClr val="bg1"/>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#ImWithSam anti-disability discrimination</a:t>
            </a:r>
            <a:r>
              <a:rPr lang="en-GB" sz="1800" b="1" dirty="0">
                <a:solidFill>
                  <a:schemeClr val="bg1"/>
                </a:solidFill>
                <a:effectLst/>
                <a:latin typeface="Arial" panose="020B0604020202020204" pitchFamily="34" charset="0"/>
                <a:ea typeface="Times New Roman" panose="02020603050405020304" pitchFamily="18" charset="0"/>
              </a:rPr>
              <a:t> </a:t>
            </a:r>
          </a:p>
          <a:p>
            <a:pPr lvl="0" algn="ctr" fontAlgn="base">
              <a:buSzPts val="1100"/>
            </a:pPr>
            <a:r>
              <a:rPr lang="en-GB" sz="1800" dirty="0">
                <a:solidFill>
                  <a:schemeClr val="bg1"/>
                </a:solidFill>
                <a:effectLst/>
                <a:latin typeface="Arial" panose="020B0604020202020204" pitchFamily="34" charset="0"/>
                <a:ea typeface="Times New Roman" panose="02020603050405020304" pitchFamily="18" charset="0"/>
              </a:rPr>
              <a:t>What could you or your school do to raise awareness of anti-disability hate crime. How could your knowledge of rights strengthen what you might say?</a:t>
            </a:r>
            <a:endParaRPr lang="en-GB" sz="18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56138" y="2257646"/>
            <a:ext cx="6798792" cy="2031325"/>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According to the UK government, “A mental health condition is considered a disability if it has a long-term effect on your normal day-to-day activity.” This is defined under the Equality Act 2010. As a hidden disability, how does having a mental health condition affect someone’s ability to engage with all of their rights?  Discuss this in class and create a display to raise awareness.</a:t>
            </a:r>
          </a:p>
        </p:txBody>
      </p:sp>
      <p:sp>
        <p:nvSpPr>
          <p:cNvPr id="13" name="TextBox 12">
            <a:extLst>
              <a:ext uri="{FF2B5EF4-FFF2-40B4-BE49-F238E27FC236}">
                <a16:creationId xmlns:a16="http://schemas.microsoft.com/office/drawing/2014/main" id="{35489E20-5EAE-893F-680E-FD0ACEF0AC10}"/>
              </a:ext>
            </a:extLst>
          </p:cNvPr>
          <p:cNvSpPr txBox="1"/>
          <p:nvPr/>
        </p:nvSpPr>
        <p:spPr>
          <a:xfrm>
            <a:off x="8113812" y="4546153"/>
            <a:ext cx="3708955"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Did you know that there is a UN Convention on the Rights of Persons with Disabilities? Do some research about this and share your findings through a display or in an assembly. You can begin </a:t>
            </a:r>
            <a:r>
              <a:rPr lang="en-GB" sz="1800" b="1" i="0" dirty="0">
                <a:effectLst/>
                <a:latin typeface="Arial" panose="020B0604020202020204" pitchFamily="34" charset="0"/>
                <a:hlinkClick r:id="rId4">
                  <a:extLst>
                    <a:ext uri="{A12FA001-AC4F-418D-AE19-62706E023703}">
                      <ahyp:hlinkClr xmlns:ahyp="http://schemas.microsoft.com/office/drawing/2018/hyperlinkcolor" val="tx"/>
                    </a:ext>
                  </a:extLst>
                </a:hlinkClick>
              </a:rPr>
              <a:t>here</a:t>
            </a:r>
            <a:r>
              <a:rPr lang="en-GB" sz="1800" b="0" i="0" dirty="0">
                <a:solidFill>
                  <a:srgbClr val="000000"/>
                </a:solidFill>
                <a:effectLst/>
                <a:latin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96111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489861" y="4434357"/>
            <a:ext cx="444315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528741" y="2286748"/>
            <a:ext cx="5567259" cy="2031325"/>
          </a:xfrm>
          <a:prstGeom prst="rect">
            <a:avLst/>
          </a:prstGeom>
          <a:noFill/>
        </p:spPr>
        <p:txBody>
          <a:bodyPr wrap="square" lIns="91440" tIns="45720" rIns="91440" bIns="45720" rtlCol="0" anchor="t">
            <a:spAutoFit/>
          </a:bodyPr>
          <a:lstStyle/>
          <a:p>
            <a:pPr algn="ctr" fontAlgn="base">
              <a:buSzPts val="1100"/>
            </a:pPr>
            <a:r>
              <a:rPr lang="en-GB" sz="1800" dirty="0">
                <a:solidFill>
                  <a:srgbClr val="000000"/>
                </a:solidFill>
                <a:effectLst/>
                <a:latin typeface="Arial"/>
                <a:ea typeface="Times New Roman" panose="02020603050405020304" pitchFamily="18" charset="0"/>
                <a:cs typeface="Arial"/>
              </a:rPr>
              <a:t>Working with your English Department and the school library, organise an audit of how many persons with disabilities are represented in the books read at your school. Consider to what extent positive role models are represented and whether prejudice and stereotyping are challenged. </a:t>
            </a:r>
            <a:endParaRPr lang="en-GB" dirty="0">
              <a:solidFill>
                <a:srgbClr val="000000"/>
              </a:solidFill>
              <a:latin typeface="Arial"/>
              <a:ea typeface="Times New Roman" panose="02020603050405020304" pitchFamily="18" charset="0"/>
              <a:cs typeface="Arial"/>
            </a:endParaRPr>
          </a:p>
          <a:p>
            <a:pPr lvl="0" algn="ctr">
              <a:buSzPts val="1100"/>
            </a:pPr>
            <a:r>
              <a:rPr lang="en-GB" sz="1800" dirty="0">
                <a:solidFill>
                  <a:srgbClr val="000000"/>
                </a:solidFill>
                <a:effectLst/>
                <a:latin typeface="Arial"/>
                <a:ea typeface="Times New Roman" panose="02020603050405020304" pitchFamily="18" charset="0"/>
                <a:cs typeface="Arial"/>
              </a:rPr>
              <a:t>Create a report for your SLT.</a:t>
            </a:r>
            <a:endParaRPr lang="en-GB" sz="1800">
              <a:effectLst/>
              <a:latin typeface="Arial"/>
              <a:ea typeface="Times New Roman" panose="02020603050405020304" pitchFamily="18" charset="0"/>
              <a:cs typeface="Arial"/>
            </a:endParaRPr>
          </a:p>
        </p:txBody>
      </p:sp>
      <p:sp>
        <p:nvSpPr>
          <p:cNvPr id="8" name="TextBox 7">
            <a:extLst>
              <a:ext uri="{FF2B5EF4-FFF2-40B4-BE49-F238E27FC236}">
                <a16:creationId xmlns:a16="http://schemas.microsoft.com/office/drawing/2014/main" id="{31773CE7-D42F-65B6-D206-69D99BDDECCC}"/>
              </a:ext>
            </a:extLst>
          </p:cNvPr>
          <p:cNvSpPr txBox="1"/>
          <p:nvPr/>
        </p:nvSpPr>
        <p:spPr>
          <a:xfrm>
            <a:off x="7686235" y="4554531"/>
            <a:ext cx="4173399" cy="2031325"/>
          </a:xfrm>
          <a:prstGeom prst="rect">
            <a:avLst/>
          </a:prstGeom>
          <a:noFill/>
        </p:spPr>
        <p:txBody>
          <a:bodyPr wrap="square" lIns="91440" tIns="45720" rIns="91440" bIns="45720" rtlCol="0" anchor="t">
            <a:spAutoFit/>
          </a:bodyPr>
          <a:lstStyle/>
          <a:p>
            <a:pPr algn="ctr"/>
            <a:r>
              <a:rPr lang="en-GB" sz="1800" dirty="0">
                <a:solidFill>
                  <a:schemeClr val="bg1"/>
                </a:solidFill>
                <a:effectLst/>
                <a:latin typeface="Arial"/>
                <a:ea typeface="Times New Roman" panose="02020603050405020304" pitchFamily="18" charset="0"/>
                <a:cs typeface="Arial"/>
              </a:rPr>
              <a:t>Do some research about the International Day of Persons with Disabilities. Find out about this year’s theme and explain this to your class or use to present a school assembly.</a:t>
            </a:r>
            <a:r>
              <a:rPr lang="en-GB" dirty="0">
                <a:solidFill>
                  <a:schemeClr val="bg1"/>
                </a:solidFill>
                <a:latin typeface="Arial"/>
                <a:ea typeface="Times New Roman" panose="02020603050405020304" pitchFamily="18" charset="0"/>
                <a:cs typeface="Arial"/>
              </a:rPr>
              <a:t> </a:t>
            </a:r>
            <a:r>
              <a:rPr lang="en-GB" sz="1800" dirty="0">
                <a:solidFill>
                  <a:schemeClr val="bg1"/>
                </a:solidFill>
                <a:effectLst/>
                <a:latin typeface="Arial"/>
                <a:ea typeface="Times New Roman" panose="02020603050405020304" pitchFamily="18" charset="0"/>
                <a:cs typeface="Arial"/>
              </a:rPr>
              <a:t> To get you started, look at the themes over the </a:t>
            </a:r>
            <a:r>
              <a:rPr lang="en-GB" dirty="0">
                <a:solidFill>
                  <a:schemeClr val="bg1"/>
                </a:solidFill>
                <a:latin typeface="Arial"/>
                <a:ea typeface="Times New Roman" panose="02020603050405020304" pitchFamily="18" charset="0"/>
                <a:cs typeface="Arial"/>
              </a:rPr>
              <a:t>years </a:t>
            </a:r>
            <a:r>
              <a:rPr lang="en-GB" sz="1800" u="sng" dirty="0">
                <a:solidFill>
                  <a:schemeClr val="bg1"/>
                </a:solidFill>
                <a:effectLst/>
                <a:latin typeface="Arial"/>
                <a:ea typeface="Times New Roman" panose="02020603050405020304" pitchFamily="18" charset="0"/>
                <a:cs typeface="Arial"/>
                <a:hlinkClick r:id="rId3">
                  <a:extLst>
                    <a:ext uri="{A12FA001-AC4F-418D-AE19-62706E023703}">
                      <ahyp:hlinkClr xmlns:ahyp="http://schemas.microsoft.com/office/drawing/2018/hyperlinkcolor" val="tx"/>
                    </a:ext>
                  </a:extLst>
                </a:hlinkClick>
              </a:rPr>
              <a:t>here</a:t>
            </a:r>
            <a:r>
              <a:rPr lang="en-GB" sz="1800" u="sng" dirty="0">
                <a:solidFill>
                  <a:schemeClr val="bg1"/>
                </a:solidFill>
                <a:effectLst/>
                <a:latin typeface="Arial"/>
                <a:ea typeface="Times New Roman" panose="02020603050405020304" pitchFamily="18" charset="0"/>
                <a:cs typeface="Arial"/>
              </a:rPr>
              <a:t>.</a:t>
            </a:r>
            <a:endParaRPr lang="en-GB" sz="1800" dirty="0">
              <a:solidFill>
                <a:schemeClr val="bg1"/>
              </a:solidFill>
              <a:effectLst/>
              <a:latin typeface="Arial"/>
              <a:ea typeface="Times New Roman" panose="02020603050405020304" pitchFamily="18" charset="0"/>
              <a:cs typeface="Arial"/>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6342436" y="2474557"/>
            <a:ext cx="5452999" cy="1477328"/>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Times New Roman" panose="02020603050405020304" pitchFamily="18" charset="0"/>
              </a:rPr>
              <a:t>An important part of UNICEF’s global work is to support children and young people living with a disability. Find out more </a:t>
            </a:r>
            <a:r>
              <a:rPr lang="en-GB" sz="1800" u="sng" dirty="0">
                <a:solidFill>
                  <a:schemeClr val="bg1"/>
                </a:solidFill>
                <a:effectLst/>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here</a:t>
            </a:r>
            <a:r>
              <a:rPr lang="en-GB" sz="1800" dirty="0">
                <a:solidFill>
                  <a:schemeClr val="bg1"/>
                </a:solidFill>
                <a:effectLst/>
                <a:latin typeface="Arial" panose="020B0604020202020204" pitchFamily="34" charset="0"/>
                <a:ea typeface="Times New Roman" panose="02020603050405020304" pitchFamily="18" charset="0"/>
              </a:rPr>
              <a:t> and use some of the information as part of your awareness raising on the International Day of Persons with Disabilities. </a:t>
            </a:r>
            <a:r>
              <a:rPr lang="en-GB" sz="1800" b="0" i="0" dirty="0">
                <a:solidFill>
                  <a:schemeClr val="bg1"/>
                </a:solidFill>
                <a:effectLst/>
                <a:latin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25116" y="4632942"/>
            <a:ext cx="3931105" cy="1754326"/>
          </a:xfrm>
          <a:prstGeom prst="rect">
            <a:avLst/>
          </a:prstGeom>
          <a:noFill/>
        </p:spPr>
        <p:txBody>
          <a:bodyPr wrap="square" rtlCol="0">
            <a:spAutoFit/>
          </a:bodyPr>
          <a:lstStyle/>
          <a:p>
            <a:pPr algn="ctr"/>
            <a:r>
              <a:rPr lang="en-GB" sz="1800" dirty="0">
                <a:effectLst/>
                <a:latin typeface="Arial" panose="020B0604020202020204" pitchFamily="34" charset="0"/>
                <a:ea typeface="Times New Roman" panose="02020603050405020304" pitchFamily="18" charset="0"/>
              </a:rPr>
              <a:t>Watch </a:t>
            </a:r>
            <a:r>
              <a:rPr lang="en-GB" sz="1800" u="sng" dirty="0">
                <a:effectLst/>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this video </a:t>
            </a:r>
            <a:r>
              <a:rPr lang="en-GB" sz="1800" dirty="0">
                <a:effectLst/>
                <a:latin typeface="Arial" panose="020B0604020202020204" pitchFamily="34" charset="0"/>
                <a:ea typeface="Times New Roman" panose="02020603050405020304" pitchFamily="18" charset="0"/>
              </a:rPr>
              <a:t>on the Social Model of Disability. Discuss how your school or community be organised to provide more independence, accessibility and opportunity to people with a disability?</a:t>
            </a:r>
            <a:r>
              <a:rPr lang="en-GB" sz="1800" b="0" i="0" dirty="0">
                <a:effectLst/>
                <a:latin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pic>
        <p:nvPicPr>
          <p:cNvPr id="10" name="Online Media 9" title="Social Model of Disability">
            <a:hlinkClick r:id="" action="ppaction://media"/>
            <a:extLst>
              <a:ext uri="{FF2B5EF4-FFF2-40B4-BE49-F238E27FC236}">
                <a16:creationId xmlns:a16="http://schemas.microsoft.com/office/drawing/2014/main" id="{A92F5D05-C9F4-0597-23CC-400B742266FE}"/>
              </a:ext>
            </a:extLst>
          </p:cNvPr>
          <p:cNvPicPr>
            <a:picLocks noRot="1" noChangeAspect="1"/>
          </p:cNvPicPr>
          <p:nvPr>
            <a:videoFile r:link="rId1"/>
          </p:nvPr>
        </p:nvPicPr>
        <p:blipFill>
          <a:blip r:embed="rId6"/>
          <a:stretch>
            <a:fillRect/>
          </a:stretch>
        </p:blipFill>
        <p:spPr>
          <a:xfrm>
            <a:off x="4656221" y="4792555"/>
            <a:ext cx="2540000" cy="1435100"/>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339CFCC-1FCF-0FB9-EF73-4231D007BD9F}"/>
              </a:ext>
            </a:extLst>
          </p:cNvPr>
          <p:cNvSpPr txBox="1"/>
          <p:nvPr/>
        </p:nvSpPr>
        <p:spPr>
          <a:xfrm>
            <a:off x="568037" y="1828084"/>
            <a:ext cx="11623963" cy="7660559"/>
          </a:xfrm>
          <a:prstGeom prst="rect">
            <a:avLst/>
          </a:prstGeom>
          <a:noFill/>
        </p:spPr>
        <p:txBody>
          <a:bodyPr wrap="square" numCol="2" rtlCol="0">
            <a:spAutoFit/>
          </a:bodyPr>
          <a:lstStyle/>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Mine</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have a dream; please don't influence it,</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It belongs to me.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have a delicate heart; please don't break it,</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It belongs to me.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have peace of mind; please don't disturb it,</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It belongs to me.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have to follow a path; please don't obstruct it,</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It belongs to me.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have an amazing life; please let me live it,</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It belongs to me.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endPar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endParaRPr lang="en-GB"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endPar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endParaRPr lang="en-GB"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endPar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endParaRPr lang="en-GB"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endPar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endParaRPr lang="en-GB"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endParaRPr lang="en-GB"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have a choice; please don't choose for me,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It belongs to me.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have freedom; please don't capture me,</a:t>
            </a:r>
            <a:endParaRPr lang="en-GB"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It belongs to me.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have incredible feelings; please don't hurt me,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They belong to me.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have a lot of love; please don't hate me,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Love is mine to share.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I'm on my material journey; don't follow me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It won't be fair.</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6937"/>
              </a:buClr>
              <a:buSzTx/>
              <a:buFont typeface="Arial" panose="020B0604020202020204" pitchFamily="34" charset="0"/>
              <a:buNone/>
              <a:tabLst/>
              <a:defRPr/>
            </a:pPr>
            <a:r>
              <a:rPr kumimoji="0" lang="en-GB"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So.</a:t>
            </a: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 have a dream; it's my dream to be free.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113F8A94-D115-2AEF-DA56-4F1E616BFA1B}"/>
              </a:ext>
            </a:extLst>
          </p:cNvPr>
          <p:cNvPicPr>
            <a:picLocks noChangeAspect="1"/>
          </p:cNvPicPr>
          <p:nvPr/>
        </p:nvPicPr>
        <p:blipFill>
          <a:blip r:embed="rId2"/>
          <a:stretch>
            <a:fillRect/>
          </a:stretch>
        </p:blipFill>
        <p:spPr>
          <a:xfrm>
            <a:off x="193965" y="237521"/>
            <a:ext cx="3517697" cy="859611"/>
          </a:xfrm>
          <a:prstGeom prst="rect">
            <a:avLst/>
          </a:prstGeom>
        </p:spPr>
      </p:pic>
      <p:sp>
        <p:nvSpPr>
          <p:cNvPr id="14" name="TextBox 13">
            <a:extLst>
              <a:ext uri="{FF2B5EF4-FFF2-40B4-BE49-F238E27FC236}">
                <a16:creationId xmlns:a16="http://schemas.microsoft.com/office/drawing/2014/main" id="{063D75A0-6C82-6C2A-DB83-527A6B39576A}"/>
              </a:ext>
            </a:extLst>
          </p:cNvPr>
          <p:cNvSpPr txBox="1"/>
          <p:nvPr/>
        </p:nvSpPr>
        <p:spPr>
          <a:xfrm>
            <a:off x="4285673" y="382669"/>
            <a:ext cx="8118762" cy="109440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00AEEF"/>
                </a:solidFill>
                <a:effectLst/>
                <a:uLnTx/>
                <a:uFillTx/>
                <a:latin typeface="Arial" panose="020B0604020202020204" pitchFamily="34" charset="0"/>
                <a:ea typeface="Calibri" panose="020F0502020204030204" pitchFamily="34" charset="0"/>
                <a:cs typeface="Times New Roman" panose="02020603050405020304" pitchFamily="18" charset="0"/>
              </a:rPr>
              <a:t>Give yourself some quiet time…some space... some peace….</a:t>
            </a:r>
            <a:endParaRPr kumimoji="0" lang="en-GB" sz="1600" b="1" i="0" u="none" strike="noStrike" kern="1200" cap="none" spc="0" normalizeH="0" baseline="0" noProof="0" dirty="0">
              <a:ln>
                <a:noFill/>
              </a:ln>
              <a:solidFill>
                <a:srgbClr val="00AEE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00AEEF"/>
                </a:solidFill>
                <a:effectLst/>
                <a:uLnTx/>
                <a:uFillTx/>
                <a:latin typeface="Arial" panose="020B0604020202020204" pitchFamily="34" charset="0"/>
                <a:ea typeface="Calibri" panose="020F0502020204030204" pitchFamily="34" charset="0"/>
                <a:cs typeface="Times New Roman" panose="02020603050405020304" pitchFamily="18" charset="0"/>
              </a:rPr>
              <a:t>Read the poem by </a:t>
            </a:r>
            <a:r>
              <a:rPr kumimoji="0" lang="en-GB" sz="1600" b="1" i="0" u="none" strike="noStrike" kern="1200" cap="none" spc="0" normalizeH="0" baseline="0" noProof="0" dirty="0" err="1">
                <a:ln>
                  <a:noFill/>
                </a:ln>
                <a:solidFill>
                  <a:srgbClr val="00AEEF"/>
                </a:solidFill>
                <a:effectLst/>
                <a:uLnTx/>
                <a:uFillTx/>
                <a:latin typeface="Arial" panose="020B0604020202020204" pitchFamily="34" charset="0"/>
                <a:ea typeface="Calibri" panose="020F0502020204030204" pitchFamily="34" charset="0"/>
                <a:cs typeface="Times New Roman" panose="02020603050405020304" pitchFamily="18" charset="0"/>
              </a:rPr>
              <a:t>Kuli</a:t>
            </a:r>
            <a:r>
              <a:rPr kumimoji="0" lang="en-GB" sz="1600" b="1" i="0" u="none" strike="noStrike" kern="1200" cap="none" spc="0" normalizeH="0" baseline="0" noProof="0" dirty="0">
                <a:ln>
                  <a:noFill/>
                </a:ln>
                <a:solidFill>
                  <a:srgbClr val="00AEEF"/>
                </a:solidFill>
                <a:effectLst/>
                <a:uLnTx/>
                <a:uFillTx/>
                <a:latin typeface="Arial" panose="020B0604020202020204" pitchFamily="34" charset="0"/>
                <a:ea typeface="Calibri" panose="020F0502020204030204" pitchFamily="34" charset="0"/>
                <a:cs typeface="Times New Roman" panose="02020603050405020304" pitchFamily="18" charset="0"/>
              </a:rPr>
              <a:t> Kohli. What does it say to you about people… about life... about (dis)ability?   Read more about </a:t>
            </a:r>
            <a:r>
              <a:rPr kumimoji="0" lang="en-GB" sz="1600" b="1" i="0" u="none" strike="noStrike" kern="1200" cap="none" spc="0" normalizeH="0" baseline="0" noProof="0" dirty="0" err="1">
                <a:ln>
                  <a:noFill/>
                </a:ln>
                <a:solidFill>
                  <a:srgbClr val="00AEEF"/>
                </a:solidFill>
                <a:effectLst/>
                <a:uLnTx/>
                <a:uFillTx/>
                <a:latin typeface="Arial" panose="020B0604020202020204" pitchFamily="34" charset="0"/>
                <a:ea typeface="Calibri" panose="020F0502020204030204" pitchFamily="34" charset="0"/>
                <a:cs typeface="Times New Roman" panose="02020603050405020304" pitchFamily="18" charset="0"/>
              </a:rPr>
              <a:t>Kuli’s</a:t>
            </a:r>
            <a:r>
              <a:rPr kumimoji="0" lang="en-GB" sz="1600" b="1" i="0" u="none" strike="noStrike" kern="1200" cap="none" spc="0" normalizeH="0" baseline="0" noProof="0" dirty="0">
                <a:ln>
                  <a:noFill/>
                </a:ln>
                <a:solidFill>
                  <a:srgbClr val="00AEEF"/>
                </a:solidFill>
                <a:effectLst/>
                <a:uLnTx/>
                <a:uFillTx/>
                <a:latin typeface="Arial" panose="020B0604020202020204" pitchFamily="34" charset="0"/>
                <a:ea typeface="Calibri" panose="020F0502020204030204" pitchFamily="34" charset="0"/>
                <a:cs typeface="Times New Roman" panose="02020603050405020304" pitchFamily="18" charset="0"/>
              </a:rPr>
              <a:t> story </a:t>
            </a:r>
            <a:r>
              <a:rPr kumimoji="0" lang="en-GB" sz="1600" b="1" i="0" u="none" strike="noStrike" kern="1200" cap="none" spc="0" normalizeH="0" baseline="0" noProof="0" dirty="0">
                <a:ln>
                  <a:noFill/>
                </a:ln>
                <a:solidFill>
                  <a:srgbClr val="00AEEF"/>
                </a:solidFill>
                <a:effectLst/>
                <a:uLnTx/>
                <a:uFillTx/>
                <a:latin typeface="Arial" panose="020B0604020202020204" pitchFamily="34" charset="0"/>
                <a:ea typeface="Calibri" panose="020F0502020204030204" pitchFamily="34" charset="0"/>
                <a:cs typeface="Times New Roman" panose="02020603050405020304" pitchFamily="18" charset="0"/>
                <a:hlinkClick r:id="rId3"/>
              </a:rPr>
              <a:t>here</a:t>
            </a:r>
            <a:r>
              <a:rPr kumimoji="0" lang="en-GB" sz="1600" b="1" i="0" u="none" strike="noStrike" kern="1200" cap="none" spc="0" normalizeH="0" baseline="0" noProof="0" dirty="0">
                <a:ln>
                  <a:noFill/>
                </a:ln>
                <a:solidFill>
                  <a:srgbClr val="00AEEF"/>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GB" sz="1600" b="1" i="0" u="none" strike="noStrike" kern="1200" cap="none" spc="0" normalizeH="0" baseline="0" noProof="0" dirty="0">
              <a:ln>
                <a:noFill/>
              </a:ln>
              <a:solidFill>
                <a:srgbClr val="00AEE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945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F6F1-CA81-DB4E-AAF1-DEADC82DDBB4}"/>
              </a:ext>
            </a:extLst>
          </p:cNvPr>
          <p:cNvSpPr>
            <a:spLocks noGrp="1"/>
          </p:cNvSpPr>
          <p:nvPr>
            <p:ph type="ctrTitle"/>
          </p:nvPr>
        </p:nvSpPr>
        <p:spPr>
          <a:xfrm>
            <a:off x="296867" y="5796988"/>
            <a:ext cx="3696909" cy="744407"/>
          </a:xfrm>
        </p:spPr>
        <p:txBody>
          <a:bodyPr/>
          <a:lstStyle/>
          <a:p>
            <a:r>
              <a:rPr lang="en-US" sz="3800" dirty="0">
                <a:latin typeface="Arial Black" panose="020B0A04020102020204" pitchFamily="34" charset="0"/>
              </a:rPr>
              <a:t>THANK YOU</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47148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a:t>
            </a:r>
            <a:r>
              <a:rPr lang="en-GB" dirty="0">
                <a:latin typeface="Arial" panose="020B0604020202020204" pitchFamily="34" charset="0"/>
                <a:cs typeface="Arial" panose="020B0604020202020204" pitchFamily="34" charset="0"/>
              </a:rPr>
              <a:t>International Day of People with Disabilities, Articles 23 and Article 2 of the </a:t>
            </a:r>
            <a:r>
              <a:rPr lang="en-GB" sz="1800" b="1" dirty="0">
                <a:effectLst/>
                <a:latin typeface="Arial" panose="020B0604020202020204" pitchFamily="34" charset="0"/>
                <a:ea typeface="Calibri" panose="020F0502020204030204" pitchFamily="34" charset="0"/>
              </a:rPr>
              <a:t>UNCRPD</a:t>
            </a:r>
            <a:endParaRPr lang="en-US" dirty="0">
              <a:latin typeface="Arial" panose="020B0604020202020204" pitchFamily="34" charset="0"/>
              <a:cs typeface="Arial" panose="020B0604020202020204" pitchFamily="34" charset="0"/>
            </a:endParaRPr>
          </a:p>
          <a:p>
            <a:pPr>
              <a:lnSpc>
                <a:spcPct val="150000"/>
              </a:lnSpc>
            </a:pPr>
            <a:r>
              <a:rPr lang="en-US" dirty="0">
                <a:solidFill>
                  <a:srgbClr val="00AEEF"/>
                </a:solidFill>
                <a:latin typeface="Arial" panose="020B0604020202020204" pitchFamily="34" charset="0"/>
                <a:cs typeface="Arial" panose="020B0604020202020204" pitchFamily="34" charset="0"/>
              </a:rPr>
              <a:t>Slide 4 &amp; 5</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International Day of People with Disabilities</a:t>
            </a:r>
          </a:p>
          <a:p>
            <a:pPr>
              <a:lnSpc>
                <a:spcPct val="150000"/>
              </a:lnSpc>
            </a:pPr>
            <a:r>
              <a:rPr lang="en-US" dirty="0">
                <a:solidFill>
                  <a:srgbClr val="00AEEF"/>
                </a:solidFill>
                <a:latin typeface="Arial" panose="020B0604020202020204" pitchFamily="34" charset="0"/>
                <a:cs typeface="Arial" panose="020B0604020202020204" pitchFamily="34" charset="0"/>
              </a:rPr>
              <a:t>Slide 6, 7 &amp; 8 </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10 &amp; 11</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12</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221699"/>
            <a:ext cx="5076858" cy="1308803"/>
          </a:xfrm>
        </p:spPr>
        <p:txBody>
          <a:bodyPr/>
          <a:lstStyle/>
          <a:p>
            <a:r>
              <a:rPr lang="en-US" sz="2800" dirty="0">
                <a:latin typeface="Arial Black" panose="020B0A04020102020204" pitchFamily="34" charset="0"/>
              </a:rPr>
              <a:t>INTERNATIONAL DAY OF PEOPLE WITH DISABILITIES</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292515" y="390141"/>
            <a:ext cx="5899485" cy="2032000"/>
          </a:xfrm>
        </p:spPr>
        <p:txBody>
          <a:bodyPr vert="horz" lIns="0" tIns="45720" rIns="91440" bIns="45720" rtlCol="0" anchor="t">
            <a:noAutofit/>
          </a:bodyPr>
          <a:lstStyle/>
          <a:p>
            <a:pPr algn="l" rtl="0" fontAlgn="base"/>
            <a:r>
              <a:rPr lang="en-GB" sz="1600" b="1" dirty="0">
                <a:latin typeface="Arial" panose="020B0604020202020204" pitchFamily="34" charset="0"/>
                <a:cs typeface="Arial" panose="020B0604020202020204" pitchFamily="34" charset="0"/>
              </a:rPr>
              <a:t>On 3 December we celebrate International Day of People with Disabilities. </a:t>
            </a:r>
          </a:p>
          <a:p>
            <a:pPr algn="l" rtl="0" fontAlgn="base"/>
            <a:r>
              <a:rPr lang="en-GB" sz="1600" dirty="0">
                <a:latin typeface="Arial" panose="020B0604020202020204" pitchFamily="34" charset="0"/>
                <a:cs typeface="Arial" panose="020B0604020202020204" pitchFamily="34" charset="0"/>
              </a:rPr>
              <a:t>This global event promotes equality for people with disability and celebrates their achievements. It has been celebrated every year since 1981.  </a:t>
            </a:r>
          </a:p>
          <a:p>
            <a:pPr algn="l" rtl="0" fontAlgn="base"/>
            <a:r>
              <a:rPr lang="en-GB" sz="1600" dirty="0">
                <a:latin typeface="Arial" panose="020B0604020202020204" pitchFamily="34" charset="0"/>
                <a:cs typeface="Arial" panose="020B0604020202020204" pitchFamily="34" charset="0"/>
              </a:rPr>
              <a:t>It is also a day to promote awareness of the challenges faced by over 1 billion people living with disabilities, and the role communities and societies play in breaking down barriers to inclusion. </a:t>
            </a:r>
          </a:p>
          <a:p>
            <a:pPr fontAlgn="base"/>
            <a:r>
              <a:rPr lang="en-GB" sz="1600" dirty="0">
                <a:latin typeface="Arial"/>
                <a:cs typeface="Arial"/>
              </a:rPr>
              <a:t>Article 2 states:  The Convention applies to every child without discrimination, whatever their ethnicity, gender, religion, language, abilities or any other status, whatever they think or say, whatever their family background.  </a:t>
            </a:r>
            <a:endParaRPr lang="en-GB" sz="1600" dirty="0">
              <a:latin typeface="Arial" panose="020B0604020202020204" pitchFamily="34" charset="0"/>
              <a:cs typeface="Arial" panose="020B0604020202020204" pitchFamily="34" charset="0"/>
            </a:endParaRPr>
          </a:p>
          <a:p>
            <a:pPr algn="l" rtl="0" fontAlgn="base"/>
            <a:r>
              <a:rPr lang="en-GB" sz="1600" dirty="0">
                <a:latin typeface="Arial"/>
                <a:cs typeface="Arial"/>
              </a:rPr>
              <a:t>Article 23 states: A child with a disability has the right to live a full and decent life with dignity and, as far as possible, independence and to play an active part in the community. Governments must do all they can to support disabled children and their families.</a:t>
            </a: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645797"/>
            <a:ext cx="5763774" cy="584775"/>
          </a:xfrm>
          <a:prstGeom prst="rect">
            <a:avLst/>
          </a:prstGeom>
          <a:noFill/>
        </p:spPr>
        <p:txBody>
          <a:bodyPr wrap="square" lIns="91440" tIns="45720" rIns="91440" bIns="45720" rtlCol="0" anchor="t">
            <a:spAutoFit/>
          </a:bodyPr>
          <a:lstStyle/>
          <a:p>
            <a:r>
              <a:rPr lang="en-GB" sz="1600" dirty="0">
                <a:latin typeface="Arial"/>
                <a:cs typeface="Arial"/>
              </a:rPr>
              <a:t>Stuart Whiffin, RRSA Professional Adviser, </a:t>
            </a:r>
            <a:endParaRPr lang="en-US" dirty="0"/>
          </a:p>
          <a:p>
            <a:r>
              <a:rPr lang="en-GB" sz="1600" dirty="0">
                <a:latin typeface="Arial" panose="020B0604020202020204" pitchFamily="34" charset="0"/>
                <a:cs typeface="Arial" panose="020B0604020202020204" pitchFamily="34" charset="0"/>
              </a:rPr>
              <a:t>introduces the International Day of People with Disabilities</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12" name="Online Media 11" title="Stuart Whiffin, Professional Adviser, introduces International Day of People with Disabilities">
            <a:hlinkClick r:id="" action="ppaction://media"/>
            <a:extLst>
              <a:ext uri="{FF2B5EF4-FFF2-40B4-BE49-F238E27FC236}">
                <a16:creationId xmlns:a16="http://schemas.microsoft.com/office/drawing/2014/main" id="{1104BFD2-7F43-21EC-7271-9592C36858C5}"/>
              </a:ext>
            </a:extLst>
          </p:cNvPr>
          <p:cNvPicPr>
            <a:picLocks noRot="1" noChangeAspect="1"/>
          </p:cNvPicPr>
          <p:nvPr>
            <a:videoFile r:link="rId1"/>
          </p:nvPr>
        </p:nvPicPr>
        <p:blipFill>
          <a:blip r:embed="rId4"/>
          <a:stretch>
            <a:fillRect/>
          </a:stretch>
        </p:blipFill>
        <p:spPr>
          <a:xfrm>
            <a:off x="771357" y="2663326"/>
            <a:ext cx="4269875" cy="2412480"/>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5899" y="274323"/>
            <a:ext cx="5194788" cy="1696600"/>
          </a:xfrm>
        </p:spPr>
        <p:txBody>
          <a:bodyPr/>
          <a:lstStyle/>
          <a:p>
            <a:r>
              <a:rPr lang="en-US" sz="2800" dirty="0">
                <a:latin typeface="Arial Black" panose="020B0A04020102020204" pitchFamily="34" charset="0"/>
              </a:rPr>
              <a:t>EXPLORING INTERNATIONAL DAY OF PEOPLE WITH DISABILITIES</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Think of as many reasons as you can.</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602573" y="2435819"/>
            <a:ext cx="5351301" cy="1357312"/>
          </a:xfrm>
        </p:spPr>
        <p:txBody>
          <a:bodyPr>
            <a:normAutofit/>
          </a:bodyPr>
          <a:lstStyle/>
          <a:p>
            <a:r>
              <a:rPr lang="en-GB" sz="2400" dirty="0">
                <a:effectLst/>
                <a:latin typeface="Arial" panose="020B0604020202020204" pitchFamily="34" charset="0"/>
              </a:rPr>
              <a:t>Why do you think the world has a special day to focus on people with disabilities?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636" y="279341"/>
            <a:ext cx="8651354" cy="1132014"/>
          </a:xfrm>
        </p:spPr>
        <p:txBody>
          <a:bodyPr/>
          <a:lstStyle/>
          <a:p>
            <a:r>
              <a:rPr lang="en-US" sz="2800" dirty="0">
                <a:latin typeface="Arial Black" panose="020B0A04020102020204" pitchFamily="34" charset="0"/>
              </a:rPr>
              <a:t>EXPLORING INTERNATIONAL DAY OF PEOPLE WITH DISABILITIES</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think of any other reasons?</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1740289"/>
            <a:ext cx="11471580" cy="3967061"/>
          </a:xfrm>
        </p:spPr>
        <p:txBody>
          <a:bodyPr numCol="2">
            <a:noAutofit/>
          </a:bodyPr>
          <a:lstStyle/>
          <a:p>
            <a:pPr algn="l" rtl="0" fontAlgn="base">
              <a:buFont typeface="Arial" panose="020B0604020202020204" pitchFamily="34" charset="0"/>
              <a:buChar char="•"/>
            </a:pPr>
            <a:r>
              <a:rPr lang="en-GB" sz="1500" dirty="0">
                <a:solidFill>
                  <a:srgbClr val="000000"/>
                </a:solidFill>
                <a:latin typeface="Arial" panose="020B0604020202020204" pitchFamily="34" charset="0"/>
              </a:rPr>
              <a:t>We should welcome all people and celebrate differences.</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There are millions of people with disabilities – they should feel part of society</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Some people want help to be more supportive of people with disabilities</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Not every disability can be seen – we need to be more aware of different types of disabilities</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Some people still treat people with disabilities badly.</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Some governments do not properly support people who are disabled</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Sometimes people are prejudiced about disability and may say or do hurtful things.</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People who are disabled have all the rights that everyone else has.</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Everyone needs to learn more and understand what it’s like to live with different disabilities.</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Celebrating and including people the disabilities will make the world a better place.</a:t>
            </a:r>
          </a:p>
        </p:txBody>
      </p:sp>
    </p:spTree>
    <p:extLst>
      <p:ext uri="{BB962C8B-B14F-4D97-AF65-F5344CB8AC3E}">
        <p14:creationId xmlns:p14="http://schemas.microsoft.com/office/powerpoint/2010/main" val="185840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597190" y="2213408"/>
            <a:ext cx="4251536" cy="1977464"/>
          </a:xfrm>
          <a:prstGeom prst="rect">
            <a:avLst/>
          </a:prstGeom>
          <a:noFill/>
        </p:spPr>
        <p:txBody>
          <a:bodyPr wrap="square" rtlCol="0">
            <a:spAutoFit/>
          </a:bodyPr>
          <a:lstStyle/>
          <a:p>
            <a:pPr algn="ctr"/>
            <a:r>
              <a:rPr lang="en-GB" sz="1600" b="1" i="0" dirty="0">
                <a:effectLst/>
                <a:latin typeface="Arial" panose="020B0604020202020204" pitchFamily="34" charset="0"/>
                <a:hlinkClick r:id="rId4">
                  <a:extLst>
                    <a:ext uri="{A12FA001-AC4F-418D-AE19-62706E023703}">
                      <ahyp:hlinkClr xmlns:ahyp="http://schemas.microsoft.com/office/drawing/2018/hyperlinkcolor" val="tx"/>
                    </a:ext>
                  </a:extLst>
                </a:hlinkClick>
              </a:rPr>
              <a:t>Watch this clip</a:t>
            </a:r>
            <a:r>
              <a:rPr lang="en-GB" sz="1600" b="0" i="0" dirty="0">
                <a:effectLst/>
                <a:latin typeface="Arial" panose="020B0604020202020204" pitchFamily="34" charset="0"/>
              </a:rPr>
              <a:t> of a story book by Kate Gaynor titled ‘Birthday for Ben’. Why doesn’t Ben like parties at first? How does Ben make sure that everyone can participate in his party? How can you make sure that everyone feels included and is fully able to participate in your class? </a:t>
            </a:r>
          </a:p>
          <a:p>
            <a:pPr algn="ctr"/>
            <a:r>
              <a:rPr lang="en-GB" sz="1050" b="1" dirty="0">
                <a:latin typeface="Arial" panose="020B0604020202020204" pitchFamily="34" charset="0"/>
                <a:hlinkClick r:id="rId5">
                  <a:extLst>
                    <a:ext uri="{A12FA001-AC4F-418D-AE19-62706E023703}">
                      <ahyp:hlinkClr xmlns:ahyp="http://schemas.microsoft.com/office/drawing/2018/hyperlinkcolor" val="tx"/>
                    </a:ext>
                  </a:extLst>
                </a:hlinkClick>
              </a:rPr>
              <a:t>*</a:t>
            </a:r>
            <a:r>
              <a:rPr lang="en-GB" sz="1050" b="1" i="0" dirty="0">
                <a:effectLst/>
                <a:latin typeface="Arial" panose="020B0604020202020204" pitchFamily="34" charset="0"/>
                <a:hlinkClick r:id="rId5">
                  <a:extLst>
                    <a:ext uri="{A12FA001-AC4F-418D-AE19-62706E023703}">
                      <ahyp:hlinkClr xmlns:ahyp="http://schemas.microsoft.com/office/drawing/2018/hyperlinkcolor" val="tx"/>
                    </a:ext>
                  </a:extLst>
                </a:hlinkClick>
              </a:rPr>
              <a:t>More teacher guidance here </a:t>
            </a:r>
            <a:endParaRPr lang="en-GB" sz="105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69591" y="4518174"/>
            <a:ext cx="4476881" cy="2031325"/>
          </a:xfrm>
          <a:prstGeom prst="rect">
            <a:avLst/>
          </a:prstGeom>
          <a:noFill/>
        </p:spPr>
        <p:txBody>
          <a:bodyPr wrap="square" rtlCol="0">
            <a:spAutoFit/>
          </a:bodyPr>
          <a:lstStyle/>
          <a:p>
            <a:pPr algn="ctr"/>
            <a:r>
              <a:rPr lang="en-GB" i="0" dirty="0">
                <a:effectLst/>
                <a:latin typeface="Arial" panose="020B0604020202020204" pitchFamily="34" charset="0"/>
              </a:rPr>
              <a:t>Have you read any stories about people with disabilities? Download My Brother is an Astronaut from the website of the charity </a:t>
            </a:r>
            <a:r>
              <a:rPr lang="en-GB" b="1" i="0" dirty="0">
                <a:effectLst/>
                <a:latin typeface="Arial" panose="020B0604020202020204" pitchFamily="34" charset="0"/>
                <a:hlinkClick r:id="rId6">
                  <a:extLst>
                    <a:ext uri="{A12FA001-AC4F-418D-AE19-62706E023703}">
                      <ahyp:hlinkClr xmlns:ahyp="http://schemas.microsoft.com/office/drawing/2018/hyperlinkcolor" val="tx"/>
                    </a:ext>
                  </a:extLst>
                </a:hlinkClick>
              </a:rPr>
              <a:t>SCOPE</a:t>
            </a:r>
            <a:r>
              <a:rPr lang="en-GB" i="0" dirty="0">
                <a:effectLst/>
                <a:latin typeface="Arial" panose="020B0604020202020204" pitchFamily="34" charset="0"/>
              </a:rPr>
              <a:t>. Read it as a class and discuss what life is like for Jake and his family. If you have time, look at some of the other stories.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7133278" y="2463476"/>
            <a:ext cx="4868183" cy="1477328"/>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Times New Roman" panose="02020603050405020304" pitchFamily="18" charset="0"/>
              </a:rPr>
              <a:t>Use dolls, toys and or images to open up a discussion with children about disability. Design a poster or welcome banner for your class to promote inclusion and diversity linked to Article 2</a:t>
            </a:r>
            <a:r>
              <a:rPr lang="en-GB" dirty="0">
                <a:solidFill>
                  <a:schemeClr val="bg1"/>
                </a:solidFill>
                <a:latin typeface="Times New Roman" panose="02020603050405020304" pitchFamily="18" charset="0"/>
                <a:ea typeface="Times New Roman" panose="02020603050405020304" pitchFamily="18" charset="0"/>
              </a:rPr>
              <a:t>.</a:t>
            </a:r>
            <a:r>
              <a:rPr lang="en-GB" sz="1800" b="0" i="1" dirty="0">
                <a:solidFill>
                  <a:schemeClr val="bg1"/>
                </a:solidFill>
                <a:effectLst/>
                <a:latin typeface="Arial" panose="020B0604020202020204" pitchFamily="34" charset="0"/>
              </a:rPr>
              <a:t>  </a:t>
            </a:r>
            <a:r>
              <a:rPr lang="en-GB" sz="1800" b="0" i="0" dirty="0">
                <a:solidFill>
                  <a:schemeClr val="bg1"/>
                </a:solidFill>
                <a:effectLst/>
                <a:latin typeface="Arial" panose="020B0604020202020204" pitchFamily="34" charset="0"/>
              </a:rPr>
              <a:t> </a:t>
            </a:r>
            <a:endParaRPr lang="en-GB" sz="1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5508203" y="4574591"/>
            <a:ext cx="6377402" cy="2031325"/>
          </a:xfrm>
          <a:prstGeom prst="rect">
            <a:avLst/>
          </a:prstGeom>
          <a:noFill/>
        </p:spPr>
        <p:txBody>
          <a:bodyPr wrap="square" rtlCol="0">
            <a:spAutoFit/>
          </a:bodyPr>
          <a:lstStyle/>
          <a:p>
            <a:pPr lvl="0" algn="ctr" fontAlgn="base">
              <a:buSzPts val="1100"/>
            </a:pPr>
            <a:r>
              <a:rPr lang="en-GB" sz="1800" dirty="0">
                <a:solidFill>
                  <a:schemeClr val="bg1"/>
                </a:solidFill>
                <a:effectLst/>
                <a:latin typeface="Arial" panose="020B0604020202020204" pitchFamily="34" charset="0"/>
                <a:ea typeface="Times New Roman" panose="02020603050405020304" pitchFamily="18" charset="0"/>
              </a:rPr>
              <a:t>Sign language is a way of communicating using your hands. It is not only used by some people with hearing loss but helps with other communication disabilities too. Have a look at </a:t>
            </a:r>
            <a:r>
              <a:rPr lang="en-GB" sz="1800" u="sng" dirty="0">
                <a:solidFill>
                  <a:schemeClr val="bg1"/>
                </a:solidFill>
                <a:effectLst/>
                <a:latin typeface="Arial" panose="020B06040202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this website</a:t>
            </a:r>
            <a:r>
              <a:rPr lang="en-GB" sz="1800" dirty="0">
                <a:solidFill>
                  <a:schemeClr val="bg1"/>
                </a:solidFill>
                <a:effectLst/>
                <a:latin typeface="Arial" panose="020B0604020202020204" pitchFamily="34" charset="0"/>
                <a:ea typeface="Times New Roman" panose="02020603050405020304" pitchFamily="18" charset="0"/>
              </a:rPr>
              <a:t> and see if you can learn some sign language. Teach what you learn to a friend. How does sign language help other types of disability? </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pic>
        <p:nvPicPr>
          <p:cNvPr id="9" name="Online Media 8" title="Birthday for Ben">
            <a:hlinkClick r:id="" action="ppaction://media"/>
            <a:extLst>
              <a:ext uri="{FF2B5EF4-FFF2-40B4-BE49-F238E27FC236}">
                <a16:creationId xmlns:a16="http://schemas.microsoft.com/office/drawing/2014/main" id="{38B82ECB-3B6F-5165-0DB8-1CEEF3429904}"/>
              </a:ext>
            </a:extLst>
          </p:cNvPr>
          <p:cNvPicPr>
            <a:picLocks noRot="1" noChangeAspect="1"/>
          </p:cNvPicPr>
          <p:nvPr>
            <a:videoFile r:link="rId1"/>
          </p:nvPr>
        </p:nvPicPr>
        <p:blipFill>
          <a:blip r:embed="rId8"/>
          <a:stretch>
            <a:fillRect/>
          </a:stretch>
        </p:blipFill>
        <p:spPr>
          <a:xfrm>
            <a:off x="4934857" y="2295407"/>
            <a:ext cx="2006359" cy="1133593"/>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75602" y="2320971"/>
            <a:ext cx="5520398" cy="1754326"/>
          </a:xfrm>
          <a:prstGeom prst="rect">
            <a:avLst/>
          </a:prstGeom>
          <a:noFill/>
        </p:spPr>
        <p:txBody>
          <a:bodyPr wrap="square" rtlCol="0">
            <a:spAutoFit/>
          </a:bodyPr>
          <a:lstStyle/>
          <a:p>
            <a:pPr algn="ctr"/>
            <a:r>
              <a:rPr lang="en-GB" dirty="0">
                <a:solidFill>
                  <a:schemeClr val="bg1"/>
                </a:solidFill>
                <a:latin typeface="Arial" panose="020B0604020202020204" pitchFamily="34" charset="0"/>
              </a:rPr>
              <a:t>Investigate different types of ‘invisible’ or ‘hidden’ disabilities. Discuss in class why it is important to understand such disabilities. Use your creativity, through art, drama or music to help other people in your school to learn a little more about hidden disabilities – don’t forget to mention rights.</a:t>
            </a:r>
            <a:r>
              <a:rPr lang="en-GB" sz="1800" b="0" i="0" dirty="0">
                <a:solidFill>
                  <a:schemeClr val="bg1"/>
                </a:solidFill>
                <a:effectLst/>
                <a:latin typeface="Arial" panose="020B0604020202020204" pitchFamily="34" charset="0"/>
              </a:rPr>
              <a:t> </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010674" y="4492080"/>
            <a:ext cx="4922338" cy="1815882"/>
          </a:xfrm>
          <a:prstGeom prst="rect">
            <a:avLst/>
          </a:prstGeom>
          <a:noFill/>
        </p:spPr>
        <p:txBody>
          <a:bodyPr wrap="square" rtlCol="0">
            <a:spAutoFit/>
          </a:bodyPr>
          <a:lstStyle/>
          <a:p>
            <a:pPr algn="ctr"/>
            <a:r>
              <a:rPr lang="en-GB" sz="1600" dirty="0">
                <a:solidFill>
                  <a:srgbClr val="000000"/>
                </a:solidFill>
                <a:effectLst/>
                <a:latin typeface="Arial" panose="020B0604020202020204" pitchFamily="34" charset="0"/>
                <a:ea typeface="Times New Roman" panose="02020603050405020304" pitchFamily="18" charset="0"/>
              </a:rPr>
              <a:t>Does your school library have any of the books mentioned </a:t>
            </a:r>
            <a:r>
              <a:rPr lang="en-GB" sz="1600" b="1" u="sng" dirty="0">
                <a:effectLst/>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here</a:t>
            </a:r>
            <a:r>
              <a:rPr lang="en-GB" sz="1600" b="1" dirty="0">
                <a:effectLst/>
                <a:latin typeface="Arial" panose="020B0604020202020204" pitchFamily="34" charset="0"/>
                <a:ea typeface="Times New Roman" panose="02020603050405020304" pitchFamily="18" charset="0"/>
              </a:rPr>
              <a:t> </a:t>
            </a:r>
            <a:r>
              <a:rPr lang="en-GB" sz="1600" dirty="0">
                <a:solidFill>
                  <a:srgbClr val="000000"/>
                </a:solidFill>
                <a:effectLst/>
                <a:latin typeface="Arial" panose="020B0604020202020204" pitchFamily="34" charset="0"/>
                <a:ea typeface="Times New Roman" panose="02020603050405020304" pitchFamily="18" charset="0"/>
              </a:rPr>
              <a:t>about children with autism? If so, choose one to read and discuss some of the barriers children face and which of their rights may be impacted or write a book review, making reference to rights. If not, talk to your teacher about broadening the range of books available.</a:t>
            </a:r>
            <a:endParaRPr lang="en-GB"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256896" y="2285502"/>
            <a:ext cx="3935091" cy="2000548"/>
          </a:xfrm>
          <a:prstGeom prst="rect">
            <a:avLst/>
          </a:prstGeom>
          <a:noFill/>
        </p:spPr>
        <p:txBody>
          <a:bodyPr wrap="square" rtlCol="0">
            <a:spAutoFit/>
          </a:bodyPr>
          <a:lstStyle/>
          <a:p>
            <a:pPr lvl="0" algn="ctr" fontAlgn="base">
              <a:buSzPts val="1100"/>
            </a:pPr>
            <a:r>
              <a:rPr lang="en-GB" sz="1800" dirty="0">
                <a:solidFill>
                  <a:srgbClr val="000000"/>
                </a:solidFill>
                <a:effectLst/>
                <a:latin typeface="Arial" panose="020B0604020202020204" pitchFamily="34" charset="0"/>
                <a:ea typeface="Times New Roman" panose="02020603050405020304" pitchFamily="18" charset="0"/>
              </a:rPr>
              <a:t>This is the logo for the International Day of Persons with Disabilities. Work with a partner and try to use words to describe what you think it represents. </a:t>
            </a:r>
          </a:p>
          <a:p>
            <a:pPr lvl="0" algn="ctr" fontAlgn="base">
              <a:buSzPts val="1100"/>
            </a:pPr>
            <a:r>
              <a:rPr lang="en-GB" sz="1800" dirty="0">
                <a:solidFill>
                  <a:srgbClr val="000000"/>
                </a:solidFill>
                <a:effectLst/>
                <a:latin typeface="Arial" panose="020B0604020202020204" pitchFamily="34" charset="0"/>
                <a:ea typeface="Times New Roman" panose="02020603050405020304" pitchFamily="18" charset="0"/>
              </a:rPr>
              <a:t>Feedback your ideas to the class. </a:t>
            </a:r>
            <a:endParaRPr lang="en-GB" sz="1800" dirty="0">
              <a:effectLst/>
              <a:latin typeface="Times New Roman" panose="02020603050405020304" pitchFamily="18" charset="0"/>
              <a:ea typeface="Times New Roman" panose="02020603050405020304" pitchFamily="18" charset="0"/>
            </a:endParaRPr>
          </a:p>
          <a:p>
            <a:pPr algn="ct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75602" y="4463935"/>
            <a:ext cx="3731704" cy="2308324"/>
          </a:xfrm>
          <a:prstGeom prst="rect">
            <a:avLst/>
          </a:prstGeom>
          <a:noFill/>
        </p:spPr>
        <p:txBody>
          <a:bodyPr wrap="square" rtlCol="0">
            <a:spAutoFit/>
          </a:bodyPr>
          <a:lstStyle/>
          <a:p>
            <a:pPr algn="ctr" rtl="0" fontAlgn="base"/>
            <a:r>
              <a:rPr lang="en-GB" sz="1600" i="0" dirty="0">
                <a:solidFill>
                  <a:schemeClr val="bg1"/>
                </a:solidFill>
                <a:effectLst/>
                <a:latin typeface="Arial" panose="020B0604020202020204" pitchFamily="34" charset="0"/>
                <a:cs typeface="Arial" panose="020B0604020202020204" pitchFamily="34" charset="0"/>
              </a:rPr>
              <a:t>Watch</a:t>
            </a:r>
            <a:r>
              <a:rPr lang="en-GB" sz="1600" b="1" i="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this short highlights film from </a:t>
            </a:r>
            <a:r>
              <a:rPr lang="en-GB" sz="1600" i="0" dirty="0">
                <a:solidFill>
                  <a:schemeClr val="bg1"/>
                </a:solidFill>
                <a:effectLst/>
                <a:latin typeface="Arial" panose="020B0604020202020204" pitchFamily="34" charset="0"/>
                <a:cs typeface="Arial" panose="020B0604020202020204" pitchFamily="34" charset="0"/>
              </a:rPr>
              <a:t>the 2020 Paralympics. What sporting opportunities are available in your community for children with disabilities? Is there something you could do to increase access to sports for children with disabilities so they can enjoy their rights to the fullest? </a:t>
            </a:r>
          </a:p>
          <a:p>
            <a:pPr algn="ctr" rtl="0" fontAlgn="base"/>
            <a:r>
              <a:rPr lang="en-GB" sz="1600" b="0" i="0" dirty="0">
                <a:solidFill>
                  <a:schemeClr val="bg1"/>
                </a:solidFill>
                <a:effectLst/>
                <a:latin typeface="Arial" panose="020B0604020202020204" pitchFamily="34" charset="0"/>
                <a:cs typeface="Arial" panose="020B0604020202020204" pitchFamily="34" charset="0"/>
              </a:rPr>
              <a:t> </a:t>
            </a:r>
          </a:p>
        </p:txBody>
      </p:sp>
      <p:pic>
        <p:nvPicPr>
          <p:cNvPr id="9" name="Online Media 8" title="Great Britain's Great Paralympic Moments | Paralympic Games">
            <a:hlinkClick r:id="" action="ppaction://media"/>
            <a:extLst>
              <a:ext uri="{FF2B5EF4-FFF2-40B4-BE49-F238E27FC236}">
                <a16:creationId xmlns:a16="http://schemas.microsoft.com/office/drawing/2014/main" id="{3AB5B841-F32C-B02A-AAF8-2C46BB28E629}"/>
              </a:ext>
            </a:extLst>
          </p:cNvPr>
          <p:cNvPicPr>
            <a:picLocks noRot="1" noChangeAspect="1"/>
          </p:cNvPicPr>
          <p:nvPr>
            <a:videoFile r:link="rId1"/>
          </p:nvPr>
        </p:nvPicPr>
        <p:blipFill>
          <a:blip r:embed="rId6"/>
          <a:stretch>
            <a:fillRect/>
          </a:stretch>
        </p:blipFill>
        <p:spPr>
          <a:xfrm>
            <a:off x="4354167" y="4730972"/>
            <a:ext cx="2423079" cy="1369039"/>
          </a:xfrm>
          <a:prstGeom prst="rect">
            <a:avLst/>
          </a:prstGeom>
        </p:spPr>
      </p:pic>
      <p:pic>
        <p:nvPicPr>
          <p:cNvPr id="10" name="Picture 9" descr="Logo of the International Day of Persons with Disabilities">
            <a:extLst>
              <a:ext uri="{FF2B5EF4-FFF2-40B4-BE49-F238E27FC236}">
                <a16:creationId xmlns:a16="http://schemas.microsoft.com/office/drawing/2014/main" id="{CD31798E-4D16-C13A-BE5E-510F75E6CF9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00844" y="2405192"/>
            <a:ext cx="1536255" cy="1023808"/>
          </a:xfrm>
          <a:prstGeom prst="rect">
            <a:avLst/>
          </a:prstGeom>
          <a:noFill/>
          <a:ln>
            <a:noFill/>
          </a:ln>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bg1"/>
                </a:solidFill>
                <a:effectLst/>
                <a:latin typeface="Arial" panose="020B0604020202020204" pitchFamily="34" charset="0"/>
                <a:ea typeface="Arial" panose="020B0604020202020204" pitchFamily="34" charset="0"/>
              </a:rPr>
              <a:t>Read about one or more of the experiences of </a:t>
            </a:r>
            <a:r>
              <a:rPr lang="en-GB" sz="1800" u="sng" dirty="0">
                <a:solidFill>
                  <a:schemeClr val="bg1"/>
                </a:solidFill>
                <a:effectLst/>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Ambassadors for the British Dyslexia Association</a:t>
            </a:r>
            <a:r>
              <a:rPr lang="en-GB" sz="1800" dirty="0">
                <a:solidFill>
                  <a:schemeClr val="bg1"/>
                </a:solidFill>
                <a:effectLst/>
                <a:latin typeface="Arial" panose="020B0604020202020204" pitchFamily="34" charset="0"/>
                <a:ea typeface="Arial" panose="020B0604020202020204" pitchFamily="34" charset="0"/>
              </a:rPr>
              <a:t>.  Note down three things you have found out and share these with others. How can you raise awareness about dyslexia in your school? Which articles from the CRC can you link your work to?</a:t>
            </a:r>
            <a:endParaRPr lang="en-GB" sz="1800" dirty="0">
              <a:effectLst/>
              <a:latin typeface="Arial" panose="020B0604020202020204" pitchFamily="34" charset="0"/>
              <a:ea typeface="Times New Roman" panose="02020603050405020304" pitchFamily="18" charset="0"/>
            </a:endParaRPr>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A62055-B017-63E6-96AD-F128D198FEF1}"/>
              </a:ext>
            </a:extLst>
          </p:cNvPr>
          <p:cNvSpPr txBox="1"/>
          <p:nvPr/>
        </p:nvSpPr>
        <p:spPr>
          <a:xfrm>
            <a:off x="7939447" y="2171314"/>
            <a:ext cx="3993566" cy="2308324"/>
          </a:xfrm>
          <a:prstGeom prst="rect">
            <a:avLst/>
          </a:prstGeom>
          <a:noFill/>
        </p:spPr>
        <p:txBody>
          <a:bodyPr wrap="square" rtlCol="0">
            <a:spAutoFit/>
          </a:bodyPr>
          <a:lstStyle/>
          <a:p>
            <a:pPr algn="ct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Article 23 says that children have the right to live a “full and decent life with dignity”. Do you know what dignity is? Look up some definitions of dignity and then discuss how your school supports the dignity of all members of the community. Write a poem to celebrate the importance of being treated with dignity.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en-GB" sz="1600" b="0" i="0" dirty="0">
                <a:solidFill>
                  <a:srgbClr val="000000"/>
                </a:solidFill>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705414" y="2171314"/>
            <a:ext cx="4311755" cy="2031325"/>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Arial" panose="020B0604020202020204" pitchFamily="34" charset="0"/>
              </a:rPr>
              <a:t>Work in a group to research and find out about the difference Rose Ayling Ellis (2021) and Ellie Simmonds (2022) have made by appearing in Strictly Come Dancing.  You might start with </a:t>
            </a:r>
            <a:r>
              <a:rPr lang="en-GB" sz="1800" b="1" dirty="0">
                <a:solidFill>
                  <a:schemeClr val="bg1"/>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this clip</a:t>
            </a:r>
            <a:r>
              <a:rPr lang="en-GB" sz="1800" b="1" dirty="0">
                <a:solidFill>
                  <a:schemeClr val="bg1"/>
                </a:solidFill>
                <a:effectLst/>
                <a:latin typeface="Arial" panose="020B0604020202020204" pitchFamily="34" charset="0"/>
                <a:ea typeface="Arial" panose="020B0604020202020204" pitchFamily="34" charset="0"/>
              </a:rPr>
              <a:t> </a:t>
            </a:r>
            <a:r>
              <a:rPr lang="en-GB" sz="1800" dirty="0">
                <a:solidFill>
                  <a:schemeClr val="bg1"/>
                </a:solidFill>
                <a:effectLst/>
                <a:latin typeface="Arial" panose="020B0604020202020204" pitchFamily="34" charset="0"/>
                <a:ea typeface="Arial" panose="020B0604020202020204" pitchFamily="34" charset="0"/>
              </a:rPr>
              <a:t>and think about how it helped people’s understanding about deafness. </a:t>
            </a:r>
            <a:endParaRPr lang="en-GB" sz="1800" dirty="0">
              <a:solidFill>
                <a:schemeClr val="bg1"/>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FE92F1C2-B8FF-E880-3380-576FF37E5F87}"/>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FBC6AA-3616-59F5-9914-849C4A92CEDE}"/>
              </a:ext>
            </a:extLst>
          </p:cNvPr>
          <p:cNvSpPr txBox="1"/>
          <p:nvPr/>
        </p:nvSpPr>
        <p:spPr>
          <a:xfrm>
            <a:off x="7156107" y="4513480"/>
            <a:ext cx="4532398" cy="2031325"/>
          </a:xfrm>
          <a:prstGeom prst="rect">
            <a:avLst/>
          </a:prstGeom>
          <a:noFill/>
        </p:spPr>
        <p:txBody>
          <a:bodyPr wrap="square" lIns="91440" tIns="45720" rIns="91440" bIns="45720" rtlCol="0" anchor="t">
            <a:spAutoFit/>
          </a:bodyPr>
          <a:lstStyle/>
          <a:p>
            <a:pPr lvl="0" algn="ctr" fontAlgn="base">
              <a:buSzPts val="1100"/>
            </a:pPr>
            <a:r>
              <a:rPr lang="en-GB" sz="1800" dirty="0">
                <a:solidFill>
                  <a:srgbClr val="000000"/>
                </a:solidFill>
                <a:effectLst/>
                <a:latin typeface="Arial" panose="020B0604020202020204" pitchFamily="34" charset="0"/>
                <a:ea typeface="Times New Roman" panose="02020603050405020304" pitchFamily="18" charset="0"/>
              </a:rPr>
              <a:t>Do some research about the International Day of Persons with Disabilities. Find out about this year’s theme and explain this to your class or use to present a school assembly.  </a:t>
            </a:r>
          </a:p>
          <a:p>
            <a:pPr algn="ctr" fontAlgn="base">
              <a:buSzPts val="1100"/>
            </a:pPr>
            <a:r>
              <a:rPr lang="en-GB" sz="1800" dirty="0">
                <a:solidFill>
                  <a:srgbClr val="000000"/>
                </a:solidFill>
                <a:effectLst/>
                <a:latin typeface="Arial"/>
                <a:ea typeface="Times New Roman" panose="02020603050405020304" pitchFamily="18" charset="0"/>
                <a:cs typeface="Arial"/>
              </a:rPr>
              <a:t>To get you started, look at the themes over the </a:t>
            </a:r>
            <a:r>
              <a:rPr lang="en-GB" dirty="0">
                <a:solidFill>
                  <a:srgbClr val="000000"/>
                </a:solidFill>
                <a:latin typeface="Arial"/>
                <a:ea typeface="Times New Roman" panose="02020603050405020304" pitchFamily="18" charset="0"/>
                <a:cs typeface="Arial"/>
              </a:rPr>
              <a:t>years </a:t>
            </a:r>
            <a:r>
              <a:rPr lang="en-GB" sz="1800" b="1" u="sng" dirty="0">
                <a:effectLst/>
                <a:latin typeface="Arial"/>
                <a:ea typeface="Times New Roman" panose="02020603050405020304" pitchFamily="18" charset="0"/>
                <a:cs typeface="Arial"/>
                <a:hlinkClick r:id="rId5">
                  <a:extLst>
                    <a:ext uri="{A12FA001-AC4F-418D-AE19-62706E023703}">
                      <ahyp:hlinkClr xmlns:ahyp="http://schemas.microsoft.com/office/drawing/2018/hyperlinkcolor" val="tx"/>
                    </a:ext>
                  </a:extLst>
                </a:hlinkClick>
              </a:rPr>
              <a:t>here</a:t>
            </a:r>
            <a:r>
              <a:rPr lang="en-GB" sz="1800" dirty="0">
                <a:effectLst/>
                <a:latin typeface="Arial"/>
                <a:ea typeface="Times New Roman" panose="02020603050405020304" pitchFamily="18" charset="0"/>
                <a:cs typeface="Arial"/>
              </a:rPr>
              <a:t>.</a:t>
            </a:r>
          </a:p>
        </p:txBody>
      </p:sp>
      <p:pic>
        <p:nvPicPr>
          <p:cNvPr id="9" name="Online Media 8" title="WATCH AGAIN:  Strictly's Rose &amp; Giovanni silent dance to Symphony 💃 BAFTA Must-See Moment 2022 ✨ BBC">
            <a:hlinkClick r:id="" action="ppaction://media"/>
            <a:extLst>
              <a:ext uri="{FF2B5EF4-FFF2-40B4-BE49-F238E27FC236}">
                <a16:creationId xmlns:a16="http://schemas.microsoft.com/office/drawing/2014/main" id="{7A1FDCB2-4FF5-5653-E26A-6CD2D15A746E}"/>
              </a:ext>
            </a:extLst>
          </p:cNvPr>
          <p:cNvPicPr>
            <a:picLocks noRot="1" noChangeAspect="1"/>
          </p:cNvPicPr>
          <p:nvPr>
            <a:videoFile r:link="rId1"/>
          </p:nvPr>
        </p:nvPicPr>
        <p:blipFill>
          <a:blip r:embed="rId6"/>
          <a:stretch>
            <a:fillRect/>
          </a:stretch>
        </p:blipFill>
        <p:spPr>
          <a:xfrm>
            <a:off x="5101770" y="2443066"/>
            <a:ext cx="2540000" cy="1435100"/>
          </a:xfrm>
          <a:prstGeom prst="rect">
            <a:avLst/>
          </a:prstGeom>
        </p:spPr>
      </p:pic>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528741" y="2256274"/>
            <a:ext cx="4376226"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What does inclusive education mean? How are disabled children and young people included and supported in your school to ensure their rights are met? Can you think of ways of making things even better and share your ideas? </a:t>
            </a:r>
            <a:endParaRPr lang="en-GB"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506770" y="4509220"/>
            <a:ext cx="3282970" cy="2031325"/>
          </a:xfrm>
          <a:prstGeom prst="rect">
            <a:avLst/>
          </a:prstGeom>
          <a:noFill/>
        </p:spPr>
        <p:txBody>
          <a:bodyPr wrap="square" rtlCol="0">
            <a:spAutoFit/>
          </a:bodyPr>
          <a:lstStyle/>
          <a:p>
            <a:pPr algn="ctr"/>
            <a:r>
              <a:rPr lang="en-GB" sz="1400" i="0" dirty="0">
                <a:effectLst/>
                <a:latin typeface="Arial" panose="020B0604020202020204" pitchFamily="34" charset="0"/>
              </a:rPr>
              <a:t>Article 23 says that children with a disability have the right to live a “full and decent life with dignity”. Do you know what dignity is? Work in a group to look up and understand the word. Which rights from the CRC relate to dignity? Write a poem or prepare a short presentation to help others to understand dignity.</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19675" y="2345937"/>
            <a:ext cx="3775409" cy="1815882"/>
          </a:xfrm>
          <a:prstGeom prst="rect">
            <a:avLst/>
          </a:prstGeom>
          <a:noFill/>
        </p:spPr>
        <p:txBody>
          <a:bodyPr wrap="square" rtlCol="0">
            <a:spAutoFit/>
          </a:bodyPr>
          <a:lstStyle/>
          <a:p>
            <a:pPr algn="ctr"/>
            <a:r>
              <a:rPr lang="en-GB" sz="1600" dirty="0">
                <a:solidFill>
                  <a:schemeClr val="bg1"/>
                </a:solidFill>
                <a:effectLst/>
                <a:latin typeface="Arial" panose="020B0604020202020204" pitchFamily="34" charset="0"/>
                <a:ea typeface="Times New Roman" panose="02020603050405020304" pitchFamily="18" charset="0"/>
              </a:rPr>
              <a:t>What does disability mean to you? Do you know anyone who has a disability? Is disability always visible? Watch </a:t>
            </a:r>
            <a:r>
              <a:rPr lang="en-GB" sz="1600" b="1" u="sng" dirty="0">
                <a:solidFill>
                  <a:schemeClr val="bg1"/>
                </a:solidFill>
                <a:effectLst/>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this video</a:t>
            </a:r>
            <a:r>
              <a:rPr lang="en-GB" sz="1600" dirty="0">
                <a:solidFill>
                  <a:schemeClr val="bg1"/>
                </a:solidFill>
                <a:effectLst/>
                <a:latin typeface="Arial" panose="020B0604020202020204" pitchFamily="34" charset="0"/>
                <a:ea typeface="Times New Roman" panose="02020603050405020304" pitchFamily="18" charset="0"/>
              </a:rPr>
              <a:t> of people talking about attitudes to people with learning disabilities. Write a short reflection or create an image to represent what you have learnt. </a:t>
            </a:r>
            <a:r>
              <a:rPr lang="en-GB" sz="1600" b="0" i="0" dirty="0">
                <a:solidFill>
                  <a:schemeClr val="bg1"/>
                </a:solidFill>
                <a:effectLst/>
                <a:latin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112022" y="4565969"/>
            <a:ext cx="4418367" cy="2031325"/>
          </a:xfrm>
          <a:prstGeom prst="rect">
            <a:avLst/>
          </a:prstGeom>
          <a:noFill/>
        </p:spPr>
        <p:txBody>
          <a:bodyPr wrap="square" rtlCol="0">
            <a:spAutoFit/>
          </a:bodyPr>
          <a:lstStyle/>
          <a:p>
            <a:pPr algn="ctr" rtl="0" fontAlgn="base"/>
            <a:r>
              <a:rPr lang="en-GB" sz="1800" dirty="0">
                <a:solidFill>
                  <a:schemeClr val="bg1"/>
                </a:solidFill>
                <a:effectLst/>
                <a:latin typeface="Arial" panose="020B0604020202020204" pitchFamily="34" charset="0"/>
                <a:ea typeface="Arial" panose="020B0604020202020204" pitchFamily="34" charset="0"/>
              </a:rPr>
              <a:t>Work in a group to research and find out about the impact of the inclusion of Rose Ayling Ellis (2021) and Ellie Simmonds (2022) in Strictly Come Dancing.  You might start with </a:t>
            </a:r>
            <a:r>
              <a:rPr lang="en-GB" sz="1800" u="sng" dirty="0">
                <a:solidFill>
                  <a:schemeClr val="bg1"/>
                </a:solidFill>
                <a:effectLst/>
                <a:latin typeface="Arial" panose="020B0604020202020204" pitchFamily="34" charset="0"/>
                <a:ea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this clip</a:t>
            </a:r>
            <a:r>
              <a:rPr lang="en-GB" sz="1800" dirty="0">
                <a:solidFill>
                  <a:schemeClr val="bg1"/>
                </a:solidFill>
                <a:effectLst/>
                <a:latin typeface="Arial" panose="020B0604020202020204" pitchFamily="34" charset="0"/>
                <a:ea typeface="Arial" panose="020B0604020202020204" pitchFamily="34" charset="0"/>
              </a:rPr>
              <a:t> and think about how it helped people’s understanding about deafness. </a:t>
            </a:r>
            <a:endParaRPr lang="en-GB" i="0" dirty="0">
              <a:solidFill>
                <a:schemeClr val="bg1"/>
              </a:solidFill>
              <a:effectLst/>
              <a:latin typeface="Arial" panose="020B0604020202020204" pitchFamily="34" charset="0"/>
            </a:endParaRPr>
          </a:p>
        </p:txBody>
      </p:sp>
      <p:pic>
        <p:nvPicPr>
          <p:cNvPr id="10" name="Online Media 9" title="Public attitudes to people with a learning disability and employment">
            <a:hlinkClick r:id="" action="ppaction://media"/>
            <a:extLst>
              <a:ext uri="{FF2B5EF4-FFF2-40B4-BE49-F238E27FC236}">
                <a16:creationId xmlns:a16="http://schemas.microsoft.com/office/drawing/2014/main" id="{D3D4FB33-8686-B186-15A1-40FEA0D0E99C}"/>
              </a:ext>
            </a:extLst>
          </p:cNvPr>
          <p:cNvPicPr>
            <a:picLocks noRot="1" noChangeAspect="1"/>
          </p:cNvPicPr>
          <p:nvPr>
            <a:videoFile r:link="rId1"/>
          </p:nvPr>
        </p:nvPicPr>
        <p:blipFill>
          <a:blip r:embed="rId6"/>
          <a:stretch>
            <a:fillRect/>
          </a:stretch>
        </p:blipFill>
        <p:spPr>
          <a:xfrm>
            <a:off x="9083842" y="2415887"/>
            <a:ext cx="2612231" cy="1475911"/>
          </a:xfrm>
          <a:prstGeom prst="rect">
            <a:avLst/>
          </a:prstGeom>
        </p:spPr>
      </p:pic>
      <p:pic>
        <p:nvPicPr>
          <p:cNvPr id="13" name="Online Media 12" title="WATCH AGAIN:  Strictly's Rose &amp; Giovanni silent dance to Symphony 💃 BAFTA Must-See Moment 2022 ✨ BBC">
            <a:hlinkClick r:id="" action="ppaction://media"/>
            <a:extLst>
              <a:ext uri="{FF2B5EF4-FFF2-40B4-BE49-F238E27FC236}">
                <a16:creationId xmlns:a16="http://schemas.microsoft.com/office/drawing/2014/main" id="{2051B963-2841-3F0B-D439-9C038A87D11A}"/>
              </a:ext>
            </a:extLst>
          </p:cNvPr>
          <p:cNvPicPr>
            <a:picLocks noRot="1" noChangeAspect="1"/>
          </p:cNvPicPr>
          <p:nvPr>
            <a:videoFile r:link="rId2"/>
          </p:nvPr>
        </p:nvPicPr>
        <p:blipFill>
          <a:blip r:embed="rId7"/>
          <a:stretch>
            <a:fillRect/>
          </a:stretch>
        </p:blipFill>
        <p:spPr>
          <a:xfrm>
            <a:off x="8688137" y="4660566"/>
            <a:ext cx="2826084" cy="1596737"/>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video>
              <p:cMediaNode vol="80000">
                <p:cTn id="17" fill="hold" display="0">
                  <p:stCondLst>
                    <p:cond delay="indefinite"/>
                  </p:stCondLst>
                </p:cTn>
                <p:tgtEl>
                  <p:spTgt spid="13"/>
                </p:tgtEl>
              </p:cMediaNode>
            </p:video>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5083</TotalTime>
  <Words>2082</Words>
  <Application>Microsoft Office PowerPoint</Application>
  <PresentationFormat>Widescreen</PresentationFormat>
  <Paragraphs>121</Paragraphs>
  <Slides>14</Slides>
  <Notes>4</Notes>
  <HiddenSlides>0</HiddenSlides>
  <MMClips>7</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Open Sans</vt:lpstr>
      <vt:lpstr>Times New Roman</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195</cp:revision>
  <dcterms:created xsi:type="dcterms:W3CDTF">2022-01-18T14:28:30Z</dcterms:created>
  <dcterms:modified xsi:type="dcterms:W3CDTF">2022-11-16T09:32:45Z</dcterms:modified>
</cp:coreProperties>
</file>