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4" r:id="rId2"/>
    <p:sldId id="285" r:id="rId3"/>
    <p:sldId id="272" r:id="rId4"/>
    <p:sldId id="268" r:id="rId5"/>
    <p:sldId id="276" r:id="rId6"/>
    <p:sldId id="289" r:id="rId7"/>
    <p:sldId id="286" r:id="rId8"/>
    <p:sldId id="292" r:id="rId9"/>
    <p:sldId id="287" r:id="rId10"/>
    <p:sldId id="288" r:id="rId11"/>
    <p:sldId id="290" r:id="rId12"/>
    <p:sldId id="270" r:id="rId13"/>
    <p:sldId id="291"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9C74-98F6-4D6A-F9B6-5E5547497F99}" name="Samantha Bradey" initials="SB" userId="S::SamanthaB@unicef.org.uk::41c99f15-9b87-403a-8456-1da8256f3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AEEF"/>
    <a:srgbClr val="003B5E"/>
    <a:srgbClr val="FF6937"/>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E3127-9082-4F70-A943-9698B07671A3}" v="26" dt="2022-11-09T11:59:48.081"/>
    <p1510:client id="{520F66B2-A119-4AE9-A736-88ABB6044084}" v="25" dt="2022-11-09T12:00:44.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93" autoAdjust="0"/>
    <p:restoredTop sz="93792" autoAdjust="0"/>
  </p:normalViewPr>
  <p:slideViewPr>
    <p:cSldViewPr snapToGrid="0">
      <p:cViewPr varScale="1">
        <p:scale>
          <a:sx n="62" d="100"/>
          <a:sy n="62" d="100"/>
        </p:scale>
        <p:origin x="1084" y="5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11/11/2022</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20 November, the world celebrates the anniversary of the Convention on the Rights of the Child by celebrating World Children's Day.</a:t>
            </a:r>
          </a:p>
          <a:p>
            <a:endParaRPr lang="en-GB" dirty="0"/>
          </a:p>
          <a:p>
            <a:r>
              <a:rPr lang="en-GB" dirty="0"/>
              <a:t>For the occasion, UNICEF is asking adults and young people around the world to show solidarity with the most disadvantaged and vulnerable children, letting children take over the media, sports, entertainment, business and even governments and flooding the world with blue, wearing blue clothes or accessories at school, on the streets, on social media, in meeting rooms and on sports fields.</a:t>
            </a:r>
          </a:p>
          <a:p>
            <a:endParaRPr lang="en-GB" dirty="0"/>
          </a:p>
          <a:p>
            <a:r>
              <a:rPr lang="en-GB" dirty="0"/>
              <a:t>November 20th is a global day of action for children and children. It aims to raise public awareness and raise funds to help the millions of children who are out of school, deprived of protection and uprooted around the world.</a:t>
            </a:r>
          </a:p>
          <a:p>
            <a:endParaRPr lang="en-GB" dirty="0"/>
          </a:p>
          <a:p>
            <a:endParaRPr lang="en-GB" dirty="0"/>
          </a:p>
          <a:p>
            <a:r>
              <a:rPr lang="en-GB" dirty="0"/>
              <a:t>To celebrate this annual event, governments and the stars of entertainment, sports and business will join forces with children to defend their rights. Children, meanwhile, will take the lead in all areas, to focus on issues that matter to them.</a:t>
            </a:r>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132269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158487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455664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group of children posing for a photo&#10;&#10;Description automatically generated with medium confidence">
            <a:extLst>
              <a:ext uri="{FF2B5EF4-FFF2-40B4-BE49-F238E27FC236}">
                <a16:creationId xmlns:a16="http://schemas.microsoft.com/office/drawing/2014/main" id="{0D25BD66-8FC5-174F-CA3E-65AB32F18F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891"/>
          <a:stretch/>
        </p:blipFill>
        <p:spPr>
          <a:xfrm>
            <a:off x="-37832" y="0"/>
            <a:ext cx="12229832" cy="6858000"/>
          </a:xfrm>
          <a:prstGeom prst="rect">
            <a:avLst/>
          </a:prstGeom>
        </p:spPr>
      </p:pic>
      <p:pic>
        <p:nvPicPr>
          <p:cNvPr id="5" name="Picture 4">
            <a:extLst>
              <a:ext uri="{FF2B5EF4-FFF2-40B4-BE49-F238E27FC236}">
                <a16:creationId xmlns:a16="http://schemas.microsoft.com/office/drawing/2014/main" id="{0C6E69E4-1C89-0335-6D1B-D3CFA60EB7F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85814"/>
            <a:ext cx="1728039" cy="1424750"/>
          </a:xfrm>
          <a:prstGeom prst="rect">
            <a:avLst/>
          </a:prstGeom>
        </p:spPr>
      </p:pic>
      <p:sp>
        <p:nvSpPr>
          <p:cNvPr id="8" name="Title 1">
            <a:extLst>
              <a:ext uri="{FF2B5EF4-FFF2-40B4-BE49-F238E27FC236}">
                <a16:creationId xmlns:a16="http://schemas.microsoft.com/office/drawing/2014/main" id="{21C612F9-D789-A868-212D-DB68BC6A9829}"/>
              </a:ext>
            </a:extLst>
          </p:cNvPr>
          <p:cNvSpPr>
            <a:spLocks noGrp="1"/>
          </p:cNvSpPr>
          <p:nvPr>
            <p:ph type="ctrTitle" hasCustomPrompt="1"/>
          </p:nvPr>
        </p:nvSpPr>
        <p:spPr>
          <a:xfrm>
            <a:off x="20161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pic>
        <p:nvPicPr>
          <p:cNvPr id="2" name="Picture 1">
            <a:extLst>
              <a:ext uri="{FF2B5EF4-FFF2-40B4-BE49-F238E27FC236}">
                <a16:creationId xmlns:a16="http://schemas.microsoft.com/office/drawing/2014/main" id="{F8B790EF-BCC3-8BBE-9CD6-9FCBC17DC5F7}"/>
              </a:ext>
            </a:extLst>
          </p:cNvPr>
          <p:cNvPicPr>
            <a:picLocks noChangeAspect="1"/>
          </p:cNvPicPr>
          <p:nvPr userDrawn="1"/>
        </p:nvPicPr>
        <p:blipFill>
          <a:blip r:embed="rId3">
            <a:extLst>
              <a:ext uri="{28A0092B-C50C-407E-A947-70E740481C1C}">
                <a14:useLocalDpi xmlns:a14="http://schemas.microsoft.com/office/drawing/2010/main" val="0"/>
              </a:ext>
            </a:extLst>
          </a:blip>
          <a:srcRect l="20370" r="20370"/>
          <a:stretch/>
        </p:blipFill>
        <p:spPr>
          <a:xfrm>
            <a:off x="-88612" y="-324"/>
            <a:ext cx="6096000" cy="6857999"/>
          </a:xfrm>
          <a:prstGeom prst="rect">
            <a:avLst/>
          </a:prstGeom>
        </p:spPr>
      </p:pic>
      <p:sp>
        <p:nvSpPr>
          <p:cNvPr id="5" name="TextBox 4">
            <a:extLst>
              <a:ext uri="{FF2B5EF4-FFF2-40B4-BE49-F238E27FC236}">
                <a16:creationId xmlns:a16="http://schemas.microsoft.com/office/drawing/2014/main" id="{191B5F17-277B-4F59-DC10-CB24C2D5BF4E}"/>
              </a:ext>
            </a:extLst>
          </p:cNvPr>
          <p:cNvSpPr txBox="1"/>
          <p:nvPr userDrawn="1"/>
        </p:nvSpPr>
        <p:spPr>
          <a:xfrm rot="16200000">
            <a:off x="-524289" y="6144157"/>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11/11/2022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nicef.org.uk/what-we-do/life-saving-food/" TargetMode="External"/><Relationship Id="rId7" Type="http://schemas.openxmlformats.org/officeDocument/2006/relationships/hyperlink" Target="https://www.unicef.org.uk/rights-respecting-schools/wp-content/uploads/sites/4/2017/01/Summary-of-the-UNCRC.pdf" TargetMode="External"/><Relationship Id="rId2" Type="http://schemas.openxmlformats.org/officeDocument/2006/relationships/hyperlink" Target="https://www.unicef.org.uk/what-we-do/education/" TargetMode="External"/><Relationship Id="rId1" Type="http://schemas.openxmlformats.org/officeDocument/2006/relationships/slideLayout" Target="../slideLayouts/slideLayout17.xml"/><Relationship Id="rId6" Type="http://schemas.openxmlformats.org/officeDocument/2006/relationships/hyperlink" Target="https://www.unicef.org.uk/what-we-do/vaccines/" TargetMode="External"/><Relationship Id="rId5" Type="http://schemas.openxmlformats.org/officeDocument/2006/relationships/hyperlink" Target="https://www.unicef.org.uk/what-we-do/water-and-sanitation-old/" TargetMode="External"/><Relationship Id="rId4" Type="http://schemas.openxmlformats.org/officeDocument/2006/relationships/hyperlink" Target="https://www.unicef.org.uk/what-we-do/violenc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nicef.org.uk/what-we-do/our-uk-work/" TargetMode="External"/><Relationship Id="rId2" Type="http://schemas.openxmlformats.org/officeDocument/2006/relationships/hyperlink" Target="https://www.unicef.org/where-we-work" TargetMode="External"/><Relationship Id="rId1" Type="http://schemas.openxmlformats.org/officeDocument/2006/relationships/slideLayout" Target="../slideLayouts/slideLayout16.xml"/><Relationship Id="rId4" Type="http://schemas.openxmlformats.org/officeDocument/2006/relationships/hyperlink" Target="https://www.unicef.org/histor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cef.org.uk/rights-respecting-schools/" TargetMode="External"/><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Pvg0280kCrM" TargetMode="External"/><Relationship Id="rId2" Type="http://schemas.openxmlformats.org/officeDocument/2006/relationships/slideLayout" Target="../slideLayouts/slideLayout6.xml"/><Relationship Id="rId1" Type="http://schemas.openxmlformats.org/officeDocument/2006/relationships/video" Target="https://www.youtube.com/embed/Pvg0280kCrM?feature=oembed" TargetMode="Externa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ideo" Target="https://www.youtube.com/embed/6F7ie1Z07aM?feature=oembed" TargetMode="External"/><Relationship Id="rId6" Type="http://schemas.openxmlformats.org/officeDocument/2006/relationships/image" Target="../media/image15.jpeg"/><Relationship Id="rId5" Type="http://schemas.openxmlformats.org/officeDocument/2006/relationships/hyperlink" Target="https://www.bbc.co.uk/newsround/50485668" TargetMode="External"/><Relationship Id="rId4" Type="http://schemas.openxmlformats.org/officeDocument/2006/relationships/hyperlink" Target="https://www.unicef.org.uk/rights-respecting-schools/resources/teaching-resources/want-needs-card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unicef.org/history"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unicef.org.uk/what-we-do/our-uk-wor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www.unicef.org/about-unicef" TargetMode="External"/><Relationship Id="rId2" Type="http://schemas.openxmlformats.org/officeDocument/2006/relationships/hyperlink" Target="https://www.unicef.org.uk/celebrity-supporters/" TargetMode="Externa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
        <p:nvSpPr>
          <p:cNvPr id="2" name="TextBox 1">
            <a:extLst>
              <a:ext uri="{FF2B5EF4-FFF2-40B4-BE49-F238E27FC236}">
                <a16:creationId xmlns:a16="http://schemas.microsoft.com/office/drawing/2014/main" id="{86E9F366-0664-4CA0-9709-99C0641851D0}"/>
              </a:ext>
            </a:extLst>
          </p:cNvPr>
          <p:cNvSpPr txBox="1"/>
          <p:nvPr/>
        </p:nvSpPr>
        <p:spPr>
          <a:xfrm rot="16200000">
            <a:off x="9828069" y="-835630"/>
            <a:ext cx="4059381" cy="246221"/>
          </a:xfrm>
          <a:prstGeom prst="rect">
            <a:avLst/>
          </a:prstGeom>
          <a:noFill/>
        </p:spPr>
        <p:txBody>
          <a:bodyPr wrap="square" rtlCol="0">
            <a:spAutoFit/>
          </a:bodyPr>
          <a:lstStyle/>
          <a:p>
            <a:pPr algn="l"/>
            <a:r>
              <a:rPr lang="en-GB" sz="1000" dirty="0">
                <a:solidFill>
                  <a:schemeClr val="bg1"/>
                </a:solidFill>
                <a:latin typeface="Arial" panose="020B0604020202020204" pitchFamily="34" charset="0"/>
                <a:cs typeface="Arial" panose="020B0604020202020204" pitchFamily="34" charset="0"/>
              </a:rPr>
              <a:t>UNICEF/</a:t>
            </a:r>
            <a:r>
              <a:rPr lang="en-GB" sz="1000" b="0" i="0" dirty="0">
                <a:solidFill>
                  <a:schemeClr val="bg1"/>
                </a:solidFill>
                <a:effectLst/>
                <a:latin typeface="Arial" panose="020B0604020202020204" pitchFamily="34" charset="0"/>
                <a:cs typeface="Arial" panose="020B0604020202020204" pitchFamily="34" charset="0"/>
              </a:rPr>
              <a:t>Dejongh</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3" y="4434357"/>
            <a:ext cx="747482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8003569" y="4434357"/>
            <a:ext cx="392944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707086" y="2257646"/>
            <a:ext cx="4181833"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Choose an article from the Convention to research and find out more about it. One way to do this is to choose the article that relates to your birthday. Share your learning with the rest of your class and at home. Remember rights are not indivisible. </a:t>
            </a:r>
          </a:p>
        </p:txBody>
      </p:sp>
      <p:sp>
        <p:nvSpPr>
          <p:cNvPr id="10" name="TextBox 9">
            <a:extLst>
              <a:ext uri="{FF2B5EF4-FFF2-40B4-BE49-F238E27FC236}">
                <a16:creationId xmlns:a16="http://schemas.microsoft.com/office/drawing/2014/main" id="{23FB570D-B234-3922-9DE8-4A90483EA3F9}"/>
              </a:ext>
            </a:extLst>
          </p:cNvPr>
          <p:cNvSpPr txBox="1"/>
          <p:nvPr/>
        </p:nvSpPr>
        <p:spPr>
          <a:xfrm>
            <a:off x="528741" y="4663720"/>
            <a:ext cx="7474825" cy="1477328"/>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Look at UNICEF’s work on </a:t>
            </a:r>
            <a:r>
              <a:rPr lang="en-GB" b="1" i="0" dirty="0">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education</a:t>
            </a:r>
            <a:r>
              <a:rPr lang="en-GB" b="0" i="0" dirty="0">
                <a:solidFill>
                  <a:schemeClr val="bg1"/>
                </a:solidFill>
                <a:effectLst/>
                <a:latin typeface="Arial" panose="020B0604020202020204" pitchFamily="34" charset="0"/>
              </a:rPr>
              <a:t>, </a:t>
            </a:r>
            <a:r>
              <a:rPr lang="en-GB" b="1" i="0"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nutrition</a:t>
            </a:r>
            <a:r>
              <a:rPr lang="en-GB" b="0" i="0" dirty="0">
                <a:solidFill>
                  <a:schemeClr val="bg1"/>
                </a:solidFill>
                <a:effectLst/>
                <a:latin typeface="Arial" panose="020B0604020202020204" pitchFamily="34" charset="0"/>
              </a:rPr>
              <a:t>, </a:t>
            </a:r>
            <a:r>
              <a:rPr lang="en-GB" b="1"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protection from violence</a:t>
            </a:r>
            <a:r>
              <a:rPr lang="en-GB" b="0" i="0" dirty="0">
                <a:solidFill>
                  <a:schemeClr val="bg1"/>
                </a:solidFill>
                <a:effectLst/>
                <a:latin typeface="Arial" panose="020B0604020202020204" pitchFamily="34" charset="0"/>
              </a:rPr>
              <a:t>, </a:t>
            </a:r>
            <a:r>
              <a:rPr lang="en-GB" b="1" i="0" dirty="0">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water and sanitation </a:t>
            </a:r>
            <a:r>
              <a:rPr lang="en-GB" b="0" i="0" dirty="0">
                <a:solidFill>
                  <a:schemeClr val="bg1"/>
                </a:solidFill>
                <a:effectLst/>
                <a:latin typeface="Arial" panose="020B0604020202020204" pitchFamily="34" charset="0"/>
              </a:rPr>
              <a:t>and </a:t>
            </a:r>
            <a:r>
              <a:rPr lang="en-GB" b="1" i="0" dirty="0">
                <a:solidFill>
                  <a:schemeClr val="bg1"/>
                </a:solidFill>
                <a:effectLst/>
                <a:latin typeface="Arial" panose="020B0604020202020204" pitchFamily="34" charset="0"/>
                <a:hlinkClick r:id="rId6">
                  <a:extLst>
                    <a:ext uri="{A12FA001-AC4F-418D-AE19-62706E023703}">
                      <ahyp:hlinkClr xmlns:ahyp="http://schemas.microsoft.com/office/drawing/2018/hyperlinkcolor" val="tx"/>
                    </a:ext>
                  </a:extLst>
                </a:hlinkClick>
              </a:rPr>
              <a:t>vaccination</a:t>
            </a:r>
            <a:r>
              <a:rPr lang="en-GB" b="0" i="0" dirty="0">
                <a:solidFill>
                  <a:schemeClr val="bg1"/>
                </a:solidFill>
                <a:effectLst/>
                <a:latin typeface="Arial" panose="020B0604020202020204" pitchFamily="34" charset="0"/>
              </a:rPr>
              <a:t>. </a:t>
            </a:r>
          </a:p>
          <a:p>
            <a:pPr algn="ctr"/>
            <a:endParaRPr lang="en-GB" dirty="0">
              <a:solidFill>
                <a:schemeClr val="bg1"/>
              </a:solidFill>
              <a:latin typeface="Arial" panose="020B0604020202020204" pitchFamily="34" charset="0"/>
            </a:endParaRPr>
          </a:p>
          <a:p>
            <a:pPr algn="ctr"/>
            <a:r>
              <a:rPr lang="en-GB" b="0" i="0" dirty="0">
                <a:solidFill>
                  <a:schemeClr val="bg1"/>
                </a:solidFill>
                <a:effectLst/>
                <a:latin typeface="Arial" panose="020B0604020202020204" pitchFamily="34" charset="0"/>
              </a:rPr>
              <a:t>Can you produce a leaflet explaining one of these areas of UNICEF’s work, suitable for younger children?</a:t>
            </a:r>
            <a:endParaRPr lang="en-GB" b="0" i="1" dirty="0">
              <a:solidFill>
                <a:schemeClr val="bg1"/>
              </a:solidFill>
              <a:effectLst/>
              <a:latin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864199" y="2336058"/>
            <a:ext cx="6266066" cy="1754326"/>
          </a:xfrm>
          <a:prstGeom prst="rect">
            <a:avLst/>
          </a:prstGeom>
          <a:noFill/>
        </p:spPr>
        <p:txBody>
          <a:bodyPr wrap="square" rtlCol="0">
            <a:spAutoFit/>
          </a:bodyPr>
          <a:lstStyle/>
          <a:p>
            <a:pPr algn="ctr"/>
            <a:r>
              <a:rPr lang="en-GB" dirty="0">
                <a:solidFill>
                  <a:schemeClr val="bg1"/>
                </a:solidFill>
                <a:latin typeface="Arial" panose="020B0604020202020204" pitchFamily="34" charset="0"/>
              </a:rPr>
              <a:t>World Children’s Day is the anniversary of the United Nations adopting the Convention on the Rights of the child. (20th November 1989). How old is it this year? To celebrate its birthday, can you message that number of people to let them know and encourage them to look at it. You could share </a:t>
            </a:r>
            <a:r>
              <a:rPr lang="en-GB" b="1" dirty="0">
                <a:solidFill>
                  <a:schemeClr val="bg1"/>
                </a:solidFill>
                <a:latin typeface="Arial" panose="020B0604020202020204" pitchFamily="34" charset="0"/>
                <a:hlinkClick r:id="rId7">
                  <a:extLst>
                    <a:ext uri="{A12FA001-AC4F-418D-AE19-62706E023703}">
                      <ahyp:hlinkClr xmlns:ahyp="http://schemas.microsoft.com/office/drawing/2018/hyperlinkcolor" val="tx"/>
                    </a:ext>
                  </a:extLst>
                </a:hlinkClick>
              </a:rPr>
              <a:t>this copy of the Convention</a:t>
            </a:r>
            <a:r>
              <a:rPr lang="en-GB" dirty="0">
                <a:solidFill>
                  <a:schemeClr val="bg1"/>
                </a:solidFill>
                <a:latin typeface="Arial" panose="020B0604020202020204" pitchFamily="34" charset="0"/>
              </a:rPr>
              <a:t>.</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113812" y="4546153"/>
            <a:ext cx="3708955"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Choose a right or theme that matters to you and create an illustration, painting, poem, story</a:t>
            </a:r>
            <a:r>
              <a:rPr lang="en-GB" dirty="0">
                <a:solidFill>
                  <a:srgbClr val="000000"/>
                </a:solidFill>
                <a:latin typeface="Arial" panose="020B0604020202020204" pitchFamily="34" charset="0"/>
              </a:rPr>
              <a:t> or</a:t>
            </a:r>
            <a:r>
              <a:rPr lang="en-GB" sz="1800" b="0" i="0" dirty="0">
                <a:solidFill>
                  <a:srgbClr val="000000"/>
                </a:solidFill>
                <a:effectLst/>
                <a:latin typeface="Arial" panose="020B0604020202020204" pitchFamily="34" charset="0"/>
              </a:rPr>
              <a:t> dance</a:t>
            </a:r>
            <a:r>
              <a:rPr lang="en-GB" dirty="0">
                <a:solidFill>
                  <a:srgbClr val="000000"/>
                </a:solidFill>
                <a:latin typeface="Arial" panose="020B0604020202020204" pitchFamily="34" charset="0"/>
              </a:rPr>
              <a:t> </a:t>
            </a:r>
            <a:r>
              <a:rPr lang="en-GB" sz="1800" b="0" i="0" dirty="0">
                <a:solidFill>
                  <a:srgbClr val="000000"/>
                </a:solidFill>
                <a:effectLst/>
                <a:latin typeface="Arial" panose="020B0604020202020204" pitchFamily="34" charset="0"/>
              </a:rPr>
              <a:t>and share these with the rest of the school for World Children’s Day.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9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96111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204857" y="2137472"/>
            <a:ext cx="572815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489861" y="4434357"/>
            <a:ext cx="444315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528741" y="2286748"/>
            <a:ext cx="5567259"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UNICEF works in more than 190 countries and territories. </a:t>
            </a:r>
          </a:p>
          <a:p>
            <a:pPr algn="ctr"/>
            <a:r>
              <a:rPr lang="en-GB" sz="1800" b="1" i="0" dirty="0">
                <a:effectLst/>
                <a:latin typeface="Arial" panose="020B0604020202020204" pitchFamily="34" charset="0"/>
                <a:hlinkClick r:id="rId2">
                  <a:extLst>
                    <a:ext uri="{A12FA001-AC4F-418D-AE19-62706E023703}">
                      <ahyp:hlinkClr xmlns:ahyp="http://schemas.microsoft.com/office/drawing/2018/hyperlinkcolor" val="tx"/>
                    </a:ext>
                  </a:extLst>
                </a:hlinkClick>
              </a:rPr>
              <a:t>Choose a country you are interested in and find out what work UNICEF does there.</a:t>
            </a:r>
            <a:r>
              <a:rPr lang="en-GB" sz="1800" b="0" i="0" dirty="0">
                <a:solidFill>
                  <a:srgbClr val="000000"/>
                </a:solidFill>
                <a:effectLst/>
                <a:latin typeface="Arial" panose="020B0604020202020204" pitchFamily="34" charset="0"/>
              </a:rPr>
              <a:t> </a:t>
            </a:r>
          </a:p>
          <a:p>
            <a:pPr algn="ctr"/>
            <a:r>
              <a:rPr lang="en-GB" sz="1800" b="0" i="0" dirty="0">
                <a:solidFill>
                  <a:srgbClr val="000000"/>
                </a:solidFill>
                <a:effectLst/>
                <a:latin typeface="Arial" panose="020B0604020202020204" pitchFamily="34" charset="0"/>
              </a:rPr>
              <a:t>Look at the country site to find out more. Compare the work in different countries.</a:t>
            </a:r>
          </a:p>
        </p:txBody>
      </p:sp>
      <p:sp>
        <p:nvSpPr>
          <p:cNvPr id="8" name="TextBox 7">
            <a:extLst>
              <a:ext uri="{FF2B5EF4-FFF2-40B4-BE49-F238E27FC236}">
                <a16:creationId xmlns:a16="http://schemas.microsoft.com/office/drawing/2014/main" id="{31773CE7-D42F-65B6-D206-69D99BDDECCC}"/>
              </a:ext>
            </a:extLst>
          </p:cNvPr>
          <p:cNvSpPr txBox="1"/>
          <p:nvPr/>
        </p:nvSpPr>
        <p:spPr>
          <a:xfrm>
            <a:off x="7686235" y="4632942"/>
            <a:ext cx="4173399"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Have a look on the </a:t>
            </a:r>
            <a:r>
              <a:rPr lang="en-GB" sz="1800" b="1" i="0" dirty="0">
                <a:solidFill>
                  <a:srgbClr val="FFFF00"/>
                </a:solidFill>
                <a:effectLst/>
                <a:latin typeface="Arial" panose="020B0604020202020204" pitchFamily="34" charset="0"/>
                <a:hlinkClick r:id="rId3">
                  <a:extLst>
                    <a:ext uri="{A12FA001-AC4F-418D-AE19-62706E023703}">
                      <ahyp:hlinkClr xmlns:ahyp="http://schemas.microsoft.com/office/drawing/2018/hyperlinkcolor" val="tx"/>
                    </a:ext>
                  </a:extLst>
                </a:hlinkClick>
              </a:rPr>
              <a:t>UNICEF UK website </a:t>
            </a:r>
            <a:r>
              <a:rPr lang="en-GB" sz="1800" b="0" i="0" dirty="0">
                <a:solidFill>
                  <a:schemeClr val="bg1"/>
                </a:solidFill>
                <a:effectLst/>
                <a:latin typeface="Arial" panose="020B0604020202020204" pitchFamily="34" charset="0"/>
              </a:rPr>
              <a:t>to find out more about UNICEF UK’s work. What do you think is most interesting? Identify five facts to share with someone in your class.</a:t>
            </a:r>
            <a:endParaRPr lang="en-GB"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FE186-0D68-2DD9-BC8D-1CC5C10F8D39}"/>
              </a:ext>
            </a:extLst>
          </p:cNvPr>
          <p:cNvSpPr txBox="1"/>
          <p:nvPr/>
        </p:nvSpPr>
        <p:spPr>
          <a:xfrm>
            <a:off x="6342436" y="2702246"/>
            <a:ext cx="5452999" cy="923330"/>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Research the history of UNICEF and prepare a presentation for a year group or school assembly. Find some information </a:t>
            </a:r>
            <a:r>
              <a:rPr lang="en-GB" sz="1800" b="1"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here</a:t>
            </a:r>
            <a:r>
              <a:rPr lang="en-GB" sz="1800" b="0" i="0" dirty="0">
                <a:solidFill>
                  <a:schemeClr val="bg1"/>
                </a:solidFill>
                <a:effectLst/>
                <a:latin typeface="Arial" panose="020B0604020202020204" pitchFamily="34" charset="0"/>
              </a:rPr>
              <a:t> to get you started. </a:t>
            </a:r>
            <a:endParaRPr lang="en-GB"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725116" y="4632942"/>
            <a:ext cx="6609134" cy="1477328"/>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World Children’s Day is the perfect opportunity to speak out about children’s rights. It’s the job of duty bearers, especially governments, to make the Convention known. Write a letter to your local MP explaining why children’s rights are important and asking them to mention children’s rights in parliament.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304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526397"/>
            <a:ext cx="5305425" cy="870290"/>
          </a:xfrm>
        </p:spPr>
        <p:txBody>
          <a:bodyPr/>
          <a:lstStyle/>
          <a:p>
            <a:r>
              <a:rPr lang="en-GB" sz="1800" dirty="0">
                <a:latin typeface="Arial" panose="020B0604020202020204" pitchFamily="34" charset="0"/>
                <a:cs typeface="Arial" panose="020B0604020202020204" pitchFamily="34" charset="0"/>
              </a:rPr>
              <a:t>Think about all the amazing things that UNICEF does to make life better for millions of children around the world every day </a:t>
            </a:r>
          </a:p>
          <a:p>
            <a:endParaRPr lang="en-GB"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425864"/>
            <a:ext cx="5433498" cy="3768452"/>
          </a:xfrm>
        </p:spPr>
        <p:txBody>
          <a:bodyPr>
            <a:noAutofit/>
          </a:bodyPr>
          <a:lstStyle/>
          <a:p>
            <a:pPr fontAlgn="base"/>
            <a:r>
              <a:rPr lang="en-GB" sz="1600" b="0" i="0">
                <a:solidFill>
                  <a:srgbClr val="000000"/>
                </a:solidFill>
                <a:effectLst/>
                <a:latin typeface="Arial" panose="020B0604020202020204" pitchFamily="34" charset="0"/>
              </a:rPr>
              <a:t>What </a:t>
            </a:r>
            <a:r>
              <a:rPr lang="en-GB" sz="1600" b="0" i="0" dirty="0">
                <a:solidFill>
                  <a:srgbClr val="000000"/>
                </a:solidFill>
                <a:effectLst/>
                <a:latin typeface="Arial" panose="020B0604020202020204" pitchFamily="34" charset="0"/>
              </a:rPr>
              <a:t>have you learned about UNICEF’s work?</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rPr>
              <a:t>What will you do to tell other people about UNICEF’s work?</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rPr>
              <a:t>Can you think of a time you have seen UNICEF on the news?</a:t>
            </a:r>
          </a:p>
          <a:p>
            <a:pPr algn="l" rtl="0" fontAlgn="base">
              <a:buFont typeface="Arial" panose="020B0604020202020204" pitchFamily="34" charset="0"/>
              <a:buChar char="•"/>
            </a:pPr>
            <a:r>
              <a:rPr lang="en-GB" sz="1600" b="0" i="0" dirty="0">
                <a:solidFill>
                  <a:srgbClr val="000000"/>
                </a:solidFill>
                <a:effectLst/>
                <a:latin typeface="Arial" panose="020B0604020202020204" pitchFamily="34" charset="0"/>
              </a:rPr>
              <a:t>How might you support UNICEF in the future?</a:t>
            </a:r>
          </a:p>
        </p:txBody>
      </p:sp>
    </p:spTree>
    <p:extLst>
      <p:ext uri="{BB962C8B-B14F-4D97-AF65-F5344CB8AC3E}">
        <p14:creationId xmlns:p14="http://schemas.microsoft.com/office/powerpoint/2010/main" val="124856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2" y="594238"/>
            <a:ext cx="3033608" cy="588605"/>
          </a:xfrm>
        </p:spPr>
        <p:txBody>
          <a:bodyPr/>
          <a:lstStyle/>
          <a:p>
            <a:r>
              <a:rPr lang="en-US" sz="3200" dirty="0">
                <a:latin typeface="Arial Black" panose="020B0A04020102020204" pitchFamily="34" charset="0"/>
              </a:rPr>
              <a:t>MORE INFO</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p:txBody>
          <a:bodyPr/>
          <a:lstStyle/>
          <a:p>
            <a:r>
              <a:rPr lang="en-US" sz="2400" dirty="0">
                <a:latin typeface="Arial Black" panose="020B0A04020102020204" pitchFamily="34" charset="0"/>
                <a:cs typeface="Arial" panose="020B0604020202020204" pitchFamily="34" charset="0"/>
              </a:rPr>
              <a:t>RRSA WEBSITE</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2071688"/>
            <a:ext cx="5305425" cy="1262062"/>
          </a:xfrm>
        </p:spPr>
        <p:txBody>
          <a:bodyPr/>
          <a:lstStyle/>
          <a:p>
            <a:pPr rtl="0" fontAlgn="base"/>
            <a:r>
              <a:rPr lang="en-GB" dirty="0">
                <a:latin typeface="Arial" panose="020B0604020202020204" pitchFamily="34" charset="0"/>
                <a:cs typeface="Arial" panose="020B0604020202020204" pitchFamily="34" charset="0"/>
              </a:rPr>
              <a:t>For more information or to download previous Article of the Week packs please visit the RRSA website by clicking on the link below.</a:t>
            </a:r>
            <a:endParaRPr lang="en-GB" b="0" dirty="0">
              <a:effectLst/>
              <a:latin typeface="Arial" panose="020B0604020202020204" pitchFamily="34" charset="0"/>
              <a:cs typeface="Arial" panose="020B0604020202020204" pitchFamily="34" charset="0"/>
            </a:endParaRPr>
          </a:p>
        </p:txBody>
      </p:sp>
      <p:pic>
        <p:nvPicPr>
          <p:cNvPr id="8" name="Picture 7" descr="A group of people posing for a photo&#10;&#10;Description automatically generated with medium confidence">
            <a:extLst>
              <a:ext uri="{FF2B5EF4-FFF2-40B4-BE49-F238E27FC236}">
                <a16:creationId xmlns:a16="http://schemas.microsoft.com/office/drawing/2014/main" id="{D31FC92E-22A0-FD94-9E6F-5E0F26139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3" r="-5618"/>
          <a:stretch/>
        </p:blipFill>
        <p:spPr>
          <a:xfrm>
            <a:off x="906104" y="2762249"/>
            <a:ext cx="4077286" cy="2228851"/>
          </a:xfrm>
          <a:prstGeom prst="rect">
            <a:avLst/>
          </a:prstGeom>
        </p:spPr>
      </p:pic>
      <p:sp>
        <p:nvSpPr>
          <p:cNvPr id="10" name="Rectangle 9">
            <a:extLst>
              <a:ext uri="{FF2B5EF4-FFF2-40B4-BE49-F238E27FC236}">
                <a16:creationId xmlns:a16="http://schemas.microsoft.com/office/drawing/2014/main" id="{89E591FB-6F15-7726-9D21-562B72C0AA5A}"/>
              </a:ext>
            </a:extLst>
          </p:cNvPr>
          <p:cNvSpPr/>
          <p:nvPr/>
        </p:nvSpPr>
        <p:spPr>
          <a:xfrm>
            <a:off x="6586401" y="3524251"/>
            <a:ext cx="2205174" cy="6191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Arial Black" panose="020B0A04020102020204" pitchFamily="34" charset="0"/>
                <a:hlinkClick r:id="rId3">
                  <a:extLst>
                    <a:ext uri="{A12FA001-AC4F-418D-AE19-62706E023703}">
                      <ahyp:hlinkClr xmlns:ahyp="http://schemas.microsoft.com/office/drawing/2018/hyperlinkcolor" val="tx"/>
                    </a:ext>
                  </a:extLst>
                </a:hlinkClick>
              </a:rPr>
              <a:t>CLICK HERE</a:t>
            </a:r>
            <a:endParaRPr lang="en-GB" sz="2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40677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F6F1-CA81-DB4E-AAF1-DEADC82DDBB4}"/>
              </a:ext>
            </a:extLst>
          </p:cNvPr>
          <p:cNvSpPr>
            <a:spLocks noGrp="1"/>
          </p:cNvSpPr>
          <p:nvPr>
            <p:ph type="ctrTitle"/>
          </p:nvPr>
        </p:nvSpPr>
        <p:spPr>
          <a:xfrm>
            <a:off x="296867" y="5796988"/>
            <a:ext cx="3696909" cy="744407"/>
          </a:xfrm>
        </p:spPr>
        <p:txBody>
          <a:bodyPr/>
          <a:lstStyle/>
          <a:p>
            <a:r>
              <a:rPr lang="en-US" sz="3800" dirty="0">
                <a:latin typeface="Arial Black" panose="020B0A04020102020204" pitchFamily="34" charset="0"/>
              </a:rPr>
              <a:t>THANK YOU</a:t>
            </a:r>
          </a:p>
        </p:txBody>
      </p:sp>
    </p:spTree>
    <p:extLst>
      <p:ext uri="{BB962C8B-B14F-4D97-AF65-F5344CB8AC3E}">
        <p14:creationId xmlns:p14="http://schemas.microsoft.com/office/powerpoint/2010/main" val="171546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68214" y="1583987"/>
            <a:ext cx="547148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World Children’s Day – Article 45</a:t>
            </a:r>
          </a:p>
          <a:p>
            <a:pPr>
              <a:lnSpc>
                <a:spcPct val="150000"/>
              </a:lnSpc>
            </a:pPr>
            <a:r>
              <a:rPr lang="en-US" dirty="0">
                <a:solidFill>
                  <a:srgbClr val="00AEEF"/>
                </a:solidFill>
                <a:latin typeface="Arial" panose="020B0604020202020204" pitchFamily="34" charset="0"/>
                <a:cs typeface="Arial" panose="020B0604020202020204" pitchFamily="34" charset="0"/>
              </a:rPr>
              <a:t>Slide 4 &amp; 5</a:t>
            </a:r>
            <a:r>
              <a:rPr lang="en-US" dirty="0">
                <a:latin typeface="Arial" panose="020B0604020202020204" pitchFamily="34" charset="0"/>
                <a:cs typeface="Arial" panose="020B0604020202020204" pitchFamily="34" charset="0"/>
              </a:rPr>
              <a:t>: Exploring World Children’s Day and Article 45 - Question and Answers</a:t>
            </a:r>
          </a:p>
          <a:p>
            <a:pPr>
              <a:lnSpc>
                <a:spcPct val="150000"/>
              </a:lnSpc>
            </a:pPr>
            <a:r>
              <a:rPr lang="en-US" dirty="0">
                <a:solidFill>
                  <a:srgbClr val="00AEEF"/>
                </a:solidFill>
                <a:latin typeface="Arial" panose="020B0604020202020204" pitchFamily="34" charset="0"/>
                <a:cs typeface="Arial" panose="020B0604020202020204" pitchFamily="34" charset="0"/>
              </a:rPr>
              <a:t>Slide 6, 7 &amp; 8 </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9, 10 &amp; 11</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12</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170017"/>
            <a:ext cx="4019508" cy="1437042"/>
          </a:xfrm>
        </p:spPr>
        <p:txBody>
          <a:bodyPr/>
          <a:lstStyle/>
          <a:p>
            <a:r>
              <a:rPr lang="en-US" sz="2800" dirty="0">
                <a:latin typeface="Arial Black" panose="020B0A04020102020204" pitchFamily="34" charset="0"/>
              </a:rPr>
              <a:t>WORLD CHILDREN’S DAY:</a:t>
            </a:r>
          </a:p>
          <a:p>
            <a:r>
              <a:rPr lang="en-US" sz="2800" dirty="0">
                <a:latin typeface="Arial Black" panose="020B0A04020102020204" pitchFamily="34" charset="0"/>
              </a:rPr>
              <a:t>ARTICLE 45</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2" y="481352"/>
            <a:ext cx="5305425" cy="520619"/>
          </a:xfrm>
        </p:spPr>
        <p:txBody>
          <a:bodyPr/>
          <a:lstStyle/>
          <a:p>
            <a:r>
              <a:rPr lang="en-GB" sz="2400" dirty="0">
                <a:latin typeface="Arial" panose="020B0604020202020204" pitchFamily="34" charset="0"/>
                <a:cs typeface="Arial" panose="020B0604020202020204" pitchFamily="34" charset="0"/>
              </a:rPr>
              <a:t>World Children’s Day and Article 45</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2" y="922184"/>
            <a:ext cx="5305424" cy="2032000"/>
          </a:xfrm>
        </p:spPr>
        <p:txBody>
          <a:bodyPr>
            <a:noAutofit/>
          </a:bodyPr>
          <a:lstStyle/>
          <a:p>
            <a:pPr algn="l" rtl="0" fontAlgn="base"/>
            <a:r>
              <a:rPr lang="en-GB" dirty="0">
                <a:latin typeface="Arial" panose="020B0604020202020204" pitchFamily="34" charset="0"/>
                <a:cs typeface="Arial" panose="020B0604020202020204" pitchFamily="34" charset="0"/>
              </a:rPr>
              <a:t>World Children’s Day is UNICEF’s annual day of action for children, by children. It takes place each year on the 20th November, the date when world leaders adopted the Convention in 1989.</a:t>
            </a:r>
          </a:p>
          <a:p>
            <a:pPr algn="l" rtl="0" fontAlgn="base"/>
            <a:r>
              <a:rPr lang="en-GB" dirty="0">
                <a:latin typeface="Arial" panose="020B0604020202020204" pitchFamily="34" charset="0"/>
                <a:cs typeface="Arial" panose="020B0604020202020204" pitchFamily="34" charset="0"/>
              </a:rPr>
              <a:t>From climate change, education and mental health, to ending racism and discrimination, children and young people are raising their voices on the issues that matter to their generation and calling for adults to create a better future.</a:t>
            </a:r>
          </a:p>
          <a:p>
            <a:pPr algn="l" rtl="0" fontAlgn="base"/>
            <a:r>
              <a:rPr lang="en-GB" dirty="0">
                <a:latin typeface="Arial" panose="020B0604020202020204" pitchFamily="34" charset="0"/>
                <a:cs typeface="Arial" panose="020B0604020202020204" pitchFamily="34" charset="0"/>
              </a:rPr>
              <a:t>.</a:t>
            </a:r>
          </a:p>
          <a:p>
            <a:pPr algn="l" rtl="0" fontAlgn="base"/>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gn="l" rtl="0" fontAlgn="base"/>
            <a:endParaRPr lang="en-GB" b="0" i="0" dirty="0">
              <a:solidFill>
                <a:srgbClr val="000000"/>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645797"/>
            <a:ext cx="5076859" cy="584775"/>
          </a:xfrm>
          <a:prstGeom prst="rect">
            <a:avLst/>
          </a:prstGeom>
          <a:noFill/>
        </p:spPr>
        <p:txBody>
          <a:bodyPr wrap="square" lIns="91440" tIns="45720" rIns="91440" bIns="45720" rtlCol="0" anchor="t">
            <a:spAutoFit/>
          </a:bodyPr>
          <a:lstStyle/>
          <a:p>
            <a:r>
              <a:rPr lang="en-GB" sz="1600" dirty="0">
                <a:latin typeface="Arial"/>
                <a:cs typeface="Arial"/>
              </a:rPr>
              <a:t>Gerry McMurtrie, </a:t>
            </a:r>
            <a:r>
              <a:rPr lang="en-GB" sz="1600">
                <a:latin typeface="Arial"/>
                <a:cs typeface="Arial"/>
              </a:rPr>
              <a:t>RRSA Senior Professional </a:t>
            </a:r>
            <a:r>
              <a:rPr lang="en-GB" sz="1600" dirty="0">
                <a:latin typeface="Arial"/>
                <a:cs typeface="Arial"/>
              </a:rPr>
              <a:t>Adviser, </a:t>
            </a:r>
            <a:endParaRPr lang="en-US" dirty="0"/>
          </a:p>
          <a:p>
            <a:r>
              <a:rPr lang="en-GB" sz="1600" dirty="0">
                <a:latin typeface="Arial" panose="020B0604020202020204" pitchFamily="34" charset="0"/>
                <a:cs typeface="Arial" panose="020B0604020202020204" pitchFamily="34" charset="0"/>
              </a:rPr>
              <a:t>introduces World Children’s Day, Article 45</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Click </a:t>
            </a:r>
            <a:r>
              <a:rPr lang="en-GB" sz="1600" dirty="0">
                <a:solidFill>
                  <a:srgbClr val="00AEE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600" dirty="0">
                <a:solidFill>
                  <a:schemeClr val="bg1"/>
                </a:solidFill>
                <a:latin typeface="Arial" panose="020B0604020202020204" pitchFamily="34" charset="0"/>
                <a:cs typeface="Arial" panose="020B0604020202020204" pitchFamily="34" charset="0"/>
              </a:rPr>
              <a:t> to watch on YouTube</a:t>
            </a:r>
          </a:p>
        </p:txBody>
      </p:sp>
      <p:sp>
        <p:nvSpPr>
          <p:cNvPr id="10" name="Text Placeholder 5">
            <a:extLst>
              <a:ext uri="{FF2B5EF4-FFF2-40B4-BE49-F238E27FC236}">
                <a16:creationId xmlns:a16="http://schemas.microsoft.com/office/drawing/2014/main" id="{D529E3FD-3BBF-D896-95E5-7B1D223652FB}"/>
              </a:ext>
            </a:extLst>
          </p:cNvPr>
          <p:cNvSpPr txBox="1">
            <a:spLocks/>
          </p:cNvSpPr>
          <p:nvPr/>
        </p:nvSpPr>
        <p:spPr>
          <a:xfrm>
            <a:off x="7748452" y="3486041"/>
            <a:ext cx="4233998" cy="2032000"/>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FontTx/>
              <a:buNone/>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r>
              <a:rPr lang="en-GB" sz="1800" b="1" dirty="0">
                <a:effectLst/>
                <a:latin typeface="Arial" panose="020B0604020202020204" pitchFamily="34" charset="0"/>
                <a:ea typeface="Calibri" panose="020F0502020204030204" pitchFamily="34" charset="0"/>
              </a:rPr>
              <a:t>Article </a:t>
            </a:r>
            <a:r>
              <a:rPr lang="en-GB" b="1" dirty="0">
                <a:latin typeface="Arial" panose="020B0604020202020204" pitchFamily="34" charset="0"/>
                <a:ea typeface="Calibri" panose="020F0502020204030204" pitchFamily="34" charset="0"/>
              </a:rPr>
              <a:t>45</a:t>
            </a:r>
            <a:r>
              <a:rPr lang="en-GB" sz="1800" b="1" dirty="0">
                <a:effectLst/>
                <a:latin typeface="Arial" panose="020B0604020202020204" pitchFamily="34" charset="0"/>
                <a:ea typeface="Calibri" panose="020F0502020204030204" pitchFamily="34" charset="0"/>
              </a:rPr>
              <a:t> </a:t>
            </a:r>
            <a:endParaRPr lang="en-GB" sz="1800" b="1" dirty="0">
              <a:effectLst/>
              <a:latin typeface="Calibri" panose="020F0502020204030204" pitchFamily="34" charset="0"/>
              <a:ea typeface="Calibri" panose="020F0502020204030204" pitchFamily="34" charset="0"/>
            </a:endParaRPr>
          </a:p>
          <a:p>
            <a:pPr marL="457200"/>
            <a:r>
              <a:rPr lang="en-GB" sz="1800" dirty="0">
                <a:effectLst/>
                <a:latin typeface="Arial" panose="020B0604020202020204" pitchFamily="34" charset="0"/>
                <a:ea typeface="Calibri" panose="020F0502020204030204" pitchFamily="34" charset="0"/>
              </a:rPr>
              <a:t>Article 45 says non-governmental organisations, such as UNICEF and other United Nations bodies, can provide advice and assistance on children’s rights.</a:t>
            </a:r>
            <a:endParaRPr lang="en-GB" dirty="0">
              <a:latin typeface="Arial" panose="020B0604020202020204" pitchFamily="34" charset="0"/>
              <a:cs typeface="Arial" panose="020B0604020202020204" pitchFamily="34" charset="0"/>
            </a:endParaRPr>
          </a:p>
          <a:p>
            <a:pPr fontAlgn="base"/>
            <a:endParaRPr lang="en-GB" dirty="0">
              <a:latin typeface="Arial" panose="020B0604020202020204" pitchFamily="34" charset="0"/>
              <a:ea typeface="Calibri" panose="020F0502020204030204" pitchFamily="34" charset="0"/>
              <a:cs typeface="Arial" panose="020B0604020202020204" pitchFamily="34" charset="0"/>
            </a:endParaRPr>
          </a:p>
          <a:p>
            <a:pPr fontAlgn="base"/>
            <a:endParaRPr lang="en-GB" dirty="0">
              <a:solidFill>
                <a:srgbClr val="000000"/>
              </a:solidFill>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7E525098-D07A-10E1-E39E-32BD1C73BA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86402" y="3583949"/>
            <a:ext cx="1377137" cy="1836183"/>
          </a:xfrm>
          <a:prstGeom prst="rect">
            <a:avLst/>
          </a:prstGeom>
        </p:spPr>
      </p:pic>
      <p:pic>
        <p:nvPicPr>
          <p:cNvPr id="8" name="Online Media 7" title="Gerry McMurtrie, Senior Professional Adviser, introduces Article of the Week - World Children's Day">
            <a:hlinkClick r:id="" action="ppaction://media"/>
            <a:extLst>
              <a:ext uri="{FF2B5EF4-FFF2-40B4-BE49-F238E27FC236}">
                <a16:creationId xmlns:a16="http://schemas.microsoft.com/office/drawing/2014/main" id="{0CA2A3A6-5653-E0E2-0C53-A0C1CE5595F9}"/>
              </a:ext>
            </a:extLst>
          </p:cNvPr>
          <p:cNvPicPr>
            <a:picLocks noRot="1" noChangeAspect="1"/>
          </p:cNvPicPr>
          <p:nvPr>
            <a:videoFile r:link="rId1"/>
          </p:nvPr>
        </p:nvPicPr>
        <p:blipFill>
          <a:blip r:embed="rId6"/>
          <a:stretch>
            <a:fillRect/>
          </a:stretch>
        </p:blipFill>
        <p:spPr>
          <a:xfrm>
            <a:off x="789577" y="2659199"/>
            <a:ext cx="4310294" cy="2435316"/>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76934"/>
            <a:ext cx="4389173" cy="921003"/>
          </a:xfrm>
        </p:spPr>
        <p:txBody>
          <a:bodyPr/>
          <a:lstStyle/>
          <a:p>
            <a:r>
              <a:rPr lang="en-US" sz="2800" dirty="0">
                <a:latin typeface="Arial Black" panose="020B0A04020102020204" pitchFamily="34" charset="0"/>
              </a:rPr>
              <a:t>EXPLORING ARTICLE 45</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panose="020B0604020202020204" pitchFamily="34" charset="0"/>
                <a:cs typeface="Arial" panose="020B06040202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fontScale="92500" lnSpcReduction="10000"/>
          </a:bodyPr>
          <a:lstStyle/>
          <a:p>
            <a:r>
              <a:rPr lang="en-GB" sz="2400" dirty="0">
                <a:effectLst/>
                <a:latin typeface="Arial" panose="020B0604020202020204" pitchFamily="34" charset="0"/>
              </a:rPr>
              <a:t>This </a:t>
            </a:r>
            <a:r>
              <a:rPr lang="en-GB" sz="2400" b="1" dirty="0">
                <a:solidFill>
                  <a:srgbClr val="00AEEF"/>
                </a:solidFill>
                <a:effectLst/>
                <a:latin typeface="Arial" panose="020B0604020202020204" pitchFamily="34" charset="0"/>
              </a:rPr>
              <a:t>World Children’s Day</a:t>
            </a:r>
            <a:r>
              <a:rPr lang="en-GB" sz="2400" dirty="0">
                <a:effectLst/>
                <a:latin typeface="Arial" panose="020B0604020202020204" pitchFamily="34" charset="0"/>
              </a:rPr>
              <a:t>, think about the different ways UNICEF helps children around the world to access their rights? </a:t>
            </a:r>
          </a:p>
          <a:p>
            <a:r>
              <a:rPr lang="en-GB" sz="2400" dirty="0">
                <a:effectLst/>
                <a:latin typeface="Arial" panose="020B0604020202020204" pitchFamily="34" charset="0"/>
              </a:rPr>
              <a:t>Can you think of things they do?</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76665"/>
            <a:ext cx="4338534" cy="921003"/>
          </a:xfrm>
        </p:spPr>
        <p:txBody>
          <a:bodyPr/>
          <a:lstStyle/>
          <a:p>
            <a:r>
              <a:rPr lang="en-US" sz="2800" dirty="0">
                <a:latin typeface="Arial Black"/>
              </a:rPr>
              <a:t>EXPLORING ARTICLE 45</a:t>
            </a:r>
            <a:endParaRPr lang="en-US" sz="2800" dirty="0">
              <a:latin typeface="Arial Black" panose="020B0A04020102020204" pitchFamily="34" charset="0"/>
            </a:endParaRP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Did you think of any other reasons?</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63691"/>
            <a:ext cx="10781620" cy="448808"/>
          </a:xfrm>
        </p:spPr>
        <p:txBody>
          <a:bodyPr>
            <a:normAutofit/>
          </a:bodyPr>
          <a:lstStyle/>
          <a:p>
            <a:r>
              <a:rPr lang="en-US" sz="2000" dirty="0">
                <a:latin typeface="Arial Black" panose="020B0A04020102020204" pitchFamily="34" charset="0"/>
              </a:rPr>
              <a:t>UNICEF…</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1950115"/>
            <a:ext cx="11471580" cy="3967061"/>
          </a:xfrm>
        </p:spPr>
        <p:txBody>
          <a:bodyPr numCol="2">
            <a:noAutofit/>
          </a:bodyPr>
          <a:lstStyle/>
          <a:p>
            <a:pPr algn="l" rtl="0" fontAlgn="base">
              <a:buFont typeface="Arial" panose="020B0604020202020204" pitchFamily="34" charset="0"/>
              <a:buChar char="•"/>
            </a:pPr>
            <a:r>
              <a:rPr lang="en-GB" sz="1500" dirty="0">
                <a:solidFill>
                  <a:srgbClr val="000000"/>
                </a:solidFill>
                <a:latin typeface="Arial" panose="020B0604020202020204" pitchFamily="34" charset="0"/>
              </a:rPr>
              <a:t>H</a:t>
            </a:r>
            <a:r>
              <a:rPr lang="en-GB" sz="1500" b="0" i="0" dirty="0">
                <a:solidFill>
                  <a:srgbClr val="000000"/>
                </a:solidFill>
                <a:effectLst/>
                <a:latin typeface="Arial" panose="020B0604020202020204" pitchFamily="34" charset="0"/>
              </a:rPr>
              <a:t>elps governments make sure that all children have an education.</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S</a:t>
            </a:r>
            <a:r>
              <a:rPr lang="en-GB" sz="1500" b="0" i="0" dirty="0">
                <a:solidFill>
                  <a:srgbClr val="000000"/>
                </a:solidFill>
                <a:effectLst/>
                <a:latin typeface="Arial" panose="020B0604020202020204" pitchFamily="34" charset="0"/>
              </a:rPr>
              <a:t>upports communities to have access to clean water and nutritious food.</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H</a:t>
            </a:r>
            <a:r>
              <a:rPr lang="en-GB" sz="1500" b="0" i="0" dirty="0">
                <a:solidFill>
                  <a:srgbClr val="000000"/>
                </a:solidFill>
                <a:effectLst/>
                <a:latin typeface="Arial" panose="020B0604020202020204" pitchFamily="34" charset="0"/>
              </a:rPr>
              <a:t>elps to support good health care systems in lower income countries.</a:t>
            </a:r>
          </a:p>
          <a:p>
            <a:pPr algn="l" rtl="0" fontAlgn="base">
              <a:buFont typeface="Arial" panose="020B0604020202020204" pitchFamily="34" charset="0"/>
              <a:buChar char="•"/>
            </a:pPr>
            <a:r>
              <a:rPr lang="en-GB" sz="1500" b="0" i="0" dirty="0">
                <a:solidFill>
                  <a:srgbClr val="000000"/>
                </a:solidFill>
                <a:effectLst/>
                <a:latin typeface="Arial" panose="020B0604020202020204" pitchFamily="34" charset="0"/>
              </a:rPr>
              <a:t>Distributes vaccines to protect children from a wide range of diseases and infections. </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W</a:t>
            </a:r>
            <a:r>
              <a:rPr lang="en-GB" sz="1500" b="0" i="0" dirty="0">
                <a:solidFill>
                  <a:srgbClr val="000000"/>
                </a:solidFill>
                <a:effectLst/>
                <a:latin typeface="Arial" panose="020B0604020202020204" pitchFamily="34" charset="0"/>
              </a:rPr>
              <a:t>orks to make child protection stronger where countries or organisations need help with this.</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H</a:t>
            </a:r>
            <a:r>
              <a:rPr lang="en-GB" sz="1500" b="0" i="0" dirty="0">
                <a:solidFill>
                  <a:srgbClr val="000000"/>
                </a:solidFill>
                <a:effectLst/>
                <a:latin typeface="Arial" panose="020B0604020202020204" pitchFamily="34" charset="0"/>
              </a:rPr>
              <a:t>elps governments all around the world to look at how children’s rights are being met and helps them improve the situation for children.</a:t>
            </a:r>
          </a:p>
          <a:p>
            <a:pPr algn="l" rtl="0" fontAlgn="base">
              <a:buFont typeface="Arial" panose="020B0604020202020204" pitchFamily="34" charset="0"/>
              <a:buChar char="•"/>
            </a:pPr>
            <a:r>
              <a:rPr lang="en-GB" sz="1500" b="0" i="0" dirty="0">
                <a:solidFill>
                  <a:srgbClr val="000000"/>
                </a:solidFill>
                <a:effectLst/>
                <a:latin typeface="Arial" panose="020B0604020202020204" pitchFamily="34" charset="0"/>
              </a:rPr>
              <a:t>Provides help for children when there is an emergency such as an earthquake, hurricane or tsunami.</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P</a:t>
            </a:r>
            <a:r>
              <a:rPr lang="en-GB" sz="1500" b="0" i="0" dirty="0">
                <a:solidFill>
                  <a:srgbClr val="000000"/>
                </a:solidFill>
                <a:effectLst/>
                <a:latin typeface="Arial" panose="020B0604020202020204" pitchFamily="34" charset="0"/>
              </a:rPr>
              <a:t>rovides help for children if there is a war to make sure children are looked after.</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S</a:t>
            </a:r>
            <a:r>
              <a:rPr lang="en-GB" sz="1500" b="0" i="0" dirty="0">
                <a:solidFill>
                  <a:srgbClr val="000000"/>
                </a:solidFill>
                <a:effectLst/>
                <a:latin typeface="Arial" panose="020B0604020202020204" pitchFamily="34" charset="0"/>
              </a:rPr>
              <a:t>upports refugee families.</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I</a:t>
            </a:r>
            <a:r>
              <a:rPr lang="en-GB" sz="1500" b="0" i="0" dirty="0">
                <a:solidFill>
                  <a:srgbClr val="000000"/>
                </a:solidFill>
                <a:effectLst/>
                <a:latin typeface="Arial" panose="020B0604020202020204" pitchFamily="34" charset="0"/>
              </a:rPr>
              <a:t>n a variety of ways works within the United Nations and with governments and civil society to make sure children’s lives and views are visible and taken into account.</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I</a:t>
            </a:r>
            <a:r>
              <a:rPr lang="en-GB" sz="1500" b="0" i="0" dirty="0">
                <a:solidFill>
                  <a:srgbClr val="000000"/>
                </a:solidFill>
                <a:effectLst/>
                <a:latin typeface="Arial" panose="020B0604020202020204" pitchFamily="34" charset="0"/>
              </a:rPr>
              <a:t>n the UK promotes children’s rights through the Baby Friendly Initiative, Rights Respecting Schools Award and Child Friendly Cities and Communities programme.</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I</a:t>
            </a:r>
            <a:r>
              <a:rPr lang="en-GB" sz="1500" b="0" i="0" dirty="0">
                <a:solidFill>
                  <a:srgbClr val="000000"/>
                </a:solidFill>
                <a:effectLst/>
                <a:latin typeface="Arial" panose="020B0604020202020204" pitchFamily="34" charset="0"/>
              </a:rPr>
              <a:t>n the UK and other high-income countries, it raises funds to support UNICEF’s work around the world.</a:t>
            </a:r>
          </a:p>
          <a:p>
            <a:pPr algn="l" rtl="0" fontAlgn="base">
              <a:buFont typeface="Arial" panose="020B0604020202020204" pitchFamily="34" charset="0"/>
              <a:buChar char="•"/>
            </a:pPr>
            <a:r>
              <a:rPr lang="en-GB" sz="1500" dirty="0">
                <a:solidFill>
                  <a:srgbClr val="000000"/>
                </a:solidFill>
                <a:latin typeface="Arial" panose="020B0604020202020204" pitchFamily="34" charset="0"/>
              </a:rPr>
              <a:t>S</a:t>
            </a:r>
            <a:r>
              <a:rPr lang="en-GB" sz="1500" b="0" i="0" dirty="0">
                <a:solidFill>
                  <a:srgbClr val="000000"/>
                </a:solidFill>
                <a:effectLst/>
                <a:latin typeface="Arial" panose="020B0604020202020204" pitchFamily="34" charset="0"/>
              </a:rPr>
              <a:t>peaks to politician and decision makers to protect and promote children’s rights.</a:t>
            </a:r>
          </a:p>
        </p:txBody>
      </p:sp>
    </p:spTree>
    <p:extLst>
      <p:ext uri="{BB962C8B-B14F-4D97-AF65-F5344CB8AC3E}">
        <p14:creationId xmlns:p14="http://schemas.microsoft.com/office/powerpoint/2010/main" val="185840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107015" y="2152816"/>
            <a:ext cx="4825998" cy="2031325"/>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Wants and Needs* </a:t>
            </a:r>
          </a:p>
          <a:p>
            <a:pPr algn="ctr"/>
            <a:r>
              <a:rPr lang="en-GB" b="0" i="0" dirty="0">
                <a:solidFill>
                  <a:schemeClr val="bg1"/>
                </a:solidFill>
                <a:effectLst/>
                <a:latin typeface="Arial" panose="020B0604020202020204" pitchFamily="34" charset="0"/>
              </a:rPr>
              <a:t>Discuss what the difference is between a need and a want. Explore the fact that some children don’t get all that they need and talk about how UNICEF helps to support children in nearly 200 countries. </a:t>
            </a:r>
          </a:p>
          <a:p>
            <a:pPr algn="ctr"/>
            <a:r>
              <a:rPr lang="en-GB" b="0" i="0" dirty="0">
                <a:solidFill>
                  <a:schemeClr val="bg1"/>
                </a:solidFill>
                <a:effectLst/>
                <a:latin typeface="Arial" panose="020B0604020202020204" pitchFamily="34" charset="0"/>
              </a:rPr>
              <a:t>*</a:t>
            </a:r>
            <a:r>
              <a:rPr lang="en-GB" sz="1400" b="0" i="0" dirty="0">
                <a:solidFill>
                  <a:schemeClr val="bg1"/>
                </a:solidFill>
                <a:effectLst/>
                <a:latin typeface="Arial" panose="020B0604020202020204" pitchFamily="34" charset="0"/>
              </a:rPr>
              <a:t>Use our </a:t>
            </a:r>
            <a:r>
              <a:rPr lang="en-GB" sz="1400" b="1"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Wants and Needs</a:t>
            </a:r>
            <a:r>
              <a:rPr lang="en-GB" sz="1400" b="1" i="0" dirty="0">
                <a:solidFill>
                  <a:schemeClr val="bg1"/>
                </a:solidFill>
                <a:effectLst/>
                <a:latin typeface="Arial" panose="020B0604020202020204" pitchFamily="34" charset="0"/>
              </a:rPr>
              <a:t> </a:t>
            </a:r>
            <a:r>
              <a:rPr lang="en-GB" sz="1400" b="0" i="0" dirty="0">
                <a:solidFill>
                  <a:schemeClr val="bg1"/>
                </a:solidFill>
                <a:effectLst/>
                <a:latin typeface="Arial" panose="020B0604020202020204" pitchFamily="34" charset="0"/>
              </a:rPr>
              <a:t>cards if you have them.</a:t>
            </a:r>
            <a:endParaRPr lang="en-GB" sz="14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69591" y="4518174"/>
            <a:ext cx="4476881" cy="2031325"/>
          </a:xfrm>
          <a:prstGeom prst="rect">
            <a:avLst/>
          </a:prstGeom>
          <a:noFill/>
        </p:spPr>
        <p:txBody>
          <a:bodyPr wrap="square" rtlCol="0">
            <a:spAutoFit/>
          </a:bodyPr>
          <a:lstStyle/>
          <a:p>
            <a:pPr algn="ctr"/>
            <a:r>
              <a:rPr lang="en-GB" i="0" dirty="0">
                <a:effectLst/>
                <a:latin typeface="Arial" panose="020B0604020202020204" pitchFamily="34" charset="0"/>
              </a:rPr>
              <a:t>Talk to your family or carers about their childhood. What was different when they were growing up? How has the Convention impacted on children’s lives. Draw, write or produce a resource to show a comparison of a young person’s experience then and now. </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41268" y="2195221"/>
            <a:ext cx="2934689"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To celebrate World Children’s Day watch some of this video for 3 to 6-year-olds ‘We all have rights’. Talk to each other about the rights you have learned about.</a:t>
            </a:r>
            <a:r>
              <a:rPr lang="en-GB" sz="1800" b="0" i="1" dirty="0">
                <a:solidFill>
                  <a:srgbClr val="000000"/>
                </a:solidFill>
                <a:effectLst/>
                <a:latin typeface="Arial" panose="020B0604020202020204" pitchFamily="34" charset="0"/>
              </a:rPr>
              <a:t>  </a:t>
            </a:r>
            <a:r>
              <a:rPr lang="en-GB" sz="1800" b="0" i="0" dirty="0">
                <a:solidFill>
                  <a:srgbClr val="000000"/>
                </a:solidFill>
                <a:effectLst/>
                <a:latin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5508203" y="4574591"/>
            <a:ext cx="6377402" cy="2031325"/>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Watch </a:t>
            </a:r>
            <a:r>
              <a:rPr lang="en-GB" sz="1800" b="1" dirty="0">
                <a:solidFill>
                  <a:schemeClr val="bg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this Newsround video </a:t>
            </a:r>
            <a:r>
              <a:rPr lang="en-GB" sz="1800" b="0" dirty="0">
                <a:solidFill>
                  <a:schemeClr val="bg1"/>
                </a:solidFill>
                <a:effectLst/>
                <a:latin typeface="Arial" panose="020B0604020202020204" pitchFamily="34" charset="0"/>
                <a:cs typeface="Arial" panose="020B0604020202020204" pitchFamily="34" charset="0"/>
              </a:rPr>
              <a:t>of  children talking about the CRC. Some schools have created their own version. What would you talk about in your school? </a:t>
            </a:r>
          </a:p>
          <a:p>
            <a:pPr algn="ctr"/>
            <a:endParaRPr lang="en-GB" dirty="0">
              <a:solidFill>
                <a:schemeClr val="bg1"/>
              </a:solidFill>
              <a:latin typeface="Arial" panose="020B0604020202020204" pitchFamily="34" charset="0"/>
              <a:cs typeface="Arial" panose="020B0604020202020204" pitchFamily="34" charset="0"/>
            </a:endParaRPr>
          </a:p>
          <a:p>
            <a:pPr algn="ctr"/>
            <a:r>
              <a:rPr lang="en-GB" sz="1800" b="0" dirty="0">
                <a:solidFill>
                  <a:schemeClr val="bg1"/>
                </a:solidFill>
                <a:effectLst/>
                <a:latin typeface="Arial" panose="020B0604020202020204" pitchFamily="34" charset="0"/>
                <a:cs typeface="Arial" panose="020B0604020202020204" pitchFamily="34" charset="0"/>
              </a:rPr>
              <a:t>If you make a video please share with us at rrsa@unicef.org.uk</a:t>
            </a:r>
            <a:br>
              <a:rPr lang="en-GB" sz="1800" b="0" i="0" dirty="0">
                <a:solidFill>
                  <a:schemeClr val="bg1"/>
                </a:solidFill>
                <a:effectLst/>
                <a:latin typeface="Arial" panose="020B0604020202020204" pitchFamily="34" charset="0"/>
                <a:cs typeface="Arial" panose="020B0604020202020204" pitchFamily="34" charset="0"/>
              </a:rPr>
            </a:br>
            <a:r>
              <a:rPr lang="en-GB" sz="1800" b="0" i="0" dirty="0">
                <a:solidFill>
                  <a:schemeClr val="bg1"/>
                </a:solidFill>
                <a:effectLst/>
                <a:latin typeface="Arial" panose="020B0604020202020204" pitchFamily="34"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p:txBody>
      </p:sp>
      <p:pic>
        <p:nvPicPr>
          <p:cNvPr id="13" name="Online Media 12" title="We all have rights I UNICEF">
            <a:hlinkClick r:id="" action="ppaction://media"/>
            <a:extLst>
              <a:ext uri="{FF2B5EF4-FFF2-40B4-BE49-F238E27FC236}">
                <a16:creationId xmlns:a16="http://schemas.microsoft.com/office/drawing/2014/main" id="{E07A970F-46BB-7097-8FA9-BA5AFF3600C5}"/>
              </a:ext>
            </a:extLst>
          </p:cNvPr>
          <p:cNvPicPr>
            <a:picLocks noRot="1" noChangeAspect="1"/>
          </p:cNvPicPr>
          <p:nvPr>
            <a:videoFile r:link="rId1"/>
          </p:nvPr>
        </p:nvPicPr>
        <p:blipFill>
          <a:blip r:embed="rId6"/>
          <a:stretch>
            <a:fillRect/>
          </a:stretch>
        </p:blipFill>
        <p:spPr>
          <a:xfrm>
            <a:off x="3688484" y="2241334"/>
            <a:ext cx="3202173" cy="1809228"/>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575602" y="2202535"/>
            <a:ext cx="5520398" cy="2031325"/>
          </a:xfrm>
          <a:prstGeom prst="rect">
            <a:avLst/>
          </a:prstGeom>
          <a:noFill/>
        </p:spPr>
        <p:txBody>
          <a:bodyPr wrap="square" rtlCol="0">
            <a:spAutoFit/>
          </a:bodyPr>
          <a:lstStyle/>
          <a:p>
            <a:pPr algn="ctr"/>
            <a:r>
              <a:rPr lang="en-GB" dirty="0">
                <a:solidFill>
                  <a:schemeClr val="bg1"/>
                </a:solidFill>
                <a:latin typeface="Arial" panose="020B0604020202020204" pitchFamily="34" charset="0"/>
              </a:rPr>
              <a:t>Turn the world blue and dress in blue for the day. Organise a </a:t>
            </a:r>
            <a:r>
              <a:rPr lang="en-GB" i="1" dirty="0">
                <a:solidFill>
                  <a:schemeClr val="bg1"/>
                </a:solidFill>
                <a:latin typeface="Arial" panose="020B0604020202020204" pitchFamily="34" charset="0"/>
              </a:rPr>
              <a:t>Turn the World Blue Day</a:t>
            </a:r>
            <a:r>
              <a:rPr lang="en-GB" dirty="0">
                <a:solidFill>
                  <a:schemeClr val="bg1"/>
                </a:solidFill>
                <a:latin typeface="Arial" panose="020B0604020202020204" pitchFamily="34" charset="0"/>
              </a:rPr>
              <a:t> in your school, write to parents and the community to explain why the colour blue is used to symbolise World Children’s Day. Take pictures and share on your social media channels, website or school newsletters.</a:t>
            </a:r>
            <a:r>
              <a:rPr lang="en-GB" sz="1800" b="0" i="0" dirty="0">
                <a:solidFill>
                  <a:schemeClr val="bg1"/>
                </a:solidFill>
                <a:effectLst/>
                <a:latin typeface="Arial" panose="020B0604020202020204" pitchFamily="34" charset="0"/>
              </a:rPr>
              <a:t> </a:t>
            </a:r>
            <a:endParaRPr lang="en-GB"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130861" y="4794083"/>
            <a:ext cx="4532398" cy="1200329"/>
          </a:xfrm>
          <a:prstGeom prst="rect">
            <a:avLst/>
          </a:prstGeom>
          <a:noFill/>
        </p:spPr>
        <p:txBody>
          <a:bodyPr wrap="square" rtlCol="0">
            <a:spAutoFit/>
          </a:bodyPr>
          <a:lstStyle/>
          <a:p>
            <a:pPr algn="ctr"/>
            <a:r>
              <a:rPr lang="en-GB" sz="1800" i="0" dirty="0">
                <a:effectLst/>
                <a:latin typeface="Arial" panose="020B0604020202020204" pitchFamily="34" charset="0"/>
              </a:rPr>
              <a:t>Research the history of UNICEF and prepare a display or a presentation for an assembly. Find some information </a:t>
            </a:r>
            <a:r>
              <a:rPr lang="en-GB" sz="1800" b="1" i="0" dirty="0">
                <a:effectLst/>
                <a:latin typeface="Arial" panose="020B0604020202020204" pitchFamily="34" charset="0"/>
                <a:hlinkClick r:id="rId3">
                  <a:extLst>
                    <a:ext uri="{A12FA001-AC4F-418D-AE19-62706E023703}">
                      <ahyp:hlinkClr xmlns:ahyp="http://schemas.microsoft.com/office/drawing/2018/hyperlinkcolor" val="tx"/>
                    </a:ext>
                  </a:extLst>
                </a:hlinkClick>
              </a:rPr>
              <a:t>here</a:t>
            </a:r>
            <a:r>
              <a:rPr lang="en-GB" sz="1800" i="0" dirty="0">
                <a:effectLst/>
                <a:latin typeface="Arial" panose="020B0604020202020204" pitchFamily="34" charset="0"/>
              </a:rPr>
              <a:t> to get you started.</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388004" y="2444082"/>
            <a:ext cx="5361862" cy="1508105"/>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Plan your own celebration as a class or school for World Children’s Day. Remember that it is the anniversary of the United Nations adopting the CRC (20th November 1989) so be sure to sing ‘Happy Birthday’ to children’s rights!</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49003" y="4786831"/>
            <a:ext cx="6088925" cy="1446550"/>
          </a:xfrm>
          <a:prstGeom prst="rect">
            <a:avLst/>
          </a:prstGeom>
          <a:noFill/>
        </p:spPr>
        <p:txBody>
          <a:bodyPr wrap="square" rtlCol="0">
            <a:spAutoFit/>
          </a:bodyPr>
          <a:lstStyle/>
          <a:p>
            <a:pPr algn="ctr" rtl="0" fontAlgn="base"/>
            <a:r>
              <a:rPr lang="en-GB" i="0" dirty="0">
                <a:solidFill>
                  <a:schemeClr val="bg1"/>
                </a:solidFill>
                <a:effectLst/>
                <a:latin typeface="Arial" panose="020B0604020202020204" pitchFamily="34" charset="0"/>
                <a:cs typeface="Arial" panose="020B0604020202020204" pitchFamily="34" charset="0"/>
              </a:rPr>
              <a:t>Have a look on the </a:t>
            </a:r>
            <a:r>
              <a:rPr lang="en-GB" b="1" i="0"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UNICEF UK website</a:t>
            </a:r>
            <a:r>
              <a:rPr lang="en-GB" i="0" dirty="0">
                <a:solidFill>
                  <a:schemeClr val="bg1"/>
                </a:solidFill>
                <a:effectLst/>
                <a:latin typeface="Arial" panose="020B0604020202020204" pitchFamily="34" charset="0"/>
                <a:cs typeface="Arial" panose="020B0604020202020204" pitchFamily="34" charset="0"/>
              </a:rPr>
              <a:t> to find out more about UNICEF UK’s work. What do you think is most interesting? Identify five facts to share with someone in your class. </a:t>
            </a:r>
          </a:p>
          <a:p>
            <a:pPr algn="ctr" rtl="0" fontAlgn="base"/>
            <a:r>
              <a:rPr lang="en-GB" sz="1600" b="0" i="0" dirty="0">
                <a:solidFill>
                  <a:schemeClr val="bg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124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32815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effectLst/>
                <a:latin typeface="Arial" panose="020B0604020202020204" pitchFamily="34" charset="0"/>
                <a:ea typeface="Times New Roman" panose="02020603050405020304" pitchFamily="18" charset="0"/>
              </a:rPr>
              <a:t>Choose an article from the Convention to research and find out more about it.  One way to do this is to choose the article that relates to your birthday.  Share your learning with the rest of your class and at home. </a:t>
            </a:r>
          </a:p>
          <a:p>
            <a:pPr algn="ctr"/>
            <a:r>
              <a:rPr lang="en-GB" sz="1800" dirty="0">
                <a:effectLst/>
                <a:latin typeface="Arial" panose="020B0604020202020204" pitchFamily="34" charset="0"/>
                <a:ea typeface="Times New Roman" panose="02020603050405020304" pitchFamily="18" charset="0"/>
              </a:rPr>
              <a:t>Remember rights are indivisible meaning that no right is more important than another one.</a:t>
            </a:r>
          </a:p>
        </p:txBody>
      </p:sp>
      <p:sp>
        <p:nvSpPr>
          <p:cNvPr id="6" name="Rectangle 5">
            <a:extLst>
              <a:ext uri="{FF2B5EF4-FFF2-40B4-BE49-F238E27FC236}">
                <a16:creationId xmlns:a16="http://schemas.microsoft.com/office/drawing/2014/main" id="{C8F72573-65AF-707A-98FE-27DF8EF863B5}"/>
              </a:ext>
            </a:extLst>
          </p:cNvPr>
          <p:cNvSpPr/>
          <p:nvPr/>
        </p:nvSpPr>
        <p:spPr>
          <a:xfrm>
            <a:off x="7856896" y="2137472"/>
            <a:ext cx="407611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AA62055-B017-63E6-96AD-F128D198FEF1}"/>
              </a:ext>
            </a:extLst>
          </p:cNvPr>
          <p:cNvSpPr txBox="1"/>
          <p:nvPr/>
        </p:nvSpPr>
        <p:spPr>
          <a:xfrm>
            <a:off x="7939448" y="2254413"/>
            <a:ext cx="3993566" cy="2031325"/>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It’s the job of duty bearers, especially governments, to make the Convention known. Design a ‘Happy World Children’s Day’ card and send it to your local MP asking them to mention children’s rights in parliament.  </a:t>
            </a: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82AD55B-49E3-7FF3-C4A0-D66BDD8F0F13}"/>
              </a:ext>
            </a:extLst>
          </p:cNvPr>
          <p:cNvSpPr txBox="1"/>
          <p:nvPr/>
        </p:nvSpPr>
        <p:spPr>
          <a:xfrm>
            <a:off x="669319" y="2368716"/>
            <a:ext cx="6972451" cy="1477328"/>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Imagine that to celebrate World Children’s Day, you have been made the headteacher of your school. What changes will you make? Are there things which you could change to uphold the rights of pupils in the school? Explore your ideas using role play or ‘hot seating’, taking it in turns to be the headteacher.</a:t>
            </a:r>
            <a:endParaRPr lang="en-GB" dirty="0">
              <a:solidFill>
                <a:schemeClr val="bg1"/>
              </a:solidFill>
            </a:endParaRPr>
          </a:p>
        </p:txBody>
      </p:sp>
      <p:sp>
        <p:nvSpPr>
          <p:cNvPr id="7" name="Rectangle 6">
            <a:extLst>
              <a:ext uri="{FF2B5EF4-FFF2-40B4-BE49-F238E27FC236}">
                <a16:creationId xmlns:a16="http://schemas.microsoft.com/office/drawing/2014/main" id="{FE92F1C2-B8FF-E880-3380-576FF37E5F87}"/>
              </a:ext>
            </a:extLst>
          </p:cNvPr>
          <p:cNvSpPr/>
          <p:nvPr/>
        </p:nvSpPr>
        <p:spPr>
          <a:xfrm>
            <a:off x="6893960"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FBC6AA-3616-59F5-9914-849C4A92CEDE}"/>
              </a:ext>
            </a:extLst>
          </p:cNvPr>
          <p:cNvSpPr txBox="1"/>
          <p:nvPr/>
        </p:nvSpPr>
        <p:spPr>
          <a:xfrm>
            <a:off x="7130861" y="4794083"/>
            <a:ext cx="4532398" cy="1477328"/>
          </a:xfrm>
          <a:prstGeom prst="rect">
            <a:avLst/>
          </a:prstGeom>
          <a:noFill/>
        </p:spPr>
        <p:txBody>
          <a:bodyPr wrap="square" rtlCol="0">
            <a:spAutoFit/>
          </a:bodyPr>
          <a:lstStyle/>
          <a:p>
            <a:pPr algn="ctr"/>
            <a:r>
              <a:rPr lang="en-GB" sz="1800" i="0" dirty="0">
                <a:effectLst/>
                <a:latin typeface="Arial" panose="020B0604020202020204" pitchFamily="34" charset="0"/>
              </a:rPr>
              <a:t>Choose a right or theme that matters to you and create an original illustration, painting, poem, story or dance and share these with the rest of the school for World Children’s Day.</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85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47351"/>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528741" y="2256274"/>
            <a:ext cx="4376226"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World Children’s Day is special for UNICEF. Write an essay or create a presentation about the role celebrities play and the impact they have on UNICEF's work. You might find this page a useful starting point: </a:t>
            </a:r>
            <a:r>
              <a:rPr lang="en-GB" sz="1800" b="1" i="0" dirty="0">
                <a:effectLst/>
                <a:latin typeface="Arial" panose="020B0604020202020204" pitchFamily="34" charset="0"/>
                <a:hlinkClick r:id="rId2">
                  <a:extLst>
                    <a:ext uri="{A12FA001-AC4F-418D-AE19-62706E023703}">
                      <ahyp:hlinkClr xmlns:ahyp="http://schemas.microsoft.com/office/drawing/2018/hyperlinkcolor" val="tx"/>
                    </a:ext>
                  </a:extLst>
                </a:hlinkClick>
              </a:rPr>
              <a:t>unicef.org.uk/celebrity-supporters</a:t>
            </a:r>
            <a:r>
              <a:rPr lang="en-GB" sz="1800" b="0" i="0" dirty="0">
                <a:solidFill>
                  <a:srgbClr val="000000"/>
                </a:solidFill>
                <a:effectLst/>
                <a:latin typeface="Arial" panose="020B0604020202020204" pitchFamily="34" charset="0"/>
              </a:rPr>
              <a:t>.</a:t>
            </a:r>
            <a:endParaRPr lang="en-GB" sz="1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506770" y="4509220"/>
            <a:ext cx="3282970" cy="2215991"/>
          </a:xfrm>
          <a:prstGeom prst="rect">
            <a:avLst/>
          </a:prstGeom>
          <a:noFill/>
        </p:spPr>
        <p:txBody>
          <a:bodyPr wrap="square" rtlCol="0">
            <a:spAutoFit/>
          </a:bodyPr>
          <a:lstStyle/>
          <a:p>
            <a:pPr algn="ctr"/>
            <a:r>
              <a:rPr lang="en-GB" b="1" i="0" dirty="0">
                <a:effectLst/>
                <a:latin typeface="Arial" panose="020B0604020202020204" pitchFamily="34" charset="0"/>
                <a:hlinkClick r:id="rId3">
                  <a:extLst>
                    <a:ext uri="{A12FA001-AC4F-418D-AE19-62706E023703}">
                      <ahyp:hlinkClr xmlns:ahyp="http://schemas.microsoft.com/office/drawing/2018/hyperlinkcolor" val="tx"/>
                    </a:ext>
                  </a:extLst>
                </a:hlinkClick>
              </a:rPr>
              <a:t>Watch this video</a:t>
            </a:r>
            <a:r>
              <a:rPr lang="en-GB" b="1" i="0" dirty="0">
                <a:effectLst/>
                <a:latin typeface="Arial" panose="020B0604020202020204" pitchFamily="34" charset="0"/>
              </a:rPr>
              <a:t> </a:t>
            </a:r>
            <a:r>
              <a:rPr lang="en-GB" b="0" i="0" dirty="0">
                <a:solidFill>
                  <a:srgbClr val="000000"/>
                </a:solidFill>
                <a:effectLst/>
                <a:latin typeface="Arial" panose="020B0604020202020204" pitchFamily="34" charset="0"/>
              </a:rPr>
              <a:t>about UNICEF and note down some of the language used. Discuss this vocabulary, then work with a partner to write a poem or song about the importance of what UNICEF does.</a:t>
            </a:r>
            <a:endParaRPr lang="en-GB"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019675" y="2345937"/>
            <a:ext cx="6798633" cy="1477328"/>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Imagine that to celebrate World Children’s Day, you have been made the headteacher of your school. What changes will you make? Are there things which you could change to uphold the rights of pupils in the school? Explore your ideas using role play or ‘hot seating’, taking it in turns to be the headteacher. </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4112022" y="4565969"/>
            <a:ext cx="7498710" cy="1477328"/>
          </a:xfrm>
          <a:prstGeom prst="rect">
            <a:avLst/>
          </a:prstGeom>
          <a:noFill/>
        </p:spPr>
        <p:txBody>
          <a:bodyPr wrap="square" rtlCol="0">
            <a:spAutoFit/>
          </a:bodyPr>
          <a:lstStyle/>
          <a:p>
            <a:pPr algn="ctr" rtl="0" fontAlgn="base"/>
            <a:r>
              <a:rPr lang="en-GB" b="1" i="0" dirty="0">
                <a:solidFill>
                  <a:srgbClr val="FFFF00"/>
                </a:solidFill>
                <a:effectLst/>
                <a:latin typeface="Arial" panose="020B0604020202020204" pitchFamily="34" charset="0"/>
              </a:rPr>
              <a:t>Article 45 says that UNICEF can help governments to ensure that all the children in their country can access their rights. </a:t>
            </a:r>
          </a:p>
          <a:p>
            <a:pPr algn="ctr" rtl="0" fontAlgn="base"/>
            <a:r>
              <a:rPr lang="en-GB" i="0" dirty="0">
                <a:solidFill>
                  <a:schemeClr val="bg1"/>
                </a:solidFill>
                <a:effectLst/>
                <a:latin typeface="Arial" panose="020B0604020202020204" pitchFamily="34" charset="0"/>
              </a:rPr>
              <a:t>Think about some of the challenges faced in some lower income countries. Why do you think help is needed and why might countries turn to UNICEF? Explore this in a class discussion.</a:t>
            </a:r>
          </a:p>
        </p:txBody>
      </p:sp>
    </p:spTree>
    <p:extLst>
      <p:ext uri="{BB962C8B-B14F-4D97-AF65-F5344CB8AC3E}">
        <p14:creationId xmlns:p14="http://schemas.microsoft.com/office/powerpoint/2010/main" val="2857979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4949</TotalTime>
  <Words>1992</Words>
  <Application>Microsoft Office PowerPoint</Application>
  <PresentationFormat>Widescreen</PresentationFormat>
  <Paragraphs>109</Paragraphs>
  <Slides>14</Slides>
  <Notes>4</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Calibri</vt:lpstr>
      <vt:lpstr>Open Sans</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176</cp:revision>
  <dcterms:created xsi:type="dcterms:W3CDTF">2022-01-18T14:28:30Z</dcterms:created>
  <dcterms:modified xsi:type="dcterms:W3CDTF">2022-11-11T08:57:02Z</dcterms:modified>
</cp:coreProperties>
</file>