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3" r:id="rId4"/>
    <p:sldId id="272" r:id="rId5"/>
    <p:sldId id="268" r:id="rId6"/>
    <p:sldId id="276" r:id="rId7"/>
    <p:sldId id="289" r:id="rId8"/>
    <p:sldId id="286" r:id="rId9"/>
    <p:sldId id="292"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E"/>
    <a:srgbClr val="FF6937"/>
    <a:srgbClr val="00AEEF"/>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3A371-485C-4937-AF74-86CA9A20C8DE}" v="7" dt="2022-12-07T13:31:18.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64372" autoAdjust="0"/>
  </p:normalViewPr>
  <p:slideViewPr>
    <p:cSldViewPr snapToGrid="0">
      <p:cViewPr varScale="1">
        <p:scale>
          <a:sx n="43" d="100"/>
          <a:sy n="43" d="100"/>
        </p:scale>
        <p:origin x="1832" y="4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My3CRHsN1ZqGHHDoFkqcBTUi7mdY9HM7A/sVIP6q1I=" providerId="None" clId="Web-{3F13A371-485C-4937-AF74-86CA9A20C8DE}"/>
    <pc:docChg chg="modSld">
      <pc:chgData name="Samantha Bradey" userId="/My3CRHsN1ZqGHHDoFkqcBTUi7mdY9HM7A/sVIP6q1I=" providerId="None" clId="Web-{3F13A371-485C-4937-AF74-86CA9A20C8DE}" dt="2022-12-07T13:31:18.002" v="6" actId="20577"/>
      <pc:docMkLst>
        <pc:docMk/>
      </pc:docMkLst>
      <pc:sldChg chg="modSp">
        <pc:chgData name="Samantha Bradey" userId="/My3CRHsN1ZqGHHDoFkqcBTUi7mdY9HM7A/sVIP6q1I=" providerId="None" clId="Web-{3F13A371-485C-4937-AF74-86CA9A20C8DE}" dt="2022-12-07T13:31:18.002" v="6" actId="20577"/>
        <pc:sldMkLst>
          <pc:docMk/>
          <pc:sldMk cId="30056248" sldId="268"/>
        </pc:sldMkLst>
        <pc:spChg chg="mod">
          <ac:chgData name="Samantha Bradey" userId="/My3CRHsN1ZqGHHDoFkqcBTUi7mdY9HM7A/sVIP6q1I=" providerId="None" clId="Web-{3F13A371-485C-4937-AF74-86CA9A20C8DE}" dt="2022-12-07T13:31:18.002" v="6" actId="20577"/>
          <ac:spMkLst>
            <pc:docMk/>
            <pc:sldMk cId="30056248" sldId="268"/>
            <ac:spMk id="3" creationId="{D795E4B6-838B-EB4E-BE98-33E79F1EFA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12/7/2022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These boys are training to become monks. In September 2012, the monastery opened a school, expanding the education of young apprentice monks to include secular as well as religious studies. UNICEF/Sokol</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0" i="0" dirty="0">
                <a:solidFill>
                  <a:srgbClr val="121212"/>
                </a:solidFill>
                <a:effectLst/>
                <a:latin typeface="Open Sans" panose="020B0606030504020204" pitchFamily="34" charset="0"/>
              </a:rPr>
              <a:t>Monument to Multiculturalism by Francesco </a:t>
            </a:r>
            <a:r>
              <a:rPr lang="en-GB" b="0" i="0" dirty="0" err="1">
                <a:solidFill>
                  <a:srgbClr val="121212"/>
                </a:solidFill>
                <a:effectLst/>
                <a:latin typeface="Open Sans" panose="020B0606030504020204" pitchFamily="34" charset="0"/>
              </a:rPr>
              <a:t>Perillie</a:t>
            </a:r>
            <a:r>
              <a:rPr lang="en-GB" b="0" i="0" dirty="0">
                <a:solidFill>
                  <a:srgbClr val="121212"/>
                </a:solidFill>
                <a:effectLst/>
                <a:latin typeface="Open Sans" panose="020B0606030504020204" pitchFamily="34" charset="0"/>
              </a:rPr>
              <a:t> </a:t>
            </a:r>
            <a:r>
              <a:rPr lang="en-GB" b="0" i="0" dirty="0">
                <a:solidFill>
                  <a:srgbClr val="202122"/>
                </a:solidFill>
                <a:effectLst/>
                <a:latin typeface="Arial" panose="020B0604020202020204" pitchFamily="34" charset="0"/>
              </a:rPr>
              <a:t>"This monument, a tribute to multiculturalism, was presented to the city of Toronto on the occasion of its sesquicentennial by the national congress of Italian Canadians on behalf of the Italian Canadian Community.“ </a:t>
            </a:r>
            <a:r>
              <a:rPr lang="en-GB" b="0" i="0" dirty="0" err="1">
                <a:solidFill>
                  <a:srgbClr val="202122"/>
                </a:solidFill>
                <a:effectLst/>
                <a:latin typeface="Arial" panose="020B0604020202020204" pitchFamily="34" charset="0"/>
              </a:rPr>
              <a:t>Wikicommons</a:t>
            </a:r>
            <a:endParaRPr lang="en-GB"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21212"/>
                </a:solidFill>
                <a:effectLst/>
                <a:latin typeface="Open Sans" panose="020B0606030504020204" pitchFamily="34" charset="0"/>
              </a:rPr>
              <a:t>2. A statue of The Thinker in </a:t>
            </a:r>
            <a:r>
              <a:rPr lang="en-GB" b="0" i="0" dirty="0" err="1">
                <a:solidFill>
                  <a:srgbClr val="121212"/>
                </a:solidFill>
                <a:effectLst/>
                <a:latin typeface="Open Sans" panose="020B0606030504020204" pitchFamily="34" charset="0"/>
              </a:rPr>
              <a:t>aragoza</a:t>
            </a:r>
            <a:r>
              <a:rPr lang="en-GB" b="0" i="0" dirty="0">
                <a:solidFill>
                  <a:srgbClr val="121212"/>
                </a:solidFill>
                <a:effectLst/>
                <a:latin typeface="Open Sans" panose="020B0606030504020204" pitchFamily="34" charset="0"/>
              </a:rPr>
              <a:t>, </a:t>
            </a:r>
            <a:r>
              <a:rPr lang="en-GB" b="0" i="0" dirty="0" err="1">
                <a:solidFill>
                  <a:srgbClr val="121212"/>
                </a:solidFill>
                <a:effectLst/>
                <a:latin typeface="Open Sans" panose="020B0606030504020204" pitchFamily="34" charset="0"/>
              </a:rPr>
              <a:t>España</a:t>
            </a:r>
            <a:r>
              <a:rPr lang="en-GB" b="0" i="0" dirty="0">
                <a:solidFill>
                  <a:srgbClr val="121212"/>
                </a:solidFill>
                <a:effectLst/>
                <a:latin typeface="Open Sans" panose="020B0606030504020204" pitchFamily="34" charset="0"/>
              </a:rPr>
              <a:t>. @Wikicommons</a:t>
            </a:r>
          </a:p>
          <a:p>
            <a:r>
              <a:rPr lang="en-GB" b="0" i="0" dirty="0">
                <a:solidFill>
                  <a:srgbClr val="121212"/>
                </a:solidFill>
                <a:effectLst/>
                <a:latin typeface="Open Sans" panose="020B0606030504020204" pitchFamily="34" charset="0"/>
              </a:rPr>
              <a:t>3.  A religious leader, sits in worship at </a:t>
            </a:r>
            <a:r>
              <a:rPr lang="en-GB" b="0" i="0" dirty="0" err="1">
                <a:solidFill>
                  <a:srgbClr val="121212"/>
                </a:solidFill>
                <a:effectLst/>
                <a:latin typeface="Open Sans" panose="020B0606030504020204" pitchFamily="34" charset="0"/>
              </a:rPr>
              <a:t>Mutilan</a:t>
            </a:r>
            <a:r>
              <a:rPr lang="en-GB" b="0" i="0" dirty="0">
                <a:solidFill>
                  <a:srgbClr val="121212"/>
                </a:solidFill>
                <a:effectLst/>
                <a:latin typeface="Open Sans" panose="020B0606030504020204" pitchFamily="34" charset="0"/>
              </a:rPr>
              <a:t> Mosque..  UNICEF/</a:t>
            </a:r>
            <a:r>
              <a:rPr lang="en-GB" b="0" i="0" dirty="0" err="1">
                <a:solidFill>
                  <a:srgbClr val="121212"/>
                </a:solidFill>
                <a:effectLst/>
                <a:latin typeface="Open Sans" panose="020B0606030504020204" pitchFamily="34" charset="0"/>
              </a:rPr>
              <a:t>SanDiago</a:t>
            </a:r>
            <a:endParaRPr lang="en-GB" b="0" i="0" dirty="0">
              <a:solidFill>
                <a:srgbClr val="121212"/>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00263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301199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3070917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12" name="Picture 11" descr="A picture containing person, indoor, computer, dark">
            <a:extLst>
              <a:ext uri="{FF2B5EF4-FFF2-40B4-BE49-F238E27FC236}">
                <a16:creationId xmlns:a16="http://schemas.microsoft.com/office/drawing/2014/main" id="{4F528ACB-E6D9-6C9E-7844-797E516034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25"/>
          <a:stretch/>
        </p:blipFill>
        <p:spPr>
          <a:xfrm>
            <a:off x="37475" y="0"/>
            <a:ext cx="12192000" cy="6858000"/>
          </a:xfrm>
          <a:prstGeom prst="rect">
            <a:avLst/>
          </a:prstGeom>
        </p:spPr>
      </p:pic>
      <p:sp>
        <p:nvSpPr>
          <p:cNvPr id="13" name="Title 1">
            <a:extLst>
              <a:ext uri="{FF2B5EF4-FFF2-40B4-BE49-F238E27FC236}">
                <a16:creationId xmlns:a16="http://schemas.microsoft.com/office/drawing/2014/main" id="{07BB38DF-1E57-E10A-2FB2-B1C5AEBF53FD}"/>
              </a:ext>
            </a:extLst>
          </p:cNvPr>
          <p:cNvSpPr>
            <a:spLocks noGrp="1"/>
          </p:cNvSpPr>
          <p:nvPr>
            <p:ph type="ctrTitle" hasCustomPrompt="1"/>
          </p:nvPr>
        </p:nvSpPr>
        <p:spPr>
          <a:xfrm>
            <a:off x="296866" y="5800152"/>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14" name="Picture 13">
            <a:extLst>
              <a:ext uri="{FF2B5EF4-FFF2-40B4-BE49-F238E27FC236}">
                <a16:creationId xmlns:a16="http://schemas.microsoft.com/office/drawing/2014/main" id="{CFDB19BD-F877-6914-0F3B-89551CE104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5" name="TextBox 14">
            <a:extLst>
              <a:ext uri="{FF2B5EF4-FFF2-40B4-BE49-F238E27FC236}">
                <a16:creationId xmlns:a16="http://schemas.microsoft.com/office/drawing/2014/main" id="{8C4F6E27-288B-0B0E-57F4-837EB62A09BD}"/>
              </a:ext>
            </a:extLst>
          </p:cNvPr>
          <p:cNvSpPr txBox="1"/>
          <p:nvPr userDrawn="1"/>
        </p:nvSpPr>
        <p:spPr>
          <a:xfrm rot="5400000">
            <a:off x="11428507" y="578129"/>
            <a:ext cx="1236592" cy="215444"/>
          </a:xfrm>
          <a:prstGeom prst="rect">
            <a:avLst/>
          </a:prstGeom>
          <a:noFill/>
        </p:spPr>
        <p:txBody>
          <a:bodyPr wrap="square">
            <a:spAutoFit/>
          </a:bodyPr>
          <a:lstStyle/>
          <a:p>
            <a:pPr algn="l"/>
            <a:r>
              <a:rPr lang="en-GB" sz="800" b="0" i="0" dirty="0">
                <a:solidFill>
                  <a:srgbClr val="121212"/>
                </a:solidFill>
                <a:effectLst/>
                <a:latin typeface="Arial" panose="020B0604020202020204" pitchFamily="34" charset="0"/>
                <a:cs typeface="Arial" panose="020B0604020202020204" pitchFamily="34" charset="0"/>
              </a:rPr>
              <a:t>UNICEF UK/Willocq</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07/12/2022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cbbc/joinin/our-school-god" TargetMode="External"/><Relationship Id="rId2" Type="http://schemas.openxmlformats.org/officeDocument/2006/relationships/slideLayout" Target="../slideLayouts/slideLayout16.xml"/><Relationship Id="rId1" Type="http://schemas.openxmlformats.org/officeDocument/2006/relationships/video" Target="https://www.youtube.com/embed/aLjlFo0TJlY?feature=oembed" TargetMode="External"/><Relationship Id="rId5" Type="http://schemas.openxmlformats.org/officeDocument/2006/relationships/image" Target="../media/image22.jpeg"/><Relationship Id="rId4" Type="http://schemas.openxmlformats.org/officeDocument/2006/relationships/hyperlink" Target="https://www.youtube.com/watch?v=aLjlFo0TJl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e20RoB331w" TargetMode="External"/><Relationship Id="rId2" Type="http://schemas.openxmlformats.org/officeDocument/2006/relationships/slideLayout" Target="../slideLayouts/slideLayout17.xml"/><Relationship Id="rId1" Type="http://schemas.openxmlformats.org/officeDocument/2006/relationships/video" Target="https://www.youtube.com/embed/Se20RoB331w?feature=oembed"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SwJ0NDDJlTU" TargetMode="External"/><Relationship Id="rId2" Type="http://schemas.openxmlformats.org/officeDocument/2006/relationships/slideLayout" Target="../slideLayouts/slideLayout16.xml"/><Relationship Id="rId1" Type="http://schemas.openxmlformats.org/officeDocument/2006/relationships/video" Target="https://www.youtube.com/embed/SwJ0NDDJlTU?feature=oembed"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HV0GVXmd_dU?feature=oembed" TargetMode="Externa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SwJ0NDDJlTU?feature=oembed" TargetMode="External"/><Relationship Id="rId5" Type="http://schemas.openxmlformats.org/officeDocument/2006/relationships/image" Target="../media/image19.jpeg"/><Relationship Id="rId4" Type="http://schemas.openxmlformats.org/officeDocument/2006/relationships/hyperlink" Target="https://www.youtube.com/watch?v=SwJ0NDDJlT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5.xml"/><Relationship Id="rId7" Type="http://schemas.openxmlformats.org/officeDocument/2006/relationships/image" Target="../media/image20.jpeg"/><Relationship Id="rId2" Type="http://schemas.openxmlformats.org/officeDocument/2006/relationships/video" Target="https://www.youtube.com/embed/BjHfAuq1K8E?feature=oembed" TargetMode="External"/><Relationship Id="rId1" Type="http://schemas.openxmlformats.org/officeDocument/2006/relationships/video" Target="https://www.youtube.com/embed/p1dlQo3cVBI?feature=oembed" TargetMode="External"/><Relationship Id="rId6" Type="http://schemas.openxmlformats.org/officeDocument/2006/relationships/hyperlink" Target="https://www.unicef.org.uk/rights-respecting-schools/wp-content/uploads/sites/4/2019/11/UN0332751.pdf" TargetMode="External"/><Relationship Id="rId5" Type="http://schemas.openxmlformats.org/officeDocument/2006/relationships/hyperlink" Target="https://www.youtube.com/watch?v=p1dlQo3cVBI" TargetMode="External"/><Relationship Id="rId4" Type="http://schemas.openxmlformats.org/officeDocument/2006/relationships/hyperlink" Target="https://youtu.be/BjHfAuq1K8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547847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510304"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007217" y="2137472"/>
            <a:ext cx="591524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5039046" y="4434357"/>
            <a:ext cx="689396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57316" y="2308071"/>
            <a:ext cx="5101761" cy="1138773"/>
          </a:xfrm>
          <a:prstGeom prst="rect">
            <a:avLst/>
          </a:prstGeom>
          <a:noFill/>
        </p:spPr>
        <p:txBody>
          <a:bodyPr wrap="square" rtlCol="0">
            <a:spAutoFit/>
          </a:bodyPr>
          <a:lstStyle/>
          <a:p>
            <a:pPr algn="ctr"/>
            <a:r>
              <a:rPr lang="en-GB" sz="1700" b="0" dirty="0">
                <a:solidFill>
                  <a:srgbClr val="000000"/>
                </a:solidFill>
                <a:effectLst/>
                <a:latin typeface="Arial" panose="020B0604020202020204" pitchFamily="34" charset="0"/>
                <a:cs typeface="Arial" panose="020B0604020202020204" pitchFamily="34" charset="0"/>
              </a:rPr>
              <a:t>If there was a lesson called ‘Thought, Belief and Religion’ as part of the curriculum, what might it include? Map out topics that could be explored for both primary and secondary students. </a:t>
            </a:r>
            <a:endParaRPr lang="en-GB" sz="1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096000" y="2291902"/>
            <a:ext cx="5771676" cy="1923604"/>
          </a:xfrm>
          <a:prstGeom prst="rect">
            <a:avLst/>
          </a:prstGeom>
          <a:noFill/>
        </p:spPr>
        <p:txBody>
          <a:bodyPr wrap="square" rtlCol="0">
            <a:spAutoFit/>
          </a:bodyPr>
          <a:lstStyle/>
          <a:p>
            <a:pPr algn="ctr"/>
            <a:r>
              <a:rPr lang="en-GB" sz="1700" b="0" dirty="0">
                <a:solidFill>
                  <a:schemeClr val="bg1"/>
                </a:solidFill>
                <a:effectLst/>
                <a:latin typeface="Arial" panose="020B0604020202020204" pitchFamily="34" charset="0"/>
                <a:cs typeface="Arial" panose="020B0604020202020204" pitchFamily="34" charset="0"/>
              </a:rPr>
              <a:t>The right to freedom of conscience is also part of Article 14. This is a person’s right to choose not to do something because of their moral or religious reasons. This might include becoming a vegan or vegetarian or refusing to sign up to the armed services. Research the ethical reasons behind veganism or vegetarianism, this could include interviewing adults, students at school or family. </a:t>
            </a:r>
            <a:endParaRPr lang="en-GB" sz="17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912388" y="4558158"/>
            <a:ext cx="3879486" cy="1754326"/>
          </a:xfrm>
          <a:prstGeom prst="rect">
            <a:avLst/>
          </a:prstGeom>
          <a:noFill/>
        </p:spPr>
        <p:txBody>
          <a:bodyPr wrap="square" rtlCol="0">
            <a:spAutoFit/>
          </a:bodyPr>
          <a:lstStyle/>
          <a:p>
            <a:pPr algn="ctr"/>
            <a:r>
              <a:rPr lang="en-GB" sz="1800" dirty="0">
                <a:effectLst/>
                <a:latin typeface="Arial" panose="020B0604020202020204" pitchFamily="34" charset="0"/>
                <a:cs typeface="Arial" panose="020B0604020202020204" pitchFamily="34" charset="0"/>
              </a:rPr>
              <a:t>Watch </a:t>
            </a:r>
            <a:r>
              <a:rPr lang="en-GB" sz="18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short video </a:t>
            </a:r>
            <a:r>
              <a:rPr lang="en-GB" sz="1800" dirty="0">
                <a:effectLst/>
                <a:latin typeface="Arial" panose="020B0604020202020204" pitchFamily="34" charset="0"/>
                <a:cs typeface="Arial" panose="020B0604020202020204" pitchFamily="34" charset="0"/>
              </a:rPr>
              <a:t>about a group of Year 7s talking about religion. if you were being interviewed for this programme what would you say? Compare your ideas with other students in your class.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5098029" y="4535811"/>
            <a:ext cx="4569287" cy="2062103"/>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Watch the first minute and a half of </a:t>
            </a:r>
            <a:r>
              <a:rPr lang="en-GB" sz="16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video </a:t>
            </a:r>
            <a:r>
              <a:rPr lang="en-GB" sz="1600" b="0" dirty="0">
                <a:solidFill>
                  <a:schemeClr val="bg1"/>
                </a:solidFill>
                <a:effectLst/>
                <a:latin typeface="Arial" panose="020B0604020202020204" pitchFamily="34" charset="0"/>
                <a:cs typeface="Arial" panose="020B0604020202020204" pitchFamily="34" charset="0"/>
              </a:rPr>
              <a:t>‘If the world were a village of 100 people’ to find out the percentage of people practicing major religions. You might like to first estimate with a partner how many people you think would be Muslim, Jewish, Hindu, Christian, Sikh and then compare with the video. What influenced your thinking?</a:t>
            </a:r>
            <a:endParaRPr lang="en-GB" sz="1050" dirty="0">
              <a:solidFill>
                <a:schemeClr val="bg1"/>
              </a:solidFill>
              <a:latin typeface="Arial" panose="020B0604020202020204" pitchFamily="34" charset="0"/>
              <a:cs typeface="Arial" panose="020B0604020202020204" pitchFamily="34" charset="0"/>
            </a:endParaRPr>
          </a:p>
        </p:txBody>
      </p:sp>
      <p:pic>
        <p:nvPicPr>
          <p:cNvPr id="10" name="Online Media 9" title="If the World were a Village of 100 People (2019 Edition)">
            <a:hlinkClick r:id="" action="ppaction://media"/>
            <a:extLst>
              <a:ext uri="{FF2B5EF4-FFF2-40B4-BE49-F238E27FC236}">
                <a16:creationId xmlns:a16="http://schemas.microsoft.com/office/drawing/2014/main" id="{C5AC9EEA-2E9F-BD73-9110-1523A1FA268F}"/>
              </a:ext>
            </a:extLst>
          </p:cNvPr>
          <p:cNvPicPr>
            <a:picLocks noRot="1" noChangeAspect="1"/>
          </p:cNvPicPr>
          <p:nvPr>
            <a:videoFile r:link="rId1"/>
          </p:nvPr>
        </p:nvPicPr>
        <p:blipFill>
          <a:blip r:embed="rId5"/>
          <a:stretch>
            <a:fillRect/>
          </a:stretch>
        </p:blipFill>
        <p:spPr>
          <a:xfrm>
            <a:off x="9726299" y="4849312"/>
            <a:ext cx="1900559" cy="1073816"/>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6700734"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2" y="4434357"/>
            <a:ext cx="4825213"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229475" y="2137472"/>
            <a:ext cx="4703540"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5353956" y="4434357"/>
            <a:ext cx="65790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528741" y="2336058"/>
            <a:ext cx="3743008" cy="1754326"/>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Do you know what an echo chamber is? </a:t>
            </a:r>
            <a:r>
              <a:rPr lang="en-GB" sz="1800" u="sng"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Watch this video</a:t>
            </a: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and think about how you can make sure you hear lots of different perspectives before you form an opinion.</a:t>
            </a:r>
            <a:r>
              <a:rPr lang="en-GB" sz="1800" b="0" dirty="0">
                <a:solidFill>
                  <a:schemeClr val="bg1"/>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5629142" y="4835156"/>
            <a:ext cx="5820633" cy="1200329"/>
          </a:xfrm>
          <a:prstGeom prst="rect">
            <a:avLst/>
          </a:prstGeom>
          <a:noFill/>
        </p:spPr>
        <p:txBody>
          <a:bodyPr wrap="square" rtlCol="0">
            <a:spAutoFit/>
          </a:bodyPr>
          <a:lstStyle/>
          <a:p>
            <a:pPr algn="ctr"/>
            <a:r>
              <a:rPr lang="en-GB" dirty="0">
                <a:effectLst/>
                <a:latin typeface="Arial" panose="020B0604020202020204" pitchFamily="34" charset="0"/>
                <a:cs typeface="Arial" panose="020B0604020202020204" pitchFamily="34" charset="0"/>
              </a:rPr>
              <a:t>Imagine someone you know has been excluded from a club because of their beliefs. You have been asked to speak on their behalf at the School Council. Write an argument defending them, using Article 14 to help you.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7516453" y="2353032"/>
            <a:ext cx="4051060" cy="1559209"/>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When was the last time you changed your opinion on something important? Who or what made you change your mind? If you are comfortable to do so, share this with your class.</a:t>
            </a:r>
            <a:r>
              <a:rPr lang="en-GB" sz="1800" i="1" dirty="0">
                <a:solidFill>
                  <a:srgbClr val="ED7C31"/>
                </a:solidFill>
                <a:effectLst/>
                <a:latin typeface="Arial" panose="020B0604020202020204" pitchFamily="34" charset="0"/>
                <a:ea typeface="Arial" panose="020B060402020202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3929" y="4615861"/>
            <a:ext cx="4274838" cy="1855573"/>
          </a:xfrm>
          <a:prstGeom prst="rect">
            <a:avLst/>
          </a:prstGeom>
          <a:noFill/>
        </p:spPr>
        <p:txBody>
          <a:bodyPr wrap="square" rtlCol="0">
            <a:spAutoFit/>
          </a:bodyPr>
          <a:lstStyle/>
          <a:p>
            <a:pPr lvl="0" algn="ctr">
              <a:lnSpc>
                <a:spcPct val="107000"/>
              </a:lnSpc>
              <a:spcAft>
                <a:spcPts val="800"/>
              </a:spcAft>
            </a:pP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Article 14 says that parents and carers should provide guidance for their children as they grow up. At what age do you feel children and young people are old enough to make decisions about religion and other beliefs?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Online Media 11" title="What is an Echo Chamber?">
            <a:hlinkClick r:id="" action="ppaction://media"/>
            <a:extLst>
              <a:ext uri="{FF2B5EF4-FFF2-40B4-BE49-F238E27FC236}">
                <a16:creationId xmlns:a16="http://schemas.microsoft.com/office/drawing/2014/main" id="{30DFDFC7-664F-F376-D38C-302CFC79E2D1}"/>
              </a:ext>
            </a:extLst>
          </p:cNvPr>
          <p:cNvPicPr>
            <a:picLocks noRot="1" noChangeAspect="1"/>
          </p:cNvPicPr>
          <p:nvPr>
            <a:videoFile r:link="rId1"/>
          </p:nvPr>
        </p:nvPicPr>
        <p:blipFill>
          <a:blip r:embed="rId4"/>
          <a:stretch>
            <a:fillRect/>
          </a:stretch>
        </p:blipFill>
        <p:spPr>
          <a:xfrm>
            <a:off x="4402497" y="2495671"/>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24533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27956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774076" y="2137472"/>
            <a:ext cx="6158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4808306" y="4434357"/>
            <a:ext cx="712470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2" y="2233610"/>
            <a:ext cx="3496828" cy="2062103"/>
          </a:xfrm>
          <a:prstGeom prst="rect">
            <a:avLst/>
          </a:prstGeom>
          <a:noFill/>
        </p:spPr>
        <p:txBody>
          <a:bodyPr wrap="square" rtlCol="0">
            <a:spAutoFit/>
          </a:bodyPr>
          <a:lstStyle/>
          <a:p>
            <a:pPr algn="ctr"/>
            <a:r>
              <a:rPr lang="en-GB" sz="1600" dirty="0">
                <a:effectLst/>
                <a:latin typeface="Arial" panose="020B0604020202020204" pitchFamily="34" charset="0"/>
                <a:cs typeface="Arial" panose="020B0604020202020204" pitchFamily="34" charset="0"/>
              </a:rPr>
              <a:t>For some people, humanism is a belief and provides answers to questions about the way to live your life in the same way that religion does for others. Explore what it means to be a humanist and create a leaflet to show what you have found out (</a:t>
            </a:r>
            <a:r>
              <a:rPr lang="en-GB" sz="16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video</a:t>
            </a:r>
            <a:r>
              <a:rPr lang="en-GB" sz="1600" dirty="0">
                <a:effectLst/>
                <a:latin typeface="Arial" panose="020B0604020202020204" pitchFamily="34" charset="0"/>
                <a:cs typeface="Arial" panose="020B0604020202020204" pitchFamily="34" charset="0"/>
              </a:rPr>
              <a:t> might help).</a:t>
            </a:r>
            <a:r>
              <a:rPr lang="en-GB" sz="1600" dirty="0">
                <a:solidFill>
                  <a:srgbClr val="000000"/>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5854241" y="4773601"/>
            <a:ext cx="5418810" cy="1477328"/>
          </a:xfrm>
          <a:prstGeom prst="rect">
            <a:avLst/>
          </a:prstGeom>
          <a:noFill/>
        </p:spPr>
        <p:txBody>
          <a:bodyPr wrap="square" rtlCol="0">
            <a:spAutoFit/>
          </a:bodyPr>
          <a:lstStyle/>
          <a:p>
            <a:pPr algn="ctr"/>
            <a:r>
              <a:rPr lang="en-GB" b="0" dirty="0">
                <a:solidFill>
                  <a:schemeClr val="bg1"/>
                </a:solidFill>
                <a:effectLst/>
                <a:latin typeface="Arial" panose="020B0604020202020204" pitchFamily="34" charset="0"/>
                <a:cs typeface="Arial" panose="020B0604020202020204" pitchFamily="34" charset="0"/>
              </a:rPr>
              <a:t>When learning about wars in school you might have heard about people refusing to fight because it goes against their beliefs. They are called conscientious objectors. Do some research to find out more about them.</a:t>
            </a: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5785051" y="2163833"/>
            <a:ext cx="6047557" cy="2031325"/>
          </a:xfrm>
          <a:prstGeom prst="rect">
            <a:avLst/>
          </a:prstGeom>
          <a:noFill/>
        </p:spPr>
        <p:txBody>
          <a:bodyPr wrap="square" rtlCol="0">
            <a:spAutoFit/>
          </a:bodyPr>
          <a:lstStyle/>
          <a:p>
            <a:pPr algn="ctr"/>
            <a:r>
              <a:rPr lang="en-GB" sz="1800" b="0" strike="noStrike" dirty="0">
                <a:solidFill>
                  <a:schemeClr val="bg1"/>
                </a:solidFill>
                <a:effectLst/>
                <a:latin typeface="Arial" panose="020B0604020202020204" pitchFamily="34" charset="0"/>
                <a:cs typeface="Arial" panose="020B0604020202020204" pitchFamily="34" charset="0"/>
              </a:rPr>
              <a:t>How do you respond when someone expresses a view different to your own? ‘Respectfully disagreeing’ with someone’s thoughts or beliefs is an important skill. Work with a partner to write some guidelines about the language to use and attitudes to take when having a discussion with someone with different views. Use these guidelines to host a debate on an issue important to you.</a:t>
            </a:r>
            <a:endParaRPr lang="en-GB"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638579" y="4494443"/>
            <a:ext cx="4057677" cy="2031325"/>
          </a:xfrm>
          <a:prstGeom prst="rect">
            <a:avLst/>
          </a:prstGeom>
          <a:noFill/>
        </p:spPr>
        <p:txBody>
          <a:bodyPr wrap="square" rtlCol="0">
            <a:spAutoFit/>
          </a:bodyPr>
          <a:lstStyle/>
          <a:p>
            <a:pPr algn="ctr"/>
            <a:r>
              <a:rPr lang="en-GB" b="0" dirty="0">
                <a:solidFill>
                  <a:srgbClr val="000000"/>
                </a:solidFill>
                <a:effectLst/>
                <a:latin typeface="Arial" panose="020B0604020202020204" pitchFamily="34" charset="0"/>
                <a:cs typeface="Arial" panose="020B0604020202020204" pitchFamily="34" charset="0"/>
              </a:rPr>
              <a:t>Do you think it’s important to learn about different religions at school? Talk about this with a friend and share your thoughts. What opportunities are there for children at your school to practice and share their different religions and beliefs? </a:t>
            </a:r>
            <a:endParaRPr lang="en-GB" dirty="0">
              <a:latin typeface="Arial" panose="020B0604020202020204" pitchFamily="34" charset="0"/>
              <a:cs typeface="Arial" panose="020B0604020202020204" pitchFamily="34" charset="0"/>
            </a:endParaRPr>
          </a:p>
        </p:txBody>
      </p:sp>
      <p:pic>
        <p:nvPicPr>
          <p:cNvPr id="10" name="Online Media 9" title="What is a Humanist?">
            <a:hlinkClick r:id="" action="ppaction://media"/>
            <a:extLst>
              <a:ext uri="{FF2B5EF4-FFF2-40B4-BE49-F238E27FC236}">
                <a16:creationId xmlns:a16="http://schemas.microsoft.com/office/drawing/2014/main" id="{9590DDF3-94A5-8685-DF43-D8FEA9BCAD42}"/>
              </a:ext>
            </a:extLst>
          </p:cNvPr>
          <p:cNvPicPr>
            <a:picLocks noRot="1" noChangeAspect="1"/>
          </p:cNvPicPr>
          <p:nvPr>
            <a:videoFile r:link="rId1"/>
          </p:nvPr>
        </p:nvPicPr>
        <p:blipFill>
          <a:blip r:embed="rId4"/>
          <a:stretch>
            <a:fillRect/>
          </a:stretch>
        </p:blipFill>
        <p:spPr>
          <a:xfrm>
            <a:off x="4036546" y="2731929"/>
            <a:ext cx="1566214" cy="884911"/>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433931"/>
            <a:ext cx="5305425" cy="705904"/>
          </a:xfrm>
        </p:spPr>
        <p:txBody>
          <a:bodyPr/>
          <a:lstStyle/>
          <a:p>
            <a:r>
              <a:rPr lang="en-GB" sz="1800" dirty="0">
                <a:latin typeface="Arial" panose="020B0604020202020204" pitchFamily="34" charset="0"/>
                <a:cs typeface="Arial" panose="020B0604020202020204" pitchFamily="34" charset="0"/>
              </a:rPr>
              <a:t>Give yourself some time and space… to think about and reflect on what Article 14 means to you….</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314493"/>
            <a:ext cx="5433498" cy="4269077"/>
          </a:xfrm>
        </p:spPr>
        <p:txBody>
          <a:bodyPr>
            <a:noAutofit/>
          </a:bodyPr>
          <a:lstStyle/>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Article 14 is all about your thoughts and beliefs. These are very personal things and help to define who you are.  </a:t>
            </a:r>
          </a:p>
          <a:p>
            <a:pPr fontAlgn="base"/>
            <a:r>
              <a:rPr lang="en-GB" b="0" dirty="0">
                <a:solidFill>
                  <a:srgbClr val="000000"/>
                </a:solidFill>
                <a:effectLst/>
                <a:latin typeface="Arial" panose="020B0604020202020204" pitchFamily="34" charset="0"/>
                <a:cs typeface="Arial" panose="020B0604020202020204" pitchFamily="34" charset="0"/>
              </a:rPr>
              <a:t>What things do you feel most strongly about that make you the person you are?</a:t>
            </a:r>
          </a:p>
          <a:p>
            <a:pPr fontAlgn="base"/>
            <a:r>
              <a:rPr lang="en-GB" b="0" dirty="0">
                <a:solidFill>
                  <a:srgbClr val="000000"/>
                </a:solidFill>
                <a:effectLst/>
                <a:latin typeface="Arial" panose="020B0604020202020204" pitchFamily="34" charset="0"/>
                <a:cs typeface="Arial" panose="020B0604020202020204" pitchFamily="34" charset="0"/>
              </a:rPr>
              <a:t>What more can you do to help other people around you to enjoy this right?</a:t>
            </a:r>
          </a:p>
          <a:p>
            <a:pPr marL="0" indent="0" algn="l" rtl="0" fontAlgn="base">
              <a:buNone/>
            </a:pPr>
            <a:endParaRPr lang="en-GB" b="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224389"/>
            <a:ext cx="5305425"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14</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 14</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Slides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Slides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x</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6" name="TextBox 15">
            <a:extLst>
              <a:ext uri="{FF2B5EF4-FFF2-40B4-BE49-F238E27FC236}">
                <a16:creationId xmlns:a16="http://schemas.microsoft.com/office/drawing/2014/main" id="{1311BA60-62DF-BD47-B1C4-A225FBF4AA9F}"/>
              </a:ext>
            </a:extLst>
          </p:cNvPr>
          <p:cNvSpPr txBox="1"/>
          <p:nvPr/>
        </p:nvSpPr>
        <p:spPr>
          <a:xfrm>
            <a:off x="4162006" y="4113822"/>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@Wikicommons    </a:t>
            </a:r>
          </a:p>
        </p:txBody>
      </p:sp>
      <p:sp>
        <p:nvSpPr>
          <p:cNvPr id="12" name="TextBox 11">
            <a:extLst>
              <a:ext uri="{FF2B5EF4-FFF2-40B4-BE49-F238E27FC236}">
                <a16:creationId xmlns:a16="http://schemas.microsoft.com/office/drawing/2014/main" id="{77C09EC2-4171-DA0D-F1BC-6D707F9B2AB4}"/>
              </a:ext>
            </a:extLst>
          </p:cNvPr>
          <p:cNvSpPr txBox="1"/>
          <p:nvPr/>
        </p:nvSpPr>
        <p:spPr>
          <a:xfrm>
            <a:off x="7931079" y="4171750"/>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@UNICEF/Pirozzi</a:t>
            </a:r>
          </a:p>
        </p:txBody>
      </p:sp>
      <p:pic>
        <p:nvPicPr>
          <p:cNvPr id="7" name="Picture 6" descr="A person sitting on the floor&#10;&#10;Description automatically generated with medium confidence">
            <a:extLst>
              <a:ext uri="{FF2B5EF4-FFF2-40B4-BE49-F238E27FC236}">
                <a16:creationId xmlns:a16="http://schemas.microsoft.com/office/drawing/2014/main" id="{3AAADDDE-91CF-21C0-FD79-C4A0665B0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302" y="1652423"/>
            <a:ext cx="3494315" cy="2329543"/>
          </a:xfrm>
          <a:prstGeom prst="rect">
            <a:avLst/>
          </a:prstGeom>
        </p:spPr>
      </p:pic>
      <p:pic>
        <p:nvPicPr>
          <p:cNvPr id="19" name="Picture 18" descr="A statue of a person in front of a building&#10;&#10;Description automatically generated with medium confidence">
            <a:extLst>
              <a:ext uri="{FF2B5EF4-FFF2-40B4-BE49-F238E27FC236}">
                <a16:creationId xmlns:a16="http://schemas.microsoft.com/office/drawing/2014/main" id="{ABB45398-F774-353D-3236-CC20A9B7C391}"/>
              </a:ext>
            </a:extLst>
          </p:cNvPr>
          <p:cNvPicPr>
            <a:picLocks noChangeAspect="1"/>
          </p:cNvPicPr>
          <p:nvPr/>
        </p:nvPicPr>
        <p:blipFill rotWithShape="1">
          <a:blip r:embed="rId4">
            <a:extLst>
              <a:ext uri="{28A0092B-C50C-407E-A947-70E740481C1C}">
                <a14:useLocalDpi xmlns:a14="http://schemas.microsoft.com/office/drawing/2010/main" val="0"/>
              </a:ext>
            </a:extLst>
          </a:blip>
          <a:srcRect t="21428"/>
          <a:stretch/>
        </p:blipFill>
        <p:spPr>
          <a:xfrm>
            <a:off x="4162006" y="1652423"/>
            <a:ext cx="3907624" cy="2403478"/>
          </a:xfrm>
          <a:prstGeom prst="rect">
            <a:avLst/>
          </a:prstGeom>
        </p:spPr>
      </p:pic>
      <p:pic>
        <p:nvPicPr>
          <p:cNvPr id="21" name="Picture 20" descr="A picture containing text, sky, outdoor, tall&#10;&#10;Description automatically generated">
            <a:extLst>
              <a:ext uri="{FF2B5EF4-FFF2-40B4-BE49-F238E27FC236}">
                <a16:creationId xmlns:a16="http://schemas.microsoft.com/office/drawing/2014/main" id="{C11A5C00-C9AD-1A45-6AB2-54216BC21D03}"/>
              </a:ext>
            </a:extLst>
          </p:cNvPr>
          <p:cNvPicPr>
            <a:picLocks noChangeAspect="1"/>
          </p:cNvPicPr>
          <p:nvPr/>
        </p:nvPicPr>
        <p:blipFill rotWithShape="1">
          <a:blip r:embed="rId5">
            <a:extLst>
              <a:ext uri="{28A0092B-C50C-407E-A947-70E740481C1C}">
                <a14:useLocalDpi xmlns:a14="http://schemas.microsoft.com/office/drawing/2010/main" val="0"/>
              </a:ext>
            </a:extLst>
          </a:blip>
          <a:srcRect l="12557" b="11587"/>
          <a:stretch/>
        </p:blipFill>
        <p:spPr>
          <a:xfrm>
            <a:off x="528741" y="1653248"/>
            <a:ext cx="3460190" cy="2328718"/>
          </a:xfrm>
          <a:prstGeom prst="rect">
            <a:avLst/>
          </a:prstGeom>
        </p:spPr>
      </p:pic>
      <p:sp>
        <p:nvSpPr>
          <p:cNvPr id="22" name="TextBox 21">
            <a:extLst>
              <a:ext uri="{FF2B5EF4-FFF2-40B4-BE49-F238E27FC236}">
                <a16:creationId xmlns:a16="http://schemas.microsoft.com/office/drawing/2014/main" id="{43614B7D-62B6-6031-EE84-B100CA35EDF7}"/>
              </a:ext>
            </a:extLst>
          </p:cNvPr>
          <p:cNvSpPr txBox="1"/>
          <p:nvPr/>
        </p:nvSpPr>
        <p:spPr>
          <a:xfrm>
            <a:off x="528741" y="4113822"/>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@Wikicommons    </a:t>
            </a:r>
          </a:p>
        </p:txBody>
      </p:sp>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801384" y="686382"/>
            <a:ext cx="2845274" cy="584775"/>
          </a:xfrm>
        </p:spPr>
        <p:txBody>
          <a:bodyPr/>
          <a:lstStyle/>
          <a:p>
            <a:r>
              <a:rPr lang="en-US" sz="2800" dirty="0">
                <a:latin typeface="Arial Black" panose="020B0A04020102020204" pitchFamily="34" charset="0"/>
              </a:rPr>
              <a:t>ARTICLE 14</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8158348" y="828420"/>
            <a:ext cx="3614552" cy="442737"/>
          </a:xfrm>
        </p:spPr>
        <p:txBody>
          <a:bodyPr/>
          <a:lstStyle/>
          <a:p>
            <a:r>
              <a:rPr lang="en-GB" sz="2400" b="1" i="0" dirty="0">
                <a:solidFill>
                  <a:srgbClr val="000000"/>
                </a:solidFill>
                <a:effectLst/>
                <a:latin typeface="Arial Black" panose="020B0A04020102020204" pitchFamily="34" charset="0"/>
              </a:rPr>
              <a:t>Article 14 (freedom of thought, belief and religion)</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8158348" y="2012636"/>
            <a:ext cx="3733478" cy="1051914"/>
          </a:xfrm>
        </p:spPr>
        <p:txBody>
          <a:bodyPr>
            <a:noAutofit/>
          </a:bodyPr>
          <a:lstStyle/>
          <a:p>
            <a:pPr algn="l" rtl="0" fontAlgn="base"/>
            <a:r>
              <a:rPr lang="en-GB" sz="1600" b="0" i="0" dirty="0">
                <a:effectLst/>
                <a:latin typeface="Arial" panose="020B0604020202020204" pitchFamily="34" charset="0"/>
                <a:cs typeface="Arial" panose="020B0604020202020204" pitchFamily="34" charset="0"/>
              </a:rPr>
              <a:t>Every child has the right to think and believe what they choose and also to practise their religion, as long as they are not stopping other people from enjoying their rights. Governments must respect the rights and responsibilities of parents to guide their child as they grow up. </a:t>
            </a:r>
          </a:p>
        </p:txBody>
      </p:sp>
      <p:sp>
        <p:nvSpPr>
          <p:cNvPr id="2" name="TextBox 1">
            <a:extLst>
              <a:ext uri="{FF2B5EF4-FFF2-40B4-BE49-F238E27FC236}">
                <a16:creationId xmlns:a16="http://schemas.microsoft.com/office/drawing/2014/main" id="{627778A1-9760-5310-3D0C-C99F762FA511}"/>
              </a:ext>
            </a:extLst>
          </p:cNvPr>
          <p:cNvSpPr txBox="1"/>
          <p:nvPr/>
        </p:nvSpPr>
        <p:spPr>
          <a:xfrm>
            <a:off x="728461" y="1455551"/>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Steven Kidd, Professional Adviser, introduces </a:t>
            </a:r>
          </a:p>
          <a:p>
            <a:r>
              <a:rPr lang="en-GB" sz="1600" dirty="0">
                <a:latin typeface="Arial" panose="020B0604020202020204" pitchFamily="34" charset="0"/>
                <a:cs typeface="Arial" panose="020B0604020202020204" pitchFamily="34" charset="0"/>
              </a:rPr>
              <a:t>Article 14</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12" name="Graphic 11">
            <a:extLst>
              <a:ext uri="{FF2B5EF4-FFF2-40B4-BE49-F238E27FC236}">
                <a16:creationId xmlns:a16="http://schemas.microsoft.com/office/drawing/2014/main" id="{10FD4B03-8AB6-0583-972E-DF58AB90CA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361" y="904095"/>
            <a:ext cx="1596820" cy="2129093"/>
          </a:xfrm>
          <a:prstGeom prst="rect">
            <a:avLst/>
          </a:prstGeom>
        </p:spPr>
      </p:pic>
      <p:pic>
        <p:nvPicPr>
          <p:cNvPr id="13" name="Online Media 12" title="Steven Kidd, Professional Adviser, introduces Article 14">
            <a:hlinkClick r:id="" action="ppaction://media"/>
            <a:extLst>
              <a:ext uri="{FF2B5EF4-FFF2-40B4-BE49-F238E27FC236}">
                <a16:creationId xmlns:a16="http://schemas.microsoft.com/office/drawing/2014/main" id="{6D2262FA-057D-F065-5D84-59136A6AACFA}"/>
              </a:ext>
            </a:extLst>
          </p:cNvPr>
          <p:cNvPicPr>
            <a:picLocks noRot="1" noChangeAspect="1"/>
          </p:cNvPicPr>
          <p:nvPr>
            <a:videoFile r:link="rId1"/>
          </p:nvPr>
        </p:nvPicPr>
        <p:blipFill>
          <a:blip r:embed="rId6"/>
          <a:stretch>
            <a:fillRect/>
          </a:stretch>
        </p:blipFill>
        <p:spPr>
          <a:xfrm>
            <a:off x="788506" y="2673949"/>
            <a:ext cx="4292198" cy="2425092"/>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97483"/>
            <a:ext cx="4389173" cy="921003"/>
          </a:xfrm>
        </p:spPr>
        <p:txBody>
          <a:bodyPr/>
          <a:lstStyle/>
          <a:p>
            <a:r>
              <a:rPr lang="en-US" sz="2800" dirty="0">
                <a:latin typeface="Arial Black" panose="020B0A04020102020204" pitchFamily="34" charset="0"/>
              </a:rPr>
              <a:t>EXPLORING ARTICLES 14</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vert="horz" lIns="0" tIns="45720" rIns="90000" bIns="45720" rtlCol="0" anchor="t">
            <a:noAutofit/>
          </a:bodyPr>
          <a:lstStyle/>
          <a:p>
            <a:r>
              <a:rPr lang="en-GB" dirty="0">
                <a:latin typeface="Arial Black"/>
                <a:cs typeface="Arial"/>
              </a:rPr>
              <a:t>Who or what influences the way you think about the world and shapes your thoughts and beliefs?</a:t>
            </a:r>
            <a:endParaRPr lang="en-US" dirty="0">
              <a:latin typeface="Arial Black"/>
              <a:cs typeface="Arial"/>
            </a:endParaRP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000" b="0" i="0" dirty="0">
                <a:solidFill>
                  <a:srgbClr val="000000"/>
                </a:solidFill>
                <a:effectLst/>
                <a:latin typeface="Arial" panose="020B0604020202020204" pitchFamily="34" charset="0"/>
                <a:cs typeface="Arial" panose="020B0604020202020204" pitchFamily="34" charset="0"/>
              </a:rPr>
              <a:t>Give yourself one minute to think of as many answers as you can to the question below.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621935"/>
            <a:ext cx="6631476" cy="533205"/>
          </a:xfrm>
        </p:spPr>
        <p:txBody>
          <a:bodyPr/>
          <a:lstStyle/>
          <a:p>
            <a:r>
              <a:rPr lang="en-US" sz="2800" dirty="0">
                <a:latin typeface="Arial Black" panose="020B0A04020102020204" pitchFamily="34" charset="0"/>
              </a:rPr>
              <a:t>EXPLORING ARTICLE 14</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82128"/>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12499"/>
            <a:ext cx="11471580" cy="4369629"/>
          </a:xfrm>
        </p:spPr>
        <p:txBody>
          <a:bodyPr numCol="2">
            <a:noAutofit/>
          </a:bodyPr>
          <a:lstStyle/>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Your cultural background and heritage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Friends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Family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TV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School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Where you live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Your religion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Your health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Social media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Personal life experiences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Your family history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Politicians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Celebrities </a:t>
            </a:r>
          </a:p>
          <a:p>
            <a:pPr algn="l" rtl="0" fontAlgn="base">
              <a:buFont typeface="Arial" panose="020B0604020202020204" pitchFamily="34" charset="0"/>
              <a:buChar char="•"/>
            </a:pPr>
            <a:r>
              <a:rPr lang="en-GB" dirty="0">
                <a:solidFill>
                  <a:srgbClr val="000000"/>
                </a:solidFill>
                <a:effectLst/>
                <a:latin typeface="Arial" panose="020B0604020202020204" pitchFamily="34" charset="0"/>
                <a:cs typeface="Arial" panose="020B0604020202020204" pitchFamily="34" charset="0"/>
              </a:rPr>
              <a:t>Education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56761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204854" y="4434357"/>
            <a:ext cx="572816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64253" y="2355968"/>
            <a:ext cx="4069337" cy="1477328"/>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Do you always agree with members of your family about important topics? What kind of things might you have a different opinion about?  Make a list and compare with a friend!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204854" y="4548806"/>
            <a:ext cx="3670862"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Not everyone follows a particular faith or believes in religion. What or who do you think helps to guide people if they don’t have a faith? You might like to </a:t>
            </a:r>
            <a:r>
              <a:rPr lang="en-GB" sz="18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watch this video </a:t>
            </a:r>
            <a:r>
              <a:rPr lang="en-GB" sz="1800" b="0" dirty="0">
                <a:solidFill>
                  <a:schemeClr val="bg1"/>
                </a:solidFill>
                <a:effectLst/>
                <a:latin typeface="Arial" panose="020B0604020202020204" pitchFamily="34" charset="0"/>
                <a:cs typeface="Arial" panose="020B0604020202020204" pitchFamily="34" charset="0"/>
              </a:rPr>
              <a:t>about humanism to help you think about these questions. </a:t>
            </a:r>
            <a:endParaRPr lang="en-GB" sz="11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999945" y="4718881"/>
            <a:ext cx="4733706" cy="1477328"/>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List as many religions as you can think of. Do you know what symbols are linked with these religions? Have a go at drawing them if you can and perhaps create a display for your classroom or corridor.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32755" y="2250532"/>
            <a:ext cx="6162320" cy="2185214"/>
          </a:xfrm>
          <a:prstGeom prst="rect">
            <a:avLst/>
          </a:prstGeom>
          <a:noFill/>
        </p:spPr>
        <p:txBody>
          <a:bodyPr wrap="square" rtlCol="0">
            <a:spAutoFit/>
          </a:bodyPr>
          <a:lstStyle/>
          <a:p>
            <a:pPr algn="ctr"/>
            <a:r>
              <a:rPr lang="en-GB" sz="1700" b="0" dirty="0">
                <a:effectLst/>
                <a:latin typeface="Arial" panose="020B0604020202020204" pitchFamily="34" charset="0"/>
                <a:cs typeface="Arial" panose="020B0604020202020204" pitchFamily="34" charset="0"/>
              </a:rPr>
              <a:t>With the youngest children discuss the differences between facts (things that are always true) opinions (a person’s choice such as likes and dislike) and beliefs  (things that affect how we act and live – could include religion)   use RE learning or a story book to frame this, or use the following statements:</a:t>
            </a:r>
          </a:p>
          <a:p>
            <a:pPr algn="ctr"/>
            <a:r>
              <a:rPr lang="en-GB" sz="1700" b="0" dirty="0">
                <a:effectLst/>
                <a:latin typeface="Arial" panose="020B0604020202020204" pitchFamily="34" charset="0"/>
                <a:cs typeface="Arial" panose="020B0604020202020204" pitchFamily="34" charset="0"/>
              </a:rPr>
              <a:t>“Animals need water to live”     “My favourite colour is green”   “God wants everyone to be kind.”</a:t>
            </a:r>
          </a:p>
          <a:p>
            <a:pPr algn="ctr"/>
            <a:r>
              <a:rPr lang="en-GB" sz="1700" b="0" dirty="0">
                <a:effectLst/>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p:txBody>
      </p:sp>
      <p:pic>
        <p:nvPicPr>
          <p:cNvPr id="13" name="Online Media 12" title="What is a Humanist?">
            <a:hlinkClick r:id="" action="ppaction://media"/>
            <a:extLst>
              <a:ext uri="{FF2B5EF4-FFF2-40B4-BE49-F238E27FC236}">
                <a16:creationId xmlns:a16="http://schemas.microsoft.com/office/drawing/2014/main" id="{C9C81671-DB8B-8CFC-7F8B-6394D089B49A}"/>
              </a:ext>
            </a:extLst>
          </p:cNvPr>
          <p:cNvPicPr>
            <a:picLocks noRot="1" noChangeAspect="1"/>
          </p:cNvPicPr>
          <p:nvPr>
            <a:videoFile r:link="rId1"/>
          </p:nvPr>
        </p:nvPicPr>
        <p:blipFill>
          <a:blip r:embed="rId5"/>
          <a:stretch>
            <a:fillRect/>
          </a:stretch>
        </p:blipFill>
        <p:spPr>
          <a:xfrm>
            <a:off x="9875716" y="4569814"/>
            <a:ext cx="1887984" cy="1066711"/>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47746"/>
            <a:ext cx="506040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11302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5589142" y="2137472"/>
            <a:ext cx="6343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641769" y="4434357"/>
            <a:ext cx="429124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03368" y="5048441"/>
            <a:ext cx="6892583" cy="923330"/>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cs typeface="Arial" panose="020B0604020202020204" pitchFamily="34" charset="0"/>
              </a:rPr>
              <a:t>What opportunities are there for children at your school to practise and share their different religions and beliefs? Could you do more?</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794953" y="4531915"/>
            <a:ext cx="4024376" cy="1754326"/>
          </a:xfrm>
          <a:prstGeom prst="rect">
            <a:avLst/>
          </a:prstGeom>
          <a:noFill/>
        </p:spPr>
        <p:txBody>
          <a:bodyPr wrap="square" rtlCol="0">
            <a:spAutoFit/>
          </a:bodyPr>
          <a:lstStyle/>
          <a:p>
            <a:pPr algn="ctr"/>
            <a:r>
              <a:rPr lang="en-GB" dirty="0">
                <a:effectLst/>
                <a:latin typeface="Arial" panose="020B0604020202020204" pitchFamily="34" charset="0"/>
                <a:cs typeface="Arial" panose="020B0604020202020204" pitchFamily="34" charset="0"/>
              </a:rPr>
              <a:t>Many religious stories help us to understand the importance of being kind and respectful and of looking after each other. Can you create your own story and characters to illustrate these important values?</a:t>
            </a:r>
            <a:endParaRPr lang="en-GB"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66820" y="2282528"/>
            <a:ext cx="4774685" cy="1923604"/>
          </a:xfrm>
          <a:prstGeom prst="rect">
            <a:avLst/>
          </a:prstGeom>
          <a:noFill/>
        </p:spPr>
        <p:txBody>
          <a:bodyPr wrap="square" rtlCol="0">
            <a:spAutoFit/>
          </a:bodyPr>
          <a:lstStyle/>
          <a:p>
            <a:pPr algn="ctr"/>
            <a:r>
              <a:rPr lang="en-GB" sz="1700" b="0" dirty="0">
                <a:solidFill>
                  <a:schemeClr val="bg1"/>
                </a:solidFill>
                <a:effectLst/>
                <a:latin typeface="Arial" panose="020B0604020202020204" pitchFamily="34" charset="0"/>
                <a:cs typeface="Arial" panose="020B0604020202020204" pitchFamily="34" charset="0"/>
              </a:rPr>
              <a:t>November and December are important months for many religions. Can you think of some festivals and events that take place at this time? See how many you can think of. You could write a sentence, draw a picture, or write a story about a child celebrating a festival or special day.  </a:t>
            </a:r>
            <a:endParaRPr lang="en-GB" sz="17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736778" y="2367167"/>
            <a:ext cx="6048598" cy="1754326"/>
          </a:xfrm>
          <a:prstGeom prst="rect">
            <a:avLst/>
          </a:prstGeom>
          <a:noFill/>
        </p:spPr>
        <p:txBody>
          <a:bodyPr wrap="square" rtlCol="0">
            <a:spAutoFit/>
          </a:bodyPr>
          <a:lstStyle/>
          <a:p>
            <a:pPr algn="ctr"/>
            <a:r>
              <a:rPr lang="en-GB" b="0" dirty="0">
                <a:effectLst/>
                <a:latin typeface="Arial" panose="020B0604020202020204" pitchFamily="34" charset="0"/>
                <a:cs typeface="Arial" panose="020B0604020202020204" pitchFamily="34" charset="0"/>
              </a:rPr>
              <a:t>What sort of things do your parents and carers help you to make decisions about? Think back to when you were a baby or a toddler, what decisions are you able to make now that you couldn’t then? What decisions do you think it’s appropriate for children to make at 15 compared to aged 10?</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5672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79325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095999" y="2125341"/>
            <a:ext cx="58370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321998" y="4434357"/>
            <a:ext cx="46110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40914" y="4602165"/>
            <a:ext cx="4229088" cy="1754326"/>
          </a:xfrm>
          <a:prstGeom prst="rect">
            <a:avLst/>
          </a:prstGeom>
          <a:noFill/>
        </p:spPr>
        <p:txBody>
          <a:bodyPr wrap="square" rtlCol="0">
            <a:spAutoFit/>
          </a:bodyPr>
          <a:lstStyle/>
          <a:p>
            <a:pPr algn="ctr"/>
            <a:r>
              <a:rPr lang="en-GB"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 this video</a:t>
            </a:r>
            <a:r>
              <a:rPr lang="en-GB" dirty="0">
                <a:solidFill>
                  <a:schemeClr val="bg1"/>
                </a:solidFill>
                <a:effectLst/>
                <a:latin typeface="Arial" panose="020B0604020202020204" pitchFamily="34" charset="0"/>
                <a:cs typeface="Arial" panose="020B0604020202020204" pitchFamily="34" charset="0"/>
              </a:rPr>
              <a:t>, 11 year-old Simran shows you a Gurdwara, the Sikh place of worship.  Religions often have a special place where people come together to worship.  What others can you find out about?  </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749390"/>
            <a:ext cx="4442291" cy="338554"/>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 </a:t>
            </a:r>
            <a:endParaRPr lang="en-GB" sz="1600" b="1" dirty="0">
              <a:solidFill>
                <a:srgbClr val="00AEEF"/>
              </a:solidFill>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095999" y="2207994"/>
            <a:ext cx="3652172" cy="2062103"/>
          </a:xfrm>
          <a:prstGeom prst="rect">
            <a:avLst/>
          </a:prstGeom>
          <a:noFill/>
        </p:spPr>
        <p:txBody>
          <a:bodyPr wrap="square" rtlCol="0">
            <a:spAutoFit/>
          </a:bodyPr>
          <a:lstStyle/>
          <a:p>
            <a:pPr algn="ctr"/>
            <a:r>
              <a:rPr lang="en-GB" sz="1600" b="1"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video </a:t>
            </a:r>
            <a:r>
              <a:rPr lang="en-GB" sz="1600" b="0" dirty="0">
                <a:solidFill>
                  <a:srgbClr val="000000"/>
                </a:solidFill>
                <a:effectLst/>
                <a:latin typeface="Arial" panose="020B0604020202020204" pitchFamily="34" charset="0"/>
                <a:cs typeface="Arial" panose="020B0604020202020204" pitchFamily="34" charset="0"/>
              </a:rPr>
              <a:t>about Dr Martin Luther King Jr explains how his religion and beliefs shaped his work for civil rights. Research and write about another inspirational figure who had strong beliefs – do you agree with them? Share your thoughts about this in a class discussion.</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1091290" y="2739425"/>
            <a:ext cx="4229088" cy="923330"/>
          </a:xfrm>
          <a:prstGeom prst="rect">
            <a:avLst/>
          </a:prstGeom>
          <a:noFill/>
        </p:spPr>
        <p:txBody>
          <a:bodyPr wrap="square" rtlCol="0">
            <a:spAutoFit/>
          </a:bodyPr>
          <a:lstStyle/>
          <a:p>
            <a:pPr algn="ctr"/>
            <a:r>
              <a:rPr lang="en-GB" b="0" dirty="0">
                <a:solidFill>
                  <a:schemeClr val="bg1"/>
                </a:solidFill>
                <a:effectLst/>
                <a:latin typeface="Arial" panose="020B0604020202020204" pitchFamily="34" charset="0"/>
                <a:cs typeface="Arial" panose="020B0604020202020204" pitchFamily="34" charset="0"/>
              </a:rPr>
              <a:t>Try drawing a picture to represent Article 14 and then compare it with the icon from </a:t>
            </a:r>
            <a:r>
              <a:rPr lang="en-GB" b="1"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this set</a:t>
            </a:r>
            <a:r>
              <a:rPr lang="en-GB" b="1" dirty="0">
                <a:solidFill>
                  <a:schemeClr val="bg1"/>
                </a:solidFill>
                <a:effectLst/>
                <a:latin typeface="Arial" panose="020B0604020202020204" pitchFamily="34" charset="0"/>
                <a:cs typeface="Arial" panose="020B0604020202020204" pitchFamily="34" charset="0"/>
              </a:rPr>
              <a:t> </a:t>
            </a:r>
            <a:r>
              <a:rPr lang="en-GB" b="0" dirty="0">
                <a:solidFill>
                  <a:schemeClr val="bg1"/>
                </a:solidFill>
                <a:effectLst/>
                <a:latin typeface="Arial" panose="020B0604020202020204" pitchFamily="34" charset="0"/>
                <a:cs typeface="Arial" panose="020B0604020202020204" pitchFamily="34" charset="0"/>
              </a:rPr>
              <a:t>of images. </a:t>
            </a:r>
            <a:endParaRPr lang="en-GB"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07CDD0-E7E9-4886-EC66-F15F7297EE9B}"/>
              </a:ext>
            </a:extLst>
          </p:cNvPr>
          <p:cNvSpPr txBox="1"/>
          <p:nvPr/>
        </p:nvSpPr>
        <p:spPr>
          <a:xfrm>
            <a:off x="7490722" y="4602165"/>
            <a:ext cx="4442291" cy="1200329"/>
          </a:xfrm>
          <a:prstGeom prst="rect">
            <a:avLst/>
          </a:prstGeom>
          <a:noFill/>
        </p:spPr>
        <p:txBody>
          <a:bodyPr wrap="square" rtlCol="0">
            <a:spAutoFit/>
          </a:bodyPr>
          <a:lstStyle/>
          <a:p>
            <a:pPr algn="ctr"/>
            <a:r>
              <a:rPr lang="en-GB" b="0" dirty="0">
                <a:solidFill>
                  <a:srgbClr val="000000"/>
                </a:solidFill>
                <a:effectLst/>
                <a:latin typeface="Arial" panose="020B0604020202020204" pitchFamily="34" charset="0"/>
                <a:cs typeface="Arial" panose="020B0604020202020204" pitchFamily="34" charset="0"/>
              </a:rPr>
              <a:t>Choose one of your beliefs or opinions - something that you feel strongly about and create a presentation to share your views with others. </a:t>
            </a:r>
            <a:endParaRPr lang="en-GB" dirty="0">
              <a:latin typeface="Arial" panose="020B0604020202020204" pitchFamily="34" charset="0"/>
              <a:cs typeface="Arial" panose="020B0604020202020204" pitchFamily="34" charset="0"/>
            </a:endParaRPr>
          </a:p>
        </p:txBody>
      </p:sp>
      <p:pic>
        <p:nvPicPr>
          <p:cNvPr id="14" name="Online Media 13" title="The Legacy of Dr. Martin Luther King Jr. | BrainPOP">
            <a:hlinkClick r:id="" action="ppaction://media"/>
            <a:extLst>
              <a:ext uri="{FF2B5EF4-FFF2-40B4-BE49-F238E27FC236}">
                <a16:creationId xmlns:a16="http://schemas.microsoft.com/office/drawing/2014/main" id="{7426FC12-FA4A-4017-0F1C-35BDD90C7754}"/>
              </a:ext>
            </a:extLst>
          </p:cNvPr>
          <p:cNvPicPr>
            <a:picLocks noRot="1" noChangeAspect="1"/>
          </p:cNvPicPr>
          <p:nvPr>
            <a:videoFile r:link="rId1"/>
          </p:nvPr>
        </p:nvPicPr>
        <p:blipFill>
          <a:blip r:embed="rId7"/>
          <a:stretch>
            <a:fillRect/>
          </a:stretch>
        </p:blipFill>
        <p:spPr>
          <a:xfrm>
            <a:off x="10017928" y="2443086"/>
            <a:ext cx="1645329" cy="1233997"/>
          </a:xfrm>
          <a:prstGeom prst="rect">
            <a:avLst/>
          </a:prstGeom>
        </p:spPr>
      </p:pic>
      <p:pic>
        <p:nvPicPr>
          <p:cNvPr id="15" name="Online Media 14" title="The Gurdwara | Religious Studies – My Life, My Religion: Sikhism">
            <a:hlinkClick r:id="" action="ppaction://media"/>
            <a:extLst>
              <a:ext uri="{FF2B5EF4-FFF2-40B4-BE49-F238E27FC236}">
                <a16:creationId xmlns:a16="http://schemas.microsoft.com/office/drawing/2014/main" id="{6389F6FA-B7E3-9340-5682-FE47BA437F33}"/>
              </a:ext>
            </a:extLst>
          </p:cNvPr>
          <p:cNvPicPr>
            <a:picLocks noRot="1" noChangeAspect="1"/>
          </p:cNvPicPr>
          <p:nvPr>
            <a:videoFile r:link="rId2"/>
          </p:nvPr>
        </p:nvPicPr>
        <p:blipFill>
          <a:blip r:embed="rId8"/>
          <a:stretch>
            <a:fillRect/>
          </a:stretch>
        </p:blipFill>
        <p:spPr>
          <a:xfrm>
            <a:off x="4870002" y="4669445"/>
            <a:ext cx="2243064" cy="1267331"/>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1841</TotalTime>
  <Words>1721</Words>
  <Application>Microsoft Office PowerPoint</Application>
  <PresentationFormat>Widescreen</PresentationFormat>
  <Paragraphs>99</Paragraphs>
  <Slides>15</Slides>
  <Notes>4</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Open Sans</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145</cp:revision>
  <dcterms:created xsi:type="dcterms:W3CDTF">2022-01-18T14:28:30Z</dcterms:created>
  <dcterms:modified xsi:type="dcterms:W3CDTF">2022-12-07T13:42:46Z</dcterms:modified>
</cp:coreProperties>
</file>