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84" r:id="rId2"/>
    <p:sldId id="285" r:id="rId3"/>
    <p:sldId id="273" r:id="rId4"/>
    <p:sldId id="272" r:id="rId5"/>
    <p:sldId id="268" r:id="rId6"/>
    <p:sldId id="276" r:id="rId7"/>
    <p:sldId id="289" r:id="rId8"/>
    <p:sldId id="286" r:id="rId9"/>
    <p:sldId id="292" r:id="rId10"/>
    <p:sldId id="287" r:id="rId11"/>
    <p:sldId id="288" r:id="rId12"/>
    <p:sldId id="290" r:id="rId13"/>
    <p:sldId id="270" r:id="rId14"/>
    <p:sldId id="291" r:id="rId15"/>
    <p:sldId id="27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B5E"/>
    <a:srgbClr val="FF6937"/>
    <a:srgbClr val="00AEEF"/>
    <a:srgbClr val="FFFF00"/>
    <a:srgbClr val="DDF3F1"/>
    <a:srgbClr val="00833D"/>
    <a:srgbClr val="7030A0"/>
    <a:srgbClr val="6A1E74"/>
    <a:srgbClr val="FF9933"/>
    <a:srgbClr val="D8D1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93" autoAdjust="0"/>
    <p:restoredTop sz="93792" autoAdjust="0"/>
  </p:normalViewPr>
  <p:slideViewPr>
    <p:cSldViewPr snapToGrid="0">
      <p:cViewPr varScale="1">
        <p:scale>
          <a:sx n="62" d="100"/>
          <a:sy n="62" d="100"/>
        </p:scale>
        <p:origin x="1084" y="56"/>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97" d="100"/>
          <a:sy n="97" d="100"/>
        </p:scale>
        <p:origin x="3120"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70A84E4-A479-C44D-B923-21635A6660B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74CC891-2903-1742-A4D0-816C56D9BB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F1075A7-0CD8-3C45-A5C6-38333FC04F38}" type="datetimeFigureOut">
              <a:rPr lang="en-US" smtClean="0"/>
              <a:t>11/30/2022</a:t>
            </a:fld>
            <a:endParaRPr lang="en-US"/>
          </a:p>
        </p:txBody>
      </p:sp>
      <p:sp>
        <p:nvSpPr>
          <p:cNvPr id="4" name="Footer Placeholder 3">
            <a:extLst>
              <a:ext uri="{FF2B5EF4-FFF2-40B4-BE49-F238E27FC236}">
                <a16:creationId xmlns:a16="http://schemas.microsoft.com/office/drawing/2014/main" id="{5B34AA94-94B7-F446-A906-4D69558D7F1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5FA549C-6104-4848-99C9-7A288F77077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6F43A9-B9E3-E74D-8B69-1D978EA9F876}" type="slidenum">
              <a:rPr lang="en-US" smtClean="0"/>
              <a:t>‹#›</a:t>
            </a:fld>
            <a:endParaRPr lang="en-US"/>
          </a:p>
        </p:txBody>
      </p:sp>
    </p:spTree>
    <p:extLst>
      <p:ext uri="{BB962C8B-B14F-4D97-AF65-F5344CB8AC3E}">
        <p14:creationId xmlns:p14="http://schemas.microsoft.com/office/powerpoint/2010/main" val="6460860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453176-EF19-D841-BC46-8E06030978CC}" type="datetimeFigureOut">
              <a:rPr lang="en-US" smtClean="0"/>
              <a:t>11/30/2022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01C135-8ECD-234C-BECE-154CA43012B9}" type="slidenum">
              <a:rPr lang="en-US" smtClean="0"/>
              <a:t>‹#›</a:t>
            </a:fld>
            <a:endParaRPr lang="en-US"/>
          </a:p>
        </p:txBody>
      </p:sp>
    </p:spTree>
    <p:extLst>
      <p:ext uri="{BB962C8B-B14F-4D97-AF65-F5344CB8AC3E}">
        <p14:creationId xmlns:p14="http://schemas.microsoft.com/office/powerpoint/2010/main" val="2374252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121212"/>
                </a:solidFill>
                <a:effectLst/>
                <a:latin typeface="Open Sans" panose="020B0606030504020204" pitchFamily="34" charset="0"/>
              </a:rPr>
              <a:t>Warsaw, October 2022. Oleksii (left), whose infectious energy ensures he’s always surrounded by his peers, came to Poland with his parents and his 16-years old brother. He attends the </a:t>
            </a:r>
            <a:r>
              <a:rPr lang="en-GB" b="0" i="0" dirty="0" err="1">
                <a:solidFill>
                  <a:srgbClr val="121212"/>
                </a:solidFill>
                <a:effectLst/>
                <a:latin typeface="Open Sans" panose="020B0606030504020204" pitchFamily="34" charset="0"/>
              </a:rPr>
              <a:t>centers’</a:t>
            </a:r>
            <a:r>
              <a:rPr lang="en-GB" b="0" i="0" dirty="0">
                <a:solidFill>
                  <a:srgbClr val="121212"/>
                </a:solidFill>
                <a:effectLst/>
                <a:latin typeface="Open Sans" panose="020B0606030504020204" pitchFamily="34" charset="0"/>
              </a:rPr>
              <a:t> activities on a daily basis which has helped him not only to improve his academic performance and Polish language skills, but more importantly has made him feel like he’s part of a loving and caring community. </a:t>
            </a:r>
            <a:r>
              <a:rPr lang="en-GB" sz="1200" b="0" i="0" dirty="0">
                <a:solidFill>
                  <a:schemeClr val="tx1"/>
                </a:solidFill>
                <a:effectLst/>
                <a:latin typeface="Arial" panose="020B0604020202020204" pitchFamily="34" charset="0"/>
                <a:cs typeface="Arial" panose="020B0604020202020204" pitchFamily="34" charset="0"/>
              </a:rPr>
              <a:t>© UNICEF/</a:t>
            </a:r>
            <a:r>
              <a:rPr lang="en-GB" sz="1200" b="0" i="0" dirty="0" err="1">
                <a:solidFill>
                  <a:srgbClr val="121212"/>
                </a:solidFill>
                <a:effectLst/>
                <a:latin typeface="Open Sans" panose="020B0606030504020204" pitchFamily="34" charset="0"/>
              </a:rPr>
              <a:t>Jurkiewicz</a:t>
            </a:r>
            <a:endParaRPr lang="en-US" sz="1200" b="0" i="0" dirty="0">
              <a:solidFill>
                <a:schemeClr val="tx1"/>
              </a:solidFill>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6301C135-8ECD-234C-BECE-154CA43012B9}" type="slidenum">
              <a:rPr lang="en-US" smtClean="0"/>
              <a:t>1</a:t>
            </a:fld>
            <a:endParaRPr lang="en-US"/>
          </a:p>
        </p:txBody>
      </p:sp>
    </p:spTree>
    <p:extLst>
      <p:ext uri="{BB962C8B-B14F-4D97-AF65-F5344CB8AC3E}">
        <p14:creationId xmlns:p14="http://schemas.microsoft.com/office/powerpoint/2010/main" val="3974949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 </a:t>
            </a:r>
            <a:r>
              <a:rPr lang="en-GB" b="0" i="0" dirty="0">
                <a:solidFill>
                  <a:srgbClr val="121212"/>
                </a:solidFill>
                <a:effectLst/>
                <a:latin typeface="Open Sans" panose="020B0606030504020204" pitchFamily="34" charset="0"/>
              </a:rPr>
              <a:t>On 12 August 2022, refugee children from Ukraine eat lunch at a day care </a:t>
            </a:r>
            <a:r>
              <a:rPr lang="en-GB" b="0" i="0" dirty="0" err="1">
                <a:solidFill>
                  <a:srgbClr val="121212"/>
                </a:solidFill>
                <a:effectLst/>
                <a:latin typeface="Open Sans" panose="020B0606030504020204" pitchFamily="34" charset="0"/>
              </a:rPr>
              <a:t>center</a:t>
            </a:r>
            <a:r>
              <a:rPr lang="en-GB" b="0" i="0" dirty="0">
                <a:solidFill>
                  <a:srgbClr val="121212"/>
                </a:solidFill>
                <a:effectLst/>
                <a:latin typeface="Open Sans" panose="020B0606030504020204" pitchFamily="34" charset="0"/>
              </a:rPr>
              <a:t> supported by UNICEF in Krakow, Poland. UNICEF/</a:t>
            </a:r>
            <a:r>
              <a:rPr lang="en-GB" b="0" i="0" dirty="0" err="1">
                <a:solidFill>
                  <a:srgbClr val="121212"/>
                </a:solidFill>
                <a:effectLst/>
                <a:latin typeface="Open Sans" panose="020B0606030504020204" pitchFamily="34" charset="0"/>
              </a:rPr>
              <a:t>Korta</a:t>
            </a:r>
            <a:endParaRPr lang="en-GB" b="0" i="0" dirty="0">
              <a:solidFill>
                <a:srgbClr val="121212"/>
              </a:solidFill>
              <a:effectLst/>
              <a:latin typeface="Open Sans" panose="020B0606030504020204" pitchFamily="34" charset="0"/>
            </a:endParaRPr>
          </a:p>
          <a:p>
            <a:r>
              <a:rPr lang="en-GB" b="0" i="0" dirty="0">
                <a:solidFill>
                  <a:srgbClr val="121212"/>
                </a:solidFill>
                <a:effectLst/>
                <a:latin typeface="Open Sans" panose="020B0606030504020204" pitchFamily="34" charset="0"/>
              </a:rPr>
              <a:t>2. On 29 April 2021, Yasmeen, 13, sits in her bedroom in Paris.  UNICEF/Gelman</a:t>
            </a:r>
          </a:p>
          <a:p>
            <a:r>
              <a:rPr lang="en-GB" b="0" i="0" dirty="0">
                <a:solidFill>
                  <a:srgbClr val="121212"/>
                </a:solidFill>
                <a:effectLst/>
                <a:latin typeface="Open Sans" panose="020B0606030504020204" pitchFamily="34" charset="0"/>
              </a:rPr>
              <a:t>3. On 7 April 2022 in Accra, Ghana, 14-year-old Emmanuel hanging wet clothes on his patio. UNICEF/UN0654521</a:t>
            </a:r>
            <a:endParaRPr lang="en-GB" dirty="0"/>
          </a:p>
        </p:txBody>
      </p:sp>
      <p:sp>
        <p:nvSpPr>
          <p:cNvPr id="4" name="Slide Number Placeholder 3"/>
          <p:cNvSpPr>
            <a:spLocks noGrp="1"/>
          </p:cNvSpPr>
          <p:nvPr>
            <p:ph type="sldNum" sz="quarter" idx="5"/>
          </p:nvPr>
        </p:nvSpPr>
        <p:spPr/>
        <p:txBody>
          <a:bodyPr/>
          <a:lstStyle/>
          <a:p>
            <a:fld id="{6301C135-8ECD-234C-BECE-154CA43012B9}" type="slidenum">
              <a:rPr lang="en-US" smtClean="0"/>
              <a:t>3</a:t>
            </a:fld>
            <a:endParaRPr lang="en-US"/>
          </a:p>
        </p:txBody>
      </p:sp>
    </p:spTree>
    <p:extLst>
      <p:ext uri="{BB962C8B-B14F-4D97-AF65-F5344CB8AC3E}">
        <p14:creationId xmlns:p14="http://schemas.microsoft.com/office/powerpoint/2010/main" val="40026315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3">
    <p:bg>
      <p:bgPr>
        <a:solidFill>
          <a:schemeClr val="bg1">
            <a:alpha val="97000"/>
          </a:schemeClr>
        </a:solidFill>
        <a:effectLst/>
      </p:bgPr>
    </p:bg>
    <p:spTree>
      <p:nvGrpSpPr>
        <p:cNvPr id="1" name=""/>
        <p:cNvGrpSpPr/>
        <p:nvPr/>
      </p:nvGrpSpPr>
      <p:grpSpPr>
        <a:xfrm>
          <a:off x="0" y="0"/>
          <a:ext cx="0" cy="0"/>
          <a:chOff x="0" y="0"/>
          <a:chExt cx="0" cy="0"/>
        </a:xfrm>
      </p:grpSpPr>
      <p:pic>
        <p:nvPicPr>
          <p:cNvPr id="6" name="Picture 5" descr="Two boys posing for a picture&#10;&#10;Description automatically generated with medium confidence">
            <a:extLst>
              <a:ext uri="{FF2B5EF4-FFF2-40B4-BE49-F238E27FC236}">
                <a16:creationId xmlns:a16="http://schemas.microsoft.com/office/drawing/2014/main" id="{239B9590-E16C-2442-A75F-6A5CE06AB42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14212"/>
          <a:stretch/>
        </p:blipFill>
        <p:spPr>
          <a:xfrm>
            <a:off x="1" y="0"/>
            <a:ext cx="12192000" cy="6972300"/>
          </a:xfrm>
          <a:prstGeom prst="rect">
            <a:avLst/>
          </a:prstGeom>
        </p:spPr>
      </p:pic>
      <p:pic>
        <p:nvPicPr>
          <p:cNvPr id="7" name="Picture 6">
            <a:extLst>
              <a:ext uri="{FF2B5EF4-FFF2-40B4-BE49-F238E27FC236}">
                <a16:creationId xmlns:a16="http://schemas.microsoft.com/office/drawing/2014/main" id="{23A6B542-28BB-F845-78D7-D3B45CC5625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6" y="5138189"/>
            <a:ext cx="1728039" cy="1424750"/>
          </a:xfrm>
          <a:prstGeom prst="rect">
            <a:avLst/>
          </a:prstGeom>
        </p:spPr>
      </p:pic>
      <p:sp>
        <p:nvSpPr>
          <p:cNvPr id="8" name="Title 1">
            <a:extLst>
              <a:ext uri="{FF2B5EF4-FFF2-40B4-BE49-F238E27FC236}">
                <a16:creationId xmlns:a16="http://schemas.microsoft.com/office/drawing/2014/main" id="{71484BF8-85A9-79AF-5874-472AC39B76FA}"/>
              </a:ext>
            </a:extLst>
          </p:cNvPr>
          <p:cNvSpPr>
            <a:spLocks noGrp="1"/>
          </p:cNvSpPr>
          <p:nvPr>
            <p:ph type="ctrTitle" hasCustomPrompt="1"/>
          </p:nvPr>
        </p:nvSpPr>
        <p:spPr>
          <a:xfrm>
            <a:off x="296866" y="5775443"/>
            <a:ext cx="6709575"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ARTICLE OF THE WEEK</a:t>
            </a:r>
            <a:endParaRPr lang="en-GB" dirty="0"/>
          </a:p>
        </p:txBody>
      </p:sp>
      <p:sp>
        <p:nvSpPr>
          <p:cNvPr id="10" name="TextBox 9">
            <a:extLst>
              <a:ext uri="{FF2B5EF4-FFF2-40B4-BE49-F238E27FC236}">
                <a16:creationId xmlns:a16="http://schemas.microsoft.com/office/drawing/2014/main" id="{B2B9ABAD-C50E-3705-333E-BEDE84EC4947}"/>
              </a:ext>
            </a:extLst>
          </p:cNvPr>
          <p:cNvSpPr txBox="1"/>
          <p:nvPr userDrawn="1"/>
        </p:nvSpPr>
        <p:spPr>
          <a:xfrm rot="5400000">
            <a:off x="11428507" y="578129"/>
            <a:ext cx="1236592" cy="215444"/>
          </a:xfrm>
          <a:prstGeom prst="rect">
            <a:avLst/>
          </a:prstGeom>
          <a:noFill/>
        </p:spPr>
        <p:txBody>
          <a:bodyPr wrap="square">
            <a:spAutoFit/>
          </a:bodyPr>
          <a:lstStyle/>
          <a:p>
            <a:pPr algn="l"/>
            <a:r>
              <a:rPr lang="en-GB" sz="800" b="0" i="0" dirty="0">
                <a:solidFill>
                  <a:schemeClr val="tx1"/>
                </a:solidFill>
                <a:effectLst/>
                <a:latin typeface="Arial" panose="020B0604020202020204" pitchFamily="34" charset="0"/>
                <a:cs typeface="Arial" panose="020B0604020202020204" pitchFamily="34" charset="0"/>
              </a:rPr>
              <a:t>© UNICEF/</a:t>
            </a:r>
            <a:r>
              <a:rPr lang="en-GB" sz="800" b="0" i="0" dirty="0">
                <a:solidFill>
                  <a:srgbClr val="121212"/>
                </a:solidFill>
                <a:effectLst/>
                <a:latin typeface="Open Sans" panose="020B0606030504020204" pitchFamily="34" charset="0"/>
              </a:rPr>
              <a:t>Jutkiewicz</a:t>
            </a:r>
            <a:endParaRPr lang="en-US" sz="800" b="0" i="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3611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parent box 3">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13465E4-4110-A240-96F3-76D8EE5C46AC}"/>
              </a:ext>
            </a:extLst>
          </p:cNvPr>
          <p:cNvPicPr>
            <a:picLocks noChangeAspect="1"/>
          </p:cNvPicPr>
          <p:nvPr userDrawn="1"/>
        </p:nvPicPr>
        <p:blipFill>
          <a:blip r:embed="rId2">
            <a:extLst>
              <a:ext uri="{28A0092B-C50C-407E-A947-70E740481C1C}">
                <a14:useLocalDpi xmlns:a14="http://schemas.microsoft.com/office/drawing/2010/main" val="0"/>
              </a:ext>
            </a:extLst>
          </a:blip>
          <a:srcRect l="20370" r="20370"/>
          <a:stretch/>
        </p:blipFill>
        <p:spPr>
          <a:xfrm>
            <a:off x="1" y="0"/>
            <a:ext cx="6096000" cy="6857999"/>
          </a:xfrm>
          <a:prstGeom prst="rect">
            <a:avLst/>
          </a:prstGeom>
        </p:spPr>
      </p:pic>
      <p:sp>
        <p:nvSpPr>
          <p:cNvPr id="19" name="Text Placeholder 7">
            <a:extLst>
              <a:ext uri="{FF2B5EF4-FFF2-40B4-BE49-F238E27FC236}">
                <a16:creationId xmlns:a16="http://schemas.microsoft.com/office/drawing/2014/main" id="{50971B6A-3C27-4844-8231-F1BBFFEE3C4F}"/>
              </a:ext>
            </a:extLst>
          </p:cNvPr>
          <p:cNvSpPr>
            <a:spLocks noGrp="1"/>
          </p:cNvSpPr>
          <p:nvPr>
            <p:ph type="body" sz="quarter" idx="14" hasCustomPrompt="1"/>
          </p:nvPr>
        </p:nvSpPr>
        <p:spPr>
          <a:xfrm>
            <a:off x="6536002" y="600588"/>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0" name="Text Placeholder 24">
            <a:extLst>
              <a:ext uri="{FF2B5EF4-FFF2-40B4-BE49-F238E27FC236}">
                <a16:creationId xmlns:a16="http://schemas.microsoft.com/office/drawing/2014/main" id="{0568E147-7B99-AB4E-87BD-2A6E5E4C1FEA}"/>
              </a:ext>
            </a:extLst>
          </p:cNvPr>
          <p:cNvSpPr>
            <a:spLocks noGrp="1"/>
          </p:cNvSpPr>
          <p:nvPr>
            <p:ph type="body" sz="quarter" idx="17" hasCustomPrompt="1"/>
          </p:nvPr>
        </p:nvSpPr>
        <p:spPr>
          <a:xfrm>
            <a:off x="6535899" y="3681012"/>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21" name="Text Placeholder 30">
            <a:extLst>
              <a:ext uri="{FF2B5EF4-FFF2-40B4-BE49-F238E27FC236}">
                <a16:creationId xmlns:a16="http://schemas.microsoft.com/office/drawing/2014/main" id="{9B82D579-7705-DA4E-8F72-031AA3ACA39B}"/>
              </a:ext>
            </a:extLst>
          </p:cNvPr>
          <p:cNvSpPr>
            <a:spLocks noGrp="1"/>
          </p:cNvSpPr>
          <p:nvPr>
            <p:ph type="body" sz="quarter" idx="20" hasCustomPrompt="1"/>
          </p:nvPr>
        </p:nvSpPr>
        <p:spPr>
          <a:xfrm>
            <a:off x="6535898" y="1551132"/>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4" name="Text Placeholder 6">
            <a:extLst>
              <a:ext uri="{FF2B5EF4-FFF2-40B4-BE49-F238E27FC236}">
                <a16:creationId xmlns:a16="http://schemas.microsoft.com/office/drawing/2014/main" id="{F9A46698-EC9E-B948-AAB6-297953D1AF4F}"/>
              </a:ext>
            </a:extLst>
          </p:cNvPr>
          <p:cNvSpPr>
            <a:spLocks noGrp="1"/>
          </p:cNvSpPr>
          <p:nvPr>
            <p:ph type="body" sz="quarter" idx="23" hasCustomPrompt="1"/>
          </p:nvPr>
        </p:nvSpPr>
        <p:spPr>
          <a:xfrm>
            <a:off x="6535899" y="2141136"/>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5" name="Text Placeholder 32">
            <a:extLst>
              <a:ext uri="{FF2B5EF4-FFF2-40B4-BE49-F238E27FC236}">
                <a16:creationId xmlns:a16="http://schemas.microsoft.com/office/drawing/2014/main" id="{6F95AD97-5A5B-4E4E-BB5F-514681B19D93}"/>
              </a:ext>
            </a:extLst>
          </p:cNvPr>
          <p:cNvSpPr>
            <a:spLocks noGrp="1"/>
          </p:cNvSpPr>
          <p:nvPr>
            <p:ph type="body" sz="quarter" idx="21" hasCustomPrompt="1"/>
          </p:nvPr>
        </p:nvSpPr>
        <p:spPr>
          <a:xfrm>
            <a:off x="6535898" y="4179743"/>
            <a:ext cx="3498751"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6" name="Text Placeholder 32">
            <a:extLst>
              <a:ext uri="{FF2B5EF4-FFF2-40B4-BE49-F238E27FC236}">
                <a16:creationId xmlns:a16="http://schemas.microsoft.com/office/drawing/2014/main" id="{C4A51ABF-E0D2-BE43-A416-1F6A52F0A81E}"/>
              </a:ext>
            </a:extLst>
          </p:cNvPr>
          <p:cNvSpPr>
            <a:spLocks noGrp="1"/>
          </p:cNvSpPr>
          <p:nvPr>
            <p:ph type="body" sz="quarter" idx="22" hasCustomPrompt="1"/>
          </p:nvPr>
        </p:nvSpPr>
        <p:spPr>
          <a:xfrm>
            <a:off x="6535896" y="5471243"/>
            <a:ext cx="3498751"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2" name="TextBox 1">
            <a:extLst>
              <a:ext uri="{FF2B5EF4-FFF2-40B4-BE49-F238E27FC236}">
                <a16:creationId xmlns:a16="http://schemas.microsoft.com/office/drawing/2014/main" id="{EF4C4F8C-71BC-F3D4-6E06-81DC9705AD7D}"/>
              </a:ext>
            </a:extLst>
          </p:cNvPr>
          <p:cNvSpPr txBox="1"/>
          <p:nvPr userDrawn="1"/>
        </p:nvSpPr>
        <p:spPr>
          <a:xfrm rot="16200000">
            <a:off x="-524290" y="6166825"/>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pic>
        <p:nvPicPr>
          <p:cNvPr id="3" name="Picture 2">
            <a:extLst>
              <a:ext uri="{FF2B5EF4-FFF2-40B4-BE49-F238E27FC236}">
                <a16:creationId xmlns:a16="http://schemas.microsoft.com/office/drawing/2014/main" id="{541CD321-0CC8-7111-00D7-2571011F1A6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962007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ransparent box 1">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11B3C1F-DE48-BE44-84E4-4DA05CF781BE}"/>
              </a:ext>
            </a:extLst>
          </p:cNvPr>
          <p:cNvPicPr>
            <a:picLocks noChangeAspect="1"/>
          </p:cNvPicPr>
          <p:nvPr userDrawn="1"/>
        </p:nvPicPr>
        <p:blipFill>
          <a:blip r:embed="rId2">
            <a:extLst>
              <a:ext uri="{28A0092B-C50C-407E-A947-70E740481C1C}">
                <a14:useLocalDpi xmlns:a14="http://schemas.microsoft.com/office/drawing/2010/main" val="0"/>
              </a:ext>
            </a:extLst>
          </a:blip>
          <a:srcRect l="20370" r="20370"/>
          <a:stretch/>
        </p:blipFill>
        <p:spPr>
          <a:xfrm>
            <a:off x="6096000" y="0"/>
            <a:ext cx="6096000" cy="6858000"/>
          </a:xfrm>
          <a:prstGeom prst="rect">
            <a:avLst/>
          </a:prstGeom>
        </p:spPr>
      </p:pic>
      <p:sp>
        <p:nvSpPr>
          <p:cNvPr id="12" name="TextBox 11">
            <a:extLst>
              <a:ext uri="{FF2B5EF4-FFF2-40B4-BE49-F238E27FC236}">
                <a16:creationId xmlns:a16="http://schemas.microsoft.com/office/drawing/2014/main" id="{7AF3A560-1280-9B48-A5E5-0D34FA4E1F21}"/>
              </a:ext>
            </a:extLst>
          </p:cNvPr>
          <p:cNvSpPr txBox="1"/>
          <p:nvPr userDrawn="1"/>
        </p:nvSpPr>
        <p:spPr>
          <a:xfrm rot="5400000">
            <a:off x="11452265" y="524290"/>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sp>
        <p:nvSpPr>
          <p:cNvPr id="17" name="Text Placeholder 7">
            <a:extLst>
              <a:ext uri="{FF2B5EF4-FFF2-40B4-BE49-F238E27FC236}">
                <a16:creationId xmlns:a16="http://schemas.microsoft.com/office/drawing/2014/main" id="{911F93A4-C228-F843-9F26-8B47B8F1C0E6}"/>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18" name="Text Placeholder 24">
            <a:extLst>
              <a:ext uri="{FF2B5EF4-FFF2-40B4-BE49-F238E27FC236}">
                <a16:creationId xmlns:a16="http://schemas.microsoft.com/office/drawing/2014/main" id="{9AD6D71F-36D3-9241-AF54-11F7648E9923}"/>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19" name="Text Placeholder 30">
            <a:extLst>
              <a:ext uri="{FF2B5EF4-FFF2-40B4-BE49-F238E27FC236}">
                <a16:creationId xmlns:a16="http://schemas.microsoft.com/office/drawing/2014/main" id="{F4C04A3D-CB22-0A49-97D0-5BA4C5664ED8}"/>
              </a:ext>
            </a:extLst>
          </p:cNvPr>
          <p:cNvSpPr>
            <a:spLocks noGrp="1"/>
          </p:cNvSpPr>
          <p:nvPr>
            <p:ph type="body" sz="quarter" idx="20" hasCustomPrompt="1"/>
          </p:nvPr>
        </p:nvSpPr>
        <p:spPr>
          <a:xfrm>
            <a:off x="528637" y="1481684"/>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2" name="Text Placeholder 6">
            <a:extLst>
              <a:ext uri="{FF2B5EF4-FFF2-40B4-BE49-F238E27FC236}">
                <a16:creationId xmlns:a16="http://schemas.microsoft.com/office/drawing/2014/main" id="{FA9C82D4-3C10-E142-9889-00D4EF3D257D}"/>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3" name="Text Placeholder 32">
            <a:extLst>
              <a:ext uri="{FF2B5EF4-FFF2-40B4-BE49-F238E27FC236}">
                <a16:creationId xmlns:a16="http://schemas.microsoft.com/office/drawing/2014/main" id="{108794B6-B7F9-6A46-BACB-E949B4648B59}"/>
              </a:ext>
            </a:extLst>
          </p:cNvPr>
          <p:cNvSpPr>
            <a:spLocks noGrp="1"/>
          </p:cNvSpPr>
          <p:nvPr>
            <p:ph type="body" sz="quarter" idx="21" hasCustomPrompt="1"/>
          </p:nvPr>
        </p:nvSpPr>
        <p:spPr>
          <a:xfrm>
            <a:off x="528638" y="4035425"/>
            <a:ext cx="5305425"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4" name="Text Placeholder 32">
            <a:extLst>
              <a:ext uri="{FF2B5EF4-FFF2-40B4-BE49-F238E27FC236}">
                <a16:creationId xmlns:a16="http://schemas.microsoft.com/office/drawing/2014/main" id="{39C3253F-B0B0-DB41-B8CE-F01AA9C25704}"/>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pic>
        <p:nvPicPr>
          <p:cNvPr id="2" name="Picture 1">
            <a:extLst>
              <a:ext uri="{FF2B5EF4-FFF2-40B4-BE49-F238E27FC236}">
                <a16:creationId xmlns:a16="http://schemas.microsoft.com/office/drawing/2014/main" id="{00FB72C7-3C60-6225-7C09-06143777896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35601715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10781619"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10781620" cy="448808"/>
          </a:xfrm>
        </p:spPr>
        <p:txBody>
          <a:bodyPr lIns="0" rIns="90000"/>
          <a:lstStyle>
            <a:lvl1pPr marL="0" indent="0">
              <a:buNone/>
              <a:defRPr b="1" i="0">
                <a:solidFill>
                  <a:schemeClr val="tx1"/>
                </a:solidFill>
                <a:latin typeface="Univers LT Pro 85 XBlack" panose="020B0804030502020204" pitchFamily="34" charset="77"/>
              </a:defRPr>
            </a:lvl1pPr>
          </a:lstStyle>
          <a:p>
            <a:pPr lvl="0"/>
            <a:r>
              <a:rPr lang="en-GB" dirty="0"/>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10781619"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10781619"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10781619"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pic>
        <p:nvPicPr>
          <p:cNvPr id="2" name="Picture 1">
            <a:extLst>
              <a:ext uri="{FF2B5EF4-FFF2-40B4-BE49-F238E27FC236}">
                <a16:creationId xmlns:a16="http://schemas.microsoft.com/office/drawing/2014/main" id="{ADBC8ABD-FF41-7E2C-391C-DB27D8AD346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1621182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Content and object 1">
    <p:bg>
      <p:bgPr>
        <a:solidFill>
          <a:srgbClr val="00AEEF"/>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3186731" cy="714793"/>
          </a:xfrm>
          <a:solidFill>
            <a:schemeClr val="bg1"/>
          </a:solidFill>
        </p:spPr>
        <p:txBody>
          <a:bodyPr wrap="square" lIns="144000" tIns="144000" rIns="108000" bIns="0" anchor="ctr" anchorCtr="0">
            <a:spAutoFit/>
          </a:bodyPr>
          <a:lstStyle>
            <a:lvl1pPr marL="0" indent="0">
              <a:buNone/>
              <a:defRPr sz="4000" b="1" i="0" spc="100" baseline="0">
                <a:solidFill>
                  <a:schemeClr val="tx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10901362" cy="339950"/>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10901363" cy="448808"/>
          </a:xfrm>
        </p:spPr>
        <p:txBody>
          <a:bodyPr lIns="0" rIns="90000"/>
          <a:lstStyle>
            <a:lvl1pPr marL="0" indent="0">
              <a:buNone/>
              <a:defRPr b="1" i="0">
                <a:solidFill>
                  <a:schemeClr val="bg1"/>
                </a:solidFill>
                <a:latin typeface="Univers LT Pro 85 XBlack" panose="020B0804030502020204" pitchFamily="34" charset="77"/>
              </a:defRPr>
            </a:lvl1pPr>
          </a:lstStyle>
          <a:p>
            <a:pPr lvl="0"/>
            <a:r>
              <a:rPr lang="en-GB" dirty="0"/>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10901362" cy="1127125"/>
          </a:xfrm>
        </p:spPr>
        <p:txBody>
          <a:bodyPr lIns="0">
            <a:normAutofit/>
          </a:bodyPr>
          <a:lstStyle>
            <a:lvl1pPr>
              <a:buClr>
                <a:srgbClr val="FFFF00"/>
              </a:buClr>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9464450" cy="1127125"/>
          </a:xfrm>
        </p:spPr>
        <p:txBody>
          <a:bodyPr lIns="0">
            <a:normAutofit/>
          </a:bodyPr>
          <a:lstStyle>
            <a:lvl1pPr marL="342900" indent="-342900">
              <a:buClr>
                <a:srgbClr val="FFFF00"/>
              </a:buClr>
              <a:buFont typeface="+mj-lt"/>
              <a:buAutoNum type="arabicPeriod"/>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10901362" cy="1357312"/>
          </a:xfrm>
        </p:spPr>
        <p:txBody>
          <a:bodyPr lIns="0">
            <a:normAutofit/>
          </a:bodyPr>
          <a:lstStyle>
            <a:lvl1pPr marL="0" indent="0">
              <a:buFontTx/>
              <a:buNone/>
              <a:defRPr sz="1800" b="0" i="0">
                <a:solidFill>
                  <a:schemeClr val="bg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pic>
        <p:nvPicPr>
          <p:cNvPr id="2" name="Picture 1">
            <a:extLst>
              <a:ext uri="{FF2B5EF4-FFF2-40B4-BE49-F238E27FC236}">
                <a16:creationId xmlns:a16="http://schemas.microsoft.com/office/drawing/2014/main" id="{98AD53AF-A3FF-E765-48A1-23677D7BED7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6646565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2" y="531140"/>
            <a:ext cx="6536088"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PRIMARY ACTIVITIES</a:t>
            </a:r>
            <a:endParaRPr lang="en-GB" dirty="0"/>
          </a:p>
        </p:txBody>
      </p:sp>
      <p:pic>
        <p:nvPicPr>
          <p:cNvPr id="3" name="Picture 2">
            <a:extLst>
              <a:ext uri="{FF2B5EF4-FFF2-40B4-BE49-F238E27FC236}">
                <a16:creationId xmlns:a16="http://schemas.microsoft.com/office/drawing/2014/main" id="{7662A945-C8E3-30FD-0CBD-CC70E13ED8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4974" y="285818"/>
            <a:ext cx="1728039" cy="1424750"/>
          </a:xfrm>
          <a:prstGeom prst="rect">
            <a:avLst/>
          </a:prstGeom>
        </p:spPr>
      </p:pic>
      <p:sp>
        <p:nvSpPr>
          <p:cNvPr id="4" name="Text Placeholder 6">
            <a:extLst>
              <a:ext uri="{FF2B5EF4-FFF2-40B4-BE49-F238E27FC236}">
                <a16:creationId xmlns:a16="http://schemas.microsoft.com/office/drawing/2014/main" id="{333433F5-63DC-A438-C03F-9D02A0B4A9CF}"/>
              </a:ext>
            </a:extLst>
          </p:cNvPr>
          <p:cNvSpPr>
            <a:spLocks noGrp="1"/>
          </p:cNvSpPr>
          <p:nvPr>
            <p:ph type="body" sz="quarter" idx="23" hasCustomPrompt="1"/>
          </p:nvPr>
        </p:nvSpPr>
        <p:spPr>
          <a:xfrm>
            <a:off x="528741" y="1422679"/>
            <a:ext cx="5676116" cy="569407"/>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You do not need to complete every activity but if you have time you can try to complete more than one. </a:t>
            </a:r>
          </a:p>
          <a:p>
            <a:pPr lvl="0"/>
            <a:endParaRPr lang="en-GB" dirty="0"/>
          </a:p>
        </p:txBody>
      </p:sp>
    </p:spTree>
    <p:extLst>
      <p:ext uri="{BB962C8B-B14F-4D97-AF65-F5344CB8AC3E}">
        <p14:creationId xmlns:p14="http://schemas.microsoft.com/office/powerpoint/2010/main" val="18304167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7113029"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PRIMARY ACTIVITIES 2</a:t>
            </a:r>
            <a:endParaRPr lang="en-GB" dirty="0"/>
          </a:p>
        </p:txBody>
      </p:sp>
      <p:pic>
        <p:nvPicPr>
          <p:cNvPr id="3" name="Picture 2">
            <a:extLst>
              <a:ext uri="{FF2B5EF4-FFF2-40B4-BE49-F238E27FC236}">
                <a16:creationId xmlns:a16="http://schemas.microsoft.com/office/drawing/2014/main" id="{7662A945-C8E3-30FD-0CBD-CC70E13ED8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4974" y="285818"/>
            <a:ext cx="1728039" cy="1424750"/>
          </a:xfrm>
          <a:prstGeom prst="rect">
            <a:avLst/>
          </a:prstGeom>
        </p:spPr>
      </p:pic>
      <p:sp>
        <p:nvSpPr>
          <p:cNvPr id="4" name="Text Placeholder 6">
            <a:extLst>
              <a:ext uri="{FF2B5EF4-FFF2-40B4-BE49-F238E27FC236}">
                <a16:creationId xmlns:a16="http://schemas.microsoft.com/office/drawing/2014/main" id="{333433F5-63DC-A438-C03F-9D02A0B4A9CF}"/>
              </a:ext>
            </a:extLst>
          </p:cNvPr>
          <p:cNvSpPr>
            <a:spLocks noGrp="1"/>
          </p:cNvSpPr>
          <p:nvPr>
            <p:ph type="body" sz="quarter" idx="23" hasCustomPrompt="1"/>
          </p:nvPr>
        </p:nvSpPr>
        <p:spPr>
          <a:xfrm>
            <a:off x="528741" y="1422679"/>
            <a:ext cx="5676116" cy="569407"/>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You do not need to complete every activity but if you have time you can try to complete more than one. </a:t>
            </a:r>
          </a:p>
          <a:p>
            <a:pPr lvl="0"/>
            <a:endParaRPr lang="en-GB" dirty="0"/>
          </a:p>
        </p:txBody>
      </p:sp>
    </p:spTree>
    <p:extLst>
      <p:ext uri="{BB962C8B-B14F-4D97-AF65-F5344CB8AC3E}">
        <p14:creationId xmlns:p14="http://schemas.microsoft.com/office/powerpoint/2010/main" val="4561736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7396059"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SECONDARY ACTIVITIES</a:t>
            </a:r>
            <a:endParaRPr lang="en-GB" dirty="0"/>
          </a:p>
        </p:txBody>
      </p:sp>
      <p:pic>
        <p:nvPicPr>
          <p:cNvPr id="3" name="Picture 2">
            <a:extLst>
              <a:ext uri="{FF2B5EF4-FFF2-40B4-BE49-F238E27FC236}">
                <a16:creationId xmlns:a16="http://schemas.microsoft.com/office/drawing/2014/main" id="{7662A945-C8E3-30FD-0CBD-CC70E13ED8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4974" y="285818"/>
            <a:ext cx="1728039" cy="1424750"/>
          </a:xfrm>
          <a:prstGeom prst="rect">
            <a:avLst/>
          </a:prstGeom>
        </p:spPr>
      </p:pic>
      <p:sp>
        <p:nvSpPr>
          <p:cNvPr id="4" name="Text Placeholder 6">
            <a:extLst>
              <a:ext uri="{FF2B5EF4-FFF2-40B4-BE49-F238E27FC236}">
                <a16:creationId xmlns:a16="http://schemas.microsoft.com/office/drawing/2014/main" id="{333433F5-63DC-A438-C03F-9D02A0B4A9CF}"/>
              </a:ext>
            </a:extLst>
          </p:cNvPr>
          <p:cNvSpPr>
            <a:spLocks noGrp="1"/>
          </p:cNvSpPr>
          <p:nvPr>
            <p:ph type="body" sz="quarter" idx="23" hasCustomPrompt="1"/>
          </p:nvPr>
        </p:nvSpPr>
        <p:spPr>
          <a:xfrm>
            <a:off x="528741" y="1422679"/>
            <a:ext cx="5676116" cy="569407"/>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You do not need to complete every activity but if you have time you can try to complete more than one. </a:t>
            </a:r>
          </a:p>
          <a:p>
            <a:pPr lvl="0"/>
            <a:endParaRPr lang="en-GB" dirty="0"/>
          </a:p>
        </p:txBody>
      </p:sp>
    </p:spTree>
    <p:extLst>
      <p:ext uri="{BB962C8B-B14F-4D97-AF65-F5344CB8AC3E}">
        <p14:creationId xmlns:p14="http://schemas.microsoft.com/office/powerpoint/2010/main" val="5433686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Content and object 1">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62A945-C8E3-30FD-0CBD-CC70E13ED8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4974" y="285818"/>
            <a:ext cx="1728039" cy="1424750"/>
          </a:xfrm>
          <a:prstGeom prst="rect">
            <a:avLst/>
          </a:prstGeom>
        </p:spPr>
      </p:pic>
      <p:sp>
        <p:nvSpPr>
          <p:cNvPr id="4" name="Text Placeholder 6">
            <a:extLst>
              <a:ext uri="{FF2B5EF4-FFF2-40B4-BE49-F238E27FC236}">
                <a16:creationId xmlns:a16="http://schemas.microsoft.com/office/drawing/2014/main" id="{333433F5-63DC-A438-C03F-9D02A0B4A9CF}"/>
              </a:ext>
            </a:extLst>
          </p:cNvPr>
          <p:cNvSpPr>
            <a:spLocks noGrp="1"/>
          </p:cNvSpPr>
          <p:nvPr>
            <p:ph type="body" sz="quarter" idx="23" hasCustomPrompt="1"/>
          </p:nvPr>
        </p:nvSpPr>
        <p:spPr>
          <a:xfrm>
            <a:off x="528741" y="1422679"/>
            <a:ext cx="5676116" cy="569407"/>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You do not need to complete every activity but if you have time you can try to complete more than one. </a:t>
            </a:r>
          </a:p>
          <a:p>
            <a:pPr lvl="0"/>
            <a:endParaRPr lang="en-GB" dirty="0"/>
          </a:p>
        </p:txBody>
      </p:sp>
      <p:sp>
        <p:nvSpPr>
          <p:cNvPr id="2" name="Text Placeholder 7">
            <a:extLst>
              <a:ext uri="{FF2B5EF4-FFF2-40B4-BE49-F238E27FC236}">
                <a16:creationId xmlns:a16="http://schemas.microsoft.com/office/drawing/2014/main" id="{9A9F81EF-7F77-3B1F-73E2-57BF6571838B}"/>
              </a:ext>
            </a:extLst>
          </p:cNvPr>
          <p:cNvSpPr>
            <a:spLocks noGrp="1"/>
          </p:cNvSpPr>
          <p:nvPr>
            <p:ph type="body" sz="quarter" idx="14" hasCustomPrompt="1"/>
          </p:nvPr>
        </p:nvSpPr>
        <p:spPr>
          <a:xfrm>
            <a:off x="528741" y="531140"/>
            <a:ext cx="7962116"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SECONDARY ACTIVITIES 2</a:t>
            </a:r>
            <a:endParaRPr lang="en-GB" dirty="0"/>
          </a:p>
        </p:txBody>
      </p:sp>
    </p:spTree>
    <p:extLst>
      <p:ext uri="{BB962C8B-B14F-4D97-AF65-F5344CB8AC3E}">
        <p14:creationId xmlns:p14="http://schemas.microsoft.com/office/powerpoint/2010/main" val="104045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Blank for image 1">
    <p:spTree>
      <p:nvGrpSpPr>
        <p:cNvPr id="1" name=""/>
        <p:cNvGrpSpPr/>
        <p:nvPr/>
      </p:nvGrpSpPr>
      <p:grpSpPr>
        <a:xfrm>
          <a:off x="0" y="0"/>
          <a:ext cx="0" cy="0"/>
          <a:chOff x="0" y="0"/>
          <a:chExt cx="0" cy="0"/>
        </a:xfrm>
      </p:grpSpPr>
      <p:sp>
        <p:nvSpPr>
          <p:cNvPr id="7" name="Picture Placeholder 2"/>
          <p:cNvSpPr>
            <a:spLocks noGrp="1"/>
          </p:cNvSpPr>
          <p:nvPr>
            <p:ph type="pic" idx="13" hasCustomPrompt="1"/>
          </p:nvPr>
        </p:nvSpPr>
        <p:spPr>
          <a:xfrm>
            <a:off x="12996" y="-1"/>
            <a:ext cx="12179003" cy="6864737"/>
          </a:xfrm>
        </p:spPr>
        <p:txBody>
          <a:bodyPr anchor="ctr" anchorCtr="1"/>
          <a:lstStyle>
            <a:lvl1pPr marL="0" indent="0">
              <a:buNone/>
              <a:defRPr sz="3200" b="1" i="0">
                <a:latin typeface="Univers LT Pro 45 Light" panose="020B0403020202020204" pitchFamily="34"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p>
        </p:txBody>
      </p:sp>
    </p:spTree>
    <p:extLst>
      <p:ext uri="{BB962C8B-B14F-4D97-AF65-F5344CB8AC3E}">
        <p14:creationId xmlns:p14="http://schemas.microsoft.com/office/powerpoint/2010/main" val="42040594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Blank for image 1">
    <p:spTree>
      <p:nvGrpSpPr>
        <p:cNvPr id="1" name=""/>
        <p:cNvGrpSpPr/>
        <p:nvPr/>
      </p:nvGrpSpPr>
      <p:grpSpPr>
        <a:xfrm>
          <a:off x="0" y="0"/>
          <a:ext cx="0" cy="0"/>
          <a:chOff x="0" y="0"/>
          <a:chExt cx="0" cy="0"/>
        </a:xfrm>
      </p:grpSpPr>
      <p:sp>
        <p:nvSpPr>
          <p:cNvPr id="7" name="Picture Placeholder 2"/>
          <p:cNvSpPr>
            <a:spLocks noGrp="1"/>
          </p:cNvSpPr>
          <p:nvPr>
            <p:ph type="pic" idx="13" hasCustomPrompt="1"/>
          </p:nvPr>
        </p:nvSpPr>
        <p:spPr>
          <a:xfrm>
            <a:off x="12996" y="-1"/>
            <a:ext cx="12179003" cy="6864737"/>
          </a:xfrm>
        </p:spPr>
        <p:txBody>
          <a:bodyPr anchor="ctr" anchorCtr="1"/>
          <a:lstStyle>
            <a:lvl1pPr marL="0" indent="0">
              <a:buNone/>
              <a:defRPr sz="3200" b="1" i="0">
                <a:latin typeface="Univers LT Pro 45 Light" panose="020B0403020202020204" pitchFamily="34"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p>
        </p:txBody>
      </p:sp>
      <p:pic>
        <p:nvPicPr>
          <p:cNvPr id="2" name="Picture 1">
            <a:extLst>
              <a:ext uri="{FF2B5EF4-FFF2-40B4-BE49-F238E27FC236}">
                <a16:creationId xmlns:a16="http://schemas.microsoft.com/office/drawing/2014/main" id="{FE15D024-C41D-B762-417D-5D4BB0F0DFA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6" y="221899"/>
            <a:ext cx="1728039" cy="1424750"/>
          </a:xfrm>
          <a:prstGeom prst="rect">
            <a:avLst/>
          </a:prstGeom>
        </p:spPr>
      </p:pic>
    </p:spTree>
    <p:extLst>
      <p:ext uri="{BB962C8B-B14F-4D97-AF65-F5344CB8AC3E}">
        <p14:creationId xmlns:p14="http://schemas.microsoft.com/office/powerpoint/2010/main" val="1111698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1">
    <p:bg>
      <p:bgPr>
        <a:solidFill>
          <a:schemeClr val="bg1">
            <a:alpha val="97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158540-510A-394B-9D44-2805DC685AA9}"/>
              </a:ext>
            </a:extLst>
          </p:cNvPr>
          <p:cNvPicPr>
            <a:picLocks noChangeAspect="1"/>
          </p:cNvPicPr>
          <p:nvPr userDrawn="1"/>
        </p:nvPicPr>
        <p:blipFill>
          <a:blip r:embed="rId2">
            <a:extLst>
              <a:ext uri="{28A0092B-C50C-407E-A947-70E740481C1C}">
                <a14:useLocalDpi xmlns:a14="http://schemas.microsoft.com/office/drawing/2010/main" val="0"/>
              </a:ext>
            </a:extLst>
          </a:blip>
          <a:srcRect t="7707" b="7707"/>
          <a:stretch/>
        </p:blipFill>
        <p:spPr>
          <a:xfrm>
            <a:off x="0" y="1"/>
            <a:ext cx="12192000" cy="6858000"/>
          </a:xfrm>
          <a:prstGeom prst="rect">
            <a:avLst/>
          </a:prstGeom>
        </p:spPr>
      </p:pic>
      <p:sp>
        <p:nvSpPr>
          <p:cNvPr id="6" name="TextBox 5">
            <a:extLst>
              <a:ext uri="{FF2B5EF4-FFF2-40B4-BE49-F238E27FC236}">
                <a16:creationId xmlns:a16="http://schemas.microsoft.com/office/drawing/2014/main" id="{9AD4D9D1-2B9C-AC49-DDBA-1DAF9AC18FEA}"/>
              </a:ext>
            </a:extLst>
          </p:cNvPr>
          <p:cNvSpPr txBox="1"/>
          <p:nvPr userDrawn="1"/>
        </p:nvSpPr>
        <p:spPr>
          <a:xfrm rot="5400000">
            <a:off x="11423520" y="524980"/>
            <a:ext cx="1106071" cy="215444"/>
          </a:xfrm>
          <a:prstGeom prst="rect">
            <a:avLst/>
          </a:prstGeom>
          <a:noFill/>
        </p:spPr>
        <p:txBody>
          <a:bodyPr wrap="square">
            <a:spAutoFit/>
          </a:bodyPr>
          <a:lstStyle/>
          <a:p>
            <a:pPr algn="l"/>
            <a:r>
              <a:rPr lang="en-GB" sz="800" b="0" i="0" dirty="0">
                <a:solidFill>
                  <a:schemeClr val="bg1"/>
                </a:solidFill>
                <a:effectLst/>
                <a:latin typeface="Univers LT Pro 45 Light" panose="020B0403020202020204" pitchFamily="34" charset="77"/>
              </a:rPr>
              <a:t>© UNICEF/Dawe</a:t>
            </a:r>
            <a:endParaRPr lang="en-US" sz="800" b="0" i="0" dirty="0">
              <a:solidFill>
                <a:schemeClr val="bg1"/>
              </a:solidFill>
              <a:latin typeface="Univers LT Pro 45 Light" panose="020B0403020202020204" pitchFamily="34" charset="77"/>
            </a:endParaRPr>
          </a:p>
        </p:txBody>
      </p:sp>
      <p:pic>
        <p:nvPicPr>
          <p:cNvPr id="3" name="Picture 2">
            <a:extLst>
              <a:ext uri="{FF2B5EF4-FFF2-40B4-BE49-F238E27FC236}">
                <a16:creationId xmlns:a16="http://schemas.microsoft.com/office/drawing/2014/main" id="{775F2EA9-C95F-AB8D-24F6-99DAF9FE367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4" name="Title 1">
            <a:extLst>
              <a:ext uri="{FF2B5EF4-FFF2-40B4-BE49-F238E27FC236}">
                <a16:creationId xmlns:a16="http://schemas.microsoft.com/office/drawing/2014/main" id="{E34CD91C-42CA-8B00-1DB9-BC7C6B88FFBB}"/>
              </a:ext>
            </a:extLst>
          </p:cNvPr>
          <p:cNvSpPr>
            <a:spLocks noGrp="1"/>
          </p:cNvSpPr>
          <p:nvPr>
            <p:ph type="ctrTitle" hasCustomPrompt="1"/>
          </p:nvPr>
        </p:nvSpPr>
        <p:spPr>
          <a:xfrm>
            <a:off x="296866" y="5775443"/>
            <a:ext cx="6709575"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ARTICLE OF THE WEEK</a:t>
            </a:r>
            <a:endParaRPr lang="en-GB" dirty="0"/>
          </a:p>
        </p:txBody>
      </p:sp>
    </p:spTree>
    <p:extLst>
      <p:ext uri="{BB962C8B-B14F-4D97-AF65-F5344CB8AC3E}">
        <p14:creationId xmlns:p14="http://schemas.microsoft.com/office/powerpoint/2010/main" val="4980760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ny questions">
    <p:bg>
      <p:bgPr>
        <a:solidFill>
          <a:schemeClr val="bg1">
            <a:alpha val="97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1DBEF1F-C7C5-A642-AA3C-6FE58155CEAC}"/>
              </a:ext>
            </a:extLst>
          </p:cNvPr>
          <p:cNvPicPr>
            <a:picLocks noChangeAspect="1"/>
          </p:cNvPicPr>
          <p:nvPr userDrawn="1"/>
        </p:nvPicPr>
        <p:blipFill>
          <a:blip r:embed="rId2">
            <a:extLst>
              <a:ext uri="{28A0092B-C50C-407E-A947-70E740481C1C}">
                <a14:useLocalDpi xmlns:a14="http://schemas.microsoft.com/office/drawing/2010/main" val="0"/>
              </a:ext>
            </a:extLst>
          </a:blip>
          <a:srcRect t="7812" b="7812"/>
          <a:stretch/>
        </p:blipFill>
        <p:spPr>
          <a:xfrm>
            <a:off x="0" y="-1"/>
            <a:ext cx="12192000" cy="6858001"/>
          </a:xfrm>
          <a:prstGeom prst="rect">
            <a:avLst/>
          </a:prstGeom>
        </p:spPr>
      </p:pic>
      <p:sp>
        <p:nvSpPr>
          <p:cNvPr id="9" name="TextBox 8">
            <a:extLst>
              <a:ext uri="{FF2B5EF4-FFF2-40B4-BE49-F238E27FC236}">
                <a16:creationId xmlns:a16="http://schemas.microsoft.com/office/drawing/2014/main" id="{363BC055-63D2-7B4C-AA38-1B4DCD1B627F}"/>
              </a:ext>
            </a:extLst>
          </p:cNvPr>
          <p:cNvSpPr txBox="1"/>
          <p:nvPr userDrawn="1"/>
        </p:nvSpPr>
        <p:spPr>
          <a:xfrm rot="5400000">
            <a:off x="11452265" y="6118266"/>
            <a:ext cx="1264025" cy="215444"/>
          </a:xfrm>
          <a:prstGeom prst="rect">
            <a:avLst/>
          </a:prstGeom>
          <a:noFill/>
        </p:spPr>
        <p:txBody>
          <a:bodyPr wrap="square">
            <a:spAutoFit/>
          </a:bodyPr>
          <a:lstStyle/>
          <a:p>
            <a:pPr algn="r"/>
            <a:r>
              <a:rPr lang="en-GB" sz="800" b="0" i="0" dirty="0">
                <a:solidFill>
                  <a:schemeClr val="bg1"/>
                </a:solidFill>
                <a:effectLst/>
                <a:latin typeface="Open Sans" panose="020B0606030504020204" pitchFamily="34" charset="0"/>
              </a:rPr>
              <a:t>© UNICEF/Dawe</a:t>
            </a:r>
            <a:endParaRPr lang="en-US" sz="800" dirty="0">
              <a:solidFill>
                <a:schemeClr val="bg1"/>
              </a:solidFill>
            </a:endParaRPr>
          </a:p>
        </p:txBody>
      </p:sp>
      <p:sp>
        <p:nvSpPr>
          <p:cNvPr id="10" name="Title 1">
            <a:extLst>
              <a:ext uri="{FF2B5EF4-FFF2-40B4-BE49-F238E27FC236}">
                <a16:creationId xmlns:a16="http://schemas.microsoft.com/office/drawing/2014/main" id="{A2E32C0A-6D4C-3E4E-8CDC-D872D60D9DA8}"/>
              </a:ext>
            </a:extLst>
          </p:cNvPr>
          <p:cNvSpPr>
            <a:spLocks noGrp="1"/>
          </p:cNvSpPr>
          <p:nvPr>
            <p:ph type="ctrTitle" hasCustomPrompt="1"/>
          </p:nvPr>
        </p:nvSpPr>
        <p:spPr>
          <a:xfrm>
            <a:off x="296867" y="5775443"/>
            <a:ext cx="3696909"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GB" dirty="0"/>
              <a:t>THANK YOU</a:t>
            </a:r>
          </a:p>
        </p:txBody>
      </p:sp>
      <p:pic>
        <p:nvPicPr>
          <p:cNvPr id="3" name="Picture 2">
            <a:extLst>
              <a:ext uri="{FF2B5EF4-FFF2-40B4-BE49-F238E27FC236}">
                <a16:creationId xmlns:a16="http://schemas.microsoft.com/office/drawing/2014/main" id="{D58130B9-1C61-63D0-95E6-64BFB4628ED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6" y="221899"/>
            <a:ext cx="1728039" cy="1424750"/>
          </a:xfrm>
          <a:prstGeom prst="rect">
            <a:avLst/>
          </a:prstGeom>
        </p:spPr>
      </p:pic>
    </p:spTree>
    <p:extLst>
      <p:ext uri="{BB962C8B-B14F-4D97-AF65-F5344CB8AC3E}">
        <p14:creationId xmlns:p14="http://schemas.microsoft.com/office/powerpoint/2010/main" val="4968000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Any questions">
    <p:bg>
      <p:bgPr>
        <a:solidFill>
          <a:schemeClr val="bg1">
            <a:alpha val="97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2B298E2-0F22-BC40-A2EA-513B720D7304}"/>
              </a:ext>
            </a:extLst>
          </p:cNvPr>
          <p:cNvPicPr>
            <a:picLocks noChangeAspect="1"/>
          </p:cNvPicPr>
          <p:nvPr userDrawn="1"/>
        </p:nvPicPr>
        <p:blipFill>
          <a:blip r:embed="rId2">
            <a:extLst>
              <a:ext uri="{28A0092B-C50C-407E-A947-70E740481C1C}">
                <a14:useLocalDpi xmlns:a14="http://schemas.microsoft.com/office/drawing/2010/main" val="0"/>
              </a:ext>
            </a:extLst>
          </a:blip>
          <a:srcRect t="7812" b="7812"/>
          <a:stretch/>
        </p:blipFill>
        <p:spPr>
          <a:xfrm>
            <a:off x="0" y="0"/>
            <a:ext cx="12192000" cy="6858000"/>
          </a:xfrm>
          <a:prstGeom prst="rect">
            <a:avLst/>
          </a:prstGeom>
        </p:spPr>
      </p:pic>
      <p:sp>
        <p:nvSpPr>
          <p:cNvPr id="10" name="Title 1">
            <a:extLst>
              <a:ext uri="{FF2B5EF4-FFF2-40B4-BE49-F238E27FC236}">
                <a16:creationId xmlns:a16="http://schemas.microsoft.com/office/drawing/2014/main" id="{302640B2-5C62-5346-B320-A8ACB9465292}"/>
              </a:ext>
            </a:extLst>
          </p:cNvPr>
          <p:cNvSpPr>
            <a:spLocks noGrp="1"/>
          </p:cNvSpPr>
          <p:nvPr>
            <p:ph type="ctrTitle" hasCustomPrompt="1"/>
          </p:nvPr>
        </p:nvSpPr>
        <p:spPr>
          <a:xfrm>
            <a:off x="296868" y="5775443"/>
            <a:ext cx="3750698"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GB" dirty="0"/>
              <a:t>THANK YOU</a:t>
            </a:r>
          </a:p>
        </p:txBody>
      </p:sp>
      <p:pic>
        <p:nvPicPr>
          <p:cNvPr id="3" name="Picture 2">
            <a:extLst>
              <a:ext uri="{FF2B5EF4-FFF2-40B4-BE49-F238E27FC236}">
                <a16:creationId xmlns:a16="http://schemas.microsoft.com/office/drawing/2014/main" id="{01F5D4E2-2139-70F7-952D-5144759F4D4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6" y="221899"/>
            <a:ext cx="1728039" cy="1424750"/>
          </a:xfrm>
          <a:prstGeom prst="rect">
            <a:avLst/>
          </a:prstGeom>
        </p:spPr>
      </p:pic>
      <p:sp>
        <p:nvSpPr>
          <p:cNvPr id="4" name="TextBox 3">
            <a:extLst>
              <a:ext uri="{FF2B5EF4-FFF2-40B4-BE49-F238E27FC236}">
                <a16:creationId xmlns:a16="http://schemas.microsoft.com/office/drawing/2014/main" id="{5AB51BA1-C2BB-DCDE-F966-63A72A44D1B0}"/>
              </a:ext>
            </a:extLst>
          </p:cNvPr>
          <p:cNvSpPr txBox="1"/>
          <p:nvPr userDrawn="1"/>
        </p:nvSpPr>
        <p:spPr>
          <a:xfrm rot="5400000">
            <a:off x="11452265" y="6118266"/>
            <a:ext cx="1264025" cy="215444"/>
          </a:xfrm>
          <a:prstGeom prst="rect">
            <a:avLst/>
          </a:prstGeom>
          <a:noFill/>
        </p:spPr>
        <p:txBody>
          <a:bodyPr wrap="square">
            <a:spAutoFit/>
          </a:bodyPr>
          <a:lstStyle/>
          <a:p>
            <a:pPr algn="r"/>
            <a:r>
              <a:rPr lang="en-GB" sz="800" b="0" i="0" dirty="0">
                <a:solidFill>
                  <a:schemeClr val="bg1"/>
                </a:solidFill>
                <a:effectLst/>
                <a:latin typeface="Open Sans" panose="020B0606030504020204" pitchFamily="34" charset="0"/>
              </a:rPr>
              <a:t>© UNICEF/Dawe</a:t>
            </a:r>
            <a:endParaRPr lang="en-US" sz="800" dirty="0">
              <a:solidFill>
                <a:schemeClr val="bg1"/>
              </a:solidFill>
            </a:endParaRPr>
          </a:p>
        </p:txBody>
      </p:sp>
    </p:spTree>
    <p:extLst>
      <p:ext uri="{BB962C8B-B14F-4D97-AF65-F5344CB8AC3E}">
        <p14:creationId xmlns:p14="http://schemas.microsoft.com/office/powerpoint/2010/main" val="1627772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1">
    <p:bg>
      <p:bgPr>
        <a:solidFill>
          <a:schemeClr val="bg1">
            <a:alpha val="97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158540-510A-394B-9D44-2805DC685AA9}"/>
              </a:ext>
            </a:extLst>
          </p:cNvPr>
          <p:cNvPicPr>
            <a:picLocks noChangeAspect="1"/>
          </p:cNvPicPr>
          <p:nvPr userDrawn="1"/>
        </p:nvPicPr>
        <p:blipFill>
          <a:blip r:embed="rId2">
            <a:extLst>
              <a:ext uri="{28A0092B-C50C-407E-A947-70E740481C1C}">
                <a14:useLocalDpi xmlns:a14="http://schemas.microsoft.com/office/drawing/2010/main" val="0"/>
              </a:ext>
            </a:extLst>
          </a:blip>
          <a:srcRect t="7707" b="7707"/>
          <a:stretch/>
        </p:blipFill>
        <p:spPr>
          <a:xfrm>
            <a:off x="0" y="1"/>
            <a:ext cx="12192000" cy="6858000"/>
          </a:xfrm>
          <a:prstGeom prst="rect">
            <a:avLst/>
          </a:prstGeom>
        </p:spPr>
      </p:pic>
      <p:sp>
        <p:nvSpPr>
          <p:cNvPr id="3" name="TextBox 2">
            <a:extLst>
              <a:ext uri="{FF2B5EF4-FFF2-40B4-BE49-F238E27FC236}">
                <a16:creationId xmlns:a16="http://schemas.microsoft.com/office/drawing/2014/main" id="{60FB937E-E3C0-1B43-A23E-E479019F8118}"/>
              </a:ext>
            </a:extLst>
          </p:cNvPr>
          <p:cNvSpPr txBox="1"/>
          <p:nvPr userDrawn="1"/>
        </p:nvSpPr>
        <p:spPr>
          <a:xfrm rot="5400000">
            <a:off x="11423520" y="524980"/>
            <a:ext cx="1106071"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pic>
        <p:nvPicPr>
          <p:cNvPr id="4" name="Picture 3">
            <a:extLst>
              <a:ext uri="{FF2B5EF4-FFF2-40B4-BE49-F238E27FC236}">
                <a16:creationId xmlns:a16="http://schemas.microsoft.com/office/drawing/2014/main" id="{D69FE414-4BFE-F01A-CC0C-CA0236D3CEC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5" name="Title 1">
            <a:extLst>
              <a:ext uri="{FF2B5EF4-FFF2-40B4-BE49-F238E27FC236}">
                <a16:creationId xmlns:a16="http://schemas.microsoft.com/office/drawing/2014/main" id="{B42C4ACB-ECDD-5C73-79AB-458D4959F465}"/>
              </a:ext>
            </a:extLst>
          </p:cNvPr>
          <p:cNvSpPr>
            <a:spLocks noGrp="1"/>
          </p:cNvSpPr>
          <p:nvPr>
            <p:ph type="ctrTitle" hasCustomPrompt="1"/>
          </p:nvPr>
        </p:nvSpPr>
        <p:spPr>
          <a:xfrm>
            <a:off x="296866" y="5775443"/>
            <a:ext cx="6709575"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ARTICLE OF THE WEEK</a:t>
            </a:r>
            <a:endParaRPr lang="en-GB" dirty="0"/>
          </a:p>
        </p:txBody>
      </p:sp>
    </p:spTree>
    <p:extLst>
      <p:ext uri="{BB962C8B-B14F-4D97-AF65-F5344CB8AC3E}">
        <p14:creationId xmlns:p14="http://schemas.microsoft.com/office/powerpoint/2010/main" val="1597861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1">
    <p:bg>
      <p:bgPr>
        <a:solidFill>
          <a:schemeClr val="bg1">
            <a:alpha val="97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158540-510A-394B-9D44-2805DC685AA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726" t="29854" r="14254" b="1615"/>
          <a:stretch/>
        </p:blipFill>
        <p:spPr>
          <a:xfrm>
            <a:off x="0" y="0"/>
            <a:ext cx="12192000" cy="6858000"/>
          </a:xfrm>
          <a:prstGeom prst="rect">
            <a:avLst/>
          </a:prstGeom>
        </p:spPr>
      </p:pic>
      <p:sp>
        <p:nvSpPr>
          <p:cNvPr id="4" name="TextBox 3">
            <a:extLst>
              <a:ext uri="{FF2B5EF4-FFF2-40B4-BE49-F238E27FC236}">
                <a16:creationId xmlns:a16="http://schemas.microsoft.com/office/drawing/2014/main" id="{AE3A876E-1413-13D5-98F0-9D83FBA55911}"/>
              </a:ext>
            </a:extLst>
          </p:cNvPr>
          <p:cNvSpPr txBox="1"/>
          <p:nvPr userDrawn="1"/>
        </p:nvSpPr>
        <p:spPr>
          <a:xfrm rot="5400000">
            <a:off x="11423520" y="524980"/>
            <a:ext cx="1106071"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pic>
        <p:nvPicPr>
          <p:cNvPr id="3" name="Picture 2">
            <a:extLst>
              <a:ext uri="{FF2B5EF4-FFF2-40B4-BE49-F238E27FC236}">
                <a16:creationId xmlns:a16="http://schemas.microsoft.com/office/drawing/2014/main" id="{262CD102-EDA9-8771-956B-E6E10FC5E77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5" name="Title 1">
            <a:extLst>
              <a:ext uri="{FF2B5EF4-FFF2-40B4-BE49-F238E27FC236}">
                <a16:creationId xmlns:a16="http://schemas.microsoft.com/office/drawing/2014/main" id="{1A285FEC-AAB2-ECEE-A637-DB78DEEDD2B5}"/>
              </a:ext>
            </a:extLst>
          </p:cNvPr>
          <p:cNvSpPr>
            <a:spLocks noGrp="1"/>
          </p:cNvSpPr>
          <p:nvPr>
            <p:ph type="ctrTitle" hasCustomPrompt="1"/>
          </p:nvPr>
        </p:nvSpPr>
        <p:spPr>
          <a:xfrm>
            <a:off x="296866" y="5775443"/>
            <a:ext cx="6709575"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ARTICLE OF THE WEEK</a:t>
            </a:r>
            <a:endParaRPr lang="en-GB" dirty="0"/>
          </a:p>
        </p:txBody>
      </p:sp>
    </p:spTree>
    <p:extLst>
      <p:ext uri="{BB962C8B-B14F-4D97-AF65-F5344CB8AC3E}">
        <p14:creationId xmlns:p14="http://schemas.microsoft.com/office/powerpoint/2010/main" val="1558592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 and object 1">
    <p:bg>
      <p:bgPr>
        <a:solidFill>
          <a:srgbClr val="00AEEF"/>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4648901" cy="714793"/>
          </a:xfrm>
          <a:solidFill>
            <a:schemeClr val="tx1"/>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INSTRUCTIONS</a:t>
            </a:r>
            <a:endParaRPr lang="en-GB" dirty="0"/>
          </a:p>
        </p:txBody>
      </p:sp>
      <p:sp>
        <p:nvSpPr>
          <p:cNvPr id="5" name="Rectangle 4">
            <a:extLst>
              <a:ext uri="{FF2B5EF4-FFF2-40B4-BE49-F238E27FC236}">
                <a16:creationId xmlns:a16="http://schemas.microsoft.com/office/drawing/2014/main" id="{4B7438D2-6C85-3681-FD0E-952127D229CA}"/>
              </a:ext>
            </a:extLst>
          </p:cNvPr>
          <p:cNvSpPr/>
          <p:nvPr userDrawn="1"/>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6357940" y="1624939"/>
            <a:ext cx="5305425" cy="4490853"/>
          </a:xfrm>
        </p:spPr>
        <p:txBody>
          <a:bodyPr lIns="0">
            <a:normAutofit/>
          </a:bodyPr>
          <a:lstStyle>
            <a:lvl1pPr>
              <a:buClr>
                <a:srgbClr val="00AEEF"/>
              </a:buClr>
              <a:defRPr sz="1800" b="1"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4" name="TextBox 3">
            <a:extLst>
              <a:ext uri="{FF2B5EF4-FFF2-40B4-BE49-F238E27FC236}">
                <a16:creationId xmlns:a16="http://schemas.microsoft.com/office/drawing/2014/main" id="{6245FDA7-ADA2-FC50-4D41-544CB2C33AAF}"/>
              </a:ext>
            </a:extLst>
          </p:cNvPr>
          <p:cNvSpPr txBox="1"/>
          <p:nvPr userDrawn="1"/>
        </p:nvSpPr>
        <p:spPr>
          <a:xfrm>
            <a:off x="528635" y="1624939"/>
            <a:ext cx="5305425" cy="5201424"/>
          </a:xfrm>
          <a:prstGeom prst="rect">
            <a:avLst/>
          </a:prstGeom>
          <a:noFill/>
        </p:spPr>
        <p:txBody>
          <a:bodyPr wrap="square">
            <a:spAutoFit/>
          </a:bodyPr>
          <a:lstStyle/>
          <a:p>
            <a:pPr lvl="0"/>
            <a:r>
              <a:rPr lang="en-GB" sz="2000" b="0" i="0" dirty="0">
                <a:solidFill>
                  <a:schemeClr val="bg1"/>
                </a:solidFill>
                <a:latin typeface="Arial" panose="020B0604020202020204" pitchFamily="34" charset="0"/>
                <a:cs typeface="Arial" panose="020B0604020202020204" pitchFamily="34" charset="0"/>
              </a:rPr>
              <a:t>This flexible resource is intended to provide you with some easy to use, appropriate rights-related learning to share with your children, their families and your colleagues. </a:t>
            </a:r>
          </a:p>
          <a:p>
            <a:pPr lvl="0"/>
            <a:endParaRPr lang="en-GB" sz="2000" b="0" i="0" dirty="0">
              <a:solidFill>
                <a:schemeClr val="bg1"/>
              </a:solidFill>
              <a:latin typeface="Arial" panose="020B0604020202020204" pitchFamily="34" charset="0"/>
              <a:cs typeface="Arial" panose="020B0604020202020204" pitchFamily="34" charset="0"/>
            </a:endParaRPr>
          </a:p>
          <a:p>
            <a:pPr lvl="0"/>
            <a:r>
              <a:rPr lang="en-GB" sz="2000" b="0" i="0" dirty="0">
                <a:solidFill>
                  <a:schemeClr val="bg1"/>
                </a:solidFill>
                <a:latin typeface="Arial" panose="020B0604020202020204" pitchFamily="34" charset="0"/>
                <a:cs typeface="Arial" panose="020B0604020202020204" pitchFamily="34" charset="0"/>
              </a:rPr>
              <a:t>Please </a:t>
            </a:r>
            <a:r>
              <a:rPr lang="en-GB" sz="2000" b="1" i="0" dirty="0">
                <a:solidFill>
                  <a:srgbClr val="FFFF00"/>
                </a:solidFill>
                <a:latin typeface="Arial" panose="020B0604020202020204" pitchFamily="34" charset="0"/>
                <a:cs typeface="Arial" panose="020B0604020202020204" pitchFamily="34" charset="0"/>
              </a:rPr>
              <a:t>edit out non-relevant slides </a:t>
            </a:r>
            <a:r>
              <a:rPr lang="en-GB" sz="2000" b="0" i="0" dirty="0">
                <a:solidFill>
                  <a:schemeClr val="bg1"/>
                </a:solidFill>
                <a:latin typeface="Arial" panose="020B0604020202020204" pitchFamily="34" charset="0"/>
                <a:cs typeface="Arial" panose="020B0604020202020204" pitchFamily="34" charset="0"/>
              </a:rPr>
              <a:t>or tasks before sharing with students. Please check the content works for your learners and feel free to add any content that would make the material more relevant to your setting. </a:t>
            </a:r>
          </a:p>
          <a:p>
            <a:pPr lvl="0"/>
            <a:endParaRPr lang="en-GB" sz="2000" b="0" i="0" dirty="0">
              <a:solidFill>
                <a:schemeClr val="bg1"/>
              </a:solidFill>
              <a:latin typeface="Arial" panose="020B0604020202020204" pitchFamily="34" charset="0"/>
              <a:cs typeface="Arial" panose="020B0604020202020204" pitchFamily="34" charset="0"/>
            </a:endParaRPr>
          </a:p>
          <a:p>
            <a:pPr lvl="0"/>
            <a:r>
              <a:rPr lang="en-GB" sz="2000" b="0" i="0" dirty="0">
                <a:solidFill>
                  <a:schemeClr val="bg1"/>
                </a:solidFill>
                <a:latin typeface="Arial" panose="020B0604020202020204" pitchFamily="34" charset="0"/>
                <a:cs typeface="Arial" panose="020B0604020202020204" pitchFamily="34" charset="0"/>
              </a:rPr>
              <a:t>This pack also provides links to learning resources from third parties and from the UK Committee for UNICEF (UNICEF UK) that you can access for free.</a:t>
            </a:r>
          </a:p>
          <a:p>
            <a:pPr lvl="0"/>
            <a:endParaRPr lang="en-GB" sz="1600" b="0" i="0" dirty="0">
              <a:solidFill>
                <a:schemeClr val="bg1"/>
              </a:solidFill>
              <a:latin typeface="Univers LT Pro 55" panose="020B0603020202020204" pitchFamily="34" charset="77"/>
            </a:endParaRPr>
          </a:p>
          <a:p>
            <a:pPr lvl="0"/>
            <a:endParaRPr lang="en-US" sz="1600" b="0" i="0" dirty="0">
              <a:solidFill>
                <a:schemeClr val="bg1"/>
              </a:solidFill>
              <a:latin typeface="Univers LT Pro 55" panose="020B0603020202020204" pitchFamily="34" charset="77"/>
            </a:endParaRPr>
          </a:p>
        </p:txBody>
      </p:sp>
      <p:pic>
        <p:nvPicPr>
          <p:cNvPr id="6" name="Picture 5">
            <a:extLst>
              <a:ext uri="{FF2B5EF4-FFF2-40B4-BE49-F238E27FC236}">
                <a16:creationId xmlns:a16="http://schemas.microsoft.com/office/drawing/2014/main" id="{87B3CECD-7C84-120C-E609-3483F65EEBC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972543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and object 1">
    <p:bg>
      <p:bgPr>
        <a:solidFill>
          <a:schemeClr val="bg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A7DE4915-8F76-AB49-9590-D6122C483402}"/>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 name="Rectangle 1">
            <a:extLst>
              <a:ext uri="{FF2B5EF4-FFF2-40B4-BE49-F238E27FC236}">
                <a16:creationId xmlns:a16="http://schemas.microsoft.com/office/drawing/2014/main" id="{08ABAA83-EA49-59C5-F1C6-74286C2B285F}"/>
              </a:ext>
            </a:extLst>
          </p:cNvPr>
          <p:cNvSpPr/>
          <p:nvPr userDrawn="1"/>
        </p:nvSpPr>
        <p:spPr>
          <a:xfrm>
            <a:off x="6096000" y="0"/>
            <a:ext cx="6096000" cy="6858000"/>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5E4A1A1-0D48-7706-9CE0-C5B58F46F9C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35" name="Text Placeholder 6">
            <a:extLst>
              <a:ext uri="{FF2B5EF4-FFF2-40B4-BE49-F238E27FC236}">
                <a16:creationId xmlns:a16="http://schemas.microsoft.com/office/drawing/2014/main" id="{7C993EE9-E58A-7E4B-B4EB-2294621E94E9}"/>
              </a:ext>
            </a:extLst>
          </p:cNvPr>
          <p:cNvSpPr>
            <a:spLocks noGrp="1"/>
          </p:cNvSpPr>
          <p:nvPr>
            <p:ph type="body" sz="quarter" idx="23" hasCustomPrompt="1"/>
          </p:nvPr>
        </p:nvSpPr>
        <p:spPr>
          <a:xfrm>
            <a:off x="6586401" y="2071688"/>
            <a:ext cx="5305425" cy="3090862"/>
          </a:xfrm>
        </p:spPr>
        <p:txBody>
          <a:bodyPr lIns="0">
            <a:normAutofit/>
          </a:bodyPr>
          <a:lstStyle>
            <a:lvl1pPr marL="0" indent="0">
              <a:buFontTx/>
              <a:buNone/>
              <a:defRPr sz="1800" b="0" i="0">
                <a:solidFill>
                  <a:schemeClr val="bg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5" name="Text Placeholder 24">
            <a:extLst>
              <a:ext uri="{FF2B5EF4-FFF2-40B4-BE49-F238E27FC236}">
                <a16:creationId xmlns:a16="http://schemas.microsoft.com/office/drawing/2014/main" id="{0099BF44-277F-CD47-80F6-ADBE4478B29B}"/>
              </a:ext>
            </a:extLst>
          </p:cNvPr>
          <p:cNvSpPr>
            <a:spLocks noGrp="1"/>
          </p:cNvSpPr>
          <p:nvPr>
            <p:ph type="body" sz="quarter" idx="17" hasCustomPrompt="1"/>
          </p:nvPr>
        </p:nvSpPr>
        <p:spPr>
          <a:xfrm>
            <a:off x="6586401" y="1468553"/>
            <a:ext cx="5305425" cy="259486"/>
          </a:xfrm>
        </p:spPr>
        <p:txBody>
          <a:bodyPr lIns="0" rIns="90000">
            <a:noAutofit/>
          </a:bodyPr>
          <a:lstStyle>
            <a:lvl1pPr marL="0" indent="0">
              <a:buNone/>
              <a:defRPr sz="2000" b="1" i="0">
                <a:solidFill>
                  <a:schemeClr val="tx1"/>
                </a:solidFill>
                <a:latin typeface="Univers LT Pro 45 Light" panose="020B0403020202020204" pitchFamily="34" charset="77"/>
              </a:defRPr>
            </a:lvl1pPr>
          </a:lstStyle>
          <a:p>
            <a:pPr lvl="0"/>
            <a:r>
              <a:rPr lang="en-GB" dirty="0"/>
              <a:t>Click to edit sub-heading</a:t>
            </a:r>
            <a:endParaRPr lang="en-US" dirty="0"/>
          </a:p>
        </p:txBody>
      </p:sp>
      <p:sp>
        <p:nvSpPr>
          <p:cNvPr id="4" name="Text Placeholder 24">
            <a:extLst>
              <a:ext uri="{FF2B5EF4-FFF2-40B4-BE49-F238E27FC236}">
                <a16:creationId xmlns:a16="http://schemas.microsoft.com/office/drawing/2014/main" id="{DF19E799-652C-FA37-7A63-035B8B3219C7}"/>
              </a:ext>
            </a:extLst>
          </p:cNvPr>
          <p:cNvSpPr>
            <a:spLocks noGrp="1"/>
          </p:cNvSpPr>
          <p:nvPr>
            <p:ph type="body" sz="quarter" idx="24" hasCustomPrompt="1"/>
          </p:nvPr>
        </p:nvSpPr>
        <p:spPr>
          <a:xfrm>
            <a:off x="551757" y="1597203"/>
            <a:ext cx="5305425" cy="259486"/>
          </a:xfrm>
        </p:spPr>
        <p:txBody>
          <a:bodyPr lIns="0" rIns="90000">
            <a:noAutofit/>
          </a:bodyPr>
          <a:lstStyle>
            <a:lvl1pPr marL="0" indent="0">
              <a:buNone/>
              <a:defRPr sz="2000" b="1" i="0">
                <a:solidFill>
                  <a:schemeClr val="tx1"/>
                </a:solidFill>
                <a:latin typeface="Univers LT Pro 45 Light" panose="020B0403020202020204" pitchFamily="34" charset="77"/>
              </a:defRPr>
            </a:lvl1pPr>
          </a:lstStyle>
          <a:p>
            <a:pPr lvl="0"/>
            <a:r>
              <a:rPr lang="en-GB" dirty="0"/>
              <a:t>Click to edit sub-heading</a:t>
            </a:r>
            <a:endParaRPr lang="en-US" dirty="0"/>
          </a:p>
        </p:txBody>
      </p:sp>
      <p:pic>
        <p:nvPicPr>
          <p:cNvPr id="5" name="Picture 4">
            <a:extLst>
              <a:ext uri="{FF2B5EF4-FFF2-40B4-BE49-F238E27FC236}">
                <a16:creationId xmlns:a16="http://schemas.microsoft.com/office/drawing/2014/main" id="{7A5C89A7-5221-DDDB-423F-26E8274D59F0}"/>
              </a:ext>
            </a:extLst>
          </p:cNvPr>
          <p:cNvPicPr>
            <a:picLocks noChangeAspect="1"/>
          </p:cNvPicPr>
          <p:nvPr userDrawn="1"/>
        </p:nvPicPr>
        <p:blipFill>
          <a:blip r:embed="rId3"/>
          <a:stretch>
            <a:fillRect/>
          </a:stretch>
        </p:blipFill>
        <p:spPr>
          <a:xfrm>
            <a:off x="677478" y="2326112"/>
            <a:ext cx="4512040" cy="4531888"/>
          </a:xfrm>
          <a:prstGeom prst="rect">
            <a:avLst/>
          </a:prstGeom>
        </p:spPr>
      </p:pic>
    </p:spTree>
    <p:extLst>
      <p:ext uri="{BB962C8B-B14F-4D97-AF65-F5344CB8AC3E}">
        <p14:creationId xmlns:p14="http://schemas.microsoft.com/office/powerpoint/2010/main" val="4021570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object 1">
    <p:bg>
      <p:bgPr>
        <a:solidFill>
          <a:srgbClr val="00AEEF"/>
        </a:solidFill>
        <a:effectLst/>
      </p:bgPr>
    </p:bg>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66B79801-24AD-D045-91A4-8CAA77B45F82}"/>
              </a:ext>
            </a:extLst>
          </p:cNvPr>
          <p:cNvSpPr>
            <a:spLocks noGrp="1"/>
          </p:cNvSpPr>
          <p:nvPr>
            <p:ph idx="13" hasCustomPrompt="1"/>
          </p:nvPr>
        </p:nvSpPr>
        <p:spPr>
          <a:xfrm>
            <a:off x="6096000" y="0"/>
            <a:ext cx="6095999" cy="6857999"/>
          </a:xfrm>
        </p:spPr>
        <p:txBody>
          <a:bodyPr anchor="ctr" anchorCtr="1">
            <a:normAutofit/>
          </a:bodyPr>
          <a:lstStyle>
            <a:lvl1pPr marL="0" indent="0">
              <a:buNone/>
              <a:defRPr sz="2000" b="1" i="0">
                <a:latin typeface="Univers LT Pro 45 Light" panose="020B0403020202020204" pitchFamily="34" charset="77"/>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ICON TO ADD IMAGE/OBJECT</a:t>
            </a:r>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chemeClr val="tx1"/>
                </a:solidFill>
                <a:latin typeface="Univers LT Pro 45 Light" panose="020B0403020202020204" pitchFamily="34" charset="77"/>
              </a:defRPr>
            </a:lvl1pPr>
          </a:lstStyle>
          <a:p>
            <a:pPr lvl="0"/>
            <a:r>
              <a:rPr lang="en-GB" dirty="0"/>
              <a:t>Click to edit subheading</a:t>
            </a:r>
            <a:endParaRPr lang="en-US" dirty="0"/>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5467049" cy="448808"/>
          </a:xfrm>
        </p:spPr>
        <p:txBody>
          <a:bodyPr lIns="0" rIns="90000"/>
          <a:lstStyle>
            <a:lvl1pPr marL="0" indent="0">
              <a:buNone/>
              <a:defRPr b="1" i="0">
                <a:solidFill>
                  <a:schemeClr val="tx1"/>
                </a:solidFill>
                <a:latin typeface="Univers LT Pro 85 XBlack" panose="020B0804030502020204" pitchFamily="34" charset="77"/>
              </a:defRPr>
            </a:lvl1pPr>
          </a:lstStyle>
          <a:p>
            <a:pPr lvl="0"/>
            <a:r>
              <a:rPr lang="en-GB" dirty="0"/>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5305425" cy="1127125"/>
          </a:xfrm>
        </p:spPr>
        <p:txBody>
          <a:bodyPr lIns="0">
            <a:normAutofit/>
          </a:bodyPr>
          <a:lstStyle>
            <a:lvl1pPr>
              <a:buClr>
                <a:srgbClr val="FFFF00"/>
              </a:buClr>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FF00"/>
              </a:buClr>
              <a:buFont typeface="+mj-lt"/>
              <a:buAutoNum type="arabicPeriod"/>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bg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4" name="Text Placeholder 7">
            <a:extLst>
              <a:ext uri="{FF2B5EF4-FFF2-40B4-BE49-F238E27FC236}">
                <a16:creationId xmlns:a16="http://schemas.microsoft.com/office/drawing/2014/main" id="{09FAF7C1-0CA9-E90C-964C-A069F3890133}"/>
              </a:ext>
            </a:extLst>
          </p:cNvPr>
          <p:cNvSpPr>
            <a:spLocks noGrp="1"/>
          </p:cNvSpPr>
          <p:nvPr>
            <p:ph type="body" sz="quarter" idx="14" hasCustomPrompt="1"/>
          </p:nvPr>
        </p:nvSpPr>
        <p:spPr>
          <a:xfrm>
            <a:off x="528741" y="531140"/>
            <a:ext cx="2641971" cy="714793"/>
          </a:xfrm>
          <a:solidFill>
            <a:schemeClr val="tx1"/>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HEADER</a:t>
            </a:r>
            <a:endParaRPr lang="en-GB" dirty="0"/>
          </a:p>
        </p:txBody>
      </p:sp>
      <p:pic>
        <p:nvPicPr>
          <p:cNvPr id="5" name="Picture 4">
            <a:extLst>
              <a:ext uri="{FF2B5EF4-FFF2-40B4-BE49-F238E27FC236}">
                <a16:creationId xmlns:a16="http://schemas.microsoft.com/office/drawing/2014/main" id="{9FC541B7-871A-357C-23E6-5617B6B91D2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2081898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ansparent box 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36267AA-06DB-7249-97B0-AC604B4097ED}"/>
              </a:ext>
            </a:extLst>
          </p:cNvPr>
          <p:cNvPicPr>
            <a:picLocks noChangeAspect="1"/>
          </p:cNvPicPr>
          <p:nvPr userDrawn="1"/>
        </p:nvPicPr>
        <p:blipFill>
          <a:blip r:embed="rId2">
            <a:extLst>
              <a:ext uri="{28A0092B-C50C-407E-A947-70E740481C1C}">
                <a14:useLocalDpi xmlns:a14="http://schemas.microsoft.com/office/drawing/2010/main" val="0"/>
              </a:ext>
            </a:extLst>
          </a:blip>
          <a:srcRect l="20344" r="20344"/>
          <a:stretch/>
        </p:blipFill>
        <p:spPr>
          <a:xfrm>
            <a:off x="-5355" y="1"/>
            <a:ext cx="6101355" cy="6857999"/>
          </a:xfrm>
          <a:prstGeom prst="rect">
            <a:avLst/>
          </a:prstGeom>
        </p:spPr>
      </p:pic>
      <p:sp>
        <p:nvSpPr>
          <p:cNvPr id="6" name="TextBox 5">
            <a:extLst>
              <a:ext uri="{FF2B5EF4-FFF2-40B4-BE49-F238E27FC236}">
                <a16:creationId xmlns:a16="http://schemas.microsoft.com/office/drawing/2014/main" id="{73870DF2-4455-3149-A14A-9AA96CF762C8}"/>
              </a:ext>
            </a:extLst>
          </p:cNvPr>
          <p:cNvSpPr txBox="1"/>
          <p:nvPr userDrawn="1"/>
        </p:nvSpPr>
        <p:spPr>
          <a:xfrm rot="16200000">
            <a:off x="-524290" y="6166825"/>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sp>
        <p:nvSpPr>
          <p:cNvPr id="17" name="Text Placeholder 7">
            <a:extLst>
              <a:ext uri="{FF2B5EF4-FFF2-40B4-BE49-F238E27FC236}">
                <a16:creationId xmlns:a16="http://schemas.microsoft.com/office/drawing/2014/main" id="{3ADCB709-ED65-0741-B289-5B4E347811A1}"/>
              </a:ext>
            </a:extLst>
          </p:cNvPr>
          <p:cNvSpPr>
            <a:spLocks noGrp="1"/>
          </p:cNvSpPr>
          <p:nvPr>
            <p:ph type="body" sz="quarter" idx="14" hasCustomPrompt="1"/>
          </p:nvPr>
        </p:nvSpPr>
        <p:spPr>
          <a:xfrm>
            <a:off x="6536002" y="600588"/>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18" name="Text Placeholder 24">
            <a:extLst>
              <a:ext uri="{FF2B5EF4-FFF2-40B4-BE49-F238E27FC236}">
                <a16:creationId xmlns:a16="http://schemas.microsoft.com/office/drawing/2014/main" id="{1CABC8AD-7222-F34B-9DC8-93443F8D4804}"/>
              </a:ext>
            </a:extLst>
          </p:cNvPr>
          <p:cNvSpPr>
            <a:spLocks noGrp="1"/>
          </p:cNvSpPr>
          <p:nvPr>
            <p:ph type="body" sz="quarter" idx="17" hasCustomPrompt="1"/>
          </p:nvPr>
        </p:nvSpPr>
        <p:spPr>
          <a:xfrm>
            <a:off x="6535899" y="3681012"/>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19" name="Text Placeholder 30">
            <a:extLst>
              <a:ext uri="{FF2B5EF4-FFF2-40B4-BE49-F238E27FC236}">
                <a16:creationId xmlns:a16="http://schemas.microsoft.com/office/drawing/2014/main" id="{3F15152C-B9F1-1C47-8AA6-A4AEDF174D0B}"/>
              </a:ext>
            </a:extLst>
          </p:cNvPr>
          <p:cNvSpPr>
            <a:spLocks noGrp="1"/>
          </p:cNvSpPr>
          <p:nvPr>
            <p:ph type="body" sz="quarter" idx="20" hasCustomPrompt="1"/>
          </p:nvPr>
        </p:nvSpPr>
        <p:spPr>
          <a:xfrm>
            <a:off x="6535898" y="1551132"/>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2" name="Text Placeholder 6">
            <a:extLst>
              <a:ext uri="{FF2B5EF4-FFF2-40B4-BE49-F238E27FC236}">
                <a16:creationId xmlns:a16="http://schemas.microsoft.com/office/drawing/2014/main" id="{C5ACB111-88C0-7C49-ACB4-E11D22B29D64}"/>
              </a:ext>
            </a:extLst>
          </p:cNvPr>
          <p:cNvSpPr>
            <a:spLocks noGrp="1"/>
          </p:cNvSpPr>
          <p:nvPr>
            <p:ph type="body" sz="quarter" idx="23" hasCustomPrompt="1"/>
          </p:nvPr>
        </p:nvSpPr>
        <p:spPr>
          <a:xfrm>
            <a:off x="6535899" y="2141136"/>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3" name="Text Placeholder 32">
            <a:extLst>
              <a:ext uri="{FF2B5EF4-FFF2-40B4-BE49-F238E27FC236}">
                <a16:creationId xmlns:a16="http://schemas.microsoft.com/office/drawing/2014/main" id="{60A7AC5E-963B-0D4E-8617-70DC4C02B753}"/>
              </a:ext>
            </a:extLst>
          </p:cNvPr>
          <p:cNvSpPr>
            <a:spLocks noGrp="1"/>
          </p:cNvSpPr>
          <p:nvPr>
            <p:ph type="body" sz="quarter" idx="21" hasCustomPrompt="1"/>
          </p:nvPr>
        </p:nvSpPr>
        <p:spPr>
          <a:xfrm>
            <a:off x="6535898" y="4179743"/>
            <a:ext cx="3534377"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4" name="Text Placeholder 32">
            <a:extLst>
              <a:ext uri="{FF2B5EF4-FFF2-40B4-BE49-F238E27FC236}">
                <a16:creationId xmlns:a16="http://schemas.microsoft.com/office/drawing/2014/main" id="{3C7D2DC5-51AB-754B-B99C-2DC72F97B410}"/>
              </a:ext>
            </a:extLst>
          </p:cNvPr>
          <p:cNvSpPr>
            <a:spLocks noGrp="1"/>
          </p:cNvSpPr>
          <p:nvPr>
            <p:ph type="body" sz="quarter" idx="22" hasCustomPrompt="1"/>
          </p:nvPr>
        </p:nvSpPr>
        <p:spPr>
          <a:xfrm>
            <a:off x="6535896" y="5471243"/>
            <a:ext cx="3534379"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pic>
        <p:nvPicPr>
          <p:cNvPr id="3" name="Picture 2">
            <a:extLst>
              <a:ext uri="{FF2B5EF4-FFF2-40B4-BE49-F238E27FC236}">
                <a16:creationId xmlns:a16="http://schemas.microsoft.com/office/drawing/2014/main" id="{82603934-A46A-7495-82B1-0BF49C5D8D6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1473668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ransparent box 1">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11B3C1F-DE48-BE44-84E4-4DA05CF781BE}"/>
              </a:ext>
            </a:extLst>
          </p:cNvPr>
          <p:cNvPicPr>
            <a:picLocks noChangeAspect="1"/>
          </p:cNvPicPr>
          <p:nvPr userDrawn="1"/>
        </p:nvPicPr>
        <p:blipFill>
          <a:blip r:embed="rId2">
            <a:extLst>
              <a:ext uri="{28A0092B-C50C-407E-A947-70E740481C1C}">
                <a14:useLocalDpi xmlns:a14="http://schemas.microsoft.com/office/drawing/2010/main" val="0"/>
              </a:ext>
            </a:extLst>
          </a:blip>
          <a:srcRect l="20370" r="20370"/>
          <a:stretch/>
        </p:blipFill>
        <p:spPr>
          <a:xfrm>
            <a:off x="6096000" y="0"/>
            <a:ext cx="6096000" cy="6858000"/>
          </a:xfrm>
          <a:prstGeom prst="rect">
            <a:avLst/>
          </a:prstGeom>
        </p:spPr>
      </p:pic>
      <p:sp>
        <p:nvSpPr>
          <p:cNvPr id="12" name="TextBox 11">
            <a:extLst>
              <a:ext uri="{FF2B5EF4-FFF2-40B4-BE49-F238E27FC236}">
                <a16:creationId xmlns:a16="http://schemas.microsoft.com/office/drawing/2014/main" id="{7AF3A560-1280-9B48-A5E5-0D34FA4E1F21}"/>
              </a:ext>
            </a:extLst>
          </p:cNvPr>
          <p:cNvSpPr txBox="1"/>
          <p:nvPr userDrawn="1"/>
        </p:nvSpPr>
        <p:spPr>
          <a:xfrm>
            <a:off x="6096000" y="6642556"/>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sp>
        <p:nvSpPr>
          <p:cNvPr id="17" name="Text Placeholder 7">
            <a:extLst>
              <a:ext uri="{FF2B5EF4-FFF2-40B4-BE49-F238E27FC236}">
                <a16:creationId xmlns:a16="http://schemas.microsoft.com/office/drawing/2014/main" id="{911F93A4-C228-F843-9F26-8B47B8F1C0E6}"/>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18" name="Text Placeholder 24">
            <a:extLst>
              <a:ext uri="{FF2B5EF4-FFF2-40B4-BE49-F238E27FC236}">
                <a16:creationId xmlns:a16="http://schemas.microsoft.com/office/drawing/2014/main" id="{9AD6D71F-36D3-9241-AF54-11F7648E9923}"/>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19" name="Text Placeholder 30">
            <a:extLst>
              <a:ext uri="{FF2B5EF4-FFF2-40B4-BE49-F238E27FC236}">
                <a16:creationId xmlns:a16="http://schemas.microsoft.com/office/drawing/2014/main" id="{F4C04A3D-CB22-0A49-97D0-5BA4C5664ED8}"/>
              </a:ext>
            </a:extLst>
          </p:cNvPr>
          <p:cNvSpPr>
            <a:spLocks noGrp="1"/>
          </p:cNvSpPr>
          <p:nvPr>
            <p:ph type="body" sz="quarter" idx="20" hasCustomPrompt="1"/>
          </p:nvPr>
        </p:nvSpPr>
        <p:spPr>
          <a:xfrm>
            <a:off x="528637" y="1481684"/>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2" name="Text Placeholder 6">
            <a:extLst>
              <a:ext uri="{FF2B5EF4-FFF2-40B4-BE49-F238E27FC236}">
                <a16:creationId xmlns:a16="http://schemas.microsoft.com/office/drawing/2014/main" id="{FA9C82D4-3C10-E142-9889-00D4EF3D257D}"/>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3" name="Text Placeholder 32">
            <a:extLst>
              <a:ext uri="{FF2B5EF4-FFF2-40B4-BE49-F238E27FC236}">
                <a16:creationId xmlns:a16="http://schemas.microsoft.com/office/drawing/2014/main" id="{108794B6-B7F9-6A46-BACB-E949B4648B59}"/>
              </a:ext>
            </a:extLst>
          </p:cNvPr>
          <p:cNvSpPr>
            <a:spLocks noGrp="1"/>
          </p:cNvSpPr>
          <p:nvPr>
            <p:ph type="body" sz="quarter" idx="21" hasCustomPrompt="1"/>
          </p:nvPr>
        </p:nvSpPr>
        <p:spPr>
          <a:xfrm>
            <a:off x="528638" y="4035425"/>
            <a:ext cx="5305425"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4" name="Text Placeholder 32">
            <a:extLst>
              <a:ext uri="{FF2B5EF4-FFF2-40B4-BE49-F238E27FC236}">
                <a16:creationId xmlns:a16="http://schemas.microsoft.com/office/drawing/2014/main" id="{39C3253F-B0B0-DB41-B8CE-F01AA9C25704}"/>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pic>
        <p:nvPicPr>
          <p:cNvPr id="2" name="Picture 1">
            <a:extLst>
              <a:ext uri="{FF2B5EF4-FFF2-40B4-BE49-F238E27FC236}">
                <a16:creationId xmlns:a16="http://schemas.microsoft.com/office/drawing/2014/main" id="{38677344-1482-515F-838F-853FB0B35BB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1212712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608ABE-55A1-4A23-B61E-3C88C2D89DA1}" type="datetimeFigureOut">
              <a:rPr lang="en-GB" smtClean="0"/>
              <a:t>30/11/2022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EC3E42-53AE-43BD-AB25-A5BDE1EE9036}" type="slidenum">
              <a:rPr lang="en-GB" smtClean="0"/>
              <a:t>‹#›</a:t>
            </a:fld>
            <a:endParaRPr lang="en-GB"/>
          </a:p>
        </p:txBody>
      </p:sp>
    </p:spTree>
    <p:extLst>
      <p:ext uri="{BB962C8B-B14F-4D97-AF65-F5344CB8AC3E}">
        <p14:creationId xmlns:p14="http://schemas.microsoft.com/office/powerpoint/2010/main" val="658182140"/>
      </p:ext>
    </p:extLst>
  </p:cSld>
  <p:clrMap bg1="lt1" tx1="dk1" bg2="lt2" tx2="dk2" accent1="accent1" accent2="accent2" accent3="accent3" accent4="accent4" accent5="accent5" accent6="accent6" hlink="hlink" folHlink="folHlink"/>
  <p:sldLayoutIdLst>
    <p:sldLayoutId id="2147483693" r:id="rId1"/>
    <p:sldLayoutId id="2147483688" r:id="rId2"/>
    <p:sldLayoutId id="2147483738" r:id="rId3"/>
    <p:sldLayoutId id="2147483739" r:id="rId4"/>
    <p:sldLayoutId id="2147483734" r:id="rId5"/>
    <p:sldLayoutId id="2147483728" r:id="rId6"/>
    <p:sldLayoutId id="2147483694" r:id="rId7"/>
    <p:sldLayoutId id="2147483706" r:id="rId8"/>
    <p:sldLayoutId id="2147483727" r:id="rId9"/>
    <p:sldLayoutId id="2147483709" r:id="rId10"/>
    <p:sldLayoutId id="2147483740" r:id="rId11"/>
    <p:sldLayoutId id="2147483735" r:id="rId12"/>
    <p:sldLayoutId id="2147483733" r:id="rId13"/>
    <p:sldLayoutId id="2147483736" r:id="rId14"/>
    <p:sldLayoutId id="2147483741" r:id="rId15"/>
    <p:sldLayoutId id="2147483742" r:id="rId16"/>
    <p:sldLayoutId id="2147483743" r:id="rId17"/>
    <p:sldLayoutId id="2147483715" r:id="rId18"/>
    <p:sldLayoutId id="2147483737" r:id="rId19"/>
    <p:sldLayoutId id="2147483696" r:id="rId20"/>
    <p:sldLayoutId id="2147483722" r:id="rId21"/>
  </p:sldLayoutIdLst>
  <p:txStyles>
    <p:titleStyle>
      <a:lvl1pPr algn="l" defTabSz="914400" rtl="0" eaLnBrk="1" latinLnBrk="0" hangingPunct="1">
        <a:lnSpc>
          <a:spcPct val="90000"/>
        </a:lnSpc>
        <a:spcBef>
          <a:spcPct val="0"/>
        </a:spcBef>
        <a:buNone/>
        <a:defRPr sz="4400" b="1" i="0" kern="1200">
          <a:solidFill>
            <a:schemeClr val="tx1"/>
          </a:solidFill>
          <a:latin typeface="Univers LT Pro 85 XBlack" panose="020B08040305020202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Univers LT Std 45 Light"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Univers LT Std 45 Light" panose="020B04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Univers LT Std 45 Light" panose="020B04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cpag.org.uk/child-poverty/whats-poverty" TargetMode="External"/><Relationship Id="rId2" Type="http://schemas.openxmlformats.org/officeDocument/2006/relationships/hyperlink" Target="https://www.bbc.co.uk/newsround/62817366" TargetMode="External"/><Relationship Id="rId1" Type="http://schemas.openxmlformats.org/officeDocument/2006/relationships/slideLayout" Target="../slideLayouts/slideLayout16.xml"/><Relationship Id="rId5" Type="http://schemas.openxmlformats.org/officeDocument/2006/relationships/hyperlink" Target="https://mss.carto.com/viz/b5cd6e7e-a36d-11e6-9889-0e05a8b3e3d7/embed_map" TargetMode="External"/><Relationship Id="rId4" Type="http://schemas.openxmlformats.org/officeDocument/2006/relationships/hyperlink" Target="https://www.childrenssociety.org.uk/what-we-do/our-work/ending-child-poverty"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gapminder.org/dollar-street" TargetMode="External"/><Relationship Id="rId2" Type="http://schemas.openxmlformats.org/officeDocument/2006/relationships/slideLayout" Target="../slideLayouts/slideLayout17.xml"/><Relationship Id="rId1" Type="http://schemas.openxmlformats.org/officeDocument/2006/relationships/video" Target="https://www.youtube.com/embed/kKrXYfL1xAA?feature=oembed" TargetMode="External"/><Relationship Id="rId5" Type="http://schemas.openxmlformats.org/officeDocument/2006/relationships/image" Target="../media/image26.jpeg"/><Relationship Id="rId4" Type="http://schemas.openxmlformats.org/officeDocument/2006/relationships/hyperlink" Target="https://www.unicef.org/armenia/en/stories/we-asked-children-what-they-think-about-poverty"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www.livingwage.org.uk/what-real-living-wage" TargetMode="External"/><Relationship Id="rId3" Type="http://schemas.openxmlformats.org/officeDocument/2006/relationships/hyperlink" Target="https://gdc.unicef.org/resource/malawi-child-poverty-story-nyamiti" TargetMode="External"/><Relationship Id="rId7" Type="http://schemas.openxmlformats.org/officeDocument/2006/relationships/hyperlink" Target="https://natwest.mymoneysense.com/students/students-12-16/the-budget-game/" TargetMode="External"/><Relationship Id="rId2" Type="http://schemas.openxmlformats.org/officeDocument/2006/relationships/slideLayout" Target="../slideLayouts/slideLayout16.xml"/><Relationship Id="rId1" Type="http://schemas.openxmlformats.org/officeDocument/2006/relationships/video" Target="https://www.youtube.com/embed/1CEvpcozSwo?feature=oembed" TargetMode="External"/><Relationship Id="rId6" Type="http://schemas.openxmlformats.org/officeDocument/2006/relationships/hyperlink" Target="https://www.bbc.co.uk/newsround/63458276" TargetMode="External"/><Relationship Id="rId5" Type="http://schemas.openxmlformats.org/officeDocument/2006/relationships/hyperlink" Target="https://www.youtube.com/watch?v=1CEvpcozSwo" TargetMode="External"/><Relationship Id="rId4" Type="http://schemas.openxmlformats.org/officeDocument/2006/relationships/hyperlink" Target="https://cpag.org.uk/cost-of-the-school-day" TargetMode="External"/><Relationship Id="rId9" Type="http://schemas.openxmlformats.org/officeDocument/2006/relationships/image" Target="../media/image2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hyperlink" Target="https://www.unicef.org.uk/rights-respecting-schools/" TargetMode="External"/><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15.jpeg"/><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hyperlink" Target="https://www.youtube.com/watch?v=vCFbCdL09yE" TargetMode="External"/><Relationship Id="rId7" Type="http://schemas.openxmlformats.org/officeDocument/2006/relationships/image" Target="../media/image19.svg"/><Relationship Id="rId2" Type="http://schemas.openxmlformats.org/officeDocument/2006/relationships/slideLayout" Target="../slideLayouts/slideLayout6.xml"/><Relationship Id="rId1" Type="http://schemas.openxmlformats.org/officeDocument/2006/relationships/video" Target="https://www.youtube.com/embed/BQjjdjaQrpU?feature=oembed" TargetMode="Externa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22.jpeg"/><Relationship Id="rId2" Type="http://schemas.openxmlformats.org/officeDocument/2006/relationships/video" Target="https://www.youtube.com/embed/N8SY6UMbro0?feature=oembed" TargetMode="External"/><Relationship Id="rId1" Type="http://schemas.openxmlformats.org/officeDocument/2006/relationships/video" Target="https://www.youtube.com/embed/YT8jDsPn_PI?feature=oembed" TargetMode="External"/><Relationship Id="rId6" Type="http://schemas.openxmlformats.org/officeDocument/2006/relationships/image" Target="../media/image21.jpeg"/><Relationship Id="rId5" Type="http://schemas.openxmlformats.org/officeDocument/2006/relationships/hyperlink" Target="https://youtu.be/N8SY6UMbro0" TargetMode="External"/><Relationship Id="rId4" Type="http://schemas.openxmlformats.org/officeDocument/2006/relationships/hyperlink" Target="https://youtu.be/YT8jDsPn_PI"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slideLayout" Target="../slideLayouts/slideLayout15.xml"/><Relationship Id="rId7" Type="http://schemas.openxmlformats.org/officeDocument/2006/relationships/image" Target="../media/image23.jpeg"/><Relationship Id="rId2" Type="http://schemas.openxmlformats.org/officeDocument/2006/relationships/video" Target="https://www.youtube.com/embed/TfOJ7HNo-qE?feature=oembed" TargetMode="External"/><Relationship Id="rId1" Type="http://schemas.openxmlformats.org/officeDocument/2006/relationships/video" Target="https://www.youtube.com/embed/T1JPskAZ_IY?feature=oembed" TargetMode="External"/><Relationship Id="rId6" Type="http://schemas.openxmlformats.org/officeDocument/2006/relationships/hyperlink" Target="https://www.youtube.com/watch?v=T1JPskAZ_IY" TargetMode="External"/><Relationship Id="rId5" Type="http://schemas.openxmlformats.org/officeDocument/2006/relationships/hyperlink" Target="https://www.cardiffnewsroom.co.uk/releases/c25/23094.html" TargetMode="External"/><Relationship Id="rId4" Type="http://schemas.openxmlformats.org/officeDocument/2006/relationships/hyperlink" Target="https://youtu.be/TfOJ7HNo-qE"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youtu.be/jH3qiueKyQI" TargetMode="External"/><Relationship Id="rId2" Type="http://schemas.openxmlformats.org/officeDocument/2006/relationships/slideLayout" Target="../slideLayouts/slideLayout15.xml"/><Relationship Id="rId1" Type="http://schemas.openxmlformats.org/officeDocument/2006/relationships/video" Target="https://www.youtube.com/embed/jH3qiueKyQI?feature=oembed" TargetMode="External"/><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44AE93F-A5B5-55D9-0E0C-F7F2CD976D92}"/>
              </a:ext>
            </a:extLst>
          </p:cNvPr>
          <p:cNvSpPr>
            <a:spLocks noGrp="1"/>
          </p:cNvSpPr>
          <p:nvPr>
            <p:ph type="ctrTitle"/>
          </p:nvPr>
        </p:nvSpPr>
        <p:spPr>
          <a:xfrm>
            <a:off x="273218" y="5821785"/>
            <a:ext cx="6576899" cy="744407"/>
          </a:xfrm>
        </p:spPr>
        <p:txBody>
          <a:bodyPr/>
          <a:lstStyle/>
          <a:p>
            <a:r>
              <a:rPr lang="en-US" sz="3800" dirty="0">
                <a:latin typeface="Arial Black" panose="020B0A04020102020204" pitchFamily="34" charset="0"/>
                <a:cs typeface="Arial" panose="020B0604020202020204" pitchFamily="34" charset="0"/>
              </a:rPr>
              <a:t>ARTICLE OF THE WEEK</a:t>
            </a:r>
          </a:p>
        </p:txBody>
      </p:sp>
    </p:spTree>
    <p:extLst>
      <p:ext uri="{BB962C8B-B14F-4D97-AF65-F5344CB8AC3E}">
        <p14:creationId xmlns:p14="http://schemas.microsoft.com/office/powerpoint/2010/main" val="824152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081177-8E9A-5E17-4B0A-DEFB96D058C7}"/>
              </a:ext>
            </a:extLst>
          </p:cNvPr>
          <p:cNvSpPr>
            <a:spLocks noGrp="1"/>
          </p:cNvSpPr>
          <p:nvPr>
            <p:ph type="body" sz="quarter" idx="14"/>
          </p:nvPr>
        </p:nvSpPr>
        <p:spPr>
          <a:xfrm>
            <a:off x="528741" y="552686"/>
            <a:ext cx="7396059" cy="671704"/>
          </a:xfrm>
        </p:spPr>
        <p:txBody>
          <a:bodyPr/>
          <a:lstStyle/>
          <a:p>
            <a:r>
              <a:rPr lang="en-US" sz="3800" dirty="0">
                <a:latin typeface="Arial Black" panose="020B0A04020102020204" pitchFamily="34" charset="0"/>
              </a:rPr>
              <a:t>SECONDARY ACTIVITIES</a:t>
            </a:r>
          </a:p>
        </p:txBody>
      </p:sp>
      <p:sp>
        <p:nvSpPr>
          <p:cNvPr id="3" name="Text Placeholder 2">
            <a:extLst>
              <a:ext uri="{FF2B5EF4-FFF2-40B4-BE49-F238E27FC236}">
                <a16:creationId xmlns:a16="http://schemas.microsoft.com/office/drawing/2014/main" id="{067C3C7A-9E24-7E42-C532-1A2278F7FE0C}"/>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4" name="Rectangle 3">
            <a:extLst>
              <a:ext uri="{FF2B5EF4-FFF2-40B4-BE49-F238E27FC236}">
                <a16:creationId xmlns:a16="http://schemas.microsoft.com/office/drawing/2014/main" id="{9F38F617-4146-EBD9-CE84-D397B7AE4523}"/>
              </a:ext>
            </a:extLst>
          </p:cNvPr>
          <p:cNvSpPr/>
          <p:nvPr/>
        </p:nvSpPr>
        <p:spPr>
          <a:xfrm>
            <a:off x="528741" y="2137472"/>
            <a:ext cx="5478476"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D4B0183-7BE6-01B6-1CB7-0D8BCD7ED86F}"/>
              </a:ext>
            </a:extLst>
          </p:cNvPr>
          <p:cNvSpPr/>
          <p:nvPr/>
        </p:nvSpPr>
        <p:spPr>
          <a:xfrm>
            <a:off x="528742" y="4434357"/>
            <a:ext cx="4510304" cy="2151499"/>
          </a:xfrm>
          <a:prstGeom prst="rect">
            <a:avLst/>
          </a:prstGeom>
          <a:solidFill>
            <a:srgbClr val="FF6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75E69AD-B53A-4245-45E5-1A7C66D32BF8}"/>
              </a:ext>
            </a:extLst>
          </p:cNvPr>
          <p:cNvSpPr/>
          <p:nvPr/>
        </p:nvSpPr>
        <p:spPr>
          <a:xfrm>
            <a:off x="6007217" y="2137472"/>
            <a:ext cx="5915244"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453DF1E-E994-52AB-ED1A-43AB172A9242}"/>
              </a:ext>
            </a:extLst>
          </p:cNvPr>
          <p:cNvSpPr/>
          <p:nvPr/>
        </p:nvSpPr>
        <p:spPr>
          <a:xfrm>
            <a:off x="5039046" y="4434357"/>
            <a:ext cx="6893967"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8DCF693-5CCB-63D9-FE72-88CA642F1CA1}"/>
              </a:ext>
            </a:extLst>
          </p:cNvPr>
          <p:cNvSpPr txBox="1"/>
          <p:nvPr/>
        </p:nvSpPr>
        <p:spPr>
          <a:xfrm>
            <a:off x="757316" y="2308071"/>
            <a:ext cx="5101761" cy="1569660"/>
          </a:xfrm>
          <a:prstGeom prst="rect">
            <a:avLst/>
          </a:prstGeom>
          <a:noFill/>
        </p:spPr>
        <p:txBody>
          <a:bodyPr wrap="square" rtlCol="0">
            <a:spAutoFit/>
          </a:bodyPr>
          <a:lstStyle/>
          <a:p>
            <a:pPr algn="ctr"/>
            <a:r>
              <a:rPr lang="en-GB" sz="1600" b="0" dirty="0">
                <a:solidFill>
                  <a:srgbClr val="000000"/>
                </a:solidFill>
                <a:effectLst/>
                <a:latin typeface="Arial" panose="020B0604020202020204" pitchFamily="34" charset="0"/>
                <a:cs typeface="Arial" panose="020B0604020202020204" pitchFamily="34" charset="0"/>
              </a:rPr>
              <a:t>The government provides schools meals for many children. Discuss why you think the government do this – link your discussion to articles 26 and 27.  In Wales, all primary aged pupils can now have a free school meal. Read the information </a:t>
            </a:r>
            <a:r>
              <a:rPr lang="en-GB" sz="1600" b="1" dirty="0">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here</a:t>
            </a:r>
            <a:r>
              <a:rPr lang="en-GB" sz="1600" b="0" dirty="0">
                <a:solidFill>
                  <a:srgbClr val="000000"/>
                </a:solidFill>
                <a:effectLst/>
                <a:latin typeface="Arial" panose="020B0604020202020204" pitchFamily="34" charset="0"/>
                <a:cs typeface="Arial" panose="020B0604020202020204" pitchFamily="34" charset="0"/>
              </a:rPr>
              <a:t>. Do you agree with this idea? </a:t>
            </a:r>
            <a:endParaRPr lang="en-GB" sz="12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19DABE4C-A04F-5B8C-9171-D4E4C4FE47EB}"/>
              </a:ext>
            </a:extLst>
          </p:cNvPr>
          <p:cNvSpPr txBox="1"/>
          <p:nvPr/>
        </p:nvSpPr>
        <p:spPr>
          <a:xfrm>
            <a:off x="492165" y="4494442"/>
            <a:ext cx="4569287" cy="1923604"/>
          </a:xfrm>
          <a:prstGeom prst="rect">
            <a:avLst/>
          </a:prstGeom>
          <a:noFill/>
        </p:spPr>
        <p:txBody>
          <a:bodyPr wrap="square" rtlCol="0">
            <a:spAutoFit/>
          </a:bodyPr>
          <a:lstStyle/>
          <a:p>
            <a:pPr algn="ctr"/>
            <a:r>
              <a:rPr lang="en-GB" sz="1700" b="0" dirty="0">
                <a:solidFill>
                  <a:srgbClr val="000000"/>
                </a:solidFill>
                <a:effectLst/>
                <a:latin typeface="Arial" panose="020B0604020202020204" pitchFamily="34" charset="0"/>
                <a:cs typeface="Arial" panose="020B0604020202020204" pitchFamily="34" charset="0"/>
              </a:rPr>
              <a:t>The Child Poverty Action Group worked with the London College of Communication to show what it is like to live in poverty in the UK. View some of the </a:t>
            </a:r>
            <a:r>
              <a:rPr lang="en-GB" sz="1700" b="1" dirty="0">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animations here. </a:t>
            </a:r>
            <a:endParaRPr lang="en-GB" sz="1700" b="1" dirty="0">
              <a:effectLst/>
              <a:latin typeface="Arial" panose="020B0604020202020204" pitchFamily="34" charset="0"/>
              <a:cs typeface="Arial" panose="020B0604020202020204" pitchFamily="34" charset="0"/>
            </a:endParaRPr>
          </a:p>
          <a:p>
            <a:pPr algn="ctr"/>
            <a:r>
              <a:rPr lang="en-GB" sz="1700" dirty="0">
                <a:solidFill>
                  <a:srgbClr val="000000"/>
                </a:solidFill>
                <a:latin typeface="Arial" panose="020B0604020202020204" pitchFamily="34" charset="0"/>
                <a:cs typeface="Arial" panose="020B0604020202020204" pitchFamily="34" charset="0"/>
              </a:rPr>
              <a:t>W</a:t>
            </a:r>
            <a:r>
              <a:rPr lang="en-GB" sz="1700" b="0" dirty="0">
                <a:solidFill>
                  <a:srgbClr val="000000"/>
                </a:solidFill>
                <a:effectLst/>
                <a:latin typeface="Arial" panose="020B0604020202020204" pitchFamily="34" charset="0"/>
                <a:cs typeface="Arial" panose="020B0604020202020204" pitchFamily="34" charset="0"/>
              </a:rPr>
              <a:t>hich one do you find most powerful? Create your own animation or write your own story to show the impact of living in poverty. </a:t>
            </a:r>
            <a:endParaRPr lang="en-GB" sz="17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2DEDB733-D59A-AE81-C34F-D4AF580961B0}"/>
              </a:ext>
            </a:extLst>
          </p:cNvPr>
          <p:cNvSpPr txBox="1"/>
          <p:nvPr/>
        </p:nvSpPr>
        <p:spPr>
          <a:xfrm>
            <a:off x="6241853" y="2317770"/>
            <a:ext cx="5499202" cy="1754326"/>
          </a:xfrm>
          <a:prstGeom prst="rect">
            <a:avLst/>
          </a:prstGeom>
          <a:noFill/>
        </p:spPr>
        <p:txBody>
          <a:bodyPr wrap="square" rtlCol="0">
            <a:spAutoFit/>
          </a:bodyPr>
          <a:lstStyle/>
          <a:p>
            <a:pPr algn="ctr"/>
            <a:r>
              <a:rPr lang="en-GB" sz="1800" b="1" dirty="0">
                <a:solidFill>
                  <a:schemeClr val="bg1"/>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Read this article</a:t>
            </a:r>
            <a:r>
              <a:rPr lang="en-GB" sz="1800" b="0" dirty="0">
                <a:solidFill>
                  <a:schemeClr val="bg1"/>
                </a:solidFill>
                <a:effectLst/>
                <a:latin typeface="Arial" panose="020B0604020202020204" pitchFamily="34" charset="0"/>
                <a:cs typeface="Arial" panose="020B0604020202020204" pitchFamily="34" charset="0"/>
              </a:rPr>
              <a:t> about child poverty in the UK from the Children’s Society and take a look at </a:t>
            </a:r>
            <a:r>
              <a:rPr lang="en-GB" sz="1800" b="1" dirty="0">
                <a:solidFill>
                  <a:schemeClr val="bg1"/>
                </a:solidFill>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this map</a:t>
            </a:r>
            <a:r>
              <a:rPr lang="en-GB" sz="1800" b="0" dirty="0">
                <a:solidFill>
                  <a:schemeClr val="bg1"/>
                </a:solidFill>
                <a:effectLst/>
                <a:latin typeface="Arial" panose="020B0604020202020204" pitchFamily="34" charset="0"/>
                <a:cs typeface="Arial" panose="020B0604020202020204" pitchFamily="34" charset="0"/>
              </a:rPr>
              <a:t> to find out about the levels of child poverty where you live. Using these resources as a starting point, research and present the facts about child poverty in the UK to your class.</a:t>
            </a:r>
            <a:endParaRPr lang="en-GB" sz="120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CFEC6972-21CF-9B64-FF44-09536D49B4D4}"/>
              </a:ext>
            </a:extLst>
          </p:cNvPr>
          <p:cNvSpPr txBox="1"/>
          <p:nvPr/>
        </p:nvSpPr>
        <p:spPr>
          <a:xfrm>
            <a:off x="5312664" y="4777906"/>
            <a:ext cx="6490035" cy="1323439"/>
          </a:xfrm>
          <a:prstGeom prst="rect">
            <a:avLst/>
          </a:prstGeom>
          <a:noFill/>
        </p:spPr>
        <p:txBody>
          <a:bodyPr wrap="square" rtlCol="0">
            <a:spAutoFit/>
          </a:bodyPr>
          <a:lstStyle/>
          <a:p>
            <a:pPr algn="ctr"/>
            <a:r>
              <a:rPr lang="en-GB" sz="1600" b="0" dirty="0">
                <a:solidFill>
                  <a:schemeClr val="bg1"/>
                </a:solidFill>
                <a:effectLst/>
                <a:latin typeface="Arial" panose="020B0604020202020204" pitchFamily="34" charset="0"/>
                <a:cs typeface="Arial" panose="020B0604020202020204" pitchFamily="34" charset="0"/>
              </a:rPr>
              <a:t>Foodbanks are now commonplace in our communities and they work hard to ensure that everyone has enough to eat. However, some people argue that we shouldn’t need food banks if people were offered sufficient social security. Carry out research and hold a debate to ask whether food banks should exist in our societies. </a:t>
            </a:r>
            <a:endParaRPr lang="en-GB" sz="105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7979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9148C5-8033-2F6C-8E1A-47F2DB6C209F}"/>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3" name="Text Placeholder 2">
            <a:extLst>
              <a:ext uri="{FF2B5EF4-FFF2-40B4-BE49-F238E27FC236}">
                <a16:creationId xmlns:a16="http://schemas.microsoft.com/office/drawing/2014/main" id="{C7C85236-62AD-FB88-2CBF-B8C2EF1CB983}"/>
              </a:ext>
            </a:extLst>
          </p:cNvPr>
          <p:cNvSpPr>
            <a:spLocks noGrp="1"/>
          </p:cNvSpPr>
          <p:nvPr>
            <p:ph type="body" sz="quarter" idx="14"/>
          </p:nvPr>
        </p:nvSpPr>
        <p:spPr>
          <a:xfrm>
            <a:off x="528741" y="552685"/>
            <a:ext cx="7962116" cy="671704"/>
          </a:xfrm>
        </p:spPr>
        <p:txBody>
          <a:bodyPr/>
          <a:lstStyle/>
          <a:p>
            <a:r>
              <a:rPr lang="en-US" sz="3800" dirty="0">
                <a:latin typeface="Arial Black" panose="020B0A04020102020204" pitchFamily="34" charset="0"/>
              </a:rPr>
              <a:t>SECONDARY ACTIVITIES 2</a:t>
            </a:r>
          </a:p>
        </p:txBody>
      </p:sp>
      <p:sp>
        <p:nvSpPr>
          <p:cNvPr id="4" name="Rectangle 3">
            <a:extLst>
              <a:ext uri="{FF2B5EF4-FFF2-40B4-BE49-F238E27FC236}">
                <a16:creationId xmlns:a16="http://schemas.microsoft.com/office/drawing/2014/main" id="{4147624B-3509-583B-4E7E-03A60295EFAC}"/>
              </a:ext>
            </a:extLst>
          </p:cNvPr>
          <p:cNvSpPr/>
          <p:nvPr/>
        </p:nvSpPr>
        <p:spPr>
          <a:xfrm>
            <a:off x="528741" y="2137472"/>
            <a:ext cx="6700734"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0A543B5-0473-6EF4-B0B1-951579C011CE}"/>
              </a:ext>
            </a:extLst>
          </p:cNvPr>
          <p:cNvSpPr/>
          <p:nvPr/>
        </p:nvSpPr>
        <p:spPr>
          <a:xfrm>
            <a:off x="528742" y="4434357"/>
            <a:ext cx="4825213"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90B85E6-A5F9-2ABC-81EF-5EDBDB6ACAFE}"/>
              </a:ext>
            </a:extLst>
          </p:cNvPr>
          <p:cNvSpPr/>
          <p:nvPr/>
        </p:nvSpPr>
        <p:spPr>
          <a:xfrm>
            <a:off x="7229475" y="2137472"/>
            <a:ext cx="4703540"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E9B981E-037A-7815-7912-1BCD08320421}"/>
              </a:ext>
            </a:extLst>
          </p:cNvPr>
          <p:cNvSpPr/>
          <p:nvPr/>
        </p:nvSpPr>
        <p:spPr>
          <a:xfrm>
            <a:off x="5353956" y="4434357"/>
            <a:ext cx="6579058" cy="2151499"/>
          </a:xfrm>
          <a:prstGeom prst="rect">
            <a:avLst/>
          </a:prstGeom>
          <a:solidFill>
            <a:srgbClr val="FF6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87E788E-E9B9-43C1-4D13-2D3E1B28D93C}"/>
              </a:ext>
            </a:extLst>
          </p:cNvPr>
          <p:cNvSpPr txBox="1"/>
          <p:nvPr/>
        </p:nvSpPr>
        <p:spPr>
          <a:xfrm>
            <a:off x="7329603" y="2501984"/>
            <a:ext cx="4503284" cy="1200329"/>
          </a:xfrm>
          <a:prstGeom prst="rect">
            <a:avLst/>
          </a:prstGeom>
          <a:noFill/>
        </p:spPr>
        <p:txBody>
          <a:bodyPr wrap="square" rtlCol="0">
            <a:spAutoFit/>
          </a:bodyPr>
          <a:lstStyle/>
          <a:p>
            <a:pPr algn="ctr"/>
            <a:r>
              <a:rPr lang="en-GB" sz="1800" b="0" dirty="0">
                <a:solidFill>
                  <a:srgbClr val="000000"/>
                </a:solidFill>
                <a:effectLst/>
                <a:latin typeface="Arial" panose="020B0604020202020204" pitchFamily="34" charset="0"/>
                <a:cs typeface="Arial" panose="020B0604020202020204" pitchFamily="34" charset="0"/>
              </a:rPr>
              <a:t>What does ‘social security’ mean? In your part of the UK, what does the government do to support families to make sure there is an adequate standard of living.  </a:t>
            </a:r>
            <a:endParaRPr lang="en-GB" sz="14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23FB570D-B234-3922-9DE8-4A90483EA3F9}"/>
              </a:ext>
            </a:extLst>
          </p:cNvPr>
          <p:cNvSpPr txBox="1"/>
          <p:nvPr/>
        </p:nvSpPr>
        <p:spPr>
          <a:xfrm>
            <a:off x="5971033" y="4708677"/>
            <a:ext cx="5596480" cy="1661993"/>
          </a:xfrm>
          <a:prstGeom prst="rect">
            <a:avLst/>
          </a:prstGeom>
          <a:noFill/>
        </p:spPr>
        <p:txBody>
          <a:bodyPr wrap="square" rtlCol="0">
            <a:spAutoFit/>
          </a:bodyPr>
          <a:lstStyle/>
          <a:p>
            <a:pPr algn="ctr"/>
            <a:r>
              <a:rPr lang="en-GB" sz="1700" b="1" dirty="0">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Explore the lives of people around the world living on different amounts of money.</a:t>
            </a:r>
            <a:r>
              <a:rPr lang="en-GB" sz="1700" b="0" dirty="0">
                <a:effectLst/>
                <a:latin typeface="Arial" panose="020B0604020202020204" pitchFamily="34" charset="0"/>
                <a:cs typeface="Arial" panose="020B0604020202020204" pitchFamily="34" charset="0"/>
              </a:rPr>
              <a:t> How much money do you think people need each day to live on a day to meet children’s needs to an adequate standard? Try to find out the meanings of the terms ‘absolute poverty’ and ‘relative poverty’. </a:t>
            </a:r>
            <a:endParaRPr lang="en-GB" sz="17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7FAF3CEF-6A98-ED70-FF1B-F939D4B09ED1}"/>
              </a:ext>
            </a:extLst>
          </p:cNvPr>
          <p:cNvSpPr txBox="1"/>
          <p:nvPr/>
        </p:nvSpPr>
        <p:spPr>
          <a:xfrm>
            <a:off x="758254" y="2502325"/>
            <a:ext cx="3073081" cy="1323439"/>
          </a:xfrm>
          <a:prstGeom prst="rect">
            <a:avLst/>
          </a:prstGeom>
          <a:noFill/>
        </p:spPr>
        <p:txBody>
          <a:bodyPr wrap="square" rtlCol="0">
            <a:spAutoFit/>
          </a:bodyPr>
          <a:lstStyle/>
          <a:p>
            <a:pPr algn="ctr"/>
            <a:r>
              <a:rPr lang="en-GB" sz="1600" b="1" dirty="0">
                <a:solidFill>
                  <a:schemeClr val="bg1"/>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Watch this video</a:t>
            </a:r>
            <a:r>
              <a:rPr lang="en-GB" sz="1600" b="0" dirty="0">
                <a:solidFill>
                  <a:schemeClr val="bg1"/>
                </a:solidFill>
                <a:effectLst/>
                <a:latin typeface="Arial" panose="020B0604020202020204" pitchFamily="34" charset="0"/>
                <a:cs typeface="Arial" panose="020B0604020202020204" pitchFamily="34" charset="0"/>
              </a:rPr>
              <a:t> showing children talk about poverty. How does living in poverty impact on other rights that all children have?  </a:t>
            </a:r>
            <a:endParaRPr lang="en-GB" sz="1400" dirty="0">
              <a:solidFill>
                <a:schemeClr val="bg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35489E20-5EAE-893F-680E-FD0ACEF0AC10}"/>
              </a:ext>
            </a:extLst>
          </p:cNvPr>
          <p:cNvSpPr txBox="1"/>
          <p:nvPr/>
        </p:nvSpPr>
        <p:spPr>
          <a:xfrm>
            <a:off x="803929" y="4615861"/>
            <a:ext cx="4274838" cy="1754326"/>
          </a:xfrm>
          <a:prstGeom prst="rect">
            <a:avLst/>
          </a:prstGeom>
          <a:noFill/>
        </p:spPr>
        <p:txBody>
          <a:bodyPr wrap="square" rtlCol="0">
            <a:spAutoFit/>
          </a:bodyPr>
          <a:lstStyle/>
          <a:p>
            <a:pPr algn="ctr"/>
            <a:r>
              <a:rPr lang="en-GB" b="0" dirty="0">
                <a:solidFill>
                  <a:schemeClr val="bg1"/>
                </a:solidFill>
                <a:effectLst/>
                <a:latin typeface="Arial" panose="020B0604020202020204" pitchFamily="34" charset="0"/>
                <a:cs typeface="Arial" panose="020B0604020202020204" pitchFamily="34" charset="0"/>
              </a:rPr>
              <a:t>Thinking of a recent book you read at school, consider whether the main character(s) had an adequate standard of living. What helped or hindered?  </a:t>
            </a:r>
          </a:p>
          <a:p>
            <a:pPr algn="ctr"/>
            <a:r>
              <a:rPr lang="en-GB" b="0" dirty="0">
                <a:solidFill>
                  <a:schemeClr val="bg1"/>
                </a:solidFill>
                <a:effectLst/>
                <a:latin typeface="Arial" panose="020B0604020202020204" pitchFamily="34" charset="0"/>
                <a:cs typeface="Arial" panose="020B0604020202020204" pitchFamily="34" charset="0"/>
              </a:rPr>
              <a:t>Did they/their family receive any Government assistance?  </a:t>
            </a:r>
            <a:endParaRPr lang="en-GB" dirty="0">
              <a:solidFill>
                <a:schemeClr val="bg1"/>
              </a:solidFill>
              <a:latin typeface="Arial" panose="020B0604020202020204" pitchFamily="34" charset="0"/>
              <a:cs typeface="Arial" panose="020B0604020202020204" pitchFamily="34" charset="0"/>
            </a:endParaRPr>
          </a:p>
        </p:txBody>
      </p:sp>
      <p:pic>
        <p:nvPicPr>
          <p:cNvPr id="8" name="Online Media 7" title="What children think about poverty">
            <a:hlinkClick r:id="" action="ppaction://media"/>
            <a:extLst>
              <a:ext uri="{FF2B5EF4-FFF2-40B4-BE49-F238E27FC236}">
                <a16:creationId xmlns:a16="http://schemas.microsoft.com/office/drawing/2014/main" id="{05A142E4-76BF-017A-3969-C091D712FB77}"/>
              </a:ext>
            </a:extLst>
          </p:cNvPr>
          <p:cNvPicPr>
            <a:picLocks noRot="1" noChangeAspect="1"/>
          </p:cNvPicPr>
          <p:nvPr>
            <a:videoFile r:link="rId1"/>
          </p:nvPr>
        </p:nvPicPr>
        <p:blipFill>
          <a:blip r:embed="rId5"/>
          <a:stretch>
            <a:fillRect/>
          </a:stretch>
        </p:blipFill>
        <p:spPr>
          <a:xfrm>
            <a:off x="4377944" y="2475092"/>
            <a:ext cx="2540000" cy="1435100"/>
          </a:xfrm>
          <a:prstGeom prst="rect">
            <a:avLst/>
          </a:prstGeom>
        </p:spPr>
      </p:pic>
    </p:spTree>
    <p:extLst>
      <p:ext uri="{BB962C8B-B14F-4D97-AF65-F5344CB8AC3E}">
        <p14:creationId xmlns:p14="http://schemas.microsoft.com/office/powerpoint/2010/main" val="375839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081177-8E9A-5E17-4B0A-DEFB96D058C7}"/>
              </a:ext>
            </a:extLst>
          </p:cNvPr>
          <p:cNvSpPr>
            <a:spLocks noGrp="1"/>
          </p:cNvSpPr>
          <p:nvPr>
            <p:ph type="body" sz="quarter" idx="14"/>
          </p:nvPr>
        </p:nvSpPr>
        <p:spPr>
          <a:xfrm>
            <a:off x="528741" y="552685"/>
            <a:ext cx="7929459" cy="671704"/>
          </a:xfrm>
        </p:spPr>
        <p:txBody>
          <a:bodyPr/>
          <a:lstStyle/>
          <a:p>
            <a:r>
              <a:rPr lang="en-US" sz="3800" dirty="0">
                <a:latin typeface="Arial Black" panose="020B0A04020102020204" pitchFamily="34" charset="0"/>
              </a:rPr>
              <a:t>SECONDARY ACTIVITIES 3</a:t>
            </a:r>
          </a:p>
        </p:txBody>
      </p:sp>
      <p:sp>
        <p:nvSpPr>
          <p:cNvPr id="3" name="Text Placeholder 2">
            <a:extLst>
              <a:ext uri="{FF2B5EF4-FFF2-40B4-BE49-F238E27FC236}">
                <a16:creationId xmlns:a16="http://schemas.microsoft.com/office/drawing/2014/main" id="{067C3C7A-9E24-7E42-C532-1A2278F7FE0C}"/>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4" name="Rectangle 3">
            <a:extLst>
              <a:ext uri="{FF2B5EF4-FFF2-40B4-BE49-F238E27FC236}">
                <a16:creationId xmlns:a16="http://schemas.microsoft.com/office/drawing/2014/main" id="{9F38F617-4146-EBD9-CE84-D397B7AE4523}"/>
              </a:ext>
            </a:extLst>
          </p:cNvPr>
          <p:cNvSpPr/>
          <p:nvPr/>
        </p:nvSpPr>
        <p:spPr>
          <a:xfrm>
            <a:off x="528742" y="2137472"/>
            <a:ext cx="5245334"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4D4B0183-7BE6-01B6-1CB7-0D8BCD7ED86F}"/>
              </a:ext>
            </a:extLst>
          </p:cNvPr>
          <p:cNvSpPr/>
          <p:nvPr/>
        </p:nvSpPr>
        <p:spPr>
          <a:xfrm>
            <a:off x="528742" y="4434357"/>
            <a:ext cx="4279563" cy="2151499"/>
          </a:xfrm>
          <a:prstGeom prst="rect">
            <a:avLst/>
          </a:prstGeom>
          <a:solidFill>
            <a:srgbClr val="FF6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75E69AD-B53A-4245-45E5-1A7C66D32BF8}"/>
              </a:ext>
            </a:extLst>
          </p:cNvPr>
          <p:cNvSpPr/>
          <p:nvPr/>
        </p:nvSpPr>
        <p:spPr>
          <a:xfrm>
            <a:off x="5774076" y="2137472"/>
            <a:ext cx="6158937"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453DF1E-E994-52AB-ED1A-43AB172A9242}"/>
              </a:ext>
            </a:extLst>
          </p:cNvPr>
          <p:cNvSpPr/>
          <p:nvPr/>
        </p:nvSpPr>
        <p:spPr>
          <a:xfrm>
            <a:off x="4808306" y="4434357"/>
            <a:ext cx="7124708"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9DABE4C-A04F-5B8C-9171-D4E4C4FE47EB}"/>
              </a:ext>
            </a:extLst>
          </p:cNvPr>
          <p:cNvSpPr txBox="1"/>
          <p:nvPr/>
        </p:nvSpPr>
        <p:spPr>
          <a:xfrm>
            <a:off x="696361" y="2274838"/>
            <a:ext cx="4769491" cy="1815882"/>
          </a:xfrm>
          <a:prstGeom prst="rect">
            <a:avLst/>
          </a:prstGeom>
          <a:noFill/>
        </p:spPr>
        <p:txBody>
          <a:bodyPr wrap="square" rtlCol="0">
            <a:spAutoFit/>
          </a:bodyPr>
          <a:lstStyle/>
          <a:p>
            <a:pPr algn="ctr"/>
            <a:r>
              <a:rPr lang="en-GB" sz="1600" b="1" dirty="0">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Watch this UNICEF video </a:t>
            </a:r>
            <a:r>
              <a:rPr lang="en-GB" sz="1600" b="0" dirty="0">
                <a:solidFill>
                  <a:srgbClr val="000000"/>
                </a:solidFill>
                <a:effectLst/>
                <a:latin typeface="Arial" panose="020B0604020202020204" pitchFamily="34" charset="0"/>
                <a:cs typeface="Arial" panose="020B0604020202020204" pitchFamily="34" charset="0"/>
              </a:rPr>
              <a:t>showing the story of Nyamiti from Malawi. SDG Goal1 is about ending poverty. What can governments around the world do to work towards this goal? Who could you contact to find out more about what commitments governments have made and whether they are sticking to them? </a:t>
            </a:r>
            <a:endParaRPr lang="en-GB" sz="1400" b="1"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31773CE7-D42F-65B6-D206-69D99BDDECCC}"/>
              </a:ext>
            </a:extLst>
          </p:cNvPr>
          <p:cNvSpPr txBox="1"/>
          <p:nvPr/>
        </p:nvSpPr>
        <p:spPr>
          <a:xfrm>
            <a:off x="6725095" y="4487557"/>
            <a:ext cx="5207918" cy="2062103"/>
          </a:xfrm>
          <a:prstGeom prst="rect">
            <a:avLst/>
          </a:prstGeom>
          <a:noFill/>
        </p:spPr>
        <p:txBody>
          <a:bodyPr wrap="square" rtlCol="0">
            <a:spAutoFit/>
          </a:bodyPr>
          <a:lstStyle/>
          <a:p>
            <a:pPr algn="ctr"/>
            <a:r>
              <a:rPr lang="en-GB" sz="1600" b="0" dirty="0">
                <a:solidFill>
                  <a:schemeClr val="bg1"/>
                </a:solidFill>
                <a:effectLst/>
                <a:latin typeface="Arial" panose="020B0604020202020204" pitchFamily="34" charset="0"/>
                <a:cs typeface="Arial" panose="020B0604020202020204" pitchFamily="34" charset="0"/>
              </a:rPr>
              <a:t>The Child Poverty Action Group encourages schools to think about the real ‘</a:t>
            </a:r>
            <a:r>
              <a:rPr lang="en-GB" sz="1600" b="1" dirty="0">
                <a:solidFill>
                  <a:schemeClr val="bg1"/>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Cost of the School Day</a:t>
            </a:r>
            <a:r>
              <a:rPr lang="en-GB" sz="1600" b="0" dirty="0">
                <a:solidFill>
                  <a:schemeClr val="bg1"/>
                </a:solidFill>
                <a:effectLst/>
                <a:latin typeface="Arial" panose="020B0604020202020204" pitchFamily="34" charset="0"/>
                <a:cs typeface="Arial" panose="020B0604020202020204" pitchFamily="34" charset="0"/>
              </a:rPr>
              <a:t>’. </a:t>
            </a:r>
            <a:r>
              <a:rPr lang="en-GB" sz="1600" b="1" dirty="0">
                <a:solidFill>
                  <a:schemeClr val="bg1"/>
                </a:solidFill>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This video </a:t>
            </a:r>
            <a:r>
              <a:rPr lang="en-GB" sz="1600" b="0" dirty="0">
                <a:solidFill>
                  <a:schemeClr val="bg1"/>
                </a:solidFill>
                <a:effectLst/>
                <a:latin typeface="Arial" panose="020B0604020202020204" pitchFamily="34" charset="0"/>
                <a:cs typeface="Arial" panose="020B0604020202020204" pitchFamily="34" charset="0"/>
              </a:rPr>
              <a:t>explains one school’s work on uniform. You can also look at this </a:t>
            </a:r>
            <a:r>
              <a:rPr lang="en-GB" sz="1600" b="1" dirty="0">
                <a:solidFill>
                  <a:schemeClr val="bg1"/>
                </a:solidFill>
                <a:effectLst/>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Newsround report</a:t>
            </a:r>
            <a:r>
              <a:rPr lang="en-GB" sz="1600" b="0" dirty="0">
                <a:solidFill>
                  <a:schemeClr val="bg1"/>
                </a:solidFill>
                <a:effectLst/>
                <a:latin typeface="Arial" panose="020B0604020202020204" pitchFamily="34" charset="0"/>
                <a:cs typeface="Arial" panose="020B0604020202020204" pitchFamily="34" charset="0"/>
              </a:rPr>
              <a:t>.  As a class, discuss  the pros and cons of uniform. What more could your school do to help families who struggle to afford uniform? </a:t>
            </a:r>
          </a:p>
          <a:p>
            <a:pPr algn="ctr"/>
            <a:r>
              <a:rPr lang="en-GB" sz="1600" b="0" dirty="0">
                <a:solidFill>
                  <a:schemeClr val="bg1"/>
                </a:solidFill>
                <a:effectLst/>
                <a:latin typeface="Arial" panose="020B0604020202020204" pitchFamily="34" charset="0"/>
                <a:cs typeface="Arial" panose="020B0604020202020204" pitchFamily="34" charset="0"/>
              </a:rPr>
              <a:t>Make some suggestions to your School Council.   </a:t>
            </a:r>
            <a:endPar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D5AFE186-0D68-2DD9-BC8D-1CC5C10F8D39}"/>
              </a:ext>
            </a:extLst>
          </p:cNvPr>
          <p:cNvSpPr txBox="1"/>
          <p:nvPr/>
        </p:nvSpPr>
        <p:spPr>
          <a:xfrm>
            <a:off x="5987177" y="2336058"/>
            <a:ext cx="5850140" cy="1754326"/>
          </a:xfrm>
          <a:prstGeom prst="rect">
            <a:avLst/>
          </a:prstGeom>
          <a:noFill/>
        </p:spPr>
        <p:txBody>
          <a:bodyPr wrap="square" rtlCol="0">
            <a:spAutoFit/>
          </a:bodyPr>
          <a:lstStyle/>
          <a:p>
            <a:pPr algn="ctr"/>
            <a:r>
              <a:rPr lang="en-GB" sz="1800" b="0" strike="noStrike" dirty="0">
                <a:solidFill>
                  <a:schemeClr val="bg1"/>
                </a:solidFill>
                <a:effectLst/>
                <a:latin typeface="Arial" panose="020B0604020202020204" pitchFamily="34" charset="0"/>
                <a:cs typeface="Arial" panose="020B0604020202020204" pitchFamily="34" charset="0"/>
              </a:rPr>
              <a:t>Have a go at this </a:t>
            </a:r>
            <a:r>
              <a:rPr lang="en-GB" sz="1800" b="1" strike="noStrike" dirty="0">
                <a:solidFill>
                  <a:schemeClr val="bg1"/>
                </a:solidFill>
                <a:effectLst/>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budgeting game</a:t>
            </a:r>
            <a:r>
              <a:rPr lang="en-GB" sz="1800" b="0" strike="noStrike" dirty="0">
                <a:solidFill>
                  <a:schemeClr val="bg1"/>
                </a:solidFill>
                <a:effectLst/>
                <a:latin typeface="Arial" panose="020B0604020202020204" pitchFamily="34" charset="0"/>
                <a:cs typeface="Arial" panose="020B0604020202020204" pitchFamily="34" charset="0"/>
              </a:rPr>
              <a:t>.  Did you manage to make your money stretch? For some families it isn’t a fun game, it’s something they have to work hard at every single day and sometimes it’s pretty much impossible.  Do you think that’s fair? Can your class take action to raise awareness?</a:t>
            </a:r>
            <a:r>
              <a:rPr lang="en-GB" sz="1800" b="0" dirty="0">
                <a:solidFill>
                  <a:schemeClr val="bg1"/>
                </a:solidFill>
                <a:effectLst/>
                <a:latin typeface="Arial" panose="020B0604020202020204" pitchFamily="34" charset="0"/>
                <a:cs typeface="Arial" panose="020B0604020202020204" pitchFamily="34" charset="0"/>
              </a:rPr>
              <a:t>  </a:t>
            </a:r>
            <a:endParaRPr lang="en-GB" dirty="0">
              <a:solidFill>
                <a:schemeClr val="bg1"/>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81AADD9C-B977-AACA-5A60-AE40D9BF0893}"/>
              </a:ext>
            </a:extLst>
          </p:cNvPr>
          <p:cNvSpPr txBox="1"/>
          <p:nvPr/>
        </p:nvSpPr>
        <p:spPr>
          <a:xfrm>
            <a:off x="790624" y="4602165"/>
            <a:ext cx="3755797" cy="1815882"/>
          </a:xfrm>
          <a:prstGeom prst="rect">
            <a:avLst/>
          </a:prstGeom>
          <a:noFill/>
        </p:spPr>
        <p:txBody>
          <a:bodyPr wrap="square" rtlCol="0">
            <a:spAutoFit/>
          </a:bodyPr>
          <a:lstStyle/>
          <a:p>
            <a:pPr algn="ctr"/>
            <a:r>
              <a:rPr lang="en-GB" sz="1600" b="0" dirty="0">
                <a:solidFill>
                  <a:srgbClr val="000000"/>
                </a:solidFill>
                <a:effectLst/>
                <a:latin typeface="Arial" panose="020B0604020202020204" pitchFamily="34" charset="0"/>
                <a:cs typeface="Arial" panose="020B0604020202020204" pitchFamily="34" charset="0"/>
              </a:rPr>
              <a:t>Have you heard of the National Minimum Wage? The Living Wage? The ‘real’ Living Wage?  Do a bit of research on the difference between them (</a:t>
            </a:r>
            <a:r>
              <a:rPr lang="en-GB" sz="1600" b="1" dirty="0">
                <a:effectLst/>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this page might help</a:t>
            </a:r>
            <a:r>
              <a:rPr lang="en-GB" sz="1600" b="0" dirty="0">
                <a:solidFill>
                  <a:srgbClr val="000000"/>
                </a:solidFill>
                <a:effectLst/>
                <a:latin typeface="Arial" panose="020B0604020202020204" pitchFamily="34" charset="0"/>
                <a:cs typeface="Arial" panose="020B0604020202020204" pitchFamily="34" charset="0"/>
              </a:rPr>
              <a:t>) and prepare a presentation for your class or year group. </a:t>
            </a:r>
            <a:endParaRPr lang="en-GB" sz="1600" dirty="0">
              <a:latin typeface="Arial" panose="020B0604020202020204" pitchFamily="34" charset="0"/>
              <a:cs typeface="Arial" panose="020B0604020202020204" pitchFamily="34" charset="0"/>
            </a:endParaRPr>
          </a:p>
        </p:txBody>
      </p:sp>
      <p:pic>
        <p:nvPicPr>
          <p:cNvPr id="12" name="Online Media 11" title="Cost of the School Day at Port Glasgow High School, Inverclyde. Schools taking action on Uniforms">
            <a:hlinkClick r:id="" action="ppaction://media"/>
            <a:extLst>
              <a:ext uri="{FF2B5EF4-FFF2-40B4-BE49-F238E27FC236}">
                <a16:creationId xmlns:a16="http://schemas.microsoft.com/office/drawing/2014/main" id="{BA315394-1C28-A739-A8CE-9DCF21B9729E}"/>
              </a:ext>
            </a:extLst>
          </p:cNvPr>
          <p:cNvPicPr>
            <a:picLocks noRot="1" noChangeAspect="1"/>
          </p:cNvPicPr>
          <p:nvPr>
            <a:videoFile r:link="rId1"/>
          </p:nvPr>
        </p:nvPicPr>
        <p:blipFill>
          <a:blip r:embed="rId9"/>
          <a:stretch>
            <a:fillRect/>
          </a:stretch>
        </p:blipFill>
        <p:spPr>
          <a:xfrm>
            <a:off x="5021407" y="4591719"/>
            <a:ext cx="1703687" cy="962583"/>
          </a:xfrm>
          <a:prstGeom prst="rect">
            <a:avLst/>
          </a:prstGeom>
        </p:spPr>
      </p:pic>
    </p:spTree>
    <p:extLst>
      <p:ext uri="{BB962C8B-B14F-4D97-AF65-F5344CB8AC3E}">
        <p14:creationId xmlns:p14="http://schemas.microsoft.com/office/powerpoint/2010/main" val="1242304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2"/>
                </p:tgtEl>
              </p:cMediaNode>
            </p:video>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2"/>
                                        </p:tgtEl>
                                      </p:cBhvr>
                                    </p:cmd>
                                  </p:childTnLst>
                                </p:cTn>
                              </p:par>
                            </p:childTnLst>
                          </p:cTn>
                        </p:par>
                      </p:childTnLst>
                    </p:cTn>
                  </p:par>
                </p:childTnLst>
              </p:cTn>
              <p:nextCondLst>
                <p:cond evt="onClick" delay="0">
                  <p:tgtEl>
                    <p:spTgt spid="12"/>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165716-FF31-A845-A83E-5C96960D70F9}"/>
              </a:ext>
            </a:extLst>
          </p:cNvPr>
          <p:cNvSpPr>
            <a:spLocks noGrp="1"/>
          </p:cNvSpPr>
          <p:nvPr>
            <p:ph type="body" sz="quarter" idx="14"/>
          </p:nvPr>
        </p:nvSpPr>
        <p:spPr>
          <a:xfrm>
            <a:off x="6536002" y="663684"/>
            <a:ext cx="3379523" cy="588605"/>
          </a:xfrm>
        </p:spPr>
        <p:txBody>
          <a:bodyPr/>
          <a:lstStyle/>
          <a:p>
            <a:r>
              <a:rPr lang="en-US" sz="3200" dirty="0">
                <a:latin typeface="Arial Black" panose="020B0A04020102020204" pitchFamily="34" charset="0"/>
              </a:rPr>
              <a:t>REFLECTION</a:t>
            </a:r>
          </a:p>
        </p:txBody>
      </p:sp>
      <p:sp>
        <p:nvSpPr>
          <p:cNvPr id="3" name="Text Placeholder 2">
            <a:extLst>
              <a:ext uri="{FF2B5EF4-FFF2-40B4-BE49-F238E27FC236}">
                <a16:creationId xmlns:a16="http://schemas.microsoft.com/office/drawing/2014/main" id="{D571A7BB-2A24-D942-B067-AA19DC6FF020}"/>
              </a:ext>
            </a:extLst>
          </p:cNvPr>
          <p:cNvSpPr>
            <a:spLocks noGrp="1"/>
          </p:cNvSpPr>
          <p:nvPr>
            <p:ph type="body" sz="quarter" idx="17"/>
          </p:nvPr>
        </p:nvSpPr>
        <p:spPr>
          <a:xfrm>
            <a:off x="6535896" y="1433931"/>
            <a:ext cx="5305425" cy="705904"/>
          </a:xfrm>
        </p:spPr>
        <p:txBody>
          <a:bodyPr/>
          <a:lstStyle/>
          <a:p>
            <a:r>
              <a:rPr lang="en-GB" sz="1800" dirty="0">
                <a:latin typeface="Arial" panose="020B0604020202020204" pitchFamily="34" charset="0"/>
                <a:cs typeface="Arial" panose="020B0604020202020204" pitchFamily="34" charset="0"/>
              </a:rPr>
              <a:t>Take some time to think about and reflect on articles 26, social security, and 27, adequate standard of living…</a:t>
            </a:r>
            <a:endParaRPr lang="en-US" sz="1800" dirty="0">
              <a:latin typeface="Arial" panose="020B0604020202020204" pitchFamily="34" charset="0"/>
              <a:cs typeface="Arial" panose="020B0604020202020204" pitchFamily="34" charset="0"/>
            </a:endParaRPr>
          </a:p>
        </p:txBody>
      </p:sp>
      <p:sp>
        <p:nvSpPr>
          <p:cNvPr id="6" name="Text Placeholder 5">
            <a:extLst>
              <a:ext uri="{FF2B5EF4-FFF2-40B4-BE49-F238E27FC236}">
                <a16:creationId xmlns:a16="http://schemas.microsoft.com/office/drawing/2014/main" id="{DF0353F7-0EFC-E549-AA82-F8CD01C78C85}"/>
              </a:ext>
            </a:extLst>
          </p:cNvPr>
          <p:cNvSpPr>
            <a:spLocks noGrp="1"/>
          </p:cNvSpPr>
          <p:nvPr>
            <p:ph type="body" sz="quarter" idx="21"/>
          </p:nvPr>
        </p:nvSpPr>
        <p:spPr>
          <a:xfrm>
            <a:off x="6535896" y="2314493"/>
            <a:ext cx="5433498" cy="4269077"/>
          </a:xfrm>
        </p:spPr>
        <p:txBody>
          <a:bodyPr>
            <a:noAutofit/>
          </a:bodyPr>
          <a:lstStyle/>
          <a:p>
            <a:pPr marL="0" indent="0" algn="l" rtl="0" fontAlgn="base">
              <a:buNone/>
            </a:pPr>
            <a:r>
              <a:rPr lang="en-GB" b="0" dirty="0">
                <a:solidFill>
                  <a:srgbClr val="000000"/>
                </a:solidFill>
                <a:effectLst/>
                <a:latin typeface="Arial" panose="020B0604020202020204" pitchFamily="34" charset="0"/>
                <a:cs typeface="Arial" panose="020B0604020202020204" pitchFamily="34" charset="0"/>
              </a:rPr>
              <a:t>Children living in poverty are often denied their right to the basic items they need to survive and develop under Article 27. Reflect on the following:</a:t>
            </a:r>
          </a:p>
          <a:p>
            <a:pPr algn="l" rtl="0" fontAlgn="base"/>
            <a:r>
              <a:rPr lang="en-GB" b="0" dirty="0">
                <a:solidFill>
                  <a:srgbClr val="000000"/>
                </a:solidFill>
                <a:effectLst/>
                <a:latin typeface="Arial" panose="020B0604020202020204" pitchFamily="34" charset="0"/>
                <a:cs typeface="Arial" panose="020B0604020202020204" pitchFamily="34" charset="0"/>
              </a:rPr>
              <a:t>How could the government help children living in poverty?</a:t>
            </a:r>
          </a:p>
          <a:p>
            <a:pPr algn="l" rtl="0" fontAlgn="base"/>
            <a:r>
              <a:rPr lang="en-GB" b="0" dirty="0">
                <a:solidFill>
                  <a:srgbClr val="000000"/>
                </a:solidFill>
                <a:effectLst/>
                <a:latin typeface="Arial" panose="020B0604020202020204" pitchFamily="34" charset="0"/>
                <a:cs typeface="Arial" panose="020B0604020202020204" pitchFamily="34" charset="0"/>
              </a:rPr>
              <a:t>How could your school help children living in poverty?</a:t>
            </a:r>
          </a:p>
          <a:p>
            <a:pPr algn="l" rtl="0" fontAlgn="base"/>
            <a:r>
              <a:rPr lang="en-GB" b="0" dirty="0">
                <a:solidFill>
                  <a:srgbClr val="000000"/>
                </a:solidFill>
                <a:effectLst/>
                <a:latin typeface="Arial" panose="020B0604020202020204" pitchFamily="34" charset="0"/>
                <a:cs typeface="Arial" panose="020B0604020202020204" pitchFamily="34" charset="0"/>
              </a:rPr>
              <a:t>If you know somebody living in poverty, how can your words and actions help to respect their dignity and rights</a:t>
            </a:r>
            <a:r>
              <a:rPr lang="en-GB" dirty="0">
                <a:solidFill>
                  <a:srgbClr val="000000"/>
                </a:solidFill>
                <a:latin typeface="Arial" panose="020B0604020202020204" pitchFamily="34" charset="0"/>
                <a:cs typeface="Arial" panose="020B0604020202020204" pitchFamily="34" charset="0"/>
              </a:rPr>
              <a:t>?</a:t>
            </a:r>
            <a:endParaRPr lang="en-GB" b="0" dirty="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85672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2189B3A-D0E7-E640-B1F0-3B483591A08C}"/>
              </a:ext>
            </a:extLst>
          </p:cNvPr>
          <p:cNvSpPr>
            <a:spLocks noGrp="1"/>
          </p:cNvSpPr>
          <p:nvPr>
            <p:ph type="body" sz="quarter" idx="14"/>
          </p:nvPr>
        </p:nvSpPr>
        <p:spPr>
          <a:xfrm>
            <a:off x="528742" y="594238"/>
            <a:ext cx="3033608" cy="588605"/>
          </a:xfrm>
        </p:spPr>
        <p:txBody>
          <a:bodyPr/>
          <a:lstStyle/>
          <a:p>
            <a:r>
              <a:rPr lang="en-US" sz="3200" dirty="0">
                <a:latin typeface="Arial Black" panose="020B0A04020102020204" pitchFamily="34" charset="0"/>
              </a:rPr>
              <a:t>MORE INFO</a:t>
            </a:r>
          </a:p>
        </p:txBody>
      </p:sp>
      <p:sp>
        <p:nvSpPr>
          <p:cNvPr id="4" name="Text Placeholder 3">
            <a:extLst>
              <a:ext uri="{FF2B5EF4-FFF2-40B4-BE49-F238E27FC236}">
                <a16:creationId xmlns:a16="http://schemas.microsoft.com/office/drawing/2014/main" id="{90C7C574-9573-5D42-A50A-7E87DA182D29}"/>
              </a:ext>
            </a:extLst>
          </p:cNvPr>
          <p:cNvSpPr>
            <a:spLocks noGrp="1"/>
          </p:cNvSpPr>
          <p:nvPr>
            <p:ph type="body" sz="quarter" idx="17"/>
          </p:nvPr>
        </p:nvSpPr>
        <p:spPr/>
        <p:txBody>
          <a:bodyPr/>
          <a:lstStyle/>
          <a:p>
            <a:r>
              <a:rPr lang="en-US" sz="2400" dirty="0">
                <a:latin typeface="Arial Black" panose="020B0A04020102020204" pitchFamily="34" charset="0"/>
                <a:cs typeface="Arial" panose="020B0604020202020204" pitchFamily="34" charset="0"/>
              </a:rPr>
              <a:t>RRSA WEBSITE</a:t>
            </a:r>
          </a:p>
        </p:txBody>
      </p:sp>
      <p:sp>
        <p:nvSpPr>
          <p:cNvPr id="6" name="Text Placeholder 5">
            <a:extLst>
              <a:ext uri="{FF2B5EF4-FFF2-40B4-BE49-F238E27FC236}">
                <a16:creationId xmlns:a16="http://schemas.microsoft.com/office/drawing/2014/main" id="{1655297F-1DF4-2847-81FC-29805F363780}"/>
              </a:ext>
            </a:extLst>
          </p:cNvPr>
          <p:cNvSpPr>
            <a:spLocks noGrp="1"/>
          </p:cNvSpPr>
          <p:nvPr>
            <p:ph type="body" sz="quarter" idx="23"/>
          </p:nvPr>
        </p:nvSpPr>
        <p:spPr>
          <a:xfrm>
            <a:off x="6586401" y="2071688"/>
            <a:ext cx="5305425" cy="1262062"/>
          </a:xfrm>
        </p:spPr>
        <p:txBody>
          <a:bodyPr/>
          <a:lstStyle/>
          <a:p>
            <a:pPr rtl="0" fontAlgn="base"/>
            <a:r>
              <a:rPr lang="en-GB" dirty="0">
                <a:latin typeface="Arial" panose="020B0604020202020204" pitchFamily="34" charset="0"/>
                <a:cs typeface="Arial" panose="020B0604020202020204" pitchFamily="34" charset="0"/>
              </a:rPr>
              <a:t>For more information or to download previous Article of the Week packs please visit the RRSA website by clicking on the link below.</a:t>
            </a:r>
            <a:endParaRPr lang="en-GB" b="0" dirty="0">
              <a:effectLst/>
              <a:latin typeface="Arial" panose="020B0604020202020204" pitchFamily="34" charset="0"/>
              <a:cs typeface="Arial" panose="020B0604020202020204" pitchFamily="34" charset="0"/>
            </a:endParaRPr>
          </a:p>
        </p:txBody>
      </p:sp>
      <p:pic>
        <p:nvPicPr>
          <p:cNvPr id="8" name="Picture 7" descr="A group of people posing for a photo&#10;&#10;Description automatically generated with medium confidence">
            <a:extLst>
              <a:ext uri="{FF2B5EF4-FFF2-40B4-BE49-F238E27FC236}">
                <a16:creationId xmlns:a16="http://schemas.microsoft.com/office/drawing/2014/main" id="{D31FC92E-22A0-FD94-9E6F-5E0F26139D3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753" r="-5618"/>
          <a:stretch/>
        </p:blipFill>
        <p:spPr>
          <a:xfrm>
            <a:off x="906104" y="2762249"/>
            <a:ext cx="4077286" cy="2228851"/>
          </a:xfrm>
          <a:prstGeom prst="rect">
            <a:avLst/>
          </a:prstGeom>
        </p:spPr>
      </p:pic>
      <p:sp>
        <p:nvSpPr>
          <p:cNvPr id="10" name="Rectangle 9">
            <a:extLst>
              <a:ext uri="{FF2B5EF4-FFF2-40B4-BE49-F238E27FC236}">
                <a16:creationId xmlns:a16="http://schemas.microsoft.com/office/drawing/2014/main" id="{89E591FB-6F15-7726-9D21-562B72C0AA5A}"/>
              </a:ext>
            </a:extLst>
          </p:cNvPr>
          <p:cNvSpPr/>
          <p:nvPr/>
        </p:nvSpPr>
        <p:spPr>
          <a:xfrm>
            <a:off x="6586401" y="3524251"/>
            <a:ext cx="2205174" cy="61912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Arial Black" panose="020B0A04020102020204" pitchFamily="34" charset="0"/>
                <a:hlinkClick r:id="rId3">
                  <a:extLst>
                    <a:ext uri="{A12FA001-AC4F-418D-AE19-62706E023703}">
                      <ahyp:hlinkClr xmlns:ahyp="http://schemas.microsoft.com/office/drawing/2018/hyperlinkcolor" val="tx"/>
                    </a:ext>
                  </a:extLst>
                </a:hlinkClick>
              </a:rPr>
              <a:t>CLICK HERE</a:t>
            </a:r>
            <a:endParaRPr lang="en-GB" sz="2000"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34067796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9F6F1-CA81-DB4E-AAF1-DEADC82DDBB4}"/>
              </a:ext>
            </a:extLst>
          </p:cNvPr>
          <p:cNvSpPr>
            <a:spLocks noGrp="1"/>
          </p:cNvSpPr>
          <p:nvPr>
            <p:ph type="ctrTitle"/>
          </p:nvPr>
        </p:nvSpPr>
        <p:spPr>
          <a:xfrm>
            <a:off x="296867" y="5796988"/>
            <a:ext cx="3696909" cy="744407"/>
          </a:xfrm>
        </p:spPr>
        <p:txBody>
          <a:bodyPr/>
          <a:lstStyle/>
          <a:p>
            <a:r>
              <a:rPr lang="en-US" sz="3800" dirty="0">
                <a:latin typeface="Arial Black" panose="020B0A04020102020204" pitchFamily="34" charset="0"/>
              </a:rPr>
              <a:t>THANK YOU</a:t>
            </a:r>
          </a:p>
        </p:txBody>
      </p:sp>
    </p:spTree>
    <p:extLst>
      <p:ext uri="{BB962C8B-B14F-4D97-AF65-F5344CB8AC3E}">
        <p14:creationId xmlns:p14="http://schemas.microsoft.com/office/powerpoint/2010/main" val="1715466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0FB738-3242-7420-5F48-7D5A139C5F0D}"/>
              </a:ext>
            </a:extLst>
          </p:cNvPr>
          <p:cNvSpPr>
            <a:spLocks noGrp="1"/>
          </p:cNvSpPr>
          <p:nvPr>
            <p:ph type="body" sz="quarter" idx="14"/>
          </p:nvPr>
        </p:nvSpPr>
        <p:spPr>
          <a:xfrm>
            <a:off x="528741" y="552685"/>
            <a:ext cx="4648901" cy="671704"/>
          </a:xfrm>
        </p:spPr>
        <p:txBody>
          <a:bodyPr/>
          <a:lstStyle/>
          <a:p>
            <a:r>
              <a:rPr lang="en-US" sz="3800" dirty="0">
                <a:latin typeface="Arial Black" panose="020B0A04020102020204" pitchFamily="34" charset="0"/>
              </a:rPr>
              <a:t>INSTRUCTIONS</a:t>
            </a:r>
          </a:p>
        </p:txBody>
      </p:sp>
      <p:sp>
        <p:nvSpPr>
          <p:cNvPr id="3" name="Text Placeholder 2">
            <a:extLst>
              <a:ext uri="{FF2B5EF4-FFF2-40B4-BE49-F238E27FC236}">
                <a16:creationId xmlns:a16="http://schemas.microsoft.com/office/drawing/2014/main" id="{98D00085-8411-AF7F-9711-1A068B2FD76C}"/>
              </a:ext>
            </a:extLst>
          </p:cNvPr>
          <p:cNvSpPr>
            <a:spLocks noGrp="1"/>
          </p:cNvSpPr>
          <p:nvPr>
            <p:ph type="body" sz="quarter" idx="21"/>
          </p:nvPr>
        </p:nvSpPr>
        <p:spPr>
          <a:xfrm>
            <a:off x="6357940" y="1224389"/>
            <a:ext cx="5305425" cy="4490853"/>
          </a:xfrm>
        </p:spPr>
        <p:txBody>
          <a:bodyPr/>
          <a:lstStyle/>
          <a:p>
            <a:pPr>
              <a:lnSpc>
                <a:spcPct val="150000"/>
              </a:lnSpc>
            </a:pPr>
            <a:r>
              <a:rPr lang="en-US" dirty="0">
                <a:solidFill>
                  <a:srgbClr val="00AEEF"/>
                </a:solidFill>
                <a:latin typeface="Arial" panose="020B0604020202020204" pitchFamily="34" charset="0"/>
                <a:cs typeface="Arial" panose="020B0604020202020204" pitchFamily="34" charset="0"/>
              </a:rPr>
              <a:t>Slide 3</a:t>
            </a:r>
            <a:r>
              <a:rPr lang="en-US" dirty="0">
                <a:latin typeface="Arial" panose="020B0604020202020204" pitchFamily="34" charset="0"/>
                <a:cs typeface="Arial" panose="020B0604020202020204" pitchFamily="34" charset="0"/>
              </a:rPr>
              <a:t>: Guess the article</a:t>
            </a:r>
          </a:p>
          <a:p>
            <a:pPr>
              <a:lnSpc>
                <a:spcPct val="150000"/>
              </a:lnSpc>
            </a:pPr>
            <a:r>
              <a:rPr lang="en-US" dirty="0">
                <a:solidFill>
                  <a:srgbClr val="00AEEF"/>
                </a:solidFill>
                <a:latin typeface="Arial" panose="020B0604020202020204" pitchFamily="34" charset="0"/>
                <a:cs typeface="Arial" panose="020B0604020202020204" pitchFamily="34" charset="0"/>
              </a:rPr>
              <a:t>Slide 4</a:t>
            </a:r>
            <a:r>
              <a:rPr lang="en-US" dirty="0">
                <a:latin typeface="Arial" panose="020B0604020202020204" pitchFamily="34" charset="0"/>
                <a:cs typeface="Arial" panose="020B0604020202020204" pitchFamily="34" charset="0"/>
              </a:rPr>
              <a:t>: Introducing Articles 26 &amp; 27</a:t>
            </a:r>
          </a:p>
          <a:p>
            <a:pPr>
              <a:lnSpc>
                <a:spcPct val="150000"/>
              </a:lnSpc>
            </a:pPr>
            <a:r>
              <a:rPr lang="en-US" dirty="0">
                <a:solidFill>
                  <a:srgbClr val="00AEEF"/>
                </a:solidFill>
                <a:latin typeface="Arial" panose="020B0604020202020204" pitchFamily="34" charset="0"/>
                <a:cs typeface="Arial" panose="020B0604020202020204" pitchFamily="34" charset="0"/>
              </a:rPr>
              <a:t>Slide 5</a:t>
            </a:r>
            <a:r>
              <a:rPr lang="en-US" dirty="0">
                <a:latin typeface="Arial" panose="020B0604020202020204" pitchFamily="34" charset="0"/>
                <a:cs typeface="Arial" panose="020B0604020202020204" pitchFamily="34" charset="0"/>
              </a:rPr>
              <a:t>: Exploring Articles 26 &amp; 27</a:t>
            </a:r>
          </a:p>
          <a:p>
            <a:pPr>
              <a:lnSpc>
                <a:spcPct val="150000"/>
              </a:lnSpc>
            </a:pPr>
            <a:r>
              <a:rPr lang="en-US" dirty="0">
                <a:solidFill>
                  <a:srgbClr val="00AEEF"/>
                </a:solidFill>
                <a:latin typeface="Arial" panose="020B0604020202020204" pitchFamily="34" charset="0"/>
                <a:cs typeface="Arial" panose="020B0604020202020204" pitchFamily="34" charset="0"/>
              </a:rPr>
              <a:t>Slide 6</a:t>
            </a:r>
            <a:r>
              <a:rPr lang="en-US" dirty="0">
                <a:latin typeface="Arial" panose="020B0604020202020204" pitchFamily="34" charset="0"/>
                <a:cs typeface="Arial" panose="020B0604020202020204" pitchFamily="34" charset="0"/>
              </a:rPr>
              <a:t>: Some possible answers</a:t>
            </a:r>
          </a:p>
          <a:p>
            <a:pPr>
              <a:lnSpc>
                <a:spcPct val="150000"/>
              </a:lnSpc>
            </a:pPr>
            <a:r>
              <a:rPr lang="en-US" dirty="0">
                <a:solidFill>
                  <a:srgbClr val="00AEEF"/>
                </a:solidFill>
                <a:latin typeface="Arial" panose="020B0604020202020204" pitchFamily="34" charset="0"/>
                <a:cs typeface="Arial" panose="020B0604020202020204" pitchFamily="34" charset="0"/>
              </a:rPr>
              <a:t>Slides 7, 8 &amp; 9</a:t>
            </a:r>
            <a:r>
              <a:rPr lang="en-US" dirty="0">
                <a:latin typeface="Arial" panose="020B0604020202020204" pitchFamily="34" charset="0"/>
                <a:cs typeface="Arial" panose="020B0604020202020204" pitchFamily="34" charset="0"/>
              </a:rPr>
              <a:t>: Primary activities</a:t>
            </a:r>
          </a:p>
          <a:p>
            <a:pPr>
              <a:lnSpc>
                <a:spcPct val="150000"/>
              </a:lnSpc>
            </a:pPr>
            <a:r>
              <a:rPr lang="en-US" dirty="0">
                <a:solidFill>
                  <a:srgbClr val="00AEEF"/>
                </a:solidFill>
                <a:latin typeface="Arial" panose="020B0604020202020204" pitchFamily="34" charset="0"/>
                <a:cs typeface="Arial" panose="020B0604020202020204" pitchFamily="34" charset="0"/>
              </a:rPr>
              <a:t>Slides 10, 11 &amp; 12</a:t>
            </a:r>
            <a:r>
              <a:rPr lang="en-US" dirty="0">
                <a:latin typeface="Arial" panose="020B0604020202020204" pitchFamily="34" charset="0"/>
                <a:cs typeface="Arial" panose="020B0604020202020204" pitchFamily="34" charset="0"/>
              </a:rPr>
              <a:t>: Secondary activities</a:t>
            </a:r>
          </a:p>
          <a:p>
            <a:pPr>
              <a:lnSpc>
                <a:spcPct val="150000"/>
              </a:lnSpc>
            </a:pPr>
            <a:r>
              <a:rPr lang="en-US" dirty="0">
                <a:solidFill>
                  <a:srgbClr val="00AEEF"/>
                </a:solidFill>
                <a:latin typeface="Arial" panose="020B0604020202020204" pitchFamily="34" charset="0"/>
                <a:cs typeface="Arial" panose="020B0604020202020204" pitchFamily="34" charset="0"/>
              </a:rPr>
              <a:t>Slide x</a:t>
            </a:r>
            <a:r>
              <a:rPr lang="en-US" dirty="0">
                <a:latin typeface="Arial" panose="020B0604020202020204" pitchFamily="34" charset="0"/>
                <a:cs typeface="Arial" panose="020B0604020202020204" pitchFamily="34" charset="0"/>
              </a:rPr>
              <a:t>: Reflection</a:t>
            </a:r>
          </a:p>
        </p:txBody>
      </p:sp>
    </p:spTree>
    <p:extLst>
      <p:ext uri="{BB962C8B-B14F-4D97-AF65-F5344CB8AC3E}">
        <p14:creationId xmlns:p14="http://schemas.microsoft.com/office/powerpoint/2010/main" val="640117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F56783B-6DD2-BE44-A03C-B9243077FC09}"/>
              </a:ext>
            </a:extLst>
          </p:cNvPr>
          <p:cNvSpPr>
            <a:spLocks noGrp="1"/>
          </p:cNvSpPr>
          <p:nvPr>
            <p:ph type="body" sz="quarter" idx="14"/>
          </p:nvPr>
        </p:nvSpPr>
        <p:spPr>
          <a:xfrm>
            <a:off x="528742" y="372635"/>
            <a:ext cx="3100284" cy="1031803"/>
          </a:xfrm>
        </p:spPr>
        <p:txBody>
          <a:bodyPr/>
          <a:lstStyle/>
          <a:p>
            <a:r>
              <a:rPr lang="en-US" sz="3200" dirty="0">
                <a:latin typeface="Arial Black" panose="020B0A04020102020204" pitchFamily="34" charset="0"/>
              </a:rPr>
              <a:t>GUESS THE ARTICLE</a:t>
            </a:r>
          </a:p>
        </p:txBody>
      </p:sp>
      <p:sp>
        <p:nvSpPr>
          <p:cNvPr id="8" name="Text Placeholder 7">
            <a:extLst>
              <a:ext uri="{FF2B5EF4-FFF2-40B4-BE49-F238E27FC236}">
                <a16:creationId xmlns:a16="http://schemas.microsoft.com/office/drawing/2014/main" id="{56AF2EE3-66CF-2F4D-A29F-1BAA0090ADB6}"/>
              </a:ext>
            </a:extLst>
          </p:cNvPr>
          <p:cNvSpPr>
            <a:spLocks noGrp="1"/>
          </p:cNvSpPr>
          <p:nvPr>
            <p:ph type="body" sz="quarter" idx="23"/>
          </p:nvPr>
        </p:nvSpPr>
        <p:spPr>
          <a:xfrm>
            <a:off x="528741" y="5154969"/>
            <a:ext cx="10901362" cy="1111321"/>
          </a:xfrm>
        </p:spPr>
        <p:txBody>
          <a:bodyPr/>
          <a:lstStyle/>
          <a:p>
            <a:pPr marL="0" indent="0">
              <a:buNone/>
            </a:pPr>
            <a:r>
              <a:rPr lang="en-GB" dirty="0">
                <a:solidFill>
                  <a:schemeClr val="bg1"/>
                </a:solidFill>
                <a:latin typeface="Arial"/>
                <a:cs typeface="Arial"/>
              </a:rPr>
              <a:t>These pictures provide a clue to this week’s articles. </a:t>
            </a:r>
            <a:endParaRPr lang="en-GB" dirty="0">
              <a:solidFill>
                <a:schemeClr val="bg1"/>
              </a:solidFill>
              <a:latin typeface="Arial" panose="020B0604020202020204" pitchFamily="34" charset="0"/>
              <a:cs typeface="Arial" panose="020B0604020202020204" pitchFamily="34" charset="0"/>
            </a:endParaRPr>
          </a:p>
          <a:p>
            <a:pPr marL="0" indent="0">
              <a:buNone/>
            </a:pPr>
            <a:r>
              <a:rPr lang="en-GB" dirty="0">
                <a:solidFill>
                  <a:schemeClr val="bg1"/>
                </a:solidFill>
                <a:latin typeface="Arial"/>
                <a:cs typeface="Arial"/>
              </a:rPr>
              <a:t>How do these pictures help you? Can you guess how they are linked together?</a:t>
            </a:r>
          </a:p>
          <a:p>
            <a:pPr marL="0" indent="0">
              <a:buNone/>
            </a:pPr>
            <a:r>
              <a:rPr lang="en-GB" dirty="0">
                <a:solidFill>
                  <a:schemeClr val="bg1"/>
                </a:solidFill>
                <a:latin typeface="Arial"/>
                <a:cs typeface="Arial"/>
              </a:rPr>
              <a:t>Write down your thoughts or discuss with someone in your class. </a:t>
            </a:r>
            <a:endParaRPr lang="en-GB" dirty="0">
              <a:solidFill>
                <a:schemeClr val="bg1"/>
              </a:solidFill>
              <a:latin typeface="Arial" panose="020B0604020202020204" pitchFamily="34" charset="0"/>
              <a:cs typeface="Arial" panose="020B0604020202020204" pitchFamily="34" charset="0"/>
            </a:endParaRPr>
          </a:p>
          <a:p>
            <a:pPr marL="0" indent="0">
              <a:buNone/>
            </a:pPr>
            <a:endParaRPr lang="en-GB" sz="1800" dirty="0">
              <a:latin typeface="Arial" panose="020B0604020202020204" pitchFamily="34" charset="0"/>
              <a:cs typeface="Arial" panose="020B0604020202020204" pitchFamily="34" charset="0"/>
            </a:endParaRPr>
          </a:p>
          <a:p>
            <a:endParaRPr lang="en-US" dirty="0"/>
          </a:p>
        </p:txBody>
      </p:sp>
      <p:sp>
        <p:nvSpPr>
          <p:cNvPr id="14" name="TextBox 13">
            <a:extLst>
              <a:ext uri="{FF2B5EF4-FFF2-40B4-BE49-F238E27FC236}">
                <a16:creationId xmlns:a16="http://schemas.microsoft.com/office/drawing/2014/main" id="{FD12162B-7A21-6315-FDF6-4BAA7F9A793B}"/>
              </a:ext>
            </a:extLst>
          </p:cNvPr>
          <p:cNvSpPr txBox="1"/>
          <p:nvPr/>
        </p:nvSpPr>
        <p:spPr>
          <a:xfrm>
            <a:off x="478682" y="4175466"/>
            <a:ext cx="1600202" cy="230832"/>
          </a:xfrm>
          <a:prstGeom prst="rect">
            <a:avLst/>
          </a:prstGeom>
          <a:noFill/>
        </p:spPr>
        <p:txBody>
          <a:bodyPr wrap="square" rtlCol="0">
            <a:spAutoFit/>
          </a:bodyPr>
          <a:lstStyle/>
          <a:p>
            <a:r>
              <a:rPr lang="en-GB" sz="900" dirty="0">
                <a:solidFill>
                  <a:schemeClr val="bg1"/>
                </a:solidFill>
                <a:latin typeface="Arial" panose="020B0604020202020204" pitchFamily="34" charset="0"/>
                <a:cs typeface="Arial" panose="020B0604020202020204" pitchFamily="34" charset="0"/>
              </a:rPr>
              <a:t>@UNICEF/Korta</a:t>
            </a:r>
          </a:p>
        </p:txBody>
      </p:sp>
      <p:sp>
        <p:nvSpPr>
          <p:cNvPr id="16" name="TextBox 15">
            <a:extLst>
              <a:ext uri="{FF2B5EF4-FFF2-40B4-BE49-F238E27FC236}">
                <a16:creationId xmlns:a16="http://schemas.microsoft.com/office/drawing/2014/main" id="{1311BA60-62DF-BD47-B1C4-A225FBF4AA9F}"/>
              </a:ext>
            </a:extLst>
          </p:cNvPr>
          <p:cNvSpPr txBox="1"/>
          <p:nvPr/>
        </p:nvSpPr>
        <p:spPr>
          <a:xfrm>
            <a:off x="4219158" y="4113822"/>
            <a:ext cx="1600202" cy="230832"/>
          </a:xfrm>
          <a:prstGeom prst="rect">
            <a:avLst/>
          </a:prstGeom>
          <a:noFill/>
        </p:spPr>
        <p:txBody>
          <a:bodyPr wrap="square" rtlCol="0">
            <a:spAutoFit/>
          </a:bodyPr>
          <a:lstStyle/>
          <a:p>
            <a:r>
              <a:rPr lang="en-GB" sz="900" dirty="0">
                <a:solidFill>
                  <a:schemeClr val="bg1"/>
                </a:solidFill>
                <a:latin typeface="Arial" panose="020B0604020202020204" pitchFamily="34" charset="0"/>
                <a:cs typeface="Arial" panose="020B0604020202020204" pitchFamily="34" charset="0"/>
              </a:rPr>
              <a:t>@UNICEF/Gelman</a:t>
            </a:r>
          </a:p>
        </p:txBody>
      </p:sp>
      <p:sp>
        <p:nvSpPr>
          <p:cNvPr id="12" name="TextBox 11">
            <a:extLst>
              <a:ext uri="{FF2B5EF4-FFF2-40B4-BE49-F238E27FC236}">
                <a16:creationId xmlns:a16="http://schemas.microsoft.com/office/drawing/2014/main" id="{77C09EC2-4171-DA0D-F1BC-6D707F9B2AB4}"/>
              </a:ext>
            </a:extLst>
          </p:cNvPr>
          <p:cNvSpPr txBox="1"/>
          <p:nvPr/>
        </p:nvSpPr>
        <p:spPr>
          <a:xfrm>
            <a:off x="8073959" y="4171750"/>
            <a:ext cx="1600202" cy="230832"/>
          </a:xfrm>
          <a:prstGeom prst="rect">
            <a:avLst/>
          </a:prstGeom>
          <a:noFill/>
        </p:spPr>
        <p:txBody>
          <a:bodyPr wrap="square" rtlCol="0">
            <a:spAutoFit/>
          </a:bodyPr>
          <a:lstStyle/>
          <a:p>
            <a:r>
              <a:rPr lang="en-GB" sz="900" dirty="0">
                <a:solidFill>
                  <a:schemeClr val="bg1"/>
                </a:solidFill>
                <a:latin typeface="Arial" panose="020B0604020202020204" pitchFamily="34" charset="0"/>
                <a:cs typeface="Arial" panose="020B0604020202020204" pitchFamily="34" charset="0"/>
              </a:rPr>
              <a:t>@UNICEF/</a:t>
            </a:r>
            <a:r>
              <a:rPr lang="en-GB" sz="900" b="0" i="0" dirty="0">
                <a:solidFill>
                  <a:schemeClr val="bg1"/>
                </a:solidFill>
                <a:effectLst/>
                <a:latin typeface="Arial" panose="020B0604020202020204" pitchFamily="34" charset="0"/>
                <a:cs typeface="Arial" panose="020B0604020202020204" pitchFamily="34" charset="0"/>
              </a:rPr>
              <a:t>UN0654521</a:t>
            </a:r>
            <a:endParaRPr lang="en-GB" sz="900" dirty="0">
              <a:solidFill>
                <a:schemeClr val="bg1"/>
              </a:solidFill>
              <a:latin typeface="Arial" panose="020B0604020202020204" pitchFamily="34" charset="0"/>
              <a:cs typeface="Arial" panose="020B0604020202020204" pitchFamily="34" charset="0"/>
            </a:endParaRPr>
          </a:p>
        </p:txBody>
      </p:sp>
      <p:pic>
        <p:nvPicPr>
          <p:cNvPr id="5" name="Picture 4" descr="On 12 August 2022, refugee children from Ukraine eat lunch at a day care center supported by UNICEF in Krakow, Poland.">
            <a:extLst>
              <a:ext uri="{FF2B5EF4-FFF2-40B4-BE49-F238E27FC236}">
                <a16:creationId xmlns:a16="http://schemas.microsoft.com/office/drawing/2014/main" id="{D0AFB7F0-5E70-16DF-034D-0A41D0B506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4010" y="1671370"/>
            <a:ext cx="3607676" cy="2405117"/>
          </a:xfrm>
          <a:prstGeom prst="rect">
            <a:avLst/>
          </a:prstGeom>
        </p:spPr>
      </p:pic>
      <p:pic>
        <p:nvPicPr>
          <p:cNvPr id="9" name="Picture 8" descr="On 29 April 2021, Yasmeen, 13, sits in her bedroom in Paris. ">
            <a:extLst>
              <a:ext uri="{FF2B5EF4-FFF2-40B4-BE49-F238E27FC236}">
                <a16:creationId xmlns:a16="http://schemas.microsoft.com/office/drawing/2014/main" id="{2655639E-1C2A-EAF0-994A-6CE7865AC6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51292" y="1689394"/>
            <a:ext cx="3683810" cy="2387093"/>
          </a:xfrm>
          <a:prstGeom prst="rect">
            <a:avLst/>
          </a:prstGeom>
        </p:spPr>
      </p:pic>
      <p:pic>
        <p:nvPicPr>
          <p:cNvPr id="13" name="Picture 12" descr="On 7 April 2022 in Accra, Ghana, 14-year-old Emmanuel hanging wet clothes on his patio.">
            <a:extLst>
              <a:ext uri="{FF2B5EF4-FFF2-40B4-BE49-F238E27FC236}">
                <a16:creationId xmlns:a16="http://schemas.microsoft.com/office/drawing/2014/main" id="{6DA246C9-0C7C-0670-355F-FDAA7144478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64958" y="1689394"/>
            <a:ext cx="3580640" cy="2387093"/>
          </a:xfrm>
          <a:prstGeom prst="rect">
            <a:avLst/>
          </a:prstGeom>
        </p:spPr>
      </p:pic>
    </p:spTree>
    <p:extLst>
      <p:ext uri="{BB962C8B-B14F-4D97-AF65-F5344CB8AC3E}">
        <p14:creationId xmlns:p14="http://schemas.microsoft.com/office/powerpoint/2010/main" val="1825517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2189B3A-D0E7-E640-B1F0-3B483591A08C}"/>
              </a:ext>
            </a:extLst>
          </p:cNvPr>
          <p:cNvSpPr>
            <a:spLocks noGrp="1"/>
          </p:cNvSpPr>
          <p:nvPr>
            <p:ph type="body" sz="quarter" idx="14"/>
          </p:nvPr>
        </p:nvSpPr>
        <p:spPr>
          <a:xfrm>
            <a:off x="528741" y="428036"/>
            <a:ext cx="4105252" cy="921003"/>
          </a:xfrm>
        </p:spPr>
        <p:txBody>
          <a:bodyPr/>
          <a:lstStyle/>
          <a:p>
            <a:r>
              <a:rPr lang="en-US" sz="2800" dirty="0">
                <a:latin typeface="Arial Black" panose="020B0A04020102020204" pitchFamily="34" charset="0"/>
              </a:rPr>
              <a:t>ARTICLE 26 &amp; 27</a:t>
            </a:r>
          </a:p>
        </p:txBody>
      </p:sp>
      <p:sp>
        <p:nvSpPr>
          <p:cNvPr id="4" name="Text Placeholder 3">
            <a:extLst>
              <a:ext uri="{FF2B5EF4-FFF2-40B4-BE49-F238E27FC236}">
                <a16:creationId xmlns:a16="http://schemas.microsoft.com/office/drawing/2014/main" id="{90C7C574-9573-5D42-A50A-7E87DA182D29}"/>
              </a:ext>
            </a:extLst>
          </p:cNvPr>
          <p:cNvSpPr>
            <a:spLocks noGrp="1"/>
          </p:cNvSpPr>
          <p:nvPr>
            <p:ph type="body" sz="quarter" idx="17"/>
          </p:nvPr>
        </p:nvSpPr>
        <p:spPr>
          <a:xfrm>
            <a:off x="8158348" y="828420"/>
            <a:ext cx="2845274" cy="520619"/>
          </a:xfrm>
        </p:spPr>
        <p:txBody>
          <a:bodyPr/>
          <a:lstStyle/>
          <a:p>
            <a:r>
              <a:rPr lang="en-GB" sz="2400" b="1" i="0" dirty="0">
                <a:solidFill>
                  <a:srgbClr val="000000"/>
                </a:solidFill>
                <a:effectLst/>
                <a:latin typeface="Arial Black" panose="020B0A04020102020204" pitchFamily="34" charset="0"/>
              </a:rPr>
              <a:t>Article 26 (social security)</a:t>
            </a:r>
            <a:endParaRPr lang="en-US" sz="2800" dirty="0">
              <a:latin typeface="Arial Black" panose="020B0A04020102020204" pitchFamily="34" charset="0"/>
            </a:endParaRPr>
          </a:p>
        </p:txBody>
      </p:sp>
      <p:sp>
        <p:nvSpPr>
          <p:cNvPr id="6" name="Text Placeholder 5">
            <a:extLst>
              <a:ext uri="{FF2B5EF4-FFF2-40B4-BE49-F238E27FC236}">
                <a16:creationId xmlns:a16="http://schemas.microsoft.com/office/drawing/2014/main" id="{1655297F-1DF4-2847-81FC-29805F363780}"/>
              </a:ext>
            </a:extLst>
          </p:cNvPr>
          <p:cNvSpPr>
            <a:spLocks noGrp="1"/>
          </p:cNvSpPr>
          <p:nvPr>
            <p:ph type="body" sz="quarter" idx="23"/>
          </p:nvPr>
        </p:nvSpPr>
        <p:spPr>
          <a:xfrm>
            <a:off x="8158348" y="1598297"/>
            <a:ext cx="3733478" cy="1051914"/>
          </a:xfrm>
        </p:spPr>
        <p:txBody>
          <a:bodyPr>
            <a:noAutofit/>
          </a:bodyPr>
          <a:lstStyle/>
          <a:p>
            <a:pPr algn="l" rtl="0" fontAlgn="base"/>
            <a:r>
              <a:rPr lang="en-GB" sz="1600" b="0" i="0" dirty="0">
                <a:effectLst/>
                <a:latin typeface="Arial" panose="020B0604020202020204" pitchFamily="34" charset="0"/>
                <a:cs typeface="Arial" panose="020B0604020202020204" pitchFamily="34" charset="0"/>
              </a:rPr>
              <a:t>Every child has the right to benefit from social security. Governments must provide social security, including financial support and other benefits, to families in need of assistance. </a:t>
            </a:r>
          </a:p>
        </p:txBody>
      </p:sp>
      <p:sp>
        <p:nvSpPr>
          <p:cNvPr id="2" name="TextBox 1">
            <a:extLst>
              <a:ext uri="{FF2B5EF4-FFF2-40B4-BE49-F238E27FC236}">
                <a16:creationId xmlns:a16="http://schemas.microsoft.com/office/drawing/2014/main" id="{627778A1-9760-5310-3D0C-C99F762FA511}"/>
              </a:ext>
            </a:extLst>
          </p:cNvPr>
          <p:cNvSpPr txBox="1"/>
          <p:nvPr/>
        </p:nvSpPr>
        <p:spPr>
          <a:xfrm>
            <a:off x="528741" y="1598296"/>
            <a:ext cx="5076859" cy="584775"/>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Samantha Bradey, Communications, Resources and Stewardship Manager introduces Articles 26 and 27</a:t>
            </a:r>
          </a:p>
        </p:txBody>
      </p:sp>
      <p:sp>
        <p:nvSpPr>
          <p:cNvPr id="5" name="TextBox 4">
            <a:extLst>
              <a:ext uri="{FF2B5EF4-FFF2-40B4-BE49-F238E27FC236}">
                <a16:creationId xmlns:a16="http://schemas.microsoft.com/office/drawing/2014/main" id="{AFE197FF-E6E9-DBAD-E48D-989B8106B534}"/>
              </a:ext>
            </a:extLst>
          </p:cNvPr>
          <p:cNvSpPr txBox="1"/>
          <p:nvPr/>
        </p:nvSpPr>
        <p:spPr>
          <a:xfrm>
            <a:off x="1312120" y="6091411"/>
            <a:ext cx="3510099"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Click </a:t>
            </a:r>
            <a:r>
              <a:rPr lang="en-GB" sz="1600" dirty="0">
                <a:solidFill>
                  <a:srgbClr val="00AEE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here</a:t>
            </a:r>
            <a:r>
              <a:rPr lang="en-GB" sz="1600" dirty="0">
                <a:solidFill>
                  <a:schemeClr val="bg1"/>
                </a:solidFill>
                <a:latin typeface="Arial" panose="020B0604020202020204" pitchFamily="34" charset="0"/>
                <a:cs typeface="Arial" panose="020B0604020202020204" pitchFamily="34" charset="0"/>
              </a:rPr>
              <a:t> to watch on YouTube</a:t>
            </a:r>
          </a:p>
        </p:txBody>
      </p:sp>
      <p:sp>
        <p:nvSpPr>
          <p:cNvPr id="9" name="Text Placeholder 3">
            <a:extLst>
              <a:ext uri="{FF2B5EF4-FFF2-40B4-BE49-F238E27FC236}">
                <a16:creationId xmlns:a16="http://schemas.microsoft.com/office/drawing/2014/main" id="{3B4F891B-126E-ABA5-A736-9D92FCAE05BE}"/>
              </a:ext>
            </a:extLst>
          </p:cNvPr>
          <p:cNvSpPr txBox="1">
            <a:spLocks/>
          </p:cNvSpPr>
          <p:nvPr/>
        </p:nvSpPr>
        <p:spPr>
          <a:xfrm>
            <a:off x="8158348" y="3310689"/>
            <a:ext cx="3746396" cy="520619"/>
          </a:xfrm>
          <a:prstGeom prst="rect">
            <a:avLst/>
          </a:prstGeom>
        </p:spPr>
        <p:txBody>
          <a:bodyPr vert="horz" lIns="0" tIns="45720" rIns="9000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i="0" kern="1200">
                <a:solidFill>
                  <a:schemeClr val="tx1"/>
                </a:solidFill>
                <a:latin typeface="Univers LT Pro 45 Light" panose="020B04030202020202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Univers LT Std 45 Light" panose="020B04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Univers LT Std 45 Light" panose="020B04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solidFill>
                  <a:srgbClr val="000000"/>
                </a:solidFill>
                <a:latin typeface="Arial Black" panose="020B0A04020102020204" pitchFamily="34" charset="0"/>
              </a:rPr>
              <a:t>Article 27 (adequate standard of living)</a:t>
            </a:r>
            <a:endParaRPr lang="en-US" sz="2800" dirty="0">
              <a:latin typeface="Arial Black" panose="020B0A04020102020204" pitchFamily="34" charset="0"/>
            </a:endParaRPr>
          </a:p>
        </p:txBody>
      </p:sp>
      <p:sp>
        <p:nvSpPr>
          <p:cNvPr id="10" name="Text Placeholder 5">
            <a:extLst>
              <a:ext uri="{FF2B5EF4-FFF2-40B4-BE49-F238E27FC236}">
                <a16:creationId xmlns:a16="http://schemas.microsoft.com/office/drawing/2014/main" id="{44B0DA80-CDA8-3FFF-EFE4-6098B6C7888B}"/>
              </a:ext>
            </a:extLst>
          </p:cNvPr>
          <p:cNvSpPr txBox="1">
            <a:spLocks/>
          </p:cNvSpPr>
          <p:nvPr/>
        </p:nvSpPr>
        <p:spPr>
          <a:xfrm>
            <a:off x="8158348" y="3979317"/>
            <a:ext cx="3746396" cy="1051914"/>
          </a:xfrm>
          <a:prstGeom prst="rect">
            <a:avLst/>
          </a:prstGeom>
        </p:spPr>
        <p:txBody>
          <a:bodyPr vert="horz" lIns="0" tIns="45720" rIns="91440" bIns="45720" rtlCol="0">
            <a:noAutofit/>
          </a:bodyPr>
          <a:lstStyle>
            <a:lvl1pPr marL="0" indent="0" algn="l" defTabSz="914400" rtl="0" eaLnBrk="1" latinLnBrk="0" hangingPunct="1">
              <a:lnSpc>
                <a:spcPct val="90000"/>
              </a:lnSpc>
              <a:spcBef>
                <a:spcPts val="1000"/>
              </a:spcBef>
              <a:buFontTx/>
              <a:buNone/>
              <a:defRPr sz="1800" b="0" i="0" kern="1200">
                <a:solidFill>
                  <a:schemeClr val="bg1"/>
                </a:solidFill>
                <a:latin typeface="Univers LT Pro 45 Light" panose="020B04030202020202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Univers LT Std 45 Light" panose="020B04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Univers LT Std 45 Light" panose="020B04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Univers LT Std 45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GB" sz="1600" dirty="0">
                <a:latin typeface="Arial" panose="020B0604020202020204" pitchFamily="34" charset="0"/>
                <a:cs typeface="Arial" panose="020B0604020202020204" pitchFamily="34" charset="0"/>
              </a:rPr>
              <a:t>Every child has the right to a standard of living that is good enough to meet their physical and social needs and support their development. Governments must help families who cannot afford to provide this. </a:t>
            </a:r>
          </a:p>
        </p:txBody>
      </p:sp>
      <p:pic>
        <p:nvPicPr>
          <p:cNvPr id="7" name="Graphic 6">
            <a:extLst>
              <a:ext uri="{FF2B5EF4-FFF2-40B4-BE49-F238E27FC236}">
                <a16:creationId xmlns:a16="http://schemas.microsoft.com/office/drawing/2014/main" id="{FD6B4B8E-6CC5-78FF-B14E-07E80CDEF94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86681" y="823721"/>
            <a:ext cx="1600443" cy="2133924"/>
          </a:xfrm>
          <a:prstGeom prst="rect">
            <a:avLst/>
          </a:prstGeom>
        </p:spPr>
      </p:pic>
      <p:pic>
        <p:nvPicPr>
          <p:cNvPr id="8" name="Graphic 7">
            <a:extLst>
              <a:ext uri="{FF2B5EF4-FFF2-40B4-BE49-F238E27FC236}">
                <a16:creationId xmlns:a16="http://schemas.microsoft.com/office/drawing/2014/main" id="{0AC83F5A-CA8B-57D4-DF64-2396A326E84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381247" y="3310689"/>
            <a:ext cx="1600443" cy="2133924"/>
          </a:xfrm>
          <a:prstGeom prst="rect">
            <a:avLst/>
          </a:prstGeom>
        </p:spPr>
      </p:pic>
      <p:pic>
        <p:nvPicPr>
          <p:cNvPr id="11" name="Online Media 10" title="Samantha Bradey, Communications, Resources &amp; Stewardship Manager, introduces Articles 26 &amp; 27">
            <a:hlinkClick r:id="" action="ppaction://media"/>
            <a:extLst>
              <a:ext uri="{FF2B5EF4-FFF2-40B4-BE49-F238E27FC236}">
                <a16:creationId xmlns:a16="http://schemas.microsoft.com/office/drawing/2014/main" id="{2B7366DE-EB77-AE80-3892-17D158AE29A7}"/>
              </a:ext>
            </a:extLst>
          </p:cNvPr>
          <p:cNvPicPr>
            <a:picLocks noRot="1" noChangeAspect="1"/>
          </p:cNvPicPr>
          <p:nvPr>
            <a:videoFile r:link="rId1"/>
          </p:nvPr>
        </p:nvPicPr>
        <p:blipFill>
          <a:blip r:embed="rId8"/>
          <a:stretch>
            <a:fillRect/>
          </a:stretch>
        </p:blipFill>
        <p:spPr>
          <a:xfrm>
            <a:off x="801384" y="2691307"/>
            <a:ext cx="4272847" cy="2414158"/>
          </a:xfrm>
          <a:prstGeom prst="rect">
            <a:avLst/>
          </a:prstGeom>
        </p:spPr>
      </p:pic>
    </p:spTree>
    <p:extLst>
      <p:ext uri="{BB962C8B-B14F-4D97-AF65-F5344CB8AC3E}">
        <p14:creationId xmlns:p14="http://schemas.microsoft.com/office/powerpoint/2010/main" val="409143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1"/>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DD6C81-8AA4-E041-AAF8-8EB97BD3C477}"/>
              </a:ext>
            </a:extLst>
          </p:cNvPr>
          <p:cNvSpPr>
            <a:spLocks noGrp="1"/>
          </p:cNvSpPr>
          <p:nvPr>
            <p:ph type="body" sz="quarter" idx="14"/>
          </p:nvPr>
        </p:nvSpPr>
        <p:spPr>
          <a:xfrm>
            <a:off x="6536001" y="497483"/>
            <a:ext cx="4389173" cy="921003"/>
          </a:xfrm>
        </p:spPr>
        <p:txBody>
          <a:bodyPr/>
          <a:lstStyle/>
          <a:p>
            <a:r>
              <a:rPr lang="en-US" sz="2800" dirty="0">
                <a:latin typeface="Arial Black" panose="020B0A04020102020204" pitchFamily="34" charset="0"/>
              </a:rPr>
              <a:t>EXPLORING ARTICLES 26 &amp; 27</a:t>
            </a:r>
          </a:p>
        </p:txBody>
      </p:sp>
      <p:sp>
        <p:nvSpPr>
          <p:cNvPr id="3" name="Text Placeholder 2">
            <a:extLst>
              <a:ext uri="{FF2B5EF4-FFF2-40B4-BE49-F238E27FC236}">
                <a16:creationId xmlns:a16="http://schemas.microsoft.com/office/drawing/2014/main" id="{D795E4B6-838B-EB4E-BE98-33E79F1EFA72}"/>
              </a:ext>
            </a:extLst>
          </p:cNvPr>
          <p:cNvSpPr>
            <a:spLocks noGrp="1"/>
          </p:cNvSpPr>
          <p:nvPr>
            <p:ph type="body" sz="quarter" idx="17"/>
          </p:nvPr>
        </p:nvSpPr>
        <p:spPr>
          <a:xfrm>
            <a:off x="6535899" y="3681012"/>
            <a:ext cx="5484651" cy="224238"/>
          </a:xfrm>
        </p:spPr>
        <p:txBody>
          <a:bodyPr/>
          <a:lstStyle/>
          <a:p>
            <a:r>
              <a:rPr lang="en-GB">
                <a:latin typeface="Arial Black" panose="020B0A04020102020204" pitchFamily="34" charset="0"/>
              </a:rPr>
              <a:t>What are the basic things that every child needs in order to have a good standard of living?</a:t>
            </a:r>
            <a:endParaRPr lang="en-US" dirty="0">
              <a:latin typeface="Arial Black" panose="020B0A04020102020204" pitchFamily="34" charset="0"/>
            </a:endParaRPr>
          </a:p>
        </p:txBody>
      </p:sp>
      <p:sp>
        <p:nvSpPr>
          <p:cNvPr id="5" name="Text Placeholder 4">
            <a:extLst>
              <a:ext uri="{FF2B5EF4-FFF2-40B4-BE49-F238E27FC236}">
                <a16:creationId xmlns:a16="http://schemas.microsoft.com/office/drawing/2014/main" id="{80BACD06-3EA4-8443-8E69-00A32D75E953}"/>
              </a:ext>
            </a:extLst>
          </p:cNvPr>
          <p:cNvSpPr>
            <a:spLocks noGrp="1"/>
          </p:cNvSpPr>
          <p:nvPr>
            <p:ph type="body" sz="quarter" idx="23"/>
          </p:nvPr>
        </p:nvSpPr>
        <p:spPr>
          <a:xfrm>
            <a:off x="6535899" y="2141136"/>
            <a:ext cx="5351301" cy="1357312"/>
          </a:xfrm>
        </p:spPr>
        <p:txBody>
          <a:bodyPr>
            <a:normAutofit/>
          </a:bodyPr>
          <a:lstStyle/>
          <a:p>
            <a:r>
              <a:rPr lang="en-GB" sz="2000" b="0" i="0" dirty="0">
                <a:solidFill>
                  <a:srgbClr val="000000"/>
                </a:solidFill>
                <a:effectLst/>
                <a:latin typeface="Arial" panose="020B0604020202020204" pitchFamily="34" charset="0"/>
                <a:cs typeface="Arial" panose="020B0604020202020204" pitchFamily="34" charset="0"/>
              </a:rPr>
              <a:t>Give yourself one minute to think of as many answers as you can to the question below. </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56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DAE188-B461-304A-9ACF-B4696591BBA5}"/>
              </a:ext>
            </a:extLst>
          </p:cNvPr>
          <p:cNvSpPr>
            <a:spLocks noGrp="1"/>
          </p:cNvSpPr>
          <p:nvPr>
            <p:ph type="body" sz="quarter" idx="14"/>
          </p:nvPr>
        </p:nvSpPr>
        <p:spPr>
          <a:xfrm>
            <a:off x="528741" y="428036"/>
            <a:ext cx="6631476" cy="921003"/>
          </a:xfrm>
        </p:spPr>
        <p:txBody>
          <a:bodyPr/>
          <a:lstStyle/>
          <a:p>
            <a:r>
              <a:rPr lang="en-US" sz="2800" dirty="0">
                <a:latin typeface="Arial Black" panose="020B0A04020102020204" pitchFamily="34" charset="0"/>
              </a:rPr>
              <a:t>EXPLORING ARTICLES 26 &amp; 27</a:t>
            </a:r>
          </a:p>
        </p:txBody>
      </p:sp>
      <p:sp>
        <p:nvSpPr>
          <p:cNvPr id="3" name="Text Placeholder 2">
            <a:extLst>
              <a:ext uri="{FF2B5EF4-FFF2-40B4-BE49-F238E27FC236}">
                <a16:creationId xmlns:a16="http://schemas.microsoft.com/office/drawing/2014/main" id="{969CAE0C-8DF7-5944-AE5F-25312ADF0302}"/>
              </a:ext>
            </a:extLst>
          </p:cNvPr>
          <p:cNvSpPr>
            <a:spLocks noGrp="1"/>
          </p:cNvSpPr>
          <p:nvPr>
            <p:ph type="body" sz="quarter" idx="17"/>
          </p:nvPr>
        </p:nvSpPr>
        <p:spPr>
          <a:xfrm>
            <a:off x="528636" y="6382128"/>
            <a:ext cx="10781619" cy="259486"/>
          </a:xfrm>
        </p:spPr>
        <p:txBody>
          <a:bodyPr/>
          <a:lstStyle/>
          <a:p>
            <a:r>
              <a:rPr lang="en-US" sz="1800" dirty="0">
                <a:latin typeface="Arial Black" panose="020B0A04020102020204" pitchFamily="34" charset="0"/>
              </a:rPr>
              <a:t>What else did you think of?</a:t>
            </a:r>
          </a:p>
        </p:txBody>
      </p:sp>
      <p:sp>
        <p:nvSpPr>
          <p:cNvPr id="4" name="Text Placeholder 3">
            <a:extLst>
              <a:ext uri="{FF2B5EF4-FFF2-40B4-BE49-F238E27FC236}">
                <a16:creationId xmlns:a16="http://schemas.microsoft.com/office/drawing/2014/main" id="{7920D01A-4E83-BD46-A2A0-3F244A7D11DC}"/>
              </a:ext>
            </a:extLst>
          </p:cNvPr>
          <p:cNvSpPr>
            <a:spLocks noGrp="1"/>
          </p:cNvSpPr>
          <p:nvPr>
            <p:ph type="body" sz="quarter" idx="20"/>
          </p:nvPr>
        </p:nvSpPr>
        <p:spPr>
          <a:xfrm>
            <a:off x="528636" y="1563691"/>
            <a:ext cx="10781620" cy="448808"/>
          </a:xfrm>
        </p:spPr>
        <p:txBody>
          <a:bodyPr>
            <a:normAutofit/>
          </a:bodyPr>
          <a:lstStyle/>
          <a:p>
            <a:r>
              <a:rPr lang="en-US" sz="2000" dirty="0">
                <a:latin typeface="Arial Black" panose="020B0A04020102020204" pitchFamily="34" charset="0"/>
              </a:rPr>
              <a:t>Did you think of these?</a:t>
            </a:r>
          </a:p>
        </p:txBody>
      </p:sp>
      <p:sp>
        <p:nvSpPr>
          <p:cNvPr id="5" name="Text Placeholder 4">
            <a:extLst>
              <a:ext uri="{FF2B5EF4-FFF2-40B4-BE49-F238E27FC236}">
                <a16:creationId xmlns:a16="http://schemas.microsoft.com/office/drawing/2014/main" id="{605676CA-21AD-D447-A863-BE7395533B6E}"/>
              </a:ext>
            </a:extLst>
          </p:cNvPr>
          <p:cNvSpPr>
            <a:spLocks noGrp="1"/>
          </p:cNvSpPr>
          <p:nvPr>
            <p:ph type="body" sz="quarter" idx="21"/>
          </p:nvPr>
        </p:nvSpPr>
        <p:spPr>
          <a:xfrm>
            <a:off x="528636" y="2012499"/>
            <a:ext cx="11471580" cy="4369629"/>
          </a:xfrm>
        </p:spPr>
        <p:txBody>
          <a:bodyPr>
            <a:noAutofit/>
          </a:bodyPr>
          <a:lstStyle/>
          <a:p>
            <a:pPr algn="l" rtl="0" fontAlgn="base">
              <a:buFont typeface="Arial" panose="020B0604020202020204" pitchFamily="34" charset="0"/>
              <a:buChar char="•"/>
            </a:pPr>
            <a:r>
              <a:rPr lang="en-GB" sz="1300" b="0" i="0" dirty="0">
                <a:solidFill>
                  <a:srgbClr val="000000"/>
                </a:solidFill>
                <a:effectLst/>
                <a:latin typeface="Arial" panose="020B0604020202020204" pitchFamily="34" charset="0"/>
                <a:cs typeface="Arial" panose="020B0604020202020204" pitchFamily="34" charset="0"/>
              </a:rPr>
              <a:t>A safe, warm and dry place to live</a:t>
            </a:r>
          </a:p>
          <a:p>
            <a:pPr algn="l" rtl="0" fontAlgn="base">
              <a:buFont typeface="Arial" panose="020B0604020202020204" pitchFamily="34" charset="0"/>
              <a:buChar char="•"/>
            </a:pPr>
            <a:r>
              <a:rPr lang="en-GB" sz="1300" b="0" i="0" dirty="0">
                <a:solidFill>
                  <a:srgbClr val="000000"/>
                </a:solidFill>
                <a:effectLst/>
                <a:latin typeface="Arial" panose="020B0604020202020204" pitchFamily="34" charset="0"/>
                <a:cs typeface="Arial" panose="020B0604020202020204" pitchFamily="34" charset="0"/>
              </a:rPr>
              <a:t>Nutritious food</a:t>
            </a:r>
          </a:p>
          <a:p>
            <a:pPr algn="l" rtl="0" fontAlgn="base">
              <a:buFont typeface="Arial" panose="020B0604020202020204" pitchFamily="34" charset="0"/>
              <a:buChar char="•"/>
            </a:pPr>
            <a:r>
              <a:rPr lang="en-GB" sz="1300" b="0" i="0" dirty="0">
                <a:solidFill>
                  <a:srgbClr val="000000"/>
                </a:solidFill>
                <a:effectLst/>
                <a:latin typeface="Arial" panose="020B0604020202020204" pitchFamily="34" charset="0"/>
                <a:cs typeface="Arial" panose="020B0604020202020204" pitchFamily="34" charset="0"/>
              </a:rPr>
              <a:t>Clean water to drink</a:t>
            </a:r>
          </a:p>
          <a:p>
            <a:pPr algn="l" rtl="0" fontAlgn="base">
              <a:buFont typeface="Arial" panose="020B0604020202020204" pitchFamily="34" charset="0"/>
              <a:buChar char="•"/>
            </a:pPr>
            <a:r>
              <a:rPr lang="en-GB" sz="1300" b="0" i="0" dirty="0">
                <a:solidFill>
                  <a:srgbClr val="000000"/>
                </a:solidFill>
                <a:effectLst/>
                <a:latin typeface="Arial" panose="020B0604020202020204" pitchFamily="34" charset="0"/>
                <a:cs typeface="Arial" panose="020B0604020202020204" pitchFamily="34" charset="0"/>
              </a:rPr>
              <a:t>Somewhere to wash </a:t>
            </a:r>
          </a:p>
          <a:p>
            <a:pPr algn="l" rtl="0" fontAlgn="base">
              <a:buFont typeface="Arial" panose="020B0604020202020204" pitchFamily="34" charset="0"/>
              <a:buChar char="•"/>
            </a:pPr>
            <a:r>
              <a:rPr lang="en-GB" sz="1300" b="0" i="0" dirty="0">
                <a:solidFill>
                  <a:srgbClr val="000000"/>
                </a:solidFill>
                <a:effectLst/>
                <a:latin typeface="Arial" panose="020B0604020202020204" pitchFamily="34" charset="0"/>
                <a:cs typeface="Arial" panose="020B0604020202020204" pitchFamily="34" charset="0"/>
              </a:rPr>
              <a:t>Clean clothes to wear</a:t>
            </a:r>
          </a:p>
          <a:p>
            <a:pPr algn="l" rtl="0" fontAlgn="base">
              <a:buFont typeface="Arial" panose="020B0604020202020204" pitchFamily="34" charset="0"/>
              <a:buChar char="•"/>
            </a:pPr>
            <a:r>
              <a:rPr lang="en-GB" sz="1300" b="0" i="0" dirty="0">
                <a:solidFill>
                  <a:srgbClr val="000000"/>
                </a:solidFill>
                <a:effectLst/>
                <a:latin typeface="Arial" panose="020B0604020202020204" pitchFamily="34" charset="0"/>
                <a:cs typeface="Arial" panose="020B0604020202020204" pitchFamily="34" charset="0"/>
              </a:rPr>
              <a:t>Space, time and resources to relax and play</a:t>
            </a:r>
          </a:p>
          <a:p>
            <a:pPr algn="l" rtl="0" fontAlgn="base">
              <a:buFont typeface="Arial" panose="020B0604020202020204" pitchFamily="34" charset="0"/>
              <a:buChar char="•"/>
            </a:pPr>
            <a:r>
              <a:rPr lang="en-GB" sz="1300" b="0" i="0" dirty="0">
                <a:solidFill>
                  <a:srgbClr val="000000"/>
                </a:solidFill>
                <a:effectLst/>
                <a:latin typeface="Arial" panose="020B0604020202020204" pitchFamily="34" charset="0"/>
                <a:cs typeface="Arial" panose="020B0604020202020204" pitchFamily="34" charset="0"/>
              </a:rPr>
              <a:t>Healthcare and medical treatment</a:t>
            </a:r>
          </a:p>
          <a:p>
            <a:pPr algn="l" rtl="0" fontAlgn="base">
              <a:buFont typeface="Arial" panose="020B0604020202020204" pitchFamily="34" charset="0"/>
              <a:buChar char="•"/>
            </a:pPr>
            <a:r>
              <a:rPr lang="en-GB" sz="1300" b="0" i="0" dirty="0">
                <a:solidFill>
                  <a:srgbClr val="000000"/>
                </a:solidFill>
                <a:effectLst/>
                <a:latin typeface="Arial" panose="020B0604020202020204" pitchFamily="34" charset="0"/>
                <a:cs typeface="Arial" panose="020B0604020202020204" pitchFamily="34" charset="0"/>
              </a:rPr>
              <a:t>Education and the chance to develop your talents</a:t>
            </a:r>
          </a:p>
          <a:p>
            <a:pPr algn="l" rtl="0" fontAlgn="base">
              <a:buFont typeface="Arial" panose="020B0604020202020204" pitchFamily="34" charset="0"/>
              <a:buChar char="•"/>
            </a:pPr>
            <a:r>
              <a:rPr lang="en-GB" sz="1300" b="0" i="0" dirty="0">
                <a:solidFill>
                  <a:srgbClr val="000000"/>
                </a:solidFill>
                <a:effectLst/>
                <a:latin typeface="Arial" panose="020B0604020202020204" pitchFamily="34" charset="0"/>
                <a:cs typeface="Arial" panose="020B0604020202020204" pitchFamily="34" charset="0"/>
              </a:rPr>
              <a:t>A chance to have friends</a:t>
            </a:r>
          </a:p>
          <a:p>
            <a:pPr algn="l" rtl="0" fontAlgn="base">
              <a:buFont typeface="Arial" panose="020B0604020202020204" pitchFamily="34" charset="0"/>
              <a:buChar char="•"/>
            </a:pPr>
            <a:r>
              <a:rPr lang="en-GB" sz="1300" b="0" i="0" dirty="0">
                <a:solidFill>
                  <a:srgbClr val="000000"/>
                </a:solidFill>
                <a:effectLst/>
                <a:latin typeface="Arial" panose="020B0604020202020204" pitchFamily="34" charset="0"/>
                <a:cs typeface="Arial" panose="020B0604020202020204" pitchFamily="34" charset="0"/>
              </a:rPr>
              <a:t>People to look after you</a:t>
            </a:r>
          </a:p>
          <a:p>
            <a:pPr algn="l" rtl="0" fontAlgn="base">
              <a:buFont typeface="Arial" panose="020B0604020202020204" pitchFamily="34" charset="0"/>
              <a:buChar char="•"/>
            </a:pPr>
            <a:r>
              <a:rPr lang="en-GB" sz="1300" b="0" i="0" dirty="0">
                <a:solidFill>
                  <a:srgbClr val="000000"/>
                </a:solidFill>
                <a:effectLst/>
                <a:latin typeface="Arial" panose="020B0604020202020204" pitchFamily="34" charset="0"/>
                <a:cs typeface="Arial" panose="020B0604020202020204" pitchFamily="34" charset="0"/>
              </a:rPr>
              <a:t>Enough money for the essential things in life</a:t>
            </a:r>
          </a:p>
          <a:p>
            <a:pPr marL="0" indent="0" algn="l" rtl="0" fontAlgn="base">
              <a:buNone/>
            </a:pPr>
            <a:r>
              <a:rPr lang="en-GB" sz="1300" b="0" i="0" dirty="0">
                <a:solidFill>
                  <a:srgbClr val="000000"/>
                </a:solidFill>
                <a:effectLst/>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58401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767E2F-0883-B9A9-5DEE-F19AEA1475EF}"/>
              </a:ext>
            </a:extLst>
          </p:cNvPr>
          <p:cNvSpPr>
            <a:spLocks noGrp="1"/>
          </p:cNvSpPr>
          <p:nvPr>
            <p:ph type="body" sz="quarter" idx="14"/>
          </p:nvPr>
        </p:nvSpPr>
        <p:spPr>
          <a:xfrm>
            <a:off x="528742" y="552684"/>
            <a:ext cx="6536088" cy="671704"/>
          </a:xfrm>
        </p:spPr>
        <p:txBody>
          <a:bodyPr/>
          <a:lstStyle/>
          <a:p>
            <a:r>
              <a:rPr lang="en-US" sz="3800" dirty="0">
                <a:latin typeface="Arial Black" panose="020B0A04020102020204" pitchFamily="34" charset="0"/>
              </a:rPr>
              <a:t>PRIMARY ACTIVITIES</a:t>
            </a:r>
          </a:p>
        </p:txBody>
      </p:sp>
      <p:sp>
        <p:nvSpPr>
          <p:cNvPr id="3" name="Text Placeholder 2">
            <a:extLst>
              <a:ext uri="{FF2B5EF4-FFF2-40B4-BE49-F238E27FC236}">
                <a16:creationId xmlns:a16="http://schemas.microsoft.com/office/drawing/2014/main" id="{2E809C3F-92F3-A964-CBC8-D5049C1C1F69}"/>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p:txBody>
      </p:sp>
      <p:sp>
        <p:nvSpPr>
          <p:cNvPr id="4" name="Rectangle 3">
            <a:extLst>
              <a:ext uri="{FF2B5EF4-FFF2-40B4-BE49-F238E27FC236}">
                <a16:creationId xmlns:a16="http://schemas.microsoft.com/office/drawing/2014/main" id="{E95D1F9D-23C7-7303-B75E-3F3BD1B912CB}"/>
              </a:ext>
            </a:extLst>
          </p:cNvPr>
          <p:cNvSpPr/>
          <p:nvPr/>
        </p:nvSpPr>
        <p:spPr>
          <a:xfrm>
            <a:off x="528741" y="2137472"/>
            <a:ext cx="6536087"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05F42D4-759C-0084-0604-75C92CF20A90}"/>
              </a:ext>
            </a:extLst>
          </p:cNvPr>
          <p:cNvSpPr/>
          <p:nvPr/>
        </p:nvSpPr>
        <p:spPr>
          <a:xfrm>
            <a:off x="528741" y="4434357"/>
            <a:ext cx="5676115" cy="21514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079DBE2-2550-30FE-3F8D-3F3C730CB51A}"/>
              </a:ext>
            </a:extLst>
          </p:cNvPr>
          <p:cNvSpPr/>
          <p:nvPr/>
        </p:nvSpPr>
        <p:spPr>
          <a:xfrm>
            <a:off x="7064830" y="2136586"/>
            <a:ext cx="4868184"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1238C7B-2FE0-8A8D-1EEC-D11B2AFFD794}"/>
              </a:ext>
            </a:extLst>
          </p:cNvPr>
          <p:cNvSpPr/>
          <p:nvPr/>
        </p:nvSpPr>
        <p:spPr>
          <a:xfrm>
            <a:off x="6204854" y="4434357"/>
            <a:ext cx="5728160"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A32228E-A587-B079-368C-799516903CFD}"/>
              </a:ext>
            </a:extLst>
          </p:cNvPr>
          <p:cNvSpPr txBox="1"/>
          <p:nvPr/>
        </p:nvSpPr>
        <p:spPr>
          <a:xfrm>
            <a:off x="7464253" y="2355968"/>
            <a:ext cx="4069337" cy="1754326"/>
          </a:xfrm>
          <a:prstGeom prst="rect">
            <a:avLst/>
          </a:prstGeom>
          <a:noFill/>
        </p:spPr>
        <p:txBody>
          <a:bodyPr wrap="square" rtlCol="0">
            <a:spAutoFit/>
          </a:bodyPr>
          <a:lstStyle/>
          <a:p>
            <a:pPr algn="ctr"/>
            <a:r>
              <a:rPr lang="en-GB" sz="1800" b="0" dirty="0">
                <a:solidFill>
                  <a:schemeClr val="bg1"/>
                </a:solidFill>
                <a:effectLst/>
                <a:latin typeface="Arial" panose="020B0604020202020204" pitchFamily="34" charset="0"/>
                <a:cs typeface="Arial" panose="020B0604020202020204" pitchFamily="34" charset="0"/>
              </a:rPr>
              <a:t>Explore Article 26 &amp; 27 in your class.  Draw images or find items that represent Article 26 and Article 27 or write a poem or story about why everyone should have a good enough standard of living. </a:t>
            </a:r>
            <a:endParaRPr lang="en-GB" sz="1600" dirty="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DD3FF4E1-6384-ACDA-AC24-C12B1E305126}"/>
              </a:ext>
            </a:extLst>
          </p:cNvPr>
          <p:cNvSpPr txBox="1"/>
          <p:nvPr/>
        </p:nvSpPr>
        <p:spPr>
          <a:xfrm>
            <a:off x="6571798" y="4718881"/>
            <a:ext cx="5091461" cy="1477328"/>
          </a:xfrm>
          <a:prstGeom prst="rect">
            <a:avLst/>
          </a:prstGeom>
          <a:noFill/>
        </p:spPr>
        <p:txBody>
          <a:bodyPr wrap="square" rtlCol="0">
            <a:spAutoFit/>
          </a:bodyPr>
          <a:lstStyle/>
          <a:p>
            <a:pPr algn="ctr"/>
            <a:r>
              <a:rPr lang="en-GB" sz="1800" b="0" dirty="0">
                <a:solidFill>
                  <a:schemeClr val="bg1"/>
                </a:solidFill>
                <a:effectLst/>
                <a:latin typeface="Arial" panose="020B0604020202020204" pitchFamily="34" charset="0"/>
                <a:cs typeface="Arial" panose="020B0604020202020204" pitchFamily="34" charset="0"/>
              </a:rPr>
              <a:t>What do we all need to have a good enough life (Article 27)?  Choose a teddy or character and talk about what it needs to enjoy a good enough standard of living. Draw pictures of all the things your character needs in life. </a:t>
            </a:r>
            <a:endParaRPr lang="en-GB" sz="1100"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68AB74C1-8E97-AF83-2917-1BDE1E72C459}"/>
              </a:ext>
            </a:extLst>
          </p:cNvPr>
          <p:cNvSpPr txBox="1"/>
          <p:nvPr/>
        </p:nvSpPr>
        <p:spPr>
          <a:xfrm>
            <a:off x="588921" y="4580382"/>
            <a:ext cx="2777877" cy="1754326"/>
          </a:xfrm>
          <a:prstGeom prst="rect">
            <a:avLst/>
          </a:prstGeom>
          <a:noFill/>
        </p:spPr>
        <p:txBody>
          <a:bodyPr wrap="square" rtlCol="0">
            <a:spAutoFit/>
          </a:bodyPr>
          <a:lstStyle/>
          <a:p>
            <a:pPr algn="ctr"/>
            <a:r>
              <a:rPr lang="en-GB" sz="1800" b="0" dirty="0">
                <a:solidFill>
                  <a:srgbClr val="000000"/>
                </a:solidFill>
                <a:effectLst/>
                <a:latin typeface="Arial" panose="020B0604020202020204" pitchFamily="34" charset="0"/>
                <a:cs typeface="Arial" panose="020B0604020202020204" pitchFamily="34" charset="0"/>
              </a:rPr>
              <a:t>Read </a:t>
            </a:r>
            <a:r>
              <a:rPr lang="en-GB" sz="1800" b="1" dirty="0">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The Invisible</a:t>
            </a:r>
            <a:r>
              <a:rPr lang="en-GB" sz="1800" b="0" dirty="0">
                <a:solidFill>
                  <a:srgbClr val="000000"/>
                </a:solidFill>
                <a:effectLst/>
                <a:latin typeface="Arial" panose="020B0604020202020204" pitchFamily="34" charset="0"/>
                <a:cs typeface="Arial" panose="020B0604020202020204" pitchFamily="34" charset="0"/>
              </a:rPr>
              <a:t> by Tom Percival. Discuss reasons why Isabel feels invisible. How can we make sure that everyone feels seen? </a:t>
            </a:r>
            <a:endParaRPr lang="en-GB" sz="14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7FD5D052-65BD-1B4F-1CF2-727342CCC180}"/>
              </a:ext>
            </a:extLst>
          </p:cNvPr>
          <p:cNvSpPr txBox="1"/>
          <p:nvPr/>
        </p:nvSpPr>
        <p:spPr>
          <a:xfrm>
            <a:off x="632755" y="2250532"/>
            <a:ext cx="3598184" cy="1923604"/>
          </a:xfrm>
          <a:prstGeom prst="rect">
            <a:avLst/>
          </a:prstGeom>
          <a:noFill/>
        </p:spPr>
        <p:txBody>
          <a:bodyPr wrap="square" rtlCol="0">
            <a:spAutoFit/>
          </a:bodyPr>
          <a:lstStyle/>
          <a:p>
            <a:pPr algn="ctr"/>
            <a:r>
              <a:rPr lang="en-GB" sz="1700" b="0" dirty="0">
                <a:effectLst/>
                <a:latin typeface="Arial" panose="020B0604020202020204" pitchFamily="34" charset="0"/>
                <a:cs typeface="Arial" panose="020B0604020202020204" pitchFamily="34" charset="0"/>
              </a:rPr>
              <a:t>Around the world, people live in all sorts of different homes.  Research different types of homes and discuss or watch </a:t>
            </a:r>
            <a:r>
              <a:rPr lang="en-GB" sz="1700" b="1" dirty="0">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this video</a:t>
            </a:r>
            <a:r>
              <a:rPr lang="en-GB" sz="1700" b="0" dirty="0">
                <a:effectLst/>
                <a:latin typeface="Arial" panose="020B0604020202020204" pitchFamily="34" charset="0"/>
                <a:cs typeface="Arial" panose="020B0604020202020204" pitchFamily="34" charset="0"/>
              </a:rPr>
              <a:t>. What would your ideal home look like? Draw a picture and label the important elements.  </a:t>
            </a:r>
            <a:endParaRPr lang="en-GB" sz="1700" dirty="0">
              <a:latin typeface="Arial" panose="020B0604020202020204" pitchFamily="34" charset="0"/>
              <a:cs typeface="Arial" panose="020B0604020202020204" pitchFamily="34" charset="0"/>
            </a:endParaRPr>
          </a:p>
        </p:txBody>
      </p:sp>
      <p:pic>
        <p:nvPicPr>
          <p:cNvPr id="9" name="Online Media 8" title="Storytime: The Invisible with Tom Percival">
            <a:hlinkClick r:id="" action="ppaction://media"/>
            <a:extLst>
              <a:ext uri="{FF2B5EF4-FFF2-40B4-BE49-F238E27FC236}">
                <a16:creationId xmlns:a16="http://schemas.microsoft.com/office/drawing/2014/main" id="{271B5FC8-3CD9-8B42-7CD3-1F2AFD9FB43A}"/>
              </a:ext>
            </a:extLst>
          </p:cNvPr>
          <p:cNvPicPr>
            <a:picLocks noRot="1" noChangeAspect="1"/>
          </p:cNvPicPr>
          <p:nvPr>
            <a:videoFile r:link="rId1"/>
          </p:nvPr>
        </p:nvPicPr>
        <p:blipFill>
          <a:blip r:embed="rId6"/>
          <a:stretch>
            <a:fillRect/>
          </a:stretch>
        </p:blipFill>
        <p:spPr>
          <a:xfrm>
            <a:off x="3447147" y="4598093"/>
            <a:ext cx="2540000" cy="1435100"/>
          </a:xfrm>
          <a:prstGeom prst="rect">
            <a:avLst/>
          </a:prstGeom>
        </p:spPr>
      </p:pic>
      <p:pic>
        <p:nvPicPr>
          <p:cNvPr id="14" name="Online Media 13" title="Homes Around the World">
            <a:hlinkClick r:id="" action="ppaction://media"/>
            <a:extLst>
              <a:ext uri="{FF2B5EF4-FFF2-40B4-BE49-F238E27FC236}">
                <a16:creationId xmlns:a16="http://schemas.microsoft.com/office/drawing/2014/main" id="{F17BEB22-9243-C7CB-36E3-21F1D706CCC0}"/>
              </a:ext>
            </a:extLst>
          </p:cNvPr>
          <p:cNvPicPr>
            <a:picLocks noRot="1" noChangeAspect="1"/>
          </p:cNvPicPr>
          <p:nvPr>
            <a:videoFile r:link="rId2"/>
          </p:nvPr>
        </p:nvPicPr>
        <p:blipFill>
          <a:blip r:embed="rId7"/>
          <a:stretch>
            <a:fillRect/>
          </a:stretch>
        </p:blipFill>
        <p:spPr>
          <a:xfrm>
            <a:off x="4295256" y="2515581"/>
            <a:ext cx="2540000" cy="1435100"/>
          </a:xfrm>
          <a:prstGeom prst="rect">
            <a:avLst/>
          </a:prstGeom>
        </p:spPr>
      </p:pic>
    </p:spTree>
    <p:extLst>
      <p:ext uri="{BB962C8B-B14F-4D97-AF65-F5344CB8AC3E}">
        <p14:creationId xmlns:p14="http://schemas.microsoft.com/office/powerpoint/2010/main" val="2002339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9"/>
                </p:tgtEl>
              </p:cMediaNode>
            </p:video>
            <p:seq concurrent="1" nextAc="seek">
              <p:cTn id="12" restart="whenNotActive" fill="hold" evtFilter="cancelBubble" nodeType="interactiveSeq">
                <p:stCondLst>
                  <p:cond evt="onClick" delay="0">
                    <p:tgtEl>
                      <p:spTgt spid="9"/>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9"/>
                                        </p:tgtEl>
                                      </p:cBhvr>
                                    </p:cmd>
                                  </p:childTnLst>
                                </p:cTn>
                              </p:par>
                            </p:childTnLst>
                          </p:cTn>
                        </p:par>
                      </p:childTnLst>
                    </p:cTn>
                  </p:par>
                </p:childTnLst>
              </p:cTn>
              <p:nextCondLst>
                <p:cond evt="onClick" delay="0">
                  <p:tgtEl>
                    <p:spTgt spid="9"/>
                  </p:tgtEl>
                </p:cond>
              </p:nextCondLst>
            </p:seq>
            <p:video>
              <p:cMediaNode vol="80000">
                <p:cTn id="17" fill="hold" display="0">
                  <p:stCondLst>
                    <p:cond delay="indefinite"/>
                  </p:stCondLst>
                </p:cTn>
                <p:tgtEl>
                  <p:spTgt spid="14"/>
                </p:tgtEl>
              </p:cMediaNode>
            </p:video>
            <p:seq concurrent="1" nextAc="seek">
              <p:cTn id="18" restart="whenNotActive" fill="hold" evtFilter="cancelBubble" nodeType="interactiveSeq">
                <p:stCondLst>
                  <p:cond evt="onClick" delay="0">
                    <p:tgtEl>
                      <p:spTgt spid="14"/>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14"/>
                                        </p:tgtEl>
                                      </p:cBhvr>
                                    </p:cmd>
                                  </p:childTnLst>
                                </p:cTn>
                              </p:par>
                            </p:childTnLst>
                          </p:cTn>
                        </p:par>
                      </p:childTnLst>
                    </p:cTn>
                  </p:par>
                </p:childTnLst>
              </p:cTn>
              <p:nextCondLst>
                <p:cond evt="onClick" delay="0">
                  <p:tgtEl>
                    <p:spTgt spid="1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E6E59D-9743-29F0-B67F-54BFDE309694}"/>
              </a:ext>
            </a:extLst>
          </p:cNvPr>
          <p:cNvSpPr>
            <a:spLocks noGrp="1"/>
          </p:cNvSpPr>
          <p:nvPr>
            <p:ph type="body" sz="quarter" idx="14"/>
          </p:nvPr>
        </p:nvSpPr>
        <p:spPr>
          <a:xfrm>
            <a:off x="528741" y="552684"/>
            <a:ext cx="7113029" cy="671704"/>
          </a:xfrm>
        </p:spPr>
        <p:txBody>
          <a:bodyPr/>
          <a:lstStyle/>
          <a:p>
            <a:r>
              <a:rPr lang="en-US" sz="3800" dirty="0">
                <a:latin typeface="Arial Black" panose="020B0A04020102020204" pitchFamily="34" charset="0"/>
              </a:rPr>
              <a:t>PRIMARY ACTIVITIES 2</a:t>
            </a:r>
          </a:p>
        </p:txBody>
      </p:sp>
      <p:sp>
        <p:nvSpPr>
          <p:cNvPr id="3" name="Text Placeholder 2">
            <a:extLst>
              <a:ext uri="{FF2B5EF4-FFF2-40B4-BE49-F238E27FC236}">
                <a16:creationId xmlns:a16="http://schemas.microsoft.com/office/drawing/2014/main" id="{F6CEFE9C-DF4E-9A62-A857-1CD66CEAC52E}"/>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4" name="Rectangle 3">
            <a:extLst>
              <a:ext uri="{FF2B5EF4-FFF2-40B4-BE49-F238E27FC236}">
                <a16:creationId xmlns:a16="http://schemas.microsoft.com/office/drawing/2014/main" id="{248D6161-A1A7-87C4-2CFF-151403062A80}"/>
              </a:ext>
            </a:extLst>
          </p:cNvPr>
          <p:cNvSpPr/>
          <p:nvPr/>
        </p:nvSpPr>
        <p:spPr>
          <a:xfrm>
            <a:off x="528742" y="2147746"/>
            <a:ext cx="5060400"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7F0FC9A-4DC3-A95E-EDD1-A65280ACF3C5}"/>
              </a:ext>
            </a:extLst>
          </p:cNvPr>
          <p:cNvSpPr/>
          <p:nvPr/>
        </p:nvSpPr>
        <p:spPr>
          <a:xfrm>
            <a:off x="528741" y="4434357"/>
            <a:ext cx="7113028"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8F72573-65AF-707A-98FE-27DF8EF863B5}"/>
              </a:ext>
            </a:extLst>
          </p:cNvPr>
          <p:cNvSpPr/>
          <p:nvPr/>
        </p:nvSpPr>
        <p:spPr>
          <a:xfrm>
            <a:off x="5589142" y="2137472"/>
            <a:ext cx="6343871"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DA503FD-5B43-FBEC-35EB-041DB2B4A72F}"/>
              </a:ext>
            </a:extLst>
          </p:cNvPr>
          <p:cNvSpPr/>
          <p:nvPr/>
        </p:nvSpPr>
        <p:spPr>
          <a:xfrm>
            <a:off x="7641769" y="4434357"/>
            <a:ext cx="4291243" cy="21514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7AB0D2D-7A56-C172-5C99-4EFDF7642C70}"/>
              </a:ext>
            </a:extLst>
          </p:cNvPr>
          <p:cNvSpPr txBox="1"/>
          <p:nvPr/>
        </p:nvSpPr>
        <p:spPr>
          <a:xfrm>
            <a:off x="681925" y="4526742"/>
            <a:ext cx="3878949" cy="1754326"/>
          </a:xfrm>
          <a:prstGeom prst="rect">
            <a:avLst/>
          </a:prstGeom>
          <a:noFill/>
        </p:spPr>
        <p:txBody>
          <a:bodyPr wrap="square" rtlCol="0">
            <a:spAutoFit/>
          </a:bodyPr>
          <a:lstStyle/>
          <a:p>
            <a:pPr algn="ctr"/>
            <a:r>
              <a:rPr lang="en-GB" sz="1800" b="1" dirty="0">
                <a:solidFill>
                  <a:schemeClr val="bg1"/>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Watch this animation </a:t>
            </a:r>
            <a:r>
              <a:rPr lang="en-GB" sz="1800" b="0" dirty="0">
                <a:solidFill>
                  <a:schemeClr val="bg1"/>
                </a:solidFill>
                <a:effectLst/>
                <a:latin typeface="Arial" panose="020B0604020202020204" pitchFamily="34" charset="0"/>
                <a:cs typeface="Arial" panose="020B0604020202020204" pitchFamily="34" charset="0"/>
              </a:rPr>
              <a:t>about the Sustainable Development Goal – No Poverty. Note down what the causes of poverty worldwide are… then discuss in class and create a display to show what you have learnt. </a:t>
            </a:r>
            <a:endParaRPr lang="en-GB" sz="1400"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5A304D7D-9EF4-7005-6B25-1AD7E6D10336}"/>
              </a:ext>
            </a:extLst>
          </p:cNvPr>
          <p:cNvSpPr txBox="1"/>
          <p:nvPr/>
        </p:nvSpPr>
        <p:spPr>
          <a:xfrm>
            <a:off x="7954722" y="4726616"/>
            <a:ext cx="3672123" cy="1477328"/>
          </a:xfrm>
          <a:prstGeom prst="rect">
            <a:avLst/>
          </a:prstGeom>
          <a:noFill/>
        </p:spPr>
        <p:txBody>
          <a:bodyPr wrap="square" rtlCol="0">
            <a:spAutoFit/>
          </a:bodyPr>
          <a:lstStyle/>
          <a:p>
            <a:pPr algn="ctr"/>
            <a:r>
              <a:rPr lang="en-GB" b="1" dirty="0">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Read about these Rights Respecting Schools</a:t>
            </a:r>
            <a:r>
              <a:rPr lang="en-GB" b="0" dirty="0">
                <a:solidFill>
                  <a:srgbClr val="000000"/>
                </a:solidFill>
                <a:effectLst/>
                <a:latin typeface="Arial" panose="020B0604020202020204" pitchFamily="34" charset="0"/>
                <a:cs typeface="Arial" panose="020B0604020202020204" pitchFamily="34" charset="0"/>
              </a:rPr>
              <a:t> who have set up a swop shop to support families. Could your school do something similar?</a:t>
            </a:r>
            <a:endParaRPr lang="en-GB" b="1" dirty="0">
              <a:solidFill>
                <a:srgbClr val="00AEEF"/>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BAA62055-B017-63E6-96AD-F128D198FEF1}"/>
              </a:ext>
            </a:extLst>
          </p:cNvPr>
          <p:cNvSpPr txBox="1"/>
          <p:nvPr/>
        </p:nvSpPr>
        <p:spPr>
          <a:xfrm>
            <a:off x="681925" y="2208011"/>
            <a:ext cx="4651358" cy="2031325"/>
          </a:xfrm>
          <a:prstGeom prst="rect">
            <a:avLst/>
          </a:prstGeom>
          <a:noFill/>
        </p:spPr>
        <p:txBody>
          <a:bodyPr wrap="square" rtlCol="0">
            <a:spAutoFit/>
          </a:bodyPr>
          <a:lstStyle/>
          <a:p>
            <a:pPr algn="ctr"/>
            <a:r>
              <a:rPr lang="en-GB" sz="1800" b="0" dirty="0">
                <a:solidFill>
                  <a:schemeClr val="bg1"/>
                </a:solidFill>
                <a:effectLst/>
                <a:latin typeface="Arial" panose="020B0604020202020204" pitchFamily="34" charset="0"/>
                <a:cs typeface="Arial" panose="020B0604020202020204" pitchFamily="34" charset="0"/>
              </a:rPr>
              <a:t>Find out about your local foodbank and learn more about their work. You could contact them and ask them to come into school.  Create a poster raising awareness of food banks and encouraging people to donate.  Ask your local supermarket or shops if they will display your posters. </a:t>
            </a:r>
            <a:endParaRPr lang="en-GB" sz="1500" dirty="0">
              <a:solidFill>
                <a:schemeClr val="bg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6C40C9B0-16B1-3DF4-EDF7-63788570C65A}"/>
              </a:ext>
            </a:extLst>
          </p:cNvPr>
          <p:cNvSpPr txBox="1"/>
          <p:nvPr/>
        </p:nvSpPr>
        <p:spPr>
          <a:xfrm>
            <a:off x="5625304" y="2213279"/>
            <a:ext cx="3840943" cy="2062103"/>
          </a:xfrm>
          <a:prstGeom prst="rect">
            <a:avLst/>
          </a:prstGeom>
          <a:noFill/>
        </p:spPr>
        <p:txBody>
          <a:bodyPr wrap="square" rtlCol="0">
            <a:spAutoFit/>
          </a:bodyPr>
          <a:lstStyle/>
          <a:p>
            <a:pPr algn="ctr"/>
            <a:r>
              <a:rPr lang="en-GB" sz="1600" b="0" dirty="0">
                <a:effectLst/>
                <a:latin typeface="Arial" panose="020B0604020202020204" pitchFamily="34" charset="0"/>
                <a:cs typeface="Arial" panose="020B0604020202020204" pitchFamily="34" charset="0"/>
              </a:rPr>
              <a:t>In recent years foodbanks have seen a huge demand for their services and are supporting children and families across the UK who are struggling to afford enough food.  Read or listen to the book </a:t>
            </a:r>
            <a:r>
              <a:rPr lang="en-GB" sz="1600" b="1" dirty="0">
                <a:effectLst/>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‘It’s a no money day’</a:t>
            </a:r>
            <a:r>
              <a:rPr lang="en-GB" sz="1600" b="0" dirty="0">
                <a:effectLst/>
                <a:latin typeface="Arial" panose="020B0604020202020204" pitchFamily="34" charset="0"/>
                <a:cs typeface="Arial" panose="020B0604020202020204" pitchFamily="34" charset="0"/>
              </a:rPr>
              <a:t> by Kate Milner.  How can you help families in your community that need support?</a:t>
            </a:r>
            <a:endParaRPr lang="en-GB" sz="1600" dirty="0">
              <a:latin typeface="Arial" panose="020B0604020202020204" pitchFamily="34" charset="0"/>
              <a:cs typeface="Arial" panose="020B0604020202020204" pitchFamily="34" charset="0"/>
            </a:endParaRPr>
          </a:p>
        </p:txBody>
      </p:sp>
      <p:pic>
        <p:nvPicPr>
          <p:cNvPr id="10" name="Online Media 9" title="It's A No-Money Day by Kate Milner ┃An Interactive Read Aloud Story">
            <a:hlinkClick r:id="" action="ppaction://media"/>
            <a:extLst>
              <a:ext uri="{FF2B5EF4-FFF2-40B4-BE49-F238E27FC236}">
                <a16:creationId xmlns:a16="http://schemas.microsoft.com/office/drawing/2014/main" id="{E0681FDD-2A8A-78E3-2974-3A2578436872}"/>
              </a:ext>
            </a:extLst>
          </p:cNvPr>
          <p:cNvPicPr>
            <a:picLocks noRot="1" noChangeAspect="1"/>
          </p:cNvPicPr>
          <p:nvPr>
            <a:videoFile r:link="rId1"/>
          </p:nvPr>
        </p:nvPicPr>
        <p:blipFill>
          <a:blip r:embed="rId7"/>
          <a:stretch>
            <a:fillRect/>
          </a:stretch>
        </p:blipFill>
        <p:spPr>
          <a:xfrm>
            <a:off x="9461081" y="2495671"/>
            <a:ext cx="2358248" cy="1332410"/>
          </a:xfrm>
          <a:prstGeom prst="rect">
            <a:avLst/>
          </a:prstGeom>
        </p:spPr>
      </p:pic>
      <p:pic>
        <p:nvPicPr>
          <p:cNvPr id="14" name="Online Media 13" title="Understand Goal 1: No Poverty (Primary)">
            <a:hlinkClick r:id="" action="ppaction://media"/>
            <a:extLst>
              <a:ext uri="{FF2B5EF4-FFF2-40B4-BE49-F238E27FC236}">
                <a16:creationId xmlns:a16="http://schemas.microsoft.com/office/drawing/2014/main" id="{6D4FC84E-108D-FE18-FC2D-898B1AF32F60}"/>
              </a:ext>
            </a:extLst>
          </p:cNvPr>
          <p:cNvPicPr>
            <a:picLocks noRot="1" noChangeAspect="1"/>
          </p:cNvPicPr>
          <p:nvPr>
            <a:videoFile r:link="rId2"/>
          </p:nvPr>
        </p:nvPicPr>
        <p:blipFill>
          <a:blip r:embed="rId8"/>
          <a:stretch>
            <a:fillRect/>
          </a:stretch>
        </p:blipFill>
        <p:spPr>
          <a:xfrm>
            <a:off x="4714058" y="4686355"/>
            <a:ext cx="2540000" cy="1435100"/>
          </a:xfrm>
          <a:prstGeom prst="rect">
            <a:avLst/>
          </a:prstGeom>
        </p:spPr>
      </p:pic>
    </p:spTree>
    <p:extLst>
      <p:ext uri="{BB962C8B-B14F-4D97-AF65-F5344CB8AC3E}">
        <p14:creationId xmlns:p14="http://schemas.microsoft.com/office/powerpoint/2010/main" val="2511245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10"/>
                </p:tgtEl>
              </p:cMediaNode>
            </p:video>
            <p:seq concurrent="1" nextAc="seek">
              <p:cTn id="12" restart="whenNotActive" fill="hold" evtFilter="cancelBubble" nodeType="interactiveSeq">
                <p:stCondLst>
                  <p:cond evt="onClick" delay="0">
                    <p:tgtEl>
                      <p:spTgt spid="10"/>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10"/>
                                        </p:tgtEl>
                                      </p:cBhvr>
                                    </p:cmd>
                                  </p:childTnLst>
                                </p:cTn>
                              </p:par>
                            </p:childTnLst>
                          </p:cTn>
                        </p:par>
                      </p:childTnLst>
                    </p:cTn>
                  </p:par>
                </p:childTnLst>
              </p:cTn>
              <p:nextCondLst>
                <p:cond evt="onClick" delay="0">
                  <p:tgtEl>
                    <p:spTgt spid="10"/>
                  </p:tgtEl>
                </p:cond>
              </p:nextCondLst>
            </p:seq>
            <p:video>
              <p:cMediaNode vol="80000">
                <p:cTn id="17" fill="hold" display="0">
                  <p:stCondLst>
                    <p:cond delay="indefinite"/>
                  </p:stCondLst>
                </p:cTn>
                <p:tgtEl>
                  <p:spTgt spid="14"/>
                </p:tgtEl>
              </p:cMediaNode>
            </p:video>
            <p:seq concurrent="1" nextAc="seek">
              <p:cTn id="18" restart="whenNotActive" fill="hold" evtFilter="cancelBubble" nodeType="interactiveSeq">
                <p:stCondLst>
                  <p:cond evt="onClick" delay="0">
                    <p:tgtEl>
                      <p:spTgt spid="14"/>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14"/>
                                        </p:tgtEl>
                                      </p:cBhvr>
                                    </p:cmd>
                                  </p:childTnLst>
                                </p:cTn>
                              </p:par>
                            </p:childTnLst>
                          </p:cTn>
                        </p:par>
                      </p:childTnLst>
                    </p:cTn>
                  </p:par>
                </p:childTnLst>
              </p:cTn>
              <p:nextCondLst>
                <p:cond evt="onClick" delay="0">
                  <p:tgtEl>
                    <p:spTgt spid="1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E6E59D-9743-29F0-B67F-54BFDE309694}"/>
              </a:ext>
            </a:extLst>
          </p:cNvPr>
          <p:cNvSpPr>
            <a:spLocks noGrp="1"/>
          </p:cNvSpPr>
          <p:nvPr>
            <p:ph type="body" sz="quarter" idx="14"/>
          </p:nvPr>
        </p:nvSpPr>
        <p:spPr>
          <a:xfrm>
            <a:off x="528741" y="552684"/>
            <a:ext cx="7113029" cy="671704"/>
          </a:xfrm>
        </p:spPr>
        <p:txBody>
          <a:bodyPr/>
          <a:lstStyle/>
          <a:p>
            <a:r>
              <a:rPr lang="en-US" sz="3800" dirty="0">
                <a:latin typeface="Arial Black" panose="020B0A04020102020204" pitchFamily="34" charset="0"/>
              </a:rPr>
              <a:t>PRIMARY ACTIVITIES 3</a:t>
            </a:r>
          </a:p>
        </p:txBody>
      </p:sp>
      <p:sp>
        <p:nvSpPr>
          <p:cNvPr id="3" name="Text Placeholder 2">
            <a:extLst>
              <a:ext uri="{FF2B5EF4-FFF2-40B4-BE49-F238E27FC236}">
                <a16:creationId xmlns:a16="http://schemas.microsoft.com/office/drawing/2014/main" id="{F6CEFE9C-DF4E-9A62-A857-1CD66CEAC52E}"/>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4" name="Rectangle 3">
            <a:extLst>
              <a:ext uri="{FF2B5EF4-FFF2-40B4-BE49-F238E27FC236}">
                <a16:creationId xmlns:a16="http://schemas.microsoft.com/office/drawing/2014/main" id="{248D6161-A1A7-87C4-2CFF-151403062A80}"/>
              </a:ext>
            </a:extLst>
          </p:cNvPr>
          <p:cNvSpPr/>
          <p:nvPr/>
        </p:nvSpPr>
        <p:spPr>
          <a:xfrm>
            <a:off x="528741" y="2137472"/>
            <a:ext cx="5567258"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7F0FC9A-4DC3-A95E-EDD1-A65280ACF3C5}"/>
              </a:ext>
            </a:extLst>
          </p:cNvPr>
          <p:cNvSpPr/>
          <p:nvPr/>
        </p:nvSpPr>
        <p:spPr>
          <a:xfrm>
            <a:off x="528741" y="4434357"/>
            <a:ext cx="6793256"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8F72573-65AF-707A-98FE-27DF8EF863B5}"/>
              </a:ext>
            </a:extLst>
          </p:cNvPr>
          <p:cNvSpPr/>
          <p:nvPr/>
        </p:nvSpPr>
        <p:spPr>
          <a:xfrm>
            <a:off x="6095999" y="2125341"/>
            <a:ext cx="5837015"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DA503FD-5B43-FBEC-35EB-041DB2B4A72F}"/>
              </a:ext>
            </a:extLst>
          </p:cNvPr>
          <p:cNvSpPr/>
          <p:nvPr/>
        </p:nvSpPr>
        <p:spPr>
          <a:xfrm>
            <a:off x="7321998" y="4434357"/>
            <a:ext cx="4611015" cy="21514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7AB0D2D-7A56-C172-5C99-4EFDF7642C70}"/>
              </a:ext>
            </a:extLst>
          </p:cNvPr>
          <p:cNvSpPr txBox="1"/>
          <p:nvPr/>
        </p:nvSpPr>
        <p:spPr>
          <a:xfrm>
            <a:off x="640914" y="4602165"/>
            <a:ext cx="4229088" cy="1477328"/>
          </a:xfrm>
          <a:prstGeom prst="rect">
            <a:avLst/>
          </a:prstGeom>
          <a:noFill/>
        </p:spPr>
        <p:txBody>
          <a:bodyPr wrap="square" rtlCol="0">
            <a:spAutoFit/>
          </a:bodyPr>
          <a:lstStyle/>
          <a:p>
            <a:pPr algn="ctr"/>
            <a:r>
              <a:rPr lang="en-GB" b="1" dirty="0">
                <a:solidFill>
                  <a:schemeClr val="bg1"/>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Watch this animation</a:t>
            </a:r>
            <a:r>
              <a:rPr lang="en-GB" b="0" dirty="0">
                <a:solidFill>
                  <a:schemeClr val="bg1"/>
                </a:solidFill>
                <a:effectLst/>
                <a:latin typeface="Arial" panose="020B0604020202020204" pitchFamily="34" charset="0"/>
                <a:cs typeface="Arial" panose="020B0604020202020204" pitchFamily="34" charset="0"/>
              </a:rPr>
              <a:t> about the life of two sisters, Chantelle and Keona. Is their house good enough to support their needs? What could the government do to support their family?  </a:t>
            </a:r>
            <a:endParaRPr lang="en-GB"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5A304D7D-9EF4-7005-6B25-1AD7E6D10336}"/>
              </a:ext>
            </a:extLst>
          </p:cNvPr>
          <p:cNvSpPr txBox="1"/>
          <p:nvPr/>
        </p:nvSpPr>
        <p:spPr>
          <a:xfrm>
            <a:off x="7321998" y="4749390"/>
            <a:ext cx="4442291" cy="338554"/>
          </a:xfrm>
          <a:prstGeom prst="rect">
            <a:avLst/>
          </a:prstGeom>
          <a:noFill/>
        </p:spPr>
        <p:txBody>
          <a:bodyPr wrap="square" rtlCol="0">
            <a:spAutoFit/>
          </a:bodyPr>
          <a:lstStyle/>
          <a:p>
            <a:pPr algn="ctr"/>
            <a:r>
              <a:rPr lang="en-GB" sz="1600" b="0" i="0" dirty="0">
                <a:solidFill>
                  <a:srgbClr val="000000"/>
                </a:solidFill>
                <a:effectLst/>
                <a:latin typeface="Arial" panose="020B0604020202020204" pitchFamily="34" charset="0"/>
              </a:rPr>
              <a:t> </a:t>
            </a:r>
            <a:endParaRPr lang="en-GB" sz="1600" b="1" dirty="0">
              <a:solidFill>
                <a:srgbClr val="00AEEF"/>
              </a:solidFill>
            </a:endParaRPr>
          </a:p>
        </p:txBody>
      </p:sp>
      <p:sp>
        <p:nvSpPr>
          <p:cNvPr id="12" name="TextBox 11">
            <a:extLst>
              <a:ext uri="{FF2B5EF4-FFF2-40B4-BE49-F238E27FC236}">
                <a16:creationId xmlns:a16="http://schemas.microsoft.com/office/drawing/2014/main" id="{BAA62055-B017-63E6-96AD-F128D198FEF1}"/>
              </a:ext>
            </a:extLst>
          </p:cNvPr>
          <p:cNvSpPr txBox="1"/>
          <p:nvPr/>
        </p:nvSpPr>
        <p:spPr>
          <a:xfrm>
            <a:off x="6586847" y="2428391"/>
            <a:ext cx="5076410" cy="1569660"/>
          </a:xfrm>
          <a:prstGeom prst="rect">
            <a:avLst/>
          </a:prstGeom>
          <a:noFill/>
        </p:spPr>
        <p:txBody>
          <a:bodyPr wrap="square" rtlCol="0">
            <a:spAutoFit/>
          </a:bodyPr>
          <a:lstStyle/>
          <a:p>
            <a:pPr algn="ctr"/>
            <a:r>
              <a:rPr lang="en-GB" sz="1600" b="0" dirty="0">
                <a:solidFill>
                  <a:srgbClr val="000000"/>
                </a:solidFill>
                <a:effectLst/>
                <a:latin typeface="Arial" panose="020B0604020202020204" pitchFamily="34" charset="0"/>
                <a:cs typeface="Arial" panose="020B0604020202020204" pitchFamily="34" charset="0"/>
              </a:rPr>
              <a:t>Schools have been given guidance on school uniforms in order to keep costs down for families. How much does the uniform cost for your school? Find out if  there anything that your school does to help families with the cost of uniforms? Discuss whether more could be done. </a:t>
            </a:r>
            <a:endParaRPr lang="en-GB" sz="105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6C40C9B0-16B1-3DF4-EDF7-63788570C65A}"/>
              </a:ext>
            </a:extLst>
          </p:cNvPr>
          <p:cNvSpPr txBox="1"/>
          <p:nvPr/>
        </p:nvSpPr>
        <p:spPr>
          <a:xfrm>
            <a:off x="750289" y="2212292"/>
            <a:ext cx="5217149" cy="2062103"/>
          </a:xfrm>
          <a:prstGeom prst="rect">
            <a:avLst/>
          </a:prstGeom>
          <a:noFill/>
        </p:spPr>
        <p:txBody>
          <a:bodyPr wrap="square" rtlCol="0">
            <a:spAutoFit/>
          </a:bodyPr>
          <a:lstStyle/>
          <a:p>
            <a:pPr algn="ctr"/>
            <a:r>
              <a:rPr lang="en-GB" sz="1600" b="0" dirty="0">
                <a:solidFill>
                  <a:schemeClr val="bg1"/>
                </a:solidFill>
                <a:effectLst/>
                <a:latin typeface="Arial" panose="020B0604020202020204" pitchFamily="34" charset="0"/>
                <a:cs typeface="Arial" panose="020B0604020202020204" pitchFamily="34" charset="0"/>
              </a:rPr>
              <a:t>The government provides free schools meals for many children.*  Discuss why you think the government does this – link your discussion to articles 26 and 27. Does it link with other rights too?  During the pandemic, footballer Marcus Rashford campaigned for the UK government to provide support for families over holiday periods. Find out more about this campaign.  </a:t>
            </a:r>
          </a:p>
          <a:p>
            <a:pPr algn="ctr"/>
            <a:r>
              <a:rPr lang="en-GB" sz="1600" dirty="0">
                <a:solidFill>
                  <a:schemeClr val="bg1"/>
                </a:solidFill>
                <a:latin typeface="Arial" panose="020B0604020202020204" pitchFamily="34" charset="0"/>
                <a:cs typeface="Arial" panose="020B0604020202020204" pitchFamily="34" charset="0"/>
              </a:rPr>
              <a:t>*</a:t>
            </a:r>
            <a:r>
              <a:rPr lang="en-GB" sz="1200" b="0" dirty="0">
                <a:solidFill>
                  <a:schemeClr val="bg1"/>
                </a:solidFill>
                <a:effectLst/>
                <a:latin typeface="Arial" panose="020B0604020202020204" pitchFamily="34" charset="0"/>
                <a:cs typeface="Arial" panose="020B0604020202020204" pitchFamily="34" charset="0"/>
              </a:rPr>
              <a:t> this varies depending where you are in the UK</a:t>
            </a:r>
            <a:endParaRPr lang="en-GB" sz="1200" dirty="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F307CDD0-E7E9-4886-EC66-F15F7297EE9B}"/>
              </a:ext>
            </a:extLst>
          </p:cNvPr>
          <p:cNvSpPr txBox="1"/>
          <p:nvPr/>
        </p:nvSpPr>
        <p:spPr>
          <a:xfrm>
            <a:off x="7490722" y="4602165"/>
            <a:ext cx="4442291" cy="1569660"/>
          </a:xfrm>
          <a:prstGeom prst="rect">
            <a:avLst/>
          </a:prstGeom>
          <a:noFill/>
        </p:spPr>
        <p:txBody>
          <a:bodyPr wrap="square" rtlCol="0">
            <a:spAutoFit/>
          </a:bodyPr>
          <a:lstStyle/>
          <a:p>
            <a:pPr algn="ctr"/>
            <a:r>
              <a:rPr lang="en-GB" sz="1600" b="0" dirty="0">
                <a:solidFill>
                  <a:srgbClr val="000000"/>
                </a:solidFill>
                <a:effectLst/>
                <a:latin typeface="Arial" panose="020B0604020202020204" pitchFamily="34" charset="0"/>
                <a:cs typeface="Arial" panose="020B0604020202020204" pitchFamily="34" charset="0"/>
              </a:rPr>
              <a:t>Articles 26 and 27 have some challenging vocabulary. Look up the following terms and do some research to find out what they mean. SOCIAL SECURITY -  BENEFITS   </a:t>
            </a:r>
          </a:p>
          <a:p>
            <a:pPr algn="ctr"/>
            <a:r>
              <a:rPr lang="en-GB" sz="1600" b="0" dirty="0">
                <a:solidFill>
                  <a:srgbClr val="000000"/>
                </a:solidFill>
                <a:effectLst/>
                <a:latin typeface="Arial" panose="020B0604020202020204" pitchFamily="34" charset="0"/>
                <a:cs typeface="Arial" panose="020B0604020202020204" pitchFamily="34" charset="0"/>
              </a:rPr>
              <a:t>STANDARD OF LIVING  </a:t>
            </a:r>
          </a:p>
          <a:p>
            <a:pPr algn="ctr"/>
            <a:r>
              <a:rPr lang="en-GB" sz="1600" b="0" dirty="0">
                <a:solidFill>
                  <a:srgbClr val="000000"/>
                </a:solidFill>
                <a:effectLst/>
                <a:latin typeface="Arial" panose="020B0604020202020204" pitchFamily="34" charset="0"/>
                <a:cs typeface="Arial" panose="020B0604020202020204" pitchFamily="34" charset="0"/>
              </a:rPr>
              <a:t>Present what you find out to your class. </a:t>
            </a:r>
            <a:endParaRPr lang="en-GB" sz="1600" dirty="0">
              <a:latin typeface="Arial" panose="020B0604020202020204" pitchFamily="34" charset="0"/>
              <a:cs typeface="Arial" panose="020B0604020202020204" pitchFamily="34" charset="0"/>
            </a:endParaRPr>
          </a:p>
        </p:txBody>
      </p:sp>
      <p:pic>
        <p:nvPicPr>
          <p:cNvPr id="9" name="Online Media 8" title="CBBC Newsround   UK   Chantell and Keona's story">
            <a:hlinkClick r:id="" action="ppaction://media"/>
            <a:extLst>
              <a:ext uri="{FF2B5EF4-FFF2-40B4-BE49-F238E27FC236}">
                <a16:creationId xmlns:a16="http://schemas.microsoft.com/office/drawing/2014/main" id="{7C83E0B2-101B-03A0-9941-81EE25828289}"/>
              </a:ext>
            </a:extLst>
          </p:cNvPr>
          <p:cNvPicPr>
            <a:picLocks noRot="1" noChangeAspect="1"/>
          </p:cNvPicPr>
          <p:nvPr>
            <a:videoFile r:link="rId1"/>
          </p:nvPr>
        </p:nvPicPr>
        <p:blipFill>
          <a:blip r:embed="rId4"/>
          <a:stretch>
            <a:fillRect/>
          </a:stretch>
        </p:blipFill>
        <p:spPr>
          <a:xfrm>
            <a:off x="4992856" y="4686388"/>
            <a:ext cx="2160418" cy="1220636"/>
          </a:xfrm>
          <a:prstGeom prst="rect">
            <a:avLst/>
          </a:prstGeom>
        </p:spPr>
      </p:pic>
    </p:spTree>
    <p:extLst>
      <p:ext uri="{BB962C8B-B14F-4D97-AF65-F5344CB8AC3E}">
        <p14:creationId xmlns:p14="http://schemas.microsoft.com/office/powerpoint/2010/main" val="1631855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UK_Univers_Powerpoint_16.9_template" id="{E7465B0F-3A31-7345-A344-597C117D6CCC}" vid="{FC2F8100-4B7B-ED4C-AA18-18EF80D39A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1545</TotalTime>
  <Words>1907</Words>
  <Application>Microsoft Office PowerPoint</Application>
  <PresentationFormat>Widescreen</PresentationFormat>
  <Paragraphs>101</Paragraphs>
  <Slides>15</Slides>
  <Notes>2</Notes>
  <HiddenSlides>0</HiddenSlides>
  <MMClips>8</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Arial Black</vt:lpstr>
      <vt:lpstr>Calibri</vt:lpstr>
      <vt:lpstr>Open Sans</vt:lpstr>
      <vt:lpstr>Univers LT Pro 45 Light</vt:lpstr>
      <vt:lpstr>Univers LT Pro 55</vt:lpstr>
      <vt:lpstr>Univers LT Pro 85 XBlack</vt:lpstr>
      <vt:lpstr>Univers LT Std 45 Light</vt:lpstr>
      <vt:lpstr>Office Theme</vt:lpstr>
      <vt:lpstr>ARTICLE OF THE WEEK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UUK POWERPOINT TEMPLATE</dc:title>
  <dc:creator>Katherine Fardell</dc:creator>
  <cp:lastModifiedBy>Samantha Bradey</cp:lastModifiedBy>
  <cp:revision>127</cp:revision>
  <dcterms:created xsi:type="dcterms:W3CDTF">2022-01-18T14:28:30Z</dcterms:created>
  <dcterms:modified xsi:type="dcterms:W3CDTF">2022-11-30T15:19:03Z</dcterms:modified>
</cp:coreProperties>
</file>