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84" r:id="rId2"/>
    <p:sldId id="285" r:id="rId3"/>
    <p:sldId id="272" r:id="rId4"/>
    <p:sldId id="273" r:id="rId5"/>
    <p:sldId id="268" r:id="rId6"/>
    <p:sldId id="276" r:id="rId7"/>
    <p:sldId id="289" r:id="rId8"/>
    <p:sldId id="294" r:id="rId9"/>
    <p:sldId id="292" r:id="rId10"/>
    <p:sldId id="287" r:id="rId11"/>
    <p:sldId id="288" r:id="rId12"/>
    <p:sldId id="290" r:id="rId13"/>
    <p:sldId id="270" r:id="rId14"/>
    <p:sldId id="2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619C74-98F6-4D6A-F9B6-5E5547497F99}" name="Samantha Bradey" initials="SB" userId="S::SamanthaB@unicef.org.uk::41c99f15-9b87-403a-8456-1da8256f33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AEEF"/>
    <a:srgbClr val="003B5E"/>
    <a:srgbClr val="FF6937"/>
    <a:srgbClr val="DDF3F1"/>
    <a:srgbClr val="00833D"/>
    <a:srgbClr val="7030A0"/>
    <a:srgbClr val="6A1E74"/>
    <a:srgbClr val="FF9933"/>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93" autoAdjust="0"/>
    <p:restoredTop sz="93792" autoAdjust="0"/>
  </p:normalViewPr>
  <p:slideViewPr>
    <p:cSldViewPr snapToGrid="0">
      <p:cViewPr varScale="1">
        <p:scale>
          <a:sx n="62" d="100"/>
          <a:sy n="62" d="100"/>
        </p:scale>
        <p:origin x="1084" y="5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1/16/2023</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397494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6</a:t>
            </a:fld>
            <a:endParaRPr lang="en-US"/>
          </a:p>
        </p:txBody>
      </p:sp>
    </p:spTree>
    <p:extLst>
      <p:ext uri="{BB962C8B-B14F-4D97-AF65-F5344CB8AC3E}">
        <p14:creationId xmlns:p14="http://schemas.microsoft.com/office/powerpoint/2010/main" val="1322696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7</a:t>
            </a:fld>
            <a:endParaRPr lang="en-US"/>
          </a:p>
        </p:txBody>
      </p:sp>
    </p:spTree>
    <p:extLst>
      <p:ext uri="{BB962C8B-B14F-4D97-AF65-F5344CB8AC3E}">
        <p14:creationId xmlns:p14="http://schemas.microsoft.com/office/powerpoint/2010/main" val="158487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8</a:t>
            </a:fld>
            <a:endParaRPr lang="en-US"/>
          </a:p>
        </p:txBody>
      </p:sp>
    </p:spTree>
    <p:extLst>
      <p:ext uri="{BB962C8B-B14F-4D97-AF65-F5344CB8AC3E}">
        <p14:creationId xmlns:p14="http://schemas.microsoft.com/office/powerpoint/2010/main" val="1455664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pic>
        <p:nvPicPr>
          <p:cNvPr id="6" name="Picture 5" descr="A picture containing posing&#10;&#10;Description automatically generated">
            <a:extLst>
              <a:ext uri="{FF2B5EF4-FFF2-40B4-BE49-F238E27FC236}">
                <a16:creationId xmlns:a16="http://schemas.microsoft.com/office/drawing/2014/main" id="{0A2A7495-40C9-14A3-967D-F85BFF2FC56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312" b="9314"/>
          <a:stretch/>
        </p:blipFill>
        <p:spPr>
          <a:xfrm>
            <a:off x="0" y="0"/>
            <a:ext cx="12192000" cy="6858000"/>
          </a:xfrm>
          <a:prstGeom prst="rect">
            <a:avLst/>
          </a:prstGeom>
        </p:spPr>
      </p:pic>
      <p:sp>
        <p:nvSpPr>
          <p:cNvPr id="8" name="Title 1">
            <a:extLst>
              <a:ext uri="{FF2B5EF4-FFF2-40B4-BE49-F238E27FC236}">
                <a16:creationId xmlns:a16="http://schemas.microsoft.com/office/drawing/2014/main" id="{AAA365EC-0AA8-5572-9920-11540B3D1FB1}"/>
              </a:ext>
            </a:extLst>
          </p:cNvPr>
          <p:cNvSpPr>
            <a:spLocks noGrp="1"/>
          </p:cNvSpPr>
          <p:nvPr>
            <p:ph type="ctrTitle" hasCustomPrompt="1"/>
          </p:nvPr>
        </p:nvSpPr>
        <p:spPr>
          <a:xfrm>
            <a:off x="20161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pic>
        <p:nvPicPr>
          <p:cNvPr id="10" name="Picture 9">
            <a:extLst>
              <a:ext uri="{FF2B5EF4-FFF2-40B4-BE49-F238E27FC236}">
                <a16:creationId xmlns:a16="http://schemas.microsoft.com/office/drawing/2014/main" id="{3A4953BC-0C34-F303-17B9-8162CA90AC9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5185814"/>
            <a:ext cx="1728039" cy="1424750"/>
          </a:xfrm>
          <a:prstGeom prst="rect">
            <a:avLst/>
          </a:prstGeom>
        </p:spPr>
      </p:pic>
      <p:sp>
        <p:nvSpPr>
          <p:cNvPr id="11" name="TextBox 10">
            <a:extLst>
              <a:ext uri="{FF2B5EF4-FFF2-40B4-BE49-F238E27FC236}">
                <a16:creationId xmlns:a16="http://schemas.microsoft.com/office/drawing/2014/main" id="{7D975480-BB96-1DFE-E014-A2DB61FE17B8}"/>
              </a:ext>
            </a:extLst>
          </p:cNvPr>
          <p:cNvSpPr txBox="1"/>
          <p:nvPr userDrawn="1"/>
        </p:nvSpPr>
        <p:spPr>
          <a:xfrm rot="16200000">
            <a:off x="9909751" y="-889610"/>
            <a:ext cx="4007225" cy="261610"/>
          </a:xfrm>
          <a:prstGeom prst="rect">
            <a:avLst/>
          </a:prstGeom>
          <a:noFill/>
        </p:spPr>
        <p:txBody>
          <a:bodyPr wrap="square" rtlCol="0">
            <a:spAutoFit/>
          </a:bodyPr>
          <a:lstStyle/>
          <a:p>
            <a:pPr algn="l"/>
            <a:r>
              <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rPr>
              <a:t>Photo by Pexels</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361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3465E4-4110-A240-96F3-76D8EE5C46AC}"/>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1" y="0"/>
            <a:ext cx="6096000" cy="6857999"/>
          </a:xfrm>
          <a:prstGeom prst="rect">
            <a:avLst/>
          </a:prstGeom>
        </p:spPr>
      </p:pic>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3498751"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3498751"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2" name="TextBox 1">
            <a:extLst>
              <a:ext uri="{FF2B5EF4-FFF2-40B4-BE49-F238E27FC236}">
                <a16:creationId xmlns:a16="http://schemas.microsoft.com/office/drawing/2014/main" id="{EF4C4F8C-71BC-F3D4-6E06-81DC9705AD7D}"/>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541CD321-0CC8-7111-00D7-2571011F1A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6200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rot="5400000">
            <a:off x="11452265" y="524290"/>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00FB72C7-3C60-6225-7C09-0614377789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3560171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781619"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781620"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781619"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1078161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781619"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ADBC8ABD-FF41-7E2C-391C-DB27D8AD34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62118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bg1"/>
          </a:solidFill>
        </p:spPr>
        <p:txBody>
          <a:bodyPr wrap="square" lIns="144000" tIns="144000" rIns="108000" bIns="0" anchor="ctr" anchorCtr="0">
            <a:spAutoFit/>
          </a:bodyPr>
          <a:lstStyle>
            <a:lvl1pPr marL="0" indent="0">
              <a:buNone/>
              <a:defRPr sz="4000" b="1" i="0" spc="100" baseline="0">
                <a:solidFill>
                  <a:schemeClr val="tx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901362" cy="339950"/>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901363"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901362"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9464450"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901362"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98AD53AF-A3FF-E765-48A1-23677D7BED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66465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2" y="531140"/>
            <a:ext cx="6536088"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183041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11302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 2</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456173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39605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54336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 and object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
        <p:nvSpPr>
          <p:cNvPr id="2" name="Text Placeholder 7">
            <a:extLst>
              <a:ext uri="{FF2B5EF4-FFF2-40B4-BE49-F238E27FC236}">
                <a16:creationId xmlns:a16="http://schemas.microsoft.com/office/drawing/2014/main" id="{9A9F81EF-7F77-3B1F-73E2-57BF6571838B}"/>
              </a:ext>
            </a:extLst>
          </p:cNvPr>
          <p:cNvSpPr>
            <a:spLocks noGrp="1"/>
          </p:cNvSpPr>
          <p:nvPr>
            <p:ph type="body" sz="quarter" idx="14" hasCustomPrompt="1"/>
          </p:nvPr>
        </p:nvSpPr>
        <p:spPr>
          <a:xfrm>
            <a:off x="528741" y="531140"/>
            <a:ext cx="7962116"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 2</a:t>
            </a:r>
            <a:endParaRPr lang="en-GB" dirty="0"/>
          </a:p>
        </p:txBody>
      </p:sp>
    </p:spTree>
    <p:extLst>
      <p:ext uri="{BB962C8B-B14F-4D97-AF65-F5344CB8AC3E}">
        <p14:creationId xmlns:p14="http://schemas.microsoft.com/office/powerpoint/2010/main" val="10404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pic>
        <p:nvPicPr>
          <p:cNvPr id="2" name="Picture 1">
            <a:extLst>
              <a:ext uri="{FF2B5EF4-FFF2-40B4-BE49-F238E27FC236}">
                <a16:creationId xmlns:a16="http://schemas.microsoft.com/office/drawing/2014/main" id="{FE15D024-C41D-B762-417D-5D4BB0F0DF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6" name="TextBox 5">
            <a:extLst>
              <a:ext uri="{FF2B5EF4-FFF2-40B4-BE49-F238E27FC236}">
                <a16:creationId xmlns:a16="http://schemas.microsoft.com/office/drawing/2014/main" id="{9AD4D9D1-2B9C-AC49-DDBA-1DAF9AC18FEA}"/>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775F2EA9-C95F-AB8D-24F6-99DAF9FE367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4" name="Title 1">
            <a:extLst>
              <a:ext uri="{FF2B5EF4-FFF2-40B4-BE49-F238E27FC236}">
                <a16:creationId xmlns:a16="http://schemas.microsoft.com/office/drawing/2014/main" id="{E34CD91C-42CA-8B00-1DB9-BC7C6B88FFBB}"/>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49807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BEF1F-C7C5-A642-AA3C-6FE58155CEAC}"/>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3696909"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D58130B9-1C61-63D0-95E6-64BFB4628ED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496800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B298E2-0F22-BC40-A2EA-513B720D7304}"/>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8" y="5775443"/>
            <a:ext cx="3750698"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01F5D4E2-2139-70F7-952D-5144759F4D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
        <p:nvSpPr>
          <p:cNvPr id="4" name="TextBox 3">
            <a:extLst>
              <a:ext uri="{FF2B5EF4-FFF2-40B4-BE49-F238E27FC236}">
                <a16:creationId xmlns:a16="http://schemas.microsoft.com/office/drawing/2014/main" id="{5AB51BA1-C2BB-DCDE-F966-63A72A44D1B0}"/>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3" name="TextBox 2">
            <a:extLst>
              <a:ext uri="{FF2B5EF4-FFF2-40B4-BE49-F238E27FC236}">
                <a16:creationId xmlns:a16="http://schemas.microsoft.com/office/drawing/2014/main" id="{60FB937E-E3C0-1B43-A23E-E479019F8118}"/>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D69FE414-4BFE-F01A-CC0C-CA0236D3CE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B42C4ACB-ECDD-5C73-79AB-458D4959F46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9786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26" t="29854" r="14254" b="1615"/>
          <a:stretch/>
        </p:blipFill>
        <p:spPr>
          <a:xfrm>
            <a:off x="0" y="0"/>
            <a:ext cx="12192000" cy="6858000"/>
          </a:xfrm>
          <a:prstGeom prst="rect">
            <a:avLst/>
          </a:prstGeom>
        </p:spPr>
      </p:pic>
      <p:sp>
        <p:nvSpPr>
          <p:cNvPr id="4" name="TextBox 3">
            <a:extLst>
              <a:ext uri="{FF2B5EF4-FFF2-40B4-BE49-F238E27FC236}">
                <a16:creationId xmlns:a16="http://schemas.microsoft.com/office/drawing/2014/main" id="{AE3A876E-1413-13D5-98F0-9D83FBA55911}"/>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262CD102-EDA9-8771-956B-E6E10FC5E7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1A285FEC-AAB2-ECEE-A637-DB78DEEDD2B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5859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464890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INSTRUCTIONS</a:t>
            </a:r>
            <a:endParaRPr lang="en-GB" dirty="0"/>
          </a:p>
        </p:txBody>
      </p:sp>
      <p:sp>
        <p:nvSpPr>
          <p:cNvPr id="5" name="Rectangle 4">
            <a:extLst>
              <a:ext uri="{FF2B5EF4-FFF2-40B4-BE49-F238E27FC236}">
                <a16:creationId xmlns:a16="http://schemas.microsoft.com/office/drawing/2014/main" id="{4B7438D2-6C85-3681-FD0E-952127D229CA}"/>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6357940" y="1624939"/>
            <a:ext cx="5305425" cy="4490853"/>
          </a:xfrm>
        </p:spPr>
        <p:txBody>
          <a:bodyPr lIns="0">
            <a:normAutofit/>
          </a:bodyPr>
          <a:lstStyle>
            <a:lvl1pPr>
              <a:buClr>
                <a:srgbClr val="00AEEF"/>
              </a:buClr>
              <a:defRPr sz="1800" b="1"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4" name="TextBox 3">
            <a:extLst>
              <a:ext uri="{FF2B5EF4-FFF2-40B4-BE49-F238E27FC236}">
                <a16:creationId xmlns:a16="http://schemas.microsoft.com/office/drawing/2014/main" id="{6245FDA7-ADA2-FC50-4D41-544CB2C33AAF}"/>
              </a:ext>
            </a:extLst>
          </p:cNvPr>
          <p:cNvSpPr txBox="1"/>
          <p:nvPr userDrawn="1"/>
        </p:nvSpPr>
        <p:spPr>
          <a:xfrm>
            <a:off x="528635" y="1624939"/>
            <a:ext cx="5305425" cy="5201424"/>
          </a:xfrm>
          <a:prstGeom prst="rect">
            <a:avLst/>
          </a:prstGeom>
          <a:noFill/>
        </p:spPr>
        <p:txBody>
          <a:bodyPr wrap="square">
            <a:spAutoFit/>
          </a:bodyPr>
          <a:lstStyle/>
          <a:p>
            <a:pPr lvl="0"/>
            <a:r>
              <a:rPr lang="en-GB" sz="2000" b="0" i="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lvl="0"/>
            <a:endParaRPr lang="en-GB" sz="2000" b="0" i="0" dirty="0">
              <a:solidFill>
                <a:schemeClr val="bg1"/>
              </a:solidFill>
              <a:latin typeface="Arial" panose="020B0604020202020204" pitchFamily="34" charset="0"/>
              <a:cs typeface="Arial" panose="020B0604020202020204" pitchFamily="34" charset="0"/>
            </a:endParaRPr>
          </a:p>
          <a:p>
            <a:pPr lvl="0"/>
            <a:r>
              <a:rPr lang="en-GB" sz="2000" b="0" i="0" dirty="0">
                <a:solidFill>
                  <a:schemeClr val="bg1"/>
                </a:solidFill>
                <a:latin typeface="Arial" panose="020B0604020202020204" pitchFamily="34" charset="0"/>
                <a:cs typeface="Arial" panose="020B0604020202020204" pitchFamily="34" charset="0"/>
              </a:rPr>
              <a:t>Please </a:t>
            </a:r>
            <a:r>
              <a:rPr lang="en-GB" sz="2000" b="1" i="0" dirty="0">
                <a:solidFill>
                  <a:srgbClr val="FFFF00"/>
                </a:solidFill>
                <a:latin typeface="Arial" panose="020B0604020202020204" pitchFamily="34" charset="0"/>
                <a:cs typeface="Arial" panose="020B0604020202020204" pitchFamily="34" charset="0"/>
              </a:rPr>
              <a:t>edit out non-relevant slides </a:t>
            </a:r>
            <a:r>
              <a:rPr lang="en-GB" sz="2000" b="0" i="0" dirty="0">
                <a:solidFill>
                  <a:schemeClr val="bg1"/>
                </a:solidFill>
                <a:latin typeface="Arial" panose="020B0604020202020204" pitchFamily="34" charset="0"/>
                <a:cs typeface="Arial" panose="020B0604020202020204" pitchFamily="34" charset="0"/>
              </a:rPr>
              <a:t>or tasks before sharing with students. Please check the content works for your learners and feel free to add any content that would make the material more relevant to your setting. </a:t>
            </a:r>
          </a:p>
          <a:p>
            <a:pPr lvl="0"/>
            <a:endParaRPr lang="en-GB" sz="2000" b="0" i="0" dirty="0">
              <a:solidFill>
                <a:schemeClr val="bg1"/>
              </a:solidFill>
              <a:latin typeface="Arial" panose="020B0604020202020204" pitchFamily="34" charset="0"/>
              <a:cs typeface="Arial" panose="020B0604020202020204" pitchFamily="34" charset="0"/>
            </a:endParaRPr>
          </a:p>
          <a:p>
            <a:pPr lvl="0"/>
            <a:r>
              <a:rPr lang="en-GB" sz="2000" b="0" i="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a:p>
            <a:pPr lvl="0"/>
            <a:endParaRPr lang="en-GB" sz="1600" b="0" i="0" dirty="0">
              <a:solidFill>
                <a:schemeClr val="bg1"/>
              </a:solidFill>
              <a:latin typeface="Univers LT Pro 55" panose="020B0603020202020204" pitchFamily="34" charset="77"/>
            </a:endParaRPr>
          </a:p>
          <a:p>
            <a:pPr lvl="0"/>
            <a:endParaRPr lang="en-US" sz="1600" b="0" i="0" dirty="0">
              <a:solidFill>
                <a:schemeClr val="bg1"/>
              </a:solidFill>
              <a:latin typeface="Univers LT Pro 55" panose="020B0603020202020204" pitchFamily="34" charset="77"/>
            </a:endParaRPr>
          </a:p>
        </p:txBody>
      </p:sp>
      <p:pic>
        <p:nvPicPr>
          <p:cNvPr id="6" name="Picture 5">
            <a:extLst>
              <a:ext uri="{FF2B5EF4-FFF2-40B4-BE49-F238E27FC236}">
                <a16:creationId xmlns:a16="http://schemas.microsoft.com/office/drawing/2014/main" id="{87B3CECD-7C84-120C-E609-3483F65EEBC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7254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 name="Rectangle 1">
            <a:extLst>
              <a:ext uri="{FF2B5EF4-FFF2-40B4-BE49-F238E27FC236}">
                <a16:creationId xmlns:a16="http://schemas.microsoft.com/office/drawing/2014/main" id="{08ABAA83-EA49-59C5-F1C6-74286C2B285F}"/>
              </a:ext>
            </a:extLst>
          </p:cNvPr>
          <p:cNvSpPr/>
          <p:nvPr userDrawn="1"/>
        </p:nvSpPr>
        <p:spPr>
          <a:xfrm>
            <a:off x="6096000" y="0"/>
            <a:ext cx="6096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5E4A1A1-0D48-7706-9CE0-C5B58F46F9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6586401" y="2071688"/>
            <a:ext cx="5305425" cy="309086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6586401" y="146855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4" name="Text Placeholder 24">
            <a:extLst>
              <a:ext uri="{FF2B5EF4-FFF2-40B4-BE49-F238E27FC236}">
                <a16:creationId xmlns:a16="http://schemas.microsoft.com/office/drawing/2014/main" id="{DF19E799-652C-FA37-7A63-035B8B3219C7}"/>
              </a:ext>
            </a:extLst>
          </p:cNvPr>
          <p:cNvSpPr>
            <a:spLocks noGrp="1"/>
          </p:cNvSpPr>
          <p:nvPr>
            <p:ph type="body" sz="quarter" idx="24" hasCustomPrompt="1"/>
          </p:nvPr>
        </p:nvSpPr>
        <p:spPr>
          <a:xfrm>
            <a:off x="551757" y="159720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pic>
        <p:nvPicPr>
          <p:cNvPr id="5" name="Picture 4">
            <a:extLst>
              <a:ext uri="{FF2B5EF4-FFF2-40B4-BE49-F238E27FC236}">
                <a16:creationId xmlns:a16="http://schemas.microsoft.com/office/drawing/2014/main" id="{7A5C89A7-5221-DDDB-423F-26E8274D59F0}"/>
              </a:ext>
            </a:extLst>
          </p:cNvPr>
          <p:cNvPicPr>
            <a:picLocks noChangeAspect="1"/>
          </p:cNvPicPr>
          <p:nvPr userDrawn="1"/>
        </p:nvPicPr>
        <p:blipFill>
          <a:blip r:embed="rId3"/>
          <a:stretch>
            <a:fillRect/>
          </a:stretch>
        </p:blipFill>
        <p:spPr>
          <a:xfrm>
            <a:off x="677478" y="2326112"/>
            <a:ext cx="4512040" cy="4531888"/>
          </a:xfrm>
          <a:prstGeom prst="rect">
            <a:avLst/>
          </a:prstGeom>
        </p:spPr>
      </p:pic>
    </p:spTree>
    <p:extLst>
      <p:ext uri="{BB962C8B-B14F-4D97-AF65-F5344CB8AC3E}">
        <p14:creationId xmlns:p14="http://schemas.microsoft.com/office/powerpoint/2010/main" val="402157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4" name="Text Placeholder 7">
            <a:extLst>
              <a:ext uri="{FF2B5EF4-FFF2-40B4-BE49-F238E27FC236}">
                <a16:creationId xmlns:a16="http://schemas.microsoft.com/office/drawing/2014/main" id="{09FAF7C1-0CA9-E90C-964C-A069F3890133}"/>
              </a:ext>
            </a:extLst>
          </p:cNvPr>
          <p:cNvSpPr>
            <a:spLocks noGrp="1"/>
          </p:cNvSpPr>
          <p:nvPr>
            <p:ph type="body" sz="quarter" idx="14" hasCustomPrompt="1"/>
          </p:nvPr>
        </p:nvSpPr>
        <p:spPr>
          <a:xfrm>
            <a:off x="528741" y="531140"/>
            <a:ext cx="264197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HEADER</a:t>
            </a:r>
            <a:endParaRPr lang="en-GB" dirty="0"/>
          </a:p>
        </p:txBody>
      </p:sp>
      <p:pic>
        <p:nvPicPr>
          <p:cNvPr id="5" name="Picture 4">
            <a:extLst>
              <a:ext uri="{FF2B5EF4-FFF2-40B4-BE49-F238E27FC236}">
                <a16:creationId xmlns:a16="http://schemas.microsoft.com/office/drawing/2014/main" id="{9FC541B7-871A-357C-23E6-5617B6B91D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208189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3870DF2-4455-3149-A14A-9AA96CF762C8}"/>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3534377"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353437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3" name="Picture 2">
            <a:extLst>
              <a:ext uri="{FF2B5EF4-FFF2-40B4-BE49-F238E27FC236}">
                <a16:creationId xmlns:a16="http://schemas.microsoft.com/office/drawing/2014/main" id="{82603934-A46A-7495-82B1-0BF49C5D8D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pic>
        <p:nvPicPr>
          <p:cNvPr id="2" name="Picture 1">
            <a:extLst>
              <a:ext uri="{FF2B5EF4-FFF2-40B4-BE49-F238E27FC236}">
                <a16:creationId xmlns:a16="http://schemas.microsoft.com/office/drawing/2014/main" id="{F8B790EF-BCC3-8BBE-9CD6-9FCBC17DC5F7}"/>
              </a:ext>
            </a:extLst>
          </p:cNvPr>
          <p:cNvPicPr>
            <a:picLocks noChangeAspect="1"/>
          </p:cNvPicPr>
          <p:nvPr userDrawn="1"/>
        </p:nvPicPr>
        <p:blipFill>
          <a:blip r:embed="rId3">
            <a:extLst>
              <a:ext uri="{28A0092B-C50C-407E-A947-70E740481C1C}">
                <a14:useLocalDpi xmlns:a14="http://schemas.microsoft.com/office/drawing/2010/main" val="0"/>
              </a:ext>
            </a:extLst>
          </a:blip>
          <a:srcRect l="20370" r="20370"/>
          <a:stretch/>
        </p:blipFill>
        <p:spPr>
          <a:xfrm>
            <a:off x="-88612" y="-324"/>
            <a:ext cx="6096000" cy="6857999"/>
          </a:xfrm>
          <a:prstGeom prst="rect">
            <a:avLst/>
          </a:prstGeom>
        </p:spPr>
      </p:pic>
      <p:sp>
        <p:nvSpPr>
          <p:cNvPr id="5" name="TextBox 4">
            <a:extLst>
              <a:ext uri="{FF2B5EF4-FFF2-40B4-BE49-F238E27FC236}">
                <a16:creationId xmlns:a16="http://schemas.microsoft.com/office/drawing/2014/main" id="{191B5F17-277B-4F59-DC10-CB24C2D5BF4E}"/>
              </a:ext>
            </a:extLst>
          </p:cNvPr>
          <p:cNvSpPr txBox="1"/>
          <p:nvPr userDrawn="1"/>
        </p:nvSpPr>
        <p:spPr>
          <a:xfrm rot="16200000">
            <a:off x="-524289" y="6144157"/>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Tree>
    <p:extLst>
      <p:ext uri="{BB962C8B-B14F-4D97-AF65-F5344CB8AC3E}">
        <p14:creationId xmlns:p14="http://schemas.microsoft.com/office/powerpoint/2010/main" val="147366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a:off x="6096000" y="6642556"/>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38677344-1482-515F-838F-853FB0B35B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21271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16/01/2023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738" r:id="rId3"/>
    <p:sldLayoutId id="2147483739" r:id="rId4"/>
    <p:sldLayoutId id="2147483734" r:id="rId5"/>
    <p:sldLayoutId id="2147483728" r:id="rId6"/>
    <p:sldLayoutId id="2147483694" r:id="rId7"/>
    <p:sldLayoutId id="2147483706" r:id="rId8"/>
    <p:sldLayoutId id="2147483727" r:id="rId9"/>
    <p:sldLayoutId id="2147483709" r:id="rId10"/>
    <p:sldLayoutId id="2147483740" r:id="rId11"/>
    <p:sldLayoutId id="2147483735" r:id="rId12"/>
    <p:sldLayoutId id="2147483733" r:id="rId13"/>
    <p:sldLayoutId id="2147483736" r:id="rId14"/>
    <p:sldLayoutId id="2147483741" r:id="rId15"/>
    <p:sldLayoutId id="2147483742" r:id="rId16"/>
    <p:sldLayoutId id="2147483743" r:id="rId17"/>
    <p:sldLayoutId id="2147483715" r:id="rId18"/>
    <p:sldLayoutId id="2147483737" r:id="rId19"/>
    <p:sldLayoutId id="2147483696" r:id="rId20"/>
    <p:sldLayoutId id="2147483722" r:id="rId21"/>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mnesty.org.uk/LGBTI-equality" TargetMode="External"/><Relationship Id="rId2" Type="http://schemas.openxmlformats.org/officeDocument/2006/relationships/slideLayout" Target="../slideLayouts/slideLayout16.xml"/><Relationship Id="rId1" Type="http://schemas.openxmlformats.org/officeDocument/2006/relationships/video" Target="https://www.youtube.com/embed/PnDgZuGIhHs?feature=oembed" TargetMode="External"/><Relationship Id="rId5" Type="http://schemas.openxmlformats.org/officeDocument/2006/relationships/image" Target="../media/image23.jpeg"/><Relationship Id="rId4" Type="http://schemas.openxmlformats.org/officeDocument/2006/relationships/hyperlink" Target="https://www.youtube.com/watch?v=PnDgZuGIhH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switchboard.lgbt/" TargetMode="External"/><Relationship Id="rId7" Type="http://schemas.openxmlformats.org/officeDocument/2006/relationships/image" Target="../media/image24.jpeg"/><Relationship Id="rId2" Type="http://schemas.openxmlformats.org/officeDocument/2006/relationships/slideLayout" Target="../slideLayouts/slideLayout17.xml"/><Relationship Id="rId1" Type="http://schemas.openxmlformats.org/officeDocument/2006/relationships/video" Target="https://www.youtube.com/embed/cfl6JIIA6hA?feature=oembed" TargetMode="External"/><Relationship Id="rId6" Type="http://schemas.openxmlformats.org/officeDocument/2006/relationships/hyperlink" Target="https://www.scottishbooktrust.com/authors-live-on-demand/national-poetry-day-with-dean-atta-rachel-plummer-and-gray-crosbie" TargetMode="External"/><Relationship Id="rId5" Type="http://schemas.openxmlformats.org/officeDocument/2006/relationships/hyperlink" Target="https://youtu.be/cfl6JIIA6hA" TargetMode="External"/><Relationship Id="rId4" Type="http://schemas.openxmlformats.org/officeDocument/2006/relationships/hyperlink" Target="https://www.stonewall.org.uk/list-lgbtq-term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gbtplushistorymonth.co.uk/resources/lgbt-history-month/wallchart/" TargetMode="External"/><Relationship Id="rId2" Type="http://schemas.openxmlformats.org/officeDocument/2006/relationships/slideLayout" Target="../slideLayouts/slideLayout16.xml"/><Relationship Id="rId1" Type="http://schemas.openxmlformats.org/officeDocument/2006/relationships/video" Target="https://www.youtube.com/embed/3K7DmdGB1sw?feature=oembed" TargetMode="External"/><Relationship Id="rId6" Type="http://schemas.openxmlformats.org/officeDocument/2006/relationships/image" Target="../media/image25.jpeg"/><Relationship Id="rId5" Type="http://schemas.openxmlformats.org/officeDocument/2006/relationships/hyperlink" Target="http://voicesandvisibility.org.uk/symbols/" TargetMode="External"/><Relationship Id="rId4" Type="http://schemas.openxmlformats.org/officeDocument/2006/relationships/hyperlink" Target="https://www.youtube.com/watch?v=3K7DmdGB1sw"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www.unicef.org.uk/rights-respecting-schools/" TargetMode="External"/><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lgbtplushistorymonth.co.uk/" TargetMode="External"/><Relationship Id="rId2" Type="http://schemas.openxmlformats.org/officeDocument/2006/relationships/slideLayout" Target="../slideLayouts/slideLayout6.xml"/><Relationship Id="rId1" Type="http://schemas.openxmlformats.org/officeDocument/2006/relationships/video" Target="https://www.youtube.com/embed/5mNRVJGnUB0?feature=oembed" TargetMode="External"/><Relationship Id="rId5" Type="http://schemas.openxmlformats.org/officeDocument/2006/relationships/image" Target="../media/image12.jpeg"/><Relationship Id="rId4" Type="http://schemas.openxmlformats.org/officeDocument/2006/relationships/hyperlink" Target="https://youtu.be/7ewU3jZCuj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Layout" Target="../slideLayouts/slideLayout14.xml"/><Relationship Id="rId7" Type="http://schemas.openxmlformats.org/officeDocument/2006/relationships/image" Target="../media/image19.jpeg"/><Relationship Id="rId2" Type="http://schemas.openxmlformats.org/officeDocument/2006/relationships/video" Target="https://www.youtube.com/embed/4uOXUCiDE-s?feature=oembed" TargetMode="External"/><Relationship Id="rId1" Type="http://schemas.openxmlformats.org/officeDocument/2006/relationships/video" Target="https://www.youtube.com/embed/Rp7S1drKzEk?feature=oembed" TargetMode="External"/><Relationship Id="rId6" Type="http://schemas.openxmlformats.org/officeDocument/2006/relationships/hyperlink" Target="https://youtu.be/Rp7S1drKzEk" TargetMode="External"/><Relationship Id="rId5" Type="http://schemas.openxmlformats.org/officeDocument/2006/relationships/hyperlink" Target="https://youtu.be/4uOXUCiDE-s" TargetMode="External"/><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slideLayout" Target="../slideLayouts/slideLayout15.xml"/><Relationship Id="rId7" Type="http://schemas.openxmlformats.org/officeDocument/2006/relationships/hyperlink" Target="https://youtu.be/2LU2daQ2exs" TargetMode="External"/><Relationship Id="rId2" Type="http://schemas.openxmlformats.org/officeDocument/2006/relationships/video" Target="https://www.youtube.com/embed/2LU2daQ2exs?feature=oembed" TargetMode="External"/><Relationship Id="rId1" Type="http://schemas.openxmlformats.org/officeDocument/2006/relationships/video" Target="https://www.youtube.com/embed/7G4OkfCbq_I?feature=oembed" TargetMode="External"/><Relationship Id="rId6" Type="http://schemas.openxmlformats.org/officeDocument/2006/relationships/hyperlink" Target="https://www.youtube.com/watch?v=7G4OkfCbq_I" TargetMode="External"/><Relationship Id="rId5" Type="http://schemas.openxmlformats.org/officeDocument/2006/relationships/hyperlink" Target="https://www.unicef.org.uk/rights-respecting-schools/rrsa-film-the-flamingo-who-didnt-want-to-be-pink/" TargetMode="External"/><Relationship Id="rId4" Type="http://schemas.openxmlformats.org/officeDocument/2006/relationships/notesSlide" Target="../notesSlides/notesSlide4.xml"/><Relationship Id="rId9"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PnDgZuGIhHs" TargetMode="External"/><Relationship Id="rId2" Type="http://schemas.openxmlformats.org/officeDocument/2006/relationships/slideLayout" Target="../slideLayouts/slideLayout15.xml"/><Relationship Id="rId1" Type="http://schemas.openxmlformats.org/officeDocument/2006/relationships/video" Target="https://www.youtube.com/embed/PnDgZuGIhHs?feature=oembed" TargetMode="External"/><Relationship Id="rId5" Type="http://schemas.openxmlformats.org/officeDocument/2006/relationships/image" Target="../media/image23.jpeg"/><Relationship Id="rId4" Type="http://schemas.openxmlformats.org/officeDocument/2006/relationships/hyperlink" Target="https://www.theproudtrust.org/schools-and-training/primary-resources/happily-ever-after-ks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AE93F-A5B5-55D9-0E0C-F7F2CD976D92}"/>
              </a:ext>
            </a:extLst>
          </p:cNvPr>
          <p:cNvSpPr>
            <a:spLocks noGrp="1"/>
          </p:cNvSpPr>
          <p:nvPr>
            <p:ph type="ctrTitle"/>
          </p:nvPr>
        </p:nvSpPr>
        <p:spPr>
          <a:xfrm>
            <a:off x="273218" y="5821785"/>
            <a:ext cx="6576899" cy="744407"/>
          </a:xfrm>
        </p:spPr>
        <p:txBody>
          <a:bodyPr/>
          <a:lstStyle/>
          <a:p>
            <a:r>
              <a:rPr lang="en-US" sz="3800" dirty="0">
                <a:latin typeface="Arial Black" panose="020B0A04020102020204" pitchFamily="34" charset="0"/>
                <a:cs typeface="Arial" panose="020B0604020202020204" pitchFamily="34" charset="0"/>
              </a:rPr>
              <a:t>ARTICLE OF THE WEEK</a:t>
            </a:r>
          </a:p>
        </p:txBody>
      </p:sp>
    </p:spTree>
    <p:extLst>
      <p:ext uri="{BB962C8B-B14F-4D97-AF65-F5344CB8AC3E}">
        <p14:creationId xmlns:p14="http://schemas.microsoft.com/office/powerpoint/2010/main" val="82415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6"/>
            <a:ext cx="7396059" cy="671704"/>
          </a:xfrm>
        </p:spPr>
        <p:txBody>
          <a:bodyPr/>
          <a:lstStyle/>
          <a:p>
            <a:r>
              <a:rPr lang="en-US" sz="3800" dirty="0">
                <a:latin typeface="Arial Black" panose="020B0A04020102020204" pitchFamily="34" charset="0"/>
              </a:rPr>
              <a:t>SECONDARY ACTIVITIES</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4386782"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4B0183-7BE6-01B6-1CB7-0D8BCD7ED86F}"/>
              </a:ext>
            </a:extLst>
          </p:cNvPr>
          <p:cNvSpPr/>
          <p:nvPr/>
        </p:nvSpPr>
        <p:spPr>
          <a:xfrm>
            <a:off x="528743" y="4434357"/>
            <a:ext cx="3282970"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4915523" y="2147351"/>
            <a:ext cx="700693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3811712" y="4434357"/>
            <a:ext cx="8121302"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528741" y="2256274"/>
            <a:ext cx="4376226" cy="1815882"/>
          </a:xfrm>
          <a:prstGeom prst="rect">
            <a:avLst/>
          </a:prstGeom>
          <a:noFill/>
        </p:spPr>
        <p:txBody>
          <a:bodyPr wrap="square" rtlCol="0">
            <a:spAutoFit/>
          </a:bodyPr>
          <a:lstStyle/>
          <a:p>
            <a:pPr algn="ctr"/>
            <a:r>
              <a:rPr lang="en-GB" sz="1400" dirty="0">
                <a:effectLst/>
                <a:latin typeface="Arial" panose="020B0604020202020204" pitchFamily="34" charset="0"/>
                <a:ea typeface="Calibri" panose="020F0502020204030204" pitchFamily="34" charset="0"/>
                <a:cs typeface="Times New Roman" panose="02020603050405020304" pitchFamily="18" charset="0"/>
              </a:rPr>
              <a:t>What do you understand it means to be an LGBT+ ally? Many people understand an LBGT+ ally to be someone who believes in equality and fair treatment in society for people who identify as LGBT+ and who stands ‘with’ rather than ‘for’ the LGBT+ community. Educating yourself about LGBT+ history is one way to start being an ally. Can you think of other things you can do?</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506770" y="4509220"/>
            <a:ext cx="3282970" cy="2062103"/>
          </a:xfrm>
          <a:prstGeom prst="rect">
            <a:avLst/>
          </a:prstGeom>
          <a:noFill/>
        </p:spPr>
        <p:txBody>
          <a:bodyPr wrap="square" rtlCol="0">
            <a:spAutoFit/>
          </a:bodyPr>
          <a:lstStyle/>
          <a:p>
            <a:pPr algn="ctr"/>
            <a:r>
              <a:rPr lang="en-GB" sz="1400" dirty="0">
                <a:latin typeface="Arial" panose="020B0604020202020204" pitchFamily="34" charset="0"/>
                <a:ea typeface="Calibri" panose="020F0502020204030204" pitchFamily="34" charset="0"/>
                <a:cs typeface="Times New Roman" panose="02020603050405020304" pitchFamily="18" charset="0"/>
              </a:rPr>
              <a:t>A</a:t>
            </a:r>
            <a:r>
              <a:rPr lang="en-GB" sz="1400" dirty="0">
                <a:effectLst/>
                <a:latin typeface="Arial" panose="020B0604020202020204" pitchFamily="34" charset="0"/>
                <a:ea typeface="Calibri" panose="020F0502020204030204" pitchFamily="34" charset="0"/>
                <a:cs typeface="Times New Roman" panose="02020603050405020304" pitchFamily="18" charset="0"/>
              </a:rPr>
              <a:t> global movement is improving awareness and respect for the rights of LGBT+ people. However, some countries have anti LGBT+ laws and criminalise forms of gender expression and same sex relationships. You might be interested to read different equality global news stories highlighted by </a:t>
            </a:r>
            <a:r>
              <a:rPr lang="en-GB" sz="1400" b="1" dirty="0">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Amnesty International</a:t>
            </a:r>
            <a:r>
              <a:rPr lang="en-GB" sz="1600" dirty="0">
                <a:effectLst/>
                <a:latin typeface="Arial" panose="020B0604020202020204" pitchFamily="34" charset="0"/>
                <a:ea typeface="Calibri" panose="020F0502020204030204" pitchFamily="34" charset="0"/>
                <a:cs typeface="Times New Roman" panose="02020603050405020304" pitchFamily="18" charset="0"/>
              </a:rPr>
              <a:t>.</a:t>
            </a:r>
            <a:endParaRPr lang="en-GB" sz="1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5019674" y="2256274"/>
            <a:ext cx="6798633" cy="1754326"/>
          </a:xfrm>
          <a:prstGeom prst="rect">
            <a:avLst/>
          </a:prstGeom>
          <a:noFill/>
        </p:spPr>
        <p:txBody>
          <a:bodyPr wrap="square" rtlCol="0">
            <a:spAutoFit/>
          </a:bodyPr>
          <a:lstStyle/>
          <a:p>
            <a:pPr algn="ctr"/>
            <a:r>
              <a:rPr lang="en-GB"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often hear the phrase, “Treat others as you would like to be treated.” What do you think about this idea? Are there times, when perhaps we should treat people as they would like to be treated? Can we really know what it is like to be in someone else’s shoes when our experiences are often so very different? Discuss this with a friend or suggest it as a theme for tutor time.</a:t>
            </a:r>
            <a:endParaRPr lang="en-GB" sz="16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FEC6972-21CF-9B64-FF44-09536D49B4D4}"/>
              </a:ext>
            </a:extLst>
          </p:cNvPr>
          <p:cNvSpPr txBox="1"/>
          <p:nvPr/>
        </p:nvSpPr>
        <p:spPr>
          <a:xfrm>
            <a:off x="3976099" y="4565969"/>
            <a:ext cx="4130211" cy="1923283"/>
          </a:xfrm>
          <a:prstGeom prst="rect">
            <a:avLst/>
          </a:prstGeom>
          <a:noFill/>
        </p:spPr>
        <p:txBody>
          <a:bodyPr wrap="square" rtlCol="0">
            <a:spAutoFit/>
          </a:bodyPr>
          <a:lstStyle/>
          <a:p>
            <a:pPr lvl="0" algn="ctr">
              <a:lnSpc>
                <a:spcPct val="107000"/>
              </a:lnSpc>
              <a:spcAft>
                <a:spcPts val="800"/>
              </a:spcAft>
            </a:pPr>
            <a:r>
              <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Watch this video </a:t>
            </a:r>
            <a:r>
              <a:rPr lang="en-GB" sz="1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Love Has No Labels</a:t>
            </a:r>
            <a:r>
              <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Discuss with a friend, talk partner, or class group about how it made you feel. Think creatively, and see if you can come up with ways of challenging perceptions about difference and promoting diversity in your school.</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Online Media 12" title="Love Has No Labels | Diversity &amp; Inclusion | Ad Council">
            <a:hlinkClick r:id="" action="ppaction://media"/>
            <a:extLst>
              <a:ext uri="{FF2B5EF4-FFF2-40B4-BE49-F238E27FC236}">
                <a16:creationId xmlns:a16="http://schemas.microsoft.com/office/drawing/2014/main" id="{6B13645B-FA10-2B24-2649-20A46BD0AA9E}"/>
              </a:ext>
            </a:extLst>
          </p:cNvPr>
          <p:cNvPicPr>
            <a:picLocks noRot="1" noChangeAspect="1"/>
          </p:cNvPicPr>
          <p:nvPr>
            <a:videoFile r:link="rId1"/>
          </p:nvPr>
        </p:nvPicPr>
        <p:blipFill>
          <a:blip r:embed="rId5"/>
          <a:stretch>
            <a:fillRect/>
          </a:stretch>
        </p:blipFill>
        <p:spPr>
          <a:xfrm>
            <a:off x="8404260" y="4565969"/>
            <a:ext cx="3154167" cy="1782104"/>
          </a:xfrm>
          <a:prstGeom prst="rect">
            <a:avLst/>
          </a:prstGeom>
        </p:spPr>
      </p:pic>
    </p:spTree>
    <p:extLst>
      <p:ext uri="{BB962C8B-B14F-4D97-AF65-F5344CB8AC3E}">
        <p14:creationId xmlns:p14="http://schemas.microsoft.com/office/powerpoint/2010/main" val="28579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148C5-8033-2F6C-8E1A-47F2DB6C209F}"/>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3" name="Text Placeholder 2">
            <a:extLst>
              <a:ext uri="{FF2B5EF4-FFF2-40B4-BE49-F238E27FC236}">
                <a16:creationId xmlns:a16="http://schemas.microsoft.com/office/drawing/2014/main" id="{C7C85236-62AD-FB88-2CBF-B8C2EF1CB983}"/>
              </a:ext>
            </a:extLst>
          </p:cNvPr>
          <p:cNvSpPr>
            <a:spLocks noGrp="1"/>
          </p:cNvSpPr>
          <p:nvPr>
            <p:ph type="body" sz="quarter" idx="14"/>
          </p:nvPr>
        </p:nvSpPr>
        <p:spPr>
          <a:xfrm>
            <a:off x="528741" y="552685"/>
            <a:ext cx="7962116" cy="671704"/>
          </a:xfrm>
        </p:spPr>
        <p:txBody>
          <a:bodyPr/>
          <a:lstStyle/>
          <a:p>
            <a:r>
              <a:rPr lang="en-US" sz="3800" dirty="0">
                <a:latin typeface="Arial Black" panose="020B0A04020102020204" pitchFamily="34" charset="0"/>
              </a:rPr>
              <a:t>SECONDARY ACTIVITIES 2</a:t>
            </a:r>
          </a:p>
        </p:txBody>
      </p:sp>
      <p:sp>
        <p:nvSpPr>
          <p:cNvPr id="4" name="Rectangle 3">
            <a:extLst>
              <a:ext uri="{FF2B5EF4-FFF2-40B4-BE49-F238E27FC236}">
                <a16:creationId xmlns:a16="http://schemas.microsoft.com/office/drawing/2014/main" id="{4147624B-3509-583B-4E7E-03A60295EFAC}"/>
              </a:ext>
            </a:extLst>
          </p:cNvPr>
          <p:cNvSpPr/>
          <p:nvPr/>
        </p:nvSpPr>
        <p:spPr>
          <a:xfrm>
            <a:off x="528741" y="2137472"/>
            <a:ext cx="7053586"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A543B5-0473-6EF4-B0B1-951579C011CE}"/>
              </a:ext>
            </a:extLst>
          </p:cNvPr>
          <p:cNvSpPr/>
          <p:nvPr/>
        </p:nvSpPr>
        <p:spPr>
          <a:xfrm>
            <a:off x="528743" y="4434357"/>
            <a:ext cx="7474826"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0B85E6-A5F9-2ABC-81EF-5EDBDB6ACAFE}"/>
              </a:ext>
            </a:extLst>
          </p:cNvPr>
          <p:cNvSpPr/>
          <p:nvPr/>
        </p:nvSpPr>
        <p:spPr>
          <a:xfrm>
            <a:off x="7582327" y="2137472"/>
            <a:ext cx="435068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9B981E-037A-7815-7912-1BCD08320421}"/>
              </a:ext>
            </a:extLst>
          </p:cNvPr>
          <p:cNvSpPr/>
          <p:nvPr/>
        </p:nvSpPr>
        <p:spPr>
          <a:xfrm>
            <a:off x="8003569" y="4434357"/>
            <a:ext cx="3929443"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7E788E-E9B9-43C1-4D13-2D3E1B28D93C}"/>
              </a:ext>
            </a:extLst>
          </p:cNvPr>
          <p:cNvSpPr txBox="1"/>
          <p:nvPr/>
        </p:nvSpPr>
        <p:spPr>
          <a:xfrm>
            <a:off x="7707086" y="2257646"/>
            <a:ext cx="4181833" cy="1569660"/>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rPr>
              <a:t>There are many organisations you can reach out to if you feel the need to talk about your gender identity such as </a:t>
            </a:r>
            <a:r>
              <a:rPr lang="en-GB" sz="1600" b="1" i="0" dirty="0">
                <a:effectLst/>
                <a:latin typeface="Arial" panose="020B0604020202020204" pitchFamily="34" charset="0"/>
                <a:hlinkClick r:id="rId3">
                  <a:extLst>
                    <a:ext uri="{A12FA001-AC4F-418D-AE19-62706E023703}">
                      <ahyp:hlinkClr xmlns:ahyp="http://schemas.microsoft.com/office/drawing/2018/hyperlinkcolor" val="tx"/>
                    </a:ext>
                  </a:extLst>
                </a:hlinkClick>
              </a:rPr>
              <a:t>Switch Board</a:t>
            </a:r>
            <a:r>
              <a:rPr lang="en-GB" sz="1600" b="0" i="0" dirty="0">
                <a:solidFill>
                  <a:srgbClr val="000000"/>
                </a:solidFill>
                <a:effectLst/>
                <a:latin typeface="Arial" panose="020B0604020202020204" pitchFamily="34" charset="0"/>
              </a:rPr>
              <a:t>. Create a database of organisations that can be displayed in your school for pupils who may need their support. </a:t>
            </a:r>
          </a:p>
        </p:txBody>
      </p:sp>
      <p:sp>
        <p:nvSpPr>
          <p:cNvPr id="10" name="TextBox 9">
            <a:extLst>
              <a:ext uri="{FF2B5EF4-FFF2-40B4-BE49-F238E27FC236}">
                <a16:creationId xmlns:a16="http://schemas.microsoft.com/office/drawing/2014/main" id="{23FB570D-B234-3922-9DE8-4A90483EA3F9}"/>
              </a:ext>
            </a:extLst>
          </p:cNvPr>
          <p:cNvSpPr txBox="1"/>
          <p:nvPr/>
        </p:nvSpPr>
        <p:spPr>
          <a:xfrm>
            <a:off x="714979" y="4546153"/>
            <a:ext cx="7178345" cy="1855573"/>
          </a:xfrm>
          <a:prstGeom prst="rect">
            <a:avLst/>
          </a:prstGeom>
          <a:noFill/>
        </p:spPr>
        <p:txBody>
          <a:bodyPr wrap="square" rtlCol="0">
            <a:spAutoFit/>
          </a:bodyPr>
          <a:lstStyle/>
          <a:p>
            <a:pPr lvl="0" algn="ctr">
              <a:lnSpc>
                <a:spcPct val="107000"/>
              </a:lnSpc>
              <a:spcAft>
                <a:spcPts val="800"/>
              </a:spcAft>
            </a:pPr>
            <a:r>
              <a:rPr lang="en-GB"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There are many terms associated with the LBGT+ community and we are all on a journey of learning. Therefore, having access to reliable information (Article 17) is important. The organisation Stonewall has produced a </a:t>
            </a:r>
            <a:r>
              <a:rPr lang="en-GB"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Glossary of terms </a:t>
            </a:r>
            <a:r>
              <a:rPr lang="en-GB"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that might be helpful. Give yourself some time to quietly read and then discuss with a friend or learning partner. </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7FAF3CEF-6A98-ED70-FF1B-F939D4B09ED1}"/>
              </a:ext>
            </a:extLst>
          </p:cNvPr>
          <p:cNvSpPr txBox="1"/>
          <p:nvPr/>
        </p:nvSpPr>
        <p:spPr>
          <a:xfrm>
            <a:off x="553081" y="2180263"/>
            <a:ext cx="4049741" cy="2031325"/>
          </a:xfrm>
          <a:prstGeom prst="rect">
            <a:avLst/>
          </a:prstGeom>
          <a:noFill/>
        </p:spPr>
        <p:txBody>
          <a:bodyPr wrap="square" rtlCol="0">
            <a:spAutoFit/>
          </a:bodyPr>
          <a:lstStyle/>
          <a:p>
            <a:pPr algn="ctr"/>
            <a:r>
              <a:rPr lang="en-GB"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Black Flamingo is a verse novel by Dean Atta about a black, gay teenager.  Watch this </a:t>
            </a:r>
            <a:r>
              <a:rPr lang="en-GB" sz="1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YouTube clip by Dean</a:t>
            </a:r>
            <a:r>
              <a:rPr lang="en-GB"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Why do you think it is important for people to feel included and valued? Discuss the clip in light of Articles 2, 13 and 17. Discuss in class how each of us might work towards preventing discrimination from happening.  You may also like </a:t>
            </a:r>
            <a:r>
              <a:rPr lang="en-GB" sz="1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to watch this video of Dean Atta</a:t>
            </a:r>
            <a:r>
              <a:rPr lang="en-GB"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reading more of his novel.</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35489E20-5EAE-893F-680E-FD0ACEF0AC10}"/>
              </a:ext>
            </a:extLst>
          </p:cNvPr>
          <p:cNvSpPr txBox="1"/>
          <p:nvPr/>
        </p:nvSpPr>
        <p:spPr>
          <a:xfrm>
            <a:off x="8113812" y="4546153"/>
            <a:ext cx="3708955" cy="1815882"/>
          </a:xfrm>
          <a:prstGeom prst="rect">
            <a:avLst/>
          </a:prstGeom>
          <a:noFill/>
        </p:spPr>
        <p:txBody>
          <a:bodyPr wrap="square" rtlCol="0">
            <a:spAutoFit/>
          </a:bodyPr>
          <a:lstStyle/>
          <a:p>
            <a:pPr algn="ctr"/>
            <a:r>
              <a:rPr lang="en-GB" sz="1600" dirty="0">
                <a:effectLst/>
                <a:latin typeface="Arial" panose="020B0604020202020204" pitchFamily="34" charset="0"/>
                <a:ea typeface="Calibri" panose="020F0502020204030204" pitchFamily="34" charset="0"/>
                <a:cs typeface="Times New Roman" panose="02020603050405020304" pitchFamily="18" charset="0"/>
              </a:rPr>
              <a:t>Each year LGBT+ History Month has a theme. Look up this year’s theme and explore why it was chosen. Find a way of sharing what you have found out with others in your school – perhaps by creating a special display or producing an assembly.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Online Media 11" title="Poetry from The Black Flamingo | Dean Atta Live Performance">
            <a:hlinkClick r:id="" action="ppaction://media"/>
            <a:extLst>
              <a:ext uri="{FF2B5EF4-FFF2-40B4-BE49-F238E27FC236}">
                <a16:creationId xmlns:a16="http://schemas.microsoft.com/office/drawing/2014/main" id="{258D66D9-742A-4A97-1E9C-03BF264A6825}"/>
              </a:ext>
            </a:extLst>
          </p:cNvPr>
          <p:cNvPicPr>
            <a:picLocks noRot="1" noChangeAspect="1"/>
          </p:cNvPicPr>
          <p:nvPr>
            <a:videoFile r:link="rId1"/>
          </p:nvPr>
        </p:nvPicPr>
        <p:blipFill>
          <a:blip r:embed="rId7"/>
          <a:stretch>
            <a:fillRect/>
          </a:stretch>
        </p:blipFill>
        <p:spPr>
          <a:xfrm>
            <a:off x="4727581" y="2324913"/>
            <a:ext cx="2540000" cy="1435100"/>
          </a:xfrm>
          <a:prstGeom prst="rect">
            <a:avLst/>
          </a:prstGeom>
        </p:spPr>
      </p:pic>
    </p:spTree>
    <p:extLst>
      <p:ext uri="{BB962C8B-B14F-4D97-AF65-F5344CB8AC3E}">
        <p14:creationId xmlns:p14="http://schemas.microsoft.com/office/powerpoint/2010/main" val="375839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5"/>
            <a:ext cx="7929459" cy="671704"/>
          </a:xfrm>
        </p:spPr>
        <p:txBody>
          <a:bodyPr/>
          <a:lstStyle/>
          <a:p>
            <a:r>
              <a:rPr lang="en-US" sz="3800" dirty="0">
                <a:latin typeface="Arial Black" panose="020B0A04020102020204" pitchFamily="34" charset="0"/>
              </a:rPr>
              <a:t>SECONDARY ACTIVITIES 3</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2" y="2137472"/>
            <a:ext cx="5676115"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D4B0183-7BE6-01B6-1CB7-0D8BCD7ED86F}"/>
              </a:ext>
            </a:extLst>
          </p:cNvPr>
          <p:cNvSpPr/>
          <p:nvPr/>
        </p:nvSpPr>
        <p:spPr>
          <a:xfrm>
            <a:off x="528741" y="4434357"/>
            <a:ext cx="6961119"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6204857" y="2137472"/>
            <a:ext cx="572815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7489861" y="4434357"/>
            <a:ext cx="4443152"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9DABE4C-A04F-5B8C-9171-D4E4C4FE47EB}"/>
              </a:ext>
            </a:extLst>
          </p:cNvPr>
          <p:cNvSpPr txBox="1"/>
          <p:nvPr/>
        </p:nvSpPr>
        <p:spPr>
          <a:xfrm>
            <a:off x="528741" y="2286748"/>
            <a:ext cx="5567259" cy="1855573"/>
          </a:xfrm>
          <a:prstGeom prst="rect">
            <a:avLst/>
          </a:prstGeom>
          <a:noFill/>
        </p:spPr>
        <p:txBody>
          <a:bodyPr wrap="square" rtlCol="0">
            <a:spAutoFit/>
          </a:bodyPr>
          <a:lstStyle/>
          <a:p>
            <a:pPr lvl="0" algn="ct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Do you have a LGBT+ support group in your school? If so, how does it champion Articles 2, 13 and 17? Is there more it could do to raise awareness of LGBT+ issues in school? If you don’t have a group, would it be helpful to start one? Who would you approach? What might be its logo?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31773CE7-D42F-65B6-D206-69D99BDDECCC}"/>
              </a:ext>
            </a:extLst>
          </p:cNvPr>
          <p:cNvSpPr txBox="1"/>
          <p:nvPr/>
        </p:nvSpPr>
        <p:spPr>
          <a:xfrm>
            <a:off x="780456" y="4600372"/>
            <a:ext cx="6457687" cy="1477328"/>
          </a:xfrm>
          <a:prstGeom prst="rect">
            <a:avLst/>
          </a:prstGeom>
          <a:noFill/>
        </p:spPr>
        <p:txBody>
          <a:bodyPr wrap="square" rtlCol="0">
            <a:spAutoFit/>
          </a:bodyPr>
          <a:lstStyle/>
          <a:p>
            <a:pPr algn="ctr"/>
            <a:r>
              <a:rPr lang="en-GB" sz="1800" b="0" i="0" dirty="0">
                <a:effectLst/>
                <a:latin typeface="Arial" panose="020B0604020202020204" pitchFamily="34" charset="0"/>
              </a:rPr>
              <a:t>Choose one or more individuals from this </a:t>
            </a:r>
            <a:r>
              <a:rPr lang="en-GB" sz="1800" b="1" i="0" dirty="0">
                <a:effectLst/>
                <a:latin typeface="Arial" panose="020B0604020202020204" pitchFamily="34" charset="0"/>
                <a:hlinkClick r:id="rId3">
                  <a:extLst>
                    <a:ext uri="{A12FA001-AC4F-418D-AE19-62706E023703}">
                      <ahyp:hlinkClr xmlns:ahyp="http://schemas.microsoft.com/office/drawing/2018/hyperlinkcolor" val="tx"/>
                    </a:ext>
                  </a:extLst>
                </a:hlinkClick>
              </a:rPr>
              <a:t>wall chart</a:t>
            </a:r>
            <a:r>
              <a:rPr lang="en-GB" sz="1800" b="0" i="0" dirty="0">
                <a:effectLst/>
                <a:latin typeface="Arial" panose="020B0604020202020204" pitchFamily="34" charset="0"/>
              </a:rPr>
              <a:t> (you will need to download it) and do some research to create a fact sheet or poster outlining their contribution to LGBT+ history.  Does their story make you think of any articles from the CRC? Find a way to share this with others in school.</a:t>
            </a:r>
            <a:endParaRPr lang="en-GB"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5AFE186-0D68-2DD9-BC8D-1CC5C10F8D39}"/>
              </a:ext>
            </a:extLst>
          </p:cNvPr>
          <p:cNvSpPr txBox="1"/>
          <p:nvPr/>
        </p:nvSpPr>
        <p:spPr>
          <a:xfrm>
            <a:off x="6342436" y="2257646"/>
            <a:ext cx="3941995" cy="1754326"/>
          </a:xfrm>
          <a:prstGeom prst="rect">
            <a:avLst/>
          </a:prstGeom>
          <a:noFill/>
        </p:spPr>
        <p:txBody>
          <a:bodyPr wrap="square" rtlCol="0">
            <a:spAutoFit/>
          </a:bodyPr>
          <a:lstStyle/>
          <a:p>
            <a:pPr algn="ctr"/>
            <a:r>
              <a:rPr lang="en-GB" sz="1800" dirty="0">
                <a:solidFill>
                  <a:schemeClr val="bg1"/>
                </a:solidFill>
                <a:effectLst/>
                <a:latin typeface="Arial" panose="020B0604020202020204" pitchFamily="34" charset="0"/>
                <a:ea typeface="Calibri" panose="020F0502020204030204" pitchFamily="34" charset="0"/>
              </a:rPr>
              <a:t>Watch </a:t>
            </a:r>
            <a:r>
              <a:rPr lang="en-GB" sz="1800" b="1" dirty="0">
                <a:solidFill>
                  <a:schemeClr val="bg1"/>
                </a:solidFill>
                <a:effectLst/>
                <a:latin typeface="Arial" panose="020B06040202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this video</a:t>
            </a:r>
            <a:r>
              <a:rPr lang="en-GB" sz="1800" dirty="0">
                <a:solidFill>
                  <a:schemeClr val="bg1"/>
                </a:solidFill>
                <a:effectLst/>
                <a:latin typeface="Arial" panose="020B0604020202020204" pitchFamily="34" charset="0"/>
                <a:ea typeface="Calibri" panose="020F0502020204030204" pitchFamily="34" charset="0"/>
              </a:rPr>
              <a:t> about visual artists from the LGBT+ community How does this video relate to Articles 2 and 13 and help to promote understanding about the importance of freedom of expression?</a:t>
            </a:r>
            <a:r>
              <a:rPr lang="en-GB" sz="1800" b="0" i="0" dirty="0">
                <a:solidFill>
                  <a:schemeClr val="bg1"/>
                </a:solidFill>
                <a:effectLst/>
                <a:latin typeface="Arial" panose="020B0604020202020204" pitchFamily="34" charset="0"/>
              </a:rPr>
              <a:t> </a:t>
            </a:r>
            <a:endParaRPr lang="en-GB" sz="1600"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1AADD9C-B977-AACA-5A60-AE40D9BF0893}"/>
              </a:ext>
            </a:extLst>
          </p:cNvPr>
          <p:cNvSpPr txBox="1"/>
          <p:nvPr/>
        </p:nvSpPr>
        <p:spPr>
          <a:xfrm>
            <a:off x="7587649" y="4549676"/>
            <a:ext cx="4247576" cy="1569660"/>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rPr>
              <a:t>You might be interested in learning more about symbols used to represent different members of the LBGT+ community. Have a look at the symbols </a:t>
            </a:r>
            <a:r>
              <a:rPr lang="en-GB" sz="1600" b="1" i="0"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here</a:t>
            </a:r>
            <a:r>
              <a:rPr lang="en-GB" sz="1600" b="0" i="0" dirty="0">
                <a:solidFill>
                  <a:schemeClr val="bg1"/>
                </a:solidFill>
                <a:effectLst/>
                <a:latin typeface="Arial" panose="020B0604020202020204" pitchFamily="34" charset="0"/>
              </a:rPr>
              <a:t>. How do symbols help to champion LGBT+  issues and to help create communities.</a:t>
            </a:r>
            <a:endParaRPr lang="en-GB" sz="16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349FF64-28B4-CA17-82AB-F3DD727DFC29}"/>
              </a:ext>
            </a:extLst>
          </p:cNvPr>
          <p:cNvSpPr txBox="1"/>
          <p:nvPr/>
        </p:nvSpPr>
        <p:spPr>
          <a:xfrm>
            <a:off x="5387083" y="4494443"/>
            <a:ext cx="472611"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t>
            </a:r>
          </a:p>
        </p:txBody>
      </p:sp>
      <p:pic>
        <p:nvPicPr>
          <p:cNvPr id="15" name="Online Media 14" title="5 LGBTQ+ Art Stories | Tate Kids">
            <a:hlinkClick r:id="" action="ppaction://media"/>
            <a:extLst>
              <a:ext uri="{FF2B5EF4-FFF2-40B4-BE49-F238E27FC236}">
                <a16:creationId xmlns:a16="http://schemas.microsoft.com/office/drawing/2014/main" id="{81C6C926-854A-077A-4041-AB116EFE0906}"/>
              </a:ext>
            </a:extLst>
          </p:cNvPr>
          <p:cNvPicPr>
            <a:picLocks noRot="1" noChangeAspect="1"/>
          </p:cNvPicPr>
          <p:nvPr>
            <a:videoFile r:link="rId1"/>
          </p:nvPr>
        </p:nvPicPr>
        <p:blipFill>
          <a:blip r:embed="rId6"/>
          <a:stretch>
            <a:fillRect/>
          </a:stretch>
        </p:blipFill>
        <p:spPr>
          <a:xfrm>
            <a:off x="10284431" y="2339367"/>
            <a:ext cx="1423938" cy="804525"/>
          </a:xfrm>
          <a:prstGeom prst="rect">
            <a:avLst/>
          </a:prstGeom>
        </p:spPr>
      </p:pic>
    </p:spTree>
    <p:extLst>
      <p:ext uri="{BB962C8B-B14F-4D97-AF65-F5344CB8AC3E}">
        <p14:creationId xmlns:p14="http://schemas.microsoft.com/office/powerpoint/2010/main" val="124230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716-FF31-A845-A83E-5C96960D70F9}"/>
              </a:ext>
            </a:extLst>
          </p:cNvPr>
          <p:cNvSpPr>
            <a:spLocks noGrp="1"/>
          </p:cNvSpPr>
          <p:nvPr>
            <p:ph type="body" sz="quarter" idx="14"/>
          </p:nvPr>
        </p:nvSpPr>
        <p:spPr>
          <a:xfrm>
            <a:off x="6536002" y="663684"/>
            <a:ext cx="3379523" cy="588605"/>
          </a:xfrm>
        </p:spPr>
        <p:txBody>
          <a:bodyPr/>
          <a:lstStyle/>
          <a:p>
            <a:r>
              <a:rPr lang="en-US" sz="3200" dirty="0">
                <a:latin typeface="Arial Black" panose="020B0A04020102020204" pitchFamily="34" charset="0"/>
              </a:rPr>
              <a:t>REFLECTION</a:t>
            </a:r>
          </a:p>
        </p:txBody>
      </p:sp>
      <p:sp>
        <p:nvSpPr>
          <p:cNvPr id="3" name="Text Placeholder 2">
            <a:extLst>
              <a:ext uri="{FF2B5EF4-FFF2-40B4-BE49-F238E27FC236}">
                <a16:creationId xmlns:a16="http://schemas.microsoft.com/office/drawing/2014/main" id="{D571A7BB-2A24-D942-B067-AA19DC6FF020}"/>
              </a:ext>
            </a:extLst>
          </p:cNvPr>
          <p:cNvSpPr>
            <a:spLocks noGrp="1"/>
          </p:cNvSpPr>
          <p:nvPr>
            <p:ph type="body" sz="quarter" idx="17"/>
          </p:nvPr>
        </p:nvSpPr>
        <p:spPr>
          <a:xfrm>
            <a:off x="6535896" y="1395067"/>
            <a:ext cx="5305425" cy="870290"/>
          </a:xfrm>
        </p:spPr>
        <p:txBody>
          <a:bodyPr/>
          <a:lstStyle/>
          <a:p>
            <a:r>
              <a:rPr lang="en-GB" sz="1800" dirty="0">
                <a:effectLst/>
                <a:latin typeface="Calibri" panose="020F0502020204030204" pitchFamily="34" charset="0"/>
                <a:ea typeface="Calibri" panose="020F0502020204030204" pitchFamily="34" charset="0"/>
              </a:rPr>
              <a:t>Give yourself some time and space ... to relax... </a:t>
            </a:r>
            <a:r>
              <a:rPr lang="en-GB" sz="1800">
                <a:effectLst/>
                <a:latin typeface="Calibri" panose="020F0502020204030204" pitchFamily="34" charset="0"/>
                <a:ea typeface="Calibri" panose="020F0502020204030204" pitchFamily="34" charset="0"/>
              </a:rPr>
              <a:t>to be quiet...to think...  </a:t>
            </a:r>
            <a:endParaRPr lang="en-GB" sz="1800" dirty="0">
              <a:effectLst/>
              <a:latin typeface="Calibri" panose="020F0502020204030204" pitchFamily="34" charset="0"/>
              <a:ea typeface="Calibri" panose="020F0502020204030204" pitchFamily="34" charset="0"/>
            </a:endParaRPr>
          </a:p>
        </p:txBody>
      </p:sp>
      <p:sp>
        <p:nvSpPr>
          <p:cNvPr id="6" name="Text Placeholder 5">
            <a:extLst>
              <a:ext uri="{FF2B5EF4-FFF2-40B4-BE49-F238E27FC236}">
                <a16:creationId xmlns:a16="http://schemas.microsoft.com/office/drawing/2014/main" id="{DF0353F7-0EFC-E549-AA82-F8CD01C78C85}"/>
              </a:ext>
            </a:extLst>
          </p:cNvPr>
          <p:cNvSpPr>
            <a:spLocks noGrp="1"/>
          </p:cNvSpPr>
          <p:nvPr>
            <p:ph type="body" sz="quarter" idx="21"/>
          </p:nvPr>
        </p:nvSpPr>
        <p:spPr>
          <a:xfrm>
            <a:off x="6535896" y="2425864"/>
            <a:ext cx="5433498" cy="3768452"/>
          </a:xfrm>
        </p:spPr>
        <p:txBody>
          <a:bodyPr>
            <a:noAutofit/>
          </a:bodyPr>
          <a:lstStyle/>
          <a:p>
            <a:pPr marL="342900" lvl="0" indent="-342900">
              <a:lnSpc>
                <a:spcPct val="107000"/>
              </a:lnSpc>
              <a:buClr>
                <a:srgbClr val="00AEEF"/>
              </a:buClr>
              <a:buSzPts val="1400"/>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Have you heard the phrase ‘be your true self’?  What does it mean to you? </a:t>
            </a:r>
          </a:p>
          <a:p>
            <a:pPr marL="342900" lvl="0" indent="-342900">
              <a:lnSpc>
                <a:spcPct val="107000"/>
              </a:lnSpc>
              <a:buClr>
                <a:srgbClr val="00AEEF"/>
              </a:buClr>
              <a:buSzPts val="1400"/>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Where and when do you feel comfortable and free to be yourself?</a:t>
            </a:r>
          </a:p>
          <a:p>
            <a:pPr marL="342900" lvl="0" indent="-342900">
              <a:lnSpc>
                <a:spcPct val="107000"/>
              </a:lnSpc>
              <a:buClr>
                <a:srgbClr val="00AEEF"/>
              </a:buClr>
              <a:buSzPts val="1400"/>
              <a:buFont typeface="Wingdings" panose="05000000000000000000" pitchFamily="2" charset="2"/>
              <a:buChar char=""/>
            </a:pPr>
            <a:r>
              <a:rPr lang="en-GB" sz="1400">
                <a:effectLst/>
                <a:latin typeface="Arial" panose="020B0604020202020204" pitchFamily="34" charset="0"/>
                <a:ea typeface="Calibri" panose="020F0502020204030204" pitchFamily="34" charset="0"/>
                <a:cs typeface="Arial" panose="020B0604020202020204" pitchFamily="34" charset="0"/>
              </a:rPr>
              <a:t>How </a:t>
            </a:r>
            <a:r>
              <a:rPr lang="en-GB" sz="1400" dirty="0">
                <a:effectLst/>
                <a:latin typeface="Arial" panose="020B0604020202020204" pitchFamily="34" charset="0"/>
                <a:ea typeface="Calibri" panose="020F0502020204030204" pitchFamily="34" charset="0"/>
                <a:cs typeface="Arial" panose="020B0604020202020204" pitchFamily="34" charset="0"/>
              </a:rPr>
              <a:t>can we support others to be their true selves?</a:t>
            </a:r>
          </a:p>
          <a:p>
            <a:pPr marL="342900" lvl="0" indent="-342900">
              <a:lnSpc>
                <a:spcPct val="107000"/>
              </a:lnSpc>
              <a:buClr>
                <a:srgbClr val="00AEEF"/>
              </a:buClr>
              <a:buSzPts val="1400"/>
              <a:buFont typeface="Wingdings" panose="05000000000000000000" pitchFamily="2" charset="2"/>
              <a:buChar char=""/>
            </a:pPr>
            <a:r>
              <a:rPr lang="en-GB" sz="1400">
                <a:effectLst/>
                <a:latin typeface="Arial" panose="020B0604020202020204" pitchFamily="34" charset="0"/>
                <a:ea typeface="Calibri" panose="020F0502020204030204" pitchFamily="34" charset="0"/>
                <a:cs typeface="Arial" panose="020B0604020202020204" pitchFamily="34" charset="0"/>
              </a:rPr>
              <a:t>How </a:t>
            </a:r>
            <a:r>
              <a:rPr lang="en-GB" sz="1400" dirty="0">
                <a:effectLst/>
                <a:latin typeface="Arial" panose="020B0604020202020204" pitchFamily="34" charset="0"/>
                <a:ea typeface="Calibri" panose="020F0502020204030204" pitchFamily="34" charset="0"/>
                <a:cs typeface="Arial" panose="020B0604020202020204" pitchFamily="34" charset="0"/>
              </a:rPr>
              <a:t>can we speak up and speak out when another person’s identity is not being respected?</a:t>
            </a:r>
          </a:p>
          <a:p>
            <a:pPr marL="0" lvl="0" indent="0">
              <a:lnSpc>
                <a:spcPct val="107000"/>
              </a:lnSpc>
              <a:buClr>
                <a:srgbClr val="00AEEF"/>
              </a:buClr>
              <a:buSzPts val="1400"/>
              <a:buNone/>
            </a:pPr>
            <a:r>
              <a:rPr lang="en-GB" sz="1400" dirty="0">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248567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2" y="594238"/>
            <a:ext cx="3033608" cy="588605"/>
          </a:xfrm>
        </p:spPr>
        <p:txBody>
          <a:bodyPr/>
          <a:lstStyle/>
          <a:p>
            <a:r>
              <a:rPr lang="en-US" sz="3200" dirty="0">
                <a:latin typeface="Arial Black" panose="020B0A04020102020204" pitchFamily="34" charset="0"/>
              </a:rPr>
              <a:t>MORE INFO</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p:txBody>
          <a:bodyPr/>
          <a:lstStyle/>
          <a:p>
            <a:r>
              <a:rPr lang="en-US" sz="2400" dirty="0">
                <a:latin typeface="Arial Black" panose="020B0A04020102020204" pitchFamily="34" charset="0"/>
                <a:cs typeface="Arial" panose="020B0604020202020204" pitchFamily="34" charset="0"/>
              </a:rPr>
              <a:t>RRSA WEBSITE</a:t>
            </a: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86401" y="2071688"/>
            <a:ext cx="5305425" cy="1262062"/>
          </a:xfrm>
        </p:spPr>
        <p:txBody>
          <a:bodyPr/>
          <a:lstStyle/>
          <a:p>
            <a:pPr rtl="0" fontAlgn="base"/>
            <a:r>
              <a:rPr lang="en-GB" dirty="0">
                <a:latin typeface="Arial" panose="020B0604020202020204" pitchFamily="34" charset="0"/>
                <a:cs typeface="Arial" panose="020B0604020202020204" pitchFamily="34" charset="0"/>
              </a:rPr>
              <a:t>For more information or to download previous Article of the Week packs please visit the RRSA website by clicking on the link below.</a:t>
            </a:r>
            <a:endParaRPr lang="en-GB" b="0" dirty="0">
              <a:effectLst/>
              <a:latin typeface="Arial" panose="020B0604020202020204" pitchFamily="34" charset="0"/>
              <a:cs typeface="Arial" panose="020B0604020202020204" pitchFamily="34" charset="0"/>
            </a:endParaRPr>
          </a:p>
        </p:txBody>
      </p:sp>
      <p:pic>
        <p:nvPicPr>
          <p:cNvPr id="8" name="Picture 7" descr="A group of people posing for a photo&#10;&#10;Description automatically generated with medium confidence">
            <a:extLst>
              <a:ext uri="{FF2B5EF4-FFF2-40B4-BE49-F238E27FC236}">
                <a16:creationId xmlns:a16="http://schemas.microsoft.com/office/drawing/2014/main" id="{D31FC92E-22A0-FD94-9E6F-5E0F26139D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53" r="-5618"/>
          <a:stretch/>
        </p:blipFill>
        <p:spPr>
          <a:xfrm>
            <a:off x="906104" y="2762249"/>
            <a:ext cx="4077286" cy="2228851"/>
          </a:xfrm>
          <a:prstGeom prst="rect">
            <a:avLst/>
          </a:prstGeom>
        </p:spPr>
      </p:pic>
      <p:sp>
        <p:nvSpPr>
          <p:cNvPr id="10" name="Rectangle 9">
            <a:extLst>
              <a:ext uri="{FF2B5EF4-FFF2-40B4-BE49-F238E27FC236}">
                <a16:creationId xmlns:a16="http://schemas.microsoft.com/office/drawing/2014/main" id="{89E591FB-6F15-7726-9D21-562B72C0AA5A}"/>
              </a:ext>
            </a:extLst>
          </p:cNvPr>
          <p:cNvSpPr/>
          <p:nvPr/>
        </p:nvSpPr>
        <p:spPr>
          <a:xfrm>
            <a:off x="6586401" y="3524251"/>
            <a:ext cx="2205174" cy="6191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Arial Black" panose="020B0A04020102020204" pitchFamily="34" charset="0"/>
                <a:hlinkClick r:id="rId3">
                  <a:extLst>
                    <a:ext uri="{A12FA001-AC4F-418D-AE19-62706E023703}">
                      <ahyp:hlinkClr xmlns:ahyp="http://schemas.microsoft.com/office/drawing/2018/hyperlinkcolor" val="tx"/>
                    </a:ext>
                  </a:extLst>
                </a:hlinkClick>
              </a:rPr>
              <a:t>CLICK HERE</a:t>
            </a:r>
            <a:endParaRPr lang="en-GB" sz="2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406779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0FB738-3242-7420-5F48-7D5A139C5F0D}"/>
              </a:ext>
            </a:extLst>
          </p:cNvPr>
          <p:cNvSpPr>
            <a:spLocks noGrp="1"/>
          </p:cNvSpPr>
          <p:nvPr>
            <p:ph type="body" sz="quarter" idx="14"/>
          </p:nvPr>
        </p:nvSpPr>
        <p:spPr>
          <a:xfrm>
            <a:off x="528741" y="552685"/>
            <a:ext cx="4648901" cy="671704"/>
          </a:xfrm>
        </p:spPr>
        <p:txBody>
          <a:bodyPr/>
          <a:lstStyle/>
          <a:p>
            <a:r>
              <a:rPr lang="en-US" sz="3800" dirty="0">
                <a:latin typeface="Arial Black" panose="020B0A04020102020204" pitchFamily="34" charset="0"/>
              </a:rPr>
              <a:t>INSTRUCTIONS</a:t>
            </a:r>
          </a:p>
        </p:txBody>
      </p:sp>
      <p:sp>
        <p:nvSpPr>
          <p:cNvPr id="3" name="Text Placeholder 2">
            <a:extLst>
              <a:ext uri="{FF2B5EF4-FFF2-40B4-BE49-F238E27FC236}">
                <a16:creationId xmlns:a16="http://schemas.microsoft.com/office/drawing/2014/main" id="{98D00085-8411-AF7F-9711-1A068B2FD76C}"/>
              </a:ext>
            </a:extLst>
          </p:cNvPr>
          <p:cNvSpPr>
            <a:spLocks noGrp="1"/>
          </p:cNvSpPr>
          <p:nvPr>
            <p:ph type="body" sz="quarter" idx="21"/>
          </p:nvPr>
        </p:nvSpPr>
        <p:spPr>
          <a:xfrm>
            <a:off x="6368214" y="1583987"/>
            <a:ext cx="5471485" cy="4490853"/>
          </a:xfrm>
        </p:spPr>
        <p:txBody>
          <a:bodyPr>
            <a:normAutofit/>
          </a:bodyPr>
          <a:lstStyle/>
          <a:p>
            <a:pPr>
              <a:lnSpc>
                <a:spcPct val="150000"/>
              </a:lnSpc>
            </a:pPr>
            <a:r>
              <a:rPr lang="en-US" dirty="0">
                <a:solidFill>
                  <a:srgbClr val="00AEEF"/>
                </a:solidFill>
                <a:latin typeface="Arial" panose="020B0604020202020204" pitchFamily="34" charset="0"/>
                <a:cs typeface="Arial" panose="020B0604020202020204" pitchFamily="34" charset="0"/>
              </a:rPr>
              <a:t>Slide 3</a:t>
            </a:r>
            <a:r>
              <a:rPr lang="en-US" dirty="0">
                <a:latin typeface="Arial" panose="020B0604020202020204" pitchFamily="34" charset="0"/>
                <a:cs typeface="Arial" panose="020B0604020202020204" pitchFamily="34" charset="0"/>
              </a:rPr>
              <a:t>: Introducing LGBT+ History Month</a:t>
            </a:r>
          </a:p>
          <a:p>
            <a:pPr>
              <a:lnSpc>
                <a:spcPct val="150000"/>
              </a:lnSpc>
            </a:pPr>
            <a:r>
              <a:rPr lang="en-US" dirty="0">
                <a:solidFill>
                  <a:srgbClr val="00AEEF"/>
                </a:solidFill>
                <a:latin typeface="Arial" panose="020B0604020202020204" pitchFamily="34" charset="0"/>
                <a:cs typeface="Arial" panose="020B0604020202020204" pitchFamily="34" charset="0"/>
              </a:rPr>
              <a:t>Slide 4</a:t>
            </a:r>
            <a:r>
              <a:rPr lang="en-US" dirty="0">
                <a:latin typeface="Arial" panose="020B0604020202020204" pitchFamily="34" charset="0"/>
                <a:cs typeface="Arial" panose="020B0604020202020204" pitchFamily="34" charset="0"/>
              </a:rPr>
              <a:t>: Linked Articles – Articles 2, 13 &amp; 17</a:t>
            </a:r>
          </a:p>
          <a:p>
            <a:pPr>
              <a:lnSpc>
                <a:spcPct val="150000"/>
              </a:lnSpc>
            </a:pPr>
            <a:r>
              <a:rPr lang="en-US" dirty="0">
                <a:solidFill>
                  <a:srgbClr val="00AEEF"/>
                </a:solidFill>
                <a:latin typeface="Arial" panose="020B0604020202020204" pitchFamily="34" charset="0"/>
                <a:cs typeface="Arial" panose="020B0604020202020204" pitchFamily="34" charset="0"/>
              </a:rPr>
              <a:t>Slide 5 &amp; 6</a:t>
            </a:r>
            <a:r>
              <a:rPr lang="en-US" dirty="0">
                <a:latin typeface="Arial" panose="020B0604020202020204" pitchFamily="34" charset="0"/>
                <a:cs typeface="Arial" panose="020B0604020202020204" pitchFamily="34" charset="0"/>
              </a:rPr>
              <a:t>: Exploring LGBT+ History Month - Question and Answers</a:t>
            </a:r>
          </a:p>
          <a:p>
            <a:pPr>
              <a:lnSpc>
                <a:spcPct val="150000"/>
              </a:lnSpc>
            </a:pPr>
            <a:r>
              <a:rPr lang="en-US" dirty="0">
                <a:solidFill>
                  <a:srgbClr val="00AEEF"/>
                </a:solidFill>
                <a:latin typeface="Arial" panose="020B0604020202020204" pitchFamily="34" charset="0"/>
                <a:cs typeface="Arial" panose="020B0604020202020204" pitchFamily="34" charset="0"/>
              </a:rPr>
              <a:t>Slide 7, 8 &amp; 9 </a:t>
            </a:r>
            <a:r>
              <a:rPr lang="en-US" dirty="0">
                <a:latin typeface="Arial" panose="020B0604020202020204" pitchFamily="34" charset="0"/>
                <a:cs typeface="Arial" panose="020B0604020202020204" pitchFamily="34" charset="0"/>
              </a:rPr>
              <a:t>: Primary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10, 11 &amp; 12</a:t>
            </a:r>
            <a:r>
              <a:rPr lang="en-US" dirty="0">
                <a:latin typeface="Arial" panose="020B0604020202020204" pitchFamily="34" charset="0"/>
                <a:cs typeface="Arial" panose="020B0604020202020204" pitchFamily="34" charset="0"/>
              </a:rPr>
              <a:t>: Secondary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13</a:t>
            </a:r>
            <a:r>
              <a:rPr lang="en-US" dirty="0">
                <a:latin typeface="Arial" panose="020B0604020202020204" pitchFamily="34" charset="0"/>
                <a:cs typeface="Arial" panose="020B0604020202020204" pitchFamily="34" charset="0"/>
              </a:rPr>
              <a:t>: Reflection</a:t>
            </a:r>
          </a:p>
        </p:txBody>
      </p:sp>
    </p:spTree>
    <p:extLst>
      <p:ext uri="{BB962C8B-B14F-4D97-AF65-F5344CB8AC3E}">
        <p14:creationId xmlns:p14="http://schemas.microsoft.com/office/powerpoint/2010/main" val="64011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616366" y="371992"/>
            <a:ext cx="5305423" cy="1027088"/>
          </a:xfrm>
        </p:spPr>
        <p:txBody>
          <a:bodyPr/>
          <a:lstStyle/>
          <a:p>
            <a:r>
              <a:rPr lang="en-US" sz="2800" dirty="0">
                <a:latin typeface="Arial Black" panose="020B0A04020102020204" pitchFamily="34" charset="0"/>
              </a:rPr>
              <a:t>INTRODUCING </a:t>
            </a:r>
          </a:p>
          <a:p>
            <a:r>
              <a:rPr lang="en-US" sz="2800" dirty="0">
                <a:latin typeface="Arial Black" panose="020B0A04020102020204" pitchFamily="34" charset="0"/>
              </a:rPr>
              <a:t>LGBT+ HISTORY MONTH </a:t>
            </a: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86403" y="371992"/>
            <a:ext cx="5305424" cy="2032000"/>
          </a:xfrm>
        </p:spPr>
        <p:txBody>
          <a:bodyPr>
            <a:noAutofit/>
          </a:bodyPr>
          <a:lstStyle/>
          <a:p>
            <a:pPr algn="l" rtl="0" fontAlgn="base"/>
            <a:r>
              <a:rPr lang="en-GB" b="1" dirty="0">
                <a:solidFill>
                  <a:schemeClr val="tx1"/>
                </a:solidFill>
                <a:latin typeface="Arial" panose="020B0604020202020204" pitchFamily="34" charset="0"/>
                <a:cs typeface="Arial" panose="020B0604020202020204" pitchFamily="34" charset="0"/>
              </a:rPr>
              <a:t>LGBT+ History Month takes place in February each year</a:t>
            </a:r>
            <a:r>
              <a:rPr lang="en-GB" dirty="0">
                <a:solidFill>
                  <a:schemeClr val="tx1"/>
                </a:solidFill>
                <a:latin typeface="Arial" panose="020B0604020202020204" pitchFamily="34" charset="0"/>
                <a:cs typeface="Arial" panose="020B0604020202020204" pitchFamily="34" charset="0"/>
              </a:rPr>
              <a:t>.</a:t>
            </a:r>
          </a:p>
          <a:p>
            <a:pPr algn="l" rtl="0" fontAlgn="base"/>
            <a:r>
              <a:rPr lang="en-GB" sz="1600" dirty="0">
                <a:latin typeface="Arial" panose="020B0604020202020204" pitchFamily="34" charset="0"/>
                <a:cs typeface="Arial" panose="020B0604020202020204" pitchFamily="34" charset="0"/>
              </a:rPr>
              <a:t>LGBT+ History Month is all about promoting fairness, equality and diversity and raising awareness of LGBT+ people and culture, now and in the past. It aims to give voice to LGBT+ experiences, celebrate achievements and highlight the challenges people still face today. It is also about helping everyone to learn more about LGBT+ culture and history. </a:t>
            </a:r>
          </a:p>
          <a:p>
            <a:pPr algn="l" rtl="0" fontAlgn="base"/>
            <a:r>
              <a:rPr lang="en-GB" sz="1600" dirty="0">
                <a:latin typeface="Arial" panose="020B0604020202020204" pitchFamily="34" charset="0"/>
                <a:cs typeface="Arial" panose="020B0604020202020204" pitchFamily="34" charset="0"/>
              </a:rPr>
              <a:t>The theme for this year, along with more information about the month, can be found </a:t>
            </a:r>
            <a:r>
              <a:rPr lang="en-GB" sz="1600" b="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here</a:t>
            </a:r>
            <a:r>
              <a:rPr lang="en-GB" sz="1600" dirty="0">
                <a:latin typeface="Arial" panose="020B0604020202020204" pitchFamily="34" charset="0"/>
                <a:cs typeface="Arial" panose="020B0604020202020204" pitchFamily="34" charset="0"/>
              </a:rPr>
              <a:t>.</a:t>
            </a:r>
          </a:p>
          <a:p>
            <a:pPr algn="l" rtl="0" fontAlgn="base"/>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l" rtl="0" fontAlgn="base"/>
            <a:endParaRPr lang="en-GB" b="0" i="0" dirty="0">
              <a:solidFill>
                <a:srgbClr val="000000"/>
              </a:solidFill>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27778A1-9760-5310-3D0C-C99F762FA511}"/>
              </a:ext>
            </a:extLst>
          </p:cNvPr>
          <p:cNvSpPr txBox="1"/>
          <p:nvPr/>
        </p:nvSpPr>
        <p:spPr>
          <a:xfrm>
            <a:off x="616366" y="1545129"/>
            <a:ext cx="5502943" cy="584775"/>
          </a:xfrm>
          <a:prstGeom prst="rect">
            <a:avLst/>
          </a:prstGeom>
          <a:noFill/>
        </p:spPr>
        <p:txBody>
          <a:bodyPr wrap="square" lIns="91440" tIns="45720" rIns="91440" bIns="45720" rtlCol="0" anchor="t">
            <a:spAutoFit/>
          </a:bodyPr>
          <a:lstStyle/>
          <a:p>
            <a:r>
              <a:rPr lang="en-GB" sz="1600" dirty="0">
                <a:latin typeface="Arial"/>
                <a:cs typeface="Arial"/>
              </a:rPr>
              <a:t>Isobel Mitchel, RRSA Professional Adviser, </a:t>
            </a:r>
            <a:endParaRPr lang="en-US" dirty="0"/>
          </a:p>
          <a:p>
            <a:r>
              <a:rPr lang="en-GB" sz="1600" dirty="0">
                <a:latin typeface="Arial" panose="020B0604020202020204" pitchFamily="34" charset="0"/>
                <a:cs typeface="Arial" panose="020B0604020202020204" pitchFamily="34" charset="0"/>
              </a:rPr>
              <a:t>introduces LGBT+ History Month</a:t>
            </a:r>
          </a:p>
        </p:txBody>
      </p:sp>
      <p:sp>
        <p:nvSpPr>
          <p:cNvPr id="5" name="TextBox 4">
            <a:extLst>
              <a:ext uri="{FF2B5EF4-FFF2-40B4-BE49-F238E27FC236}">
                <a16:creationId xmlns:a16="http://schemas.microsoft.com/office/drawing/2014/main" id="{AFE197FF-E6E9-DBAD-E48D-989B8106B534}"/>
              </a:ext>
            </a:extLst>
          </p:cNvPr>
          <p:cNvSpPr txBox="1"/>
          <p:nvPr/>
        </p:nvSpPr>
        <p:spPr>
          <a:xfrm>
            <a:off x="1312120" y="6091411"/>
            <a:ext cx="351009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Click </a:t>
            </a:r>
            <a:r>
              <a:rPr lang="en-GB" sz="1600" b="1"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here</a:t>
            </a:r>
            <a:r>
              <a:rPr lang="en-GB" sz="1600" dirty="0">
                <a:solidFill>
                  <a:schemeClr val="bg1"/>
                </a:solidFill>
                <a:latin typeface="Arial" panose="020B0604020202020204" pitchFamily="34" charset="0"/>
                <a:cs typeface="Arial" panose="020B0604020202020204" pitchFamily="34" charset="0"/>
              </a:rPr>
              <a:t> to watch on YouTube</a:t>
            </a:r>
          </a:p>
        </p:txBody>
      </p:sp>
      <p:pic>
        <p:nvPicPr>
          <p:cNvPr id="4" name="Online Media 3" title="Article of the Week: LGBT+ History Month introduced by Isobel Mitchell Professional Adviser">
            <a:hlinkClick r:id="" action="ppaction://media"/>
            <a:extLst>
              <a:ext uri="{FF2B5EF4-FFF2-40B4-BE49-F238E27FC236}">
                <a16:creationId xmlns:a16="http://schemas.microsoft.com/office/drawing/2014/main" id="{36C89DA5-23D8-4AF7-5350-69F326F5BAA3}"/>
              </a:ext>
            </a:extLst>
          </p:cNvPr>
          <p:cNvPicPr>
            <a:picLocks noRot="1" noChangeAspect="1"/>
          </p:cNvPicPr>
          <p:nvPr>
            <a:videoFile r:link="rId1"/>
          </p:nvPr>
        </p:nvPicPr>
        <p:blipFill>
          <a:blip r:embed="rId5"/>
          <a:stretch>
            <a:fillRect/>
          </a:stretch>
        </p:blipFill>
        <p:spPr>
          <a:xfrm>
            <a:off x="827837" y="2685831"/>
            <a:ext cx="4211200" cy="2379328"/>
          </a:xfrm>
          <a:prstGeom prst="rect">
            <a:avLst/>
          </a:prstGeom>
        </p:spPr>
      </p:pic>
    </p:spTree>
    <p:extLst>
      <p:ext uri="{BB962C8B-B14F-4D97-AF65-F5344CB8AC3E}">
        <p14:creationId xmlns:p14="http://schemas.microsoft.com/office/powerpoint/2010/main" val="40914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56783B-6DD2-BE44-A03C-B9243077FC09}"/>
              </a:ext>
            </a:extLst>
          </p:cNvPr>
          <p:cNvSpPr>
            <a:spLocks noGrp="1"/>
          </p:cNvSpPr>
          <p:nvPr>
            <p:ph type="body" sz="quarter" idx="14"/>
          </p:nvPr>
        </p:nvSpPr>
        <p:spPr>
          <a:xfrm>
            <a:off x="528741" y="371475"/>
            <a:ext cx="5896122" cy="757989"/>
          </a:xfrm>
        </p:spPr>
        <p:txBody>
          <a:bodyPr/>
          <a:lstStyle/>
          <a:p>
            <a:r>
              <a:rPr lang="en-US" dirty="0"/>
              <a:t>LINKED ARTICLES</a:t>
            </a:r>
          </a:p>
        </p:txBody>
      </p:sp>
      <p:sp>
        <p:nvSpPr>
          <p:cNvPr id="5" name="Text Placeholder 4">
            <a:extLst>
              <a:ext uri="{FF2B5EF4-FFF2-40B4-BE49-F238E27FC236}">
                <a16:creationId xmlns:a16="http://schemas.microsoft.com/office/drawing/2014/main" id="{246CF7EB-FD07-D34E-9F54-4DE04D9B51FC}"/>
              </a:ext>
            </a:extLst>
          </p:cNvPr>
          <p:cNvSpPr>
            <a:spLocks noGrp="1"/>
          </p:cNvSpPr>
          <p:nvPr>
            <p:ph type="body" sz="quarter" idx="20"/>
          </p:nvPr>
        </p:nvSpPr>
        <p:spPr>
          <a:xfrm>
            <a:off x="528637" y="1389218"/>
            <a:ext cx="10901363" cy="448808"/>
          </a:xfrm>
        </p:spPr>
        <p:txBody>
          <a:bodyPr>
            <a:normAutofit fontScale="85000" lnSpcReduction="10000"/>
          </a:bodyPr>
          <a:lstStyle/>
          <a:p>
            <a:r>
              <a:rPr lang="en-GB" sz="1800" dirty="0">
                <a:latin typeface="Arial" panose="020B0604020202020204" pitchFamily="34" charset="0"/>
                <a:ea typeface="Calibri" panose="020F0502020204030204" pitchFamily="34" charset="0"/>
                <a:cs typeface="Times New Roman" panose="02020603050405020304" pitchFamily="18" charset="0"/>
              </a:rPr>
              <a:t>M</a:t>
            </a:r>
            <a:r>
              <a:rPr lang="en-GB" sz="1800" b="1" dirty="0">
                <a:effectLst/>
                <a:latin typeface="Arial" panose="020B0604020202020204" pitchFamily="34" charset="0"/>
                <a:ea typeface="Calibri" panose="020F0502020204030204" pitchFamily="34" charset="0"/>
                <a:cs typeface="Times New Roman" panose="02020603050405020304" pitchFamily="18" charset="0"/>
              </a:rPr>
              <a:t>any articles are relevant to explore when celebrating LGBT+ History Month but this pack focusses on following: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8" name="Text Placeholder 7">
            <a:extLst>
              <a:ext uri="{FF2B5EF4-FFF2-40B4-BE49-F238E27FC236}">
                <a16:creationId xmlns:a16="http://schemas.microsoft.com/office/drawing/2014/main" id="{56AF2EE3-66CF-2F4D-A29F-1BAA0090ADB6}"/>
              </a:ext>
            </a:extLst>
          </p:cNvPr>
          <p:cNvSpPr>
            <a:spLocks noGrp="1"/>
          </p:cNvSpPr>
          <p:nvPr>
            <p:ph type="body" sz="quarter" idx="23"/>
          </p:nvPr>
        </p:nvSpPr>
        <p:spPr>
          <a:xfrm>
            <a:off x="528638" y="1777429"/>
            <a:ext cx="10742113" cy="2252308"/>
          </a:xfrm>
        </p:spPr>
        <p:txBody>
          <a:bodyPr>
            <a:normAutofit fontScale="25000" lnSpcReduction="20000"/>
          </a:bodyPr>
          <a:lstStyle/>
          <a:p>
            <a:pPr marL="342900" lvl="0" indent="-342900">
              <a:lnSpc>
                <a:spcPct val="107000"/>
              </a:lnSpc>
              <a:spcAft>
                <a:spcPts val="800"/>
              </a:spcAft>
              <a:buFont typeface="Symbol" panose="05050102010706020507" pitchFamily="18" charset="2"/>
              <a:buChar char=""/>
            </a:pPr>
            <a:r>
              <a:rPr lang="en-GB" sz="5600" b="1" dirty="0">
                <a:effectLst/>
                <a:latin typeface="Arial" panose="020B0604020202020204" pitchFamily="34" charset="0"/>
                <a:ea typeface="Calibri" panose="020F0502020204030204" pitchFamily="34" charset="0"/>
                <a:cs typeface="Arial" panose="020B0604020202020204" pitchFamily="34" charset="0"/>
              </a:rPr>
              <a:t>Article 2: (non-discrimination) </a:t>
            </a:r>
            <a:r>
              <a:rPr lang="en-GB" sz="5600" dirty="0">
                <a:effectLst/>
                <a:latin typeface="Arial" panose="020B0604020202020204" pitchFamily="34" charset="0"/>
                <a:ea typeface="Calibri" panose="020F0502020204030204" pitchFamily="34" charset="0"/>
                <a:cs typeface="Arial" panose="020B0604020202020204" pitchFamily="34" charset="0"/>
              </a:rPr>
              <a:t>The Convention applies to every child without discrimination, whatever their ethnicity, gender, religion, language, abilities or any other status, whatever they think or say, whatever their family background.</a:t>
            </a:r>
          </a:p>
          <a:p>
            <a:pPr marL="342900" lvl="0" indent="-342900">
              <a:lnSpc>
                <a:spcPct val="107000"/>
              </a:lnSpc>
              <a:spcAft>
                <a:spcPts val="800"/>
              </a:spcAft>
              <a:buFont typeface="Symbol" panose="05050102010706020507" pitchFamily="18" charset="2"/>
              <a:buChar char=""/>
            </a:pPr>
            <a:r>
              <a:rPr lang="en-GB" sz="5600" b="1" dirty="0">
                <a:effectLst/>
                <a:latin typeface="Arial" panose="020B0604020202020204" pitchFamily="34" charset="0"/>
                <a:ea typeface="Calibri" panose="020F0502020204030204" pitchFamily="34" charset="0"/>
                <a:cs typeface="Arial" panose="020B0604020202020204" pitchFamily="34" charset="0"/>
              </a:rPr>
              <a:t>Article 13: (freedom of expression) </a:t>
            </a:r>
            <a:r>
              <a:rPr lang="en-GB" sz="5600" dirty="0">
                <a:effectLst/>
                <a:latin typeface="Arial" panose="020B0604020202020204" pitchFamily="34" charset="0"/>
                <a:ea typeface="Calibri" panose="020F0502020204030204" pitchFamily="34" charset="0"/>
                <a:cs typeface="Arial" panose="020B0604020202020204" pitchFamily="34" charset="0"/>
              </a:rPr>
              <a:t>Every child must be free to express their thoughts and opinions and to access all kinds of information if it is within the law.</a:t>
            </a:r>
          </a:p>
          <a:p>
            <a:pPr marL="342900" lvl="0" indent="-342900">
              <a:lnSpc>
                <a:spcPct val="107000"/>
              </a:lnSpc>
              <a:spcAft>
                <a:spcPts val="800"/>
              </a:spcAft>
              <a:buFont typeface="Symbol" panose="05050102010706020507" pitchFamily="18" charset="2"/>
              <a:buChar char=""/>
            </a:pPr>
            <a:r>
              <a:rPr lang="en-GB" sz="5600" b="1" dirty="0">
                <a:effectLst/>
                <a:latin typeface="Arial" panose="020B0604020202020204" pitchFamily="34" charset="0"/>
                <a:ea typeface="Calibri" panose="020F0502020204030204" pitchFamily="34" charset="0"/>
                <a:cs typeface="Arial" panose="020B0604020202020204" pitchFamily="34" charset="0"/>
              </a:rPr>
              <a:t>Article 17 - access to reliable information </a:t>
            </a:r>
            <a:r>
              <a:rPr lang="en-GB" sz="5600" dirty="0">
                <a:effectLst/>
                <a:latin typeface="Arial" panose="020B0604020202020204" pitchFamily="34" charset="0"/>
                <a:ea typeface="Calibri" panose="020F0502020204030204" pitchFamily="34" charset="0"/>
                <a:cs typeface="Arial" panose="020B0604020202020204" pitchFamily="34" charset="0"/>
              </a:rPr>
              <a:t>Every child has the right to reliable information from a variety of sources, and governments should encourage the media to provide information that children can understand. Governments must help protect children from materials that could harm them.</a:t>
            </a:r>
          </a:p>
          <a:p>
            <a:pPr>
              <a:lnSpc>
                <a:spcPct val="107000"/>
              </a:lnSpc>
              <a:spcAft>
                <a:spcPts val="800"/>
              </a:spcAft>
            </a:pPr>
            <a:r>
              <a:rPr lang="en-GB" sz="5600" dirty="0">
                <a:effectLst/>
                <a:latin typeface="Arial" panose="020B0604020202020204" pitchFamily="34" charset="0"/>
                <a:ea typeface="Arial" panose="020B0604020202020204" pitchFamily="34" charset="0"/>
                <a:cs typeface="Arial" panose="020B0604020202020204" pitchFamily="34" charset="0"/>
              </a:rPr>
              <a:t>And remember, at the heart of the UN Convention on the Rights of the Child are the values of dignity, equality and non-discrimination.    </a:t>
            </a:r>
            <a:endParaRPr lang="en-GB" sz="5600" dirty="0">
              <a:effectLst/>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800"/>
              </a:spcAft>
            </a:pPr>
            <a:endParaRPr lang="en-GB" sz="19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pic>
        <p:nvPicPr>
          <p:cNvPr id="2" name="Graphic 1">
            <a:extLst>
              <a:ext uri="{FF2B5EF4-FFF2-40B4-BE49-F238E27FC236}">
                <a16:creationId xmlns:a16="http://schemas.microsoft.com/office/drawing/2014/main" id="{D5C1A3E2-C757-52FB-452F-0064A5901C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8636" y="4237702"/>
            <a:ext cx="1689231" cy="2252308"/>
          </a:xfrm>
          <a:prstGeom prst="rect">
            <a:avLst/>
          </a:prstGeom>
        </p:spPr>
      </p:pic>
      <p:pic>
        <p:nvPicPr>
          <p:cNvPr id="4" name="Graphic 3">
            <a:extLst>
              <a:ext uri="{FF2B5EF4-FFF2-40B4-BE49-F238E27FC236}">
                <a16:creationId xmlns:a16="http://schemas.microsoft.com/office/drawing/2014/main" id="{0BD61E4D-E144-AA54-3EE3-0E63F498EF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61988" y="4237702"/>
            <a:ext cx="1689231" cy="2252308"/>
          </a:xfrm>
          <a:prstGeom prst="rect">
            <a:avLst/>
          </a:prstGeom>
        </p:spPr>
      </p:pic>
      <p:pic>
        <p:nvPicPr>
          <p:cNvPr id="6" name="Graphic 5">
            <a:extLst>
              <a:ext uri="{FF2B5EF4-FFF2-40B4-BE49-F238E27FC236}">
                <a16:creationId xmlns:a16="http://schemas.microsoft.com/office/drawing/2014/main" id="{40E084B9-5F72-4598-8A52-307095E6828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06769" y="4237702"/>
            <a:ext cx="1689231" cy="2252308"/>
          </a:xfrm>
          <a:prstGeom prst="rect">
            <a:avLst/>
          </a:prstGeom>
        </p:spPr>
      </p:pic>
    </p:spTree>
    <p:extLst>
      <p:ext uri="{BB962C8B-B14F-4D97-AF65-F5344CB8AC3E}">
        <p14:creationId xmlns:p14="http://schemas.microsoft.com/office/powerpoint/2010/main" val="1825517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6536001" y="476934"/>
            <a:ext cx="4389173" cy="921003"/>
          </a:xfrm>
        </p:spPr>
        <p:txBody>
          <a:bodyPr/>
          <a:lstStyle/>
          <a:p>
            <a:r>
              <a:rPr lang="en-US" sz="2800" dirty="0">
                <a:latin typeface="Arial Black" panose="020B0A04020102020204" pitchFamily="34" charset="0"/>
              </a:rPr>
              <a:t>EXPLORING LGBT+ HISTORY MONTH</a:t>
            </a:r>
          </a:p>
        </p:txBody>
      </p:sp>
      <p:sp>
        <p:nvSpPr>
          <p:cNvPr id="3" name="Text Placeholder 2">
            <a:extLst>
              <a:ext uri="{FF2B5EF4-FFF2-40B4-BE49-F238E27FC236}">
                <a16:creationId xmlns:a16="http://schemas.microsoft.com/office/drawing/2014/main" id="{D795E4B6-838B-EB4E-BE98-33E79F1EFA72}"/>
              </a:ext>
            </a:extLst>
          </p:cNvPr>
          <p:cNvSpPr>
            <a:spLocks noGrp="1"/>
          </p:cNvSpPr>
          <p:nvPr>
            <p:ph type="body" sz="quarter" idx="17"/>
          </p:nvPr>
        </p:nvSpPr>
        <p:spPr>
          <a:xfrm>
            <a:off x="6535899" y="3681012"/>
            <a:ext cx="5484651" cy="224238"/>
          </a:xfrm>
        </p:spPr>
        <p:txBody>
          <a:bodyPr/>
          <a:lstStyle/>
          <a:p>
            <a:r>
              <a:rPr lang="en-US" dirty="0">
                <a:latin typeface="Arial" panose="020B0604020202020204" pitchFamily="34" charset="0"/>
                <a:cs typeface="Arial" panose="020B0604020202020204" pitchFamily="34" charset="0"/>
              </a:rPr>
              <a:t>Have a think and write down some answers.</a:t>
            </a:r>
          </a:p>
        </p:txBody>
      </p:sp>
      <p:sp>
        <p:nvSpPr>
          <p:cNvPr id="5" name="Text Placeholder 4">
            <a:extLst>
              <a:ext uri="{FF2B5EF4-FFF2-40B4-BE49-F238E27FC236}">
                <a16:creationId xmlns:a16="http://schemas.microsoft.com/office/drawing/2014/main" id="{80BACD06-3EA4-8443-8E69-00A32D75E953}"/>
              </a:ext>
            </a:extLst>
          </p:cNvPr>
          <p:cNvSpPr>
            <a:spLocks noGrp="1"/>
          </p:cNvSpPr>
          <p:nvPr>
            <p:ph type="body" sz="quarter" idx="23"/>
          </p:nvPr>
        </p:nvSpPr>
        <p:spPr>
          <a:xfrm>
            <a:off x="6535899" y="2141136"/>
            <a:ext cx="5351301" cy="1357312"/>
          </a:xfrm>
        </p:spPr>
        <p:txBody>
          <a:bodyPr>
            <a:normAutofit lnSpcReduction="10000"/>
          </a:bodyPr>
          <a:lstStyle/>
          <a:p>
            <a:r>
              <a:rPr lang="en-GB" sz="2400" dirty="0">
                <a:effectLst/>
                <a:latin typeface="Arial" panose="020B0604020202020204" pitchFamily="34" charset="0"/>
                <a:ea typeface="Roboto Medium" panose="02000000000000000000" pitchFamily="2" charset="0"/>
                <a:cs typeface="Arial" panose="020B0604020202020204" pitchFamily="34" charset="0"/>
              </a:rPr>
              <a:t>Why is it important to listen to, learn from and celebrate people’s differences in school and in our community?</a:t>
            </a:r>
            <a:endParaRPr lang="en-US" sz="4400" dirty="0">
              <a:latin typeface="Arial" panose="020B0604020202020204" pitchFamily="34" charset="0"/>
              <a:ea typeface="Roboto Medium" panose="02000000000000000000" pitchFamily="2" charset="0"/>
              <a:cs typeface="Arial" panose="020B0604020202020204" pitchFamily="34" charset="0"/>
            </a:endParaRPr>
          </a:p>
        </p:txBody>
      </p:sp>
    </p:spTree>
    <p:extLst>
      <p:ext uri="{BB962C8B-B14F-4D97-AF65-F5344CB8AC3E}">
        <p14:creationId xmlns:p14="http://schemas.microsoft.com/office/powerpoint/2010/main" val="3005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528741" y="376665"/>
            <a:ext cx="4338534" cy="921003"/>
          </a:xfrm>
        </p:spPr>
        <p:txBody>
          <a:bodyPr/>
          <a:lstStyle/>
          <a:p>
            <a:r>
              <a:rPr lang="en-US" sz="2800" dirty="0">
                <a:latin typeface="Arial Black"/>
              </a:rPr>
              <a:t>EXPLORING LGBT+ HISTORY MONTH</a:t>
            </a:r>
            <a:endParaRPr lang="en-US" sz="2800" dirty="0">
              <a:latin typeface="Arial Black" panose="020B0A04020102020204" pitchFamily="34" charset="0"/>
            </a:endParaRPr>
          </a:p>
        </p:txBody>
      </p:sp>
      <p:sp>
        <p:nvSpPr>
          <p:cNvPr id="3" name="Text Placeholder 2">
            <a:extLst>
              <a:ext uri="{FF2B5EF4-FFF2-40B4-BE49-F238E27FC236}">
                <a16:creationId xmlns:a16="http://schemas.microsoft.com/office/drawing/2014/main" id="{969CAE0C-8DF7-5944-AE5F-25312ADF0302}"/>
              </a:ext>
            </a:extLst>
          </p:cNvPr>
          <p:cNvSpPr>
            <a:spLocks noGrp="1"/>
          </p:cNvSpPr>
          <p:nvPr>
            <p:ph type="body" sz="quarter" idx="17"/>
          </p:nvPr>
        </p:nvSpPr>
        <p:spPr>
          <a:xfrm>
            <a:off x="528636" y="6221849"/>
            <a:ext cx="10781619" cy="259486"/>
          </a:xfrm>
        </p:spPr>
        <p:txBody>
          <a:bodyPr/>
          <a:lstStyle/>
          <a:p>
            <a:r>
              <a:rPr lang="en-US" sz="1800" dirty="0">
                <a:latin typeface="Arial Black" panose="020B0A04020102020204" pitchFamily="34" charset="0"/>
              </a:rPr>
              <a:t>Did you think of any other reasons?</a:t>
            </a:r>
          </a:p>
        </p:txBody>
      </p:sp>
      <p:sp>
        <p:nvSpPr>
          <p:cNvPr id="5" name="Text Placeholder 4">
            <a:extLst>
              <a:ext uri="{FF2B5EF4-FFF2-40B4-BE49-F238E27FC236}">
                <a16:creationId xmlns:a16="http://schemas.microsoft.com/office/drawing/2014/main" id="{605676CA-21AD-D447-A863-BE7395533B6E}"/>
              </a:ext>
            </a:extLst>
          </p:cNvPr>
          <p:cNvSpPr>
            <a:spLocks noGrp="1"/>
          </p:cNvSpPr>
          <p:nvPr>
            <p:ph type="body" sz="quarter" idx="21"/>
          </p:nvPr>
        </p:nvSpPr>
        <p:spPr>
          <a:xfrm>
            <a:off x="528636" y="1663676"/>
            <a:ext cx="11471580" cy="3967061"/>
          </a:xfrm>
        </p:spPr>
        <p:txBody>
          <a:bodyPr numCol="2">
            <a:noAutofit/>
          </a:bodyPr>
          <a:lstStyle/>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Roboto Medium" panose="02000000000000000000" pitchFamily="2" charset="0"/>
                <a:cs typeface="Arial" panose="020B0604020202020204" pitchFamily="34" charset="0"/>
              </a:rPr>
              <a:t>It helps to remind us that we are all unique and should all be treated with dignity.</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Roboto Medium" panose="02000000000000000000" pitchFamily="2" charset="0"/>
                <a:cs typeface="Arial" panose="020B0604020202020204" pitchFamily="34" charset="0"/>
              </a:rPr>
              <a:t>It reminds us that everyone has different experiences and everyone has the right to be listened to and express their opinions.</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Roboto Medium" panose="02000000000000000000" pitchFamily="2" charset="0"/>
                <a:cs typeface="Arial" panose="020B0604020202020204" pitchFamily="34" charset="0"/>
              </a:rPr>
              <a:t>When our differences are celebrated, we feel valued as people and our health and wellbeing improves.</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Roboto Medium" panose="02000000000000000000" pitchFamily="2" charset="0"/>
                <a:cs typeface="Arial" panose="020B0604020202020204" pitchFamily="34" charset="0"/>
              </a:rPr>
              <a:t>It helps all people to feel welcome in school.</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Roboto Medium" panose="02000000000000000000" pitchFamily="2" charset="0"/>
                <a:cs typeface="Arial" panose="020B0604020202020204" pitchFamily="34" charset="0"/>
              </a:rPr>
              <a:t>It reminds us that not all families or relationships look the same.</a:t>
            </a:r>
          </a:p>
          <a:p>
            <a:pPr marL="342900" lvl="0" indent="-342900">
              <a:lnSpc>
                <a:spcPct val="107000"/>
              </a:lnSpc>
              <a:buFont typeface="Symbol" panose="05050102010706020507" pitchFamily="18" charset="2"/>
              <a:buChar char=""/>
            </a:pPr>
            <a:endParaRPr lang="en-GB" sz="1800" dirty="0">
              <a:effectLst/>
              <a:latin typeface="Arial" panose="020B0604020202020204" pitchFamily="34" charset="0"/>
              <a:ea typeface="Roboto Medium" panose="02000000000000000000" pitchFamily="2"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Roboto Medium" panose="02000000000000000000" pitchFamily="2" charset="0"/>
                <a:cs typeface="Arial" panose="020B0604020202020204" pitchFamily="34" charset="0"/>
              </a:rPr>
              <a:t>It helps us to be open and respectful to new ideas about identity.</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Roboto Medium" panose="02000000000000000000" pitchFamily="2" charset="0"/>
                <a:cs typeface="Arial" panose="020B0604020202020204" pitchFamily="34" charset="0"/>
              </a:rPr>
              <a:t>We are all learning all of the time and by listening to others we continue to grow and learn. </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Roboto Medium" panose="02000000000000000000" pitchFamily="2" charset="0"/>
                <a:cs typeface="Arial" panose="020B0604020202020204" pitchFamily="34" charset="0"/>
              </a:rPr>
              <a:t>So that we can speak up and challenge unfair comments or actions.</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Roboto Medium" panose="02000000000000000000" pitchFamily="2" charset="0"/>
                <a:cs typeface="Arial" panose="020B0604020202020204" pitchFamily="34" charset="0"/>
              </a:rPr>
              <a:t>To help ensure that all children and young people’s opinions are taken into account when making decisions about them. </a:t>
            </a:r>
            <a:endParaRPr lang="en-GB" sz="15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85840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67E2F-0883-B9A9-5DEE-F19AEA1475EF}"/>
              </a:ext>
            </a:extLst>
          </p:cNvPr>
          <p:cNvSpPr>
            <a:spLocks noGrp="1"/>
          </p:cNvSpPr>
          <p:nvPr>
            <p:ph type="body" sz="quarter" idx="14"/>
          </p:nvPr>
        </p:nvSpPr>
        <p:spPr>
          <a:xfrm>
            <a:off x="528742" y="552684"/>
            <a:ext cx="6536088" cy="671704"/>
          </a:xfrm>
        </p:spPr>
        <p:txBody>
          <a:bodyPr/>
          <a:lstStyle/>
          <a:p>
            <a:r>
              <a:rPr lang="en-US" sz="3800" dirty="0">
                <a:latin typeface="Arial Black" panose="020B0A04020102020204" pitchFamily="34" charset="0"/>
              </a:rPr>
              <a:t>PRIMARY ACTIVITIES</a:t>
            </a:r>
          </a:p>
        </p:txBody>
      </p:sp>
      <p:sp>
        <p:nvSpPr>
          <p:cNvPr id="3" name="Text Placeholder 2">
            <a:extLst>
              <a:ext uri="{FF2B5EF4-FFF2-40B4-BE49-F238E27FC236}">
                <a16:creationId xmlns:a16="http://schemas.microsoft.com/office/drawing/2014/main" id="{2E809C3F-92F3-A964-CBC8-D5049C1C1F69}"/>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p:txBody>
      </p:sp>
      <p:sp>
        <p:nvSpPr>
          <p:cNvPr id="4" name="Rectangle 3">
            <a:extLst>
              <a:ext uri="{FF2B5EF4-FFF2-40B4-BE49-F238E27FC236}">
                <a16:creationId xmlns:a16="http://schemas.microsoft.com/office/drawing/2014/main" id="{E95D1F9D-23C7-7303-B75E-3F3BD1B912CB}"/>
              </a:ext>
            </a:extLst>
          </p:cNvPr>
          <p:cNvSpPr/>
          <p:nvPr/>
        </p:nvSpPr>
        <p:spPr>
          <a:xfrm>
            <a:off x="528741" y="2137472"/>
            <a:ext cx="6536088"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5F42D4-759C-0084-0604-75C92CF20A90}"/>
              </a:ext>
            </a:extLst>
          </p:cNvPr>
          <p:cNvSpPr/>
          <p:nvPr/>
        </p:nvSpPr>
        <p:spPr>
          <a:xfrm>
            <a:off x="528741" y="4434357"/>
            <a:ext cx="4770591"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79DBE2-2550-30FE-3F8D-3F3C730CB51A}"/>
              </a:ext>
            </a:extLst>
          </p:cNvPr>
          <p:cNvSpPr/>
          <p:nvPr/>
        </p:nvSpPr>
        <p:spPr>
          <a:xfrm>
            <a:off x="7064830" y="2136586"/>
            <a:ext cx="486818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238C7B-2FE0-8A8D-1EEC-D11B2AFFD794}"/>
              </a:ext>
            </a:extLst>
          </p:cNvPr>
          <p:cNvSpPr/>
          <p:nvPr/>
        </p:nvSpPr>
        <p:spPr>
          <a:xfrm>
            <a:off x="5299332" y="4434357"/>
            <a:ext cx="6633681"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D3FF4E1-6384-ACDA-AC24-C12B1E305126}"/>
              </a:ext>
            </a:extLst>
          </p:cNvPr>
          <p:cNvSpPr txBox="1"/>
          <p:nvPr/>
        </p:nvSpPr>
        <p:spPr>
          <a:xfrm>
            <a:off x="5299332" y="4522538"/>
            <a:ext cx="4770591" cy="2062103"/>
          </a:xfrm>
          <a:prstGeom prst="rect">
            <a:avLst/>
          </a:prstGeom>
          <a:noFill/>
        </p:spPr>
        <p:txBody>
          <a:bodyPr wrap="square" rtlCol="0">
            <a:spAutoFit/>
          </a:bodyPr>
          <a:lstStyle/>
          <a:p>
            <a:pPr algn="ctr"/>
            <a:r>
              <a:rPr lang="en-GB" sz="1600" i="0" dirty="0">
                <a:solidFill>
                  <a:schemeClr val="bg1"/>
                </a:solidFill>
                <a:effectLst/>
                <a:latin typeface="Arial" panose="020B0604020202020204" pitchFamily="34" charset="0"/>
              </a:rPr>
              <a:t>Watch the video of the story </a:t>
            </a:r>
            <a:r>
              <a:rPr lang="en-GB" sz="1600" b="1" i="0"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And Tango Makes Three</a:t>
            </a:r>
            <a:r>
              <a:rPr lang="en-GB" sz="1600" i="0" dirty="0">
                <a:solidFill>
                  <a:schemeClr val="bg1"/>
                </a:solidFill>
                <a:effectLst/>
                <a:latin typeface="Arial" panose="020B0604020202020204" pitchFamily="34" charset="0"/>
              </a:rPr>
              <a:t>. There are many different types of families. For example, some children may live with a mum and a dad, just a mum, two dads or live with other carers who look after them. Draw pictures of your family. Talk with a friend about why your family is special to you. Finish the sentence with ‘I love my family because... </a:t>
            </a:r>
            <a:endParaRPr lang="en-GB" sz="16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AB74C1-8E97-AF83-2917-1BDE1E72C459}"/>
              </a:ext>
            </a:extLst>
          </p:cNvPr>
          <p:cNvSpPr txBox="1"/>
          <p:nvPr/>
        </p:nvSpPr>
        <p:spPr>
          <a:xfrm>
            <a:off x="641268" y="2195221"/>
            <a:ext cx="3417024" cy="2062103"/>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rPr>
              <a:t>Read the story Elmer the Elephant, you can also watch it </a:t>
            </a:r>
            <a:r>
              <a:rPr lang="en-GB" sz="1600" b="1" i="0" dirty="0">
                <a:effectLst/>
                <a:latin typeface="Arial" panose="020B0604020202020204" pitchFamily="34" charset="0"/>
                <a:hlinkClick r:id="rId6">
                  <a:extLst>
                    <a:ext uri="{A12FA001-AC4F-418D-AE19-62706E023703}">
                      <ahyp:hlinkClr xmlns:ahyp="http://schemas.microsoft.com/office/drawing/2018/hyperlinkcolor" val="tx"/>
                    </a:ext>
                  </a:extLst>
                </a:hlinkClick>
              </a:rPr>
              <a:t>here</a:t>
            </a:r>
            <a:r>
              <a:rPr lang="en-GB" sz="1600" b="0" i="0" dirty="0">
                <a:solidFill>
                  <a:srgbClr val="000000"/>
                </a:solidFill>
                <a:effectLst/>
                <a:latin typeface="Arial" panose="020B0604020202020204" pitchFamily="34" charset="0"/>
              </a:rPr>
              <a:t>. Elmer didn’t feel that he wanted to be the same as the other elephants. Think of ways that we can celebrate our differences like the elephants do on ‘Elmer Day’ – talk about your ideas with an adult.</a:t>
            </a:r>
            <a:endParaRPr lang="en-GB" sz="16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FD5D052-65BD-1B4F-1CF2-727342CCC180}"/>
              </a:ext>
            </a:extLst>
          </p:cNvPr>
          <p:cNvSpPr txBox="1"/>
          <p:nvPr/>
        </p:nvSpPr>
        <p:spPr>
          <a:xfrm>
            <a:off x="7231306" y="2228671"/>
            <a:ext cx="4512056" cy="2308324"/>
          </a:xfrm>
          <a:prstGeom prst="rect">
            <a:avLst/>
          </a:prstGeom>
          <a:noFill/>
        </p:spPr>
        <p:txBody>
          <a:bodyPr wrap="square" rtlCol="0">
            <a:spAutoFit/>
          </a:bodyPr>
          <a:lstStyle/>
          <a:p>
            <a:pPr algn="ctr"/>
            <a:r>
              <a:rPr lang="en-GB" sz="1800" b="0" dirty="0">
                <a:effectLst/>
                <a:latin typeface="Arial" panose="020B0604020202020204" pitchFamily="34" charset="0"/>
                <a:cs typeface="Arial" panose="020B0604020202020204" pitchFamily="34" charset="0"/>
              </a:rPr>
              <a:t>It is important to be proud of who we are. Make a ‘Proud To Be Me’ fact sheet or poster. You might want to include your favourite foods, colours, activities, or places you like to go. Think about what things you've included that make you unique and proud to be you.</a:t>
            </a:r>
            <a:br>
              <a:rPr lang="en-GB" sz="1800" b="0" i="0" dirty="0">
                <a:solidFill>
                  <a:schemeClr val="bg1"/>
                </a:solidFill>
                <a:effectLst/>
                <a:latin typeface="Arial" panose="020B0604020202020204" pitchFamily="34" charset="0"/>
                <a:cs typeface="Arial" panose="020B0604020202020204" pitchFamily="34" charset="0"/>
              </a:rPr>
            </a:br>
            <a:r>
              <a:rPr lang="en-GB" sz="1800" b="0" i="0" dirty="0">
                <a:solidFill>
                  <a:schemeClr val="bg1"/>
                </a:solidFill>
                <a:effectLst/>
                <a:latin typeface="Arial" panose="020B0604020202020204" pitchFamily="34" charset="0"/>
                <a:cs typeface="Arial" panose="020B0604020202020204" pitchFamily="34" charset="0"/>
              </a:rPr>
              <a:t> </a:t>
            </a:r>
            <a:endParaRPr lang="en-GB" sz="1200" dirty="0">
              <a:solidFill>
                <a:schemeClr val="bg1"/>
              </a:solidFill>
              <a:latin typeface="Arial" panose="020B0604020202020204" pitchFamily="34" charset="0"/>
              <a:cs typeface="Arial" panose="020B0604020202020204" pitchFamily="34" charset="0"/>
            </a:endParaRPr>
          </a:p>
        </p:txBody>
      </p:sp>
      <p:pic>
        <p:nvPicPr>
          <p:cNvPr id="13" name="Online Media 12" title="Elmer Kids story read aloud by David Mckee (ARC Stories)">
            <a:hlinkClick r:id="" action="ppaction://media"/>
            <a:extLst>
              <a:ext uri="{FF2B5EF4-FFF2-40B4-BE49-F238E27FC236}">
                <a16:creationId xmlns:a16="http://schemas.microsoft.com/office/drawing/2014/main" id="{2D39B583-400D-F80A-0E53-05E43EC0194A}"/>
              </a:ext>
            </a:extLst>
          </p:cNvPr>
          <p:cNvPicPr>
            <a:picLocks noRot="1" noChangeAspect="1"/>
          </p:cNvPicPr>
          <p:nvPr>
            <a:videoFile r:link="rId1"/>
          </p:nvPr>
        </p:nvPicPr>
        <p:blipFill>
          <a:blip r:embed="rId7"/>
          <a:stretch>
            <a:fillRect/>
          </a:stretch>
        </p:blipFill>
        <p:spPr>
          <a:xfrm>
            <a:off x="4248330" y="2270899"/>
            <a:ext cx="2540000" cy="1435100"/>
          </a:xfrm>
          <a:prstGeom prst="rect">
            <a:avLst/>
          </a:prstGeom>
        </p:spPr>
      </p:pic>
      <p:pic>
        <p:nvPicPr>
          <p:cNvPr id="15" name="Online Media 14" title="AND TANGO MAKES THREE">
            <a:hlinkClick r:id="" action="ppaction://media"/>
            <a:extLst>
              <a:ext uri="{FF2B5EF4-FFF2-40B4-BE49-F238E27FC236}">
                <a16:creationId xmlns:a16="http://schemas.microsoft.com/office/drawing/2014/main" id="{0CF39AFC-7EA9-4579-573A-292A4EAFA15D}"/>
              </a:ext>
            </a:extLst>
          </p:cNvPr>
          <p:cNvPicPr>
            <a:picLocks noRot="1" noChangeAspect="1"/>
          </p:cNvPicPr>
          <p:nvPr>
            <a:videoFile r:link="rId2"/>
          </p:nvPr>
        </p:nvPicPr>
        <p:blipFill>
          <a:blip r:embed="rId8"/>
          <a:stretch>
            <a:fillRect/>
          </a:stretch>
        </p:blipFill>
        <p:spPr>
          <a:xfrm>
            <a:off x="10069923" y="4536995"/>
            <a:ext cx="1680363" cy="949405"/>
          </a:xfrm>
          <a:prstGeom prst="rect">
            <a:avLst/>
          </a:prstGeom>
        </p:spPr>
      </p:pic>
      <p:sp>
        <p:nvSpPr>
          <p:cNvPr id="17" name="TextBox 16">
            <a:extLst>
              <a:ext uri="{FF2B5EF4-FFF2-40B4-BE49-F238E27FC236}">
                <a16:creationId xmlns:a16="http://schemas.microsoft.com/office/drawing/2014/main" id="{B41DA9A9-9E07-B8B6-FA6E-75FEDC921BC5}"/>
              </a:ext>
            </a:extLst>
          </p:cNvPr>
          <p:cNvSpPr txBox="1"/>
          <p:nvPr/>
        </p:nvSpPr>
        <p:spPr>
          <a:xfrm>
            <a:off x="641268" y="4566476"/>
            <a:ext cx="4512056" cy="2092881"/>
          </a:xfrm>
          <a:prstGeom prst="rect">
            <a:avLst/>
          </a:prstGeom>
          <a:noFill/>
        </p:spPr>
        <p:txBody>
          <a:bodyPr wrap="square" rtlCol="0">
            <a:spAutoFit/>
          </a:bodyPr>
          <a:lstStyle/>
          <a:p>
            <a:pPr algn="ctr"/>
            <a:r>
              <a:rPr lang="en-GB" sz="1600" dirty="0">
                <a:effectLst/>
                <a:latin typeface="Arial" panose="020B0604020202020204" pitchFamily="34" charset="0"/>
                <a:ea typeface="Arial" panose="020B0604020202020204" pitchFamily="34" charset="0"/>
                <a:cs typeface="Times New Roman" panose="02020603050405020304" pitchFamily="18" charset="0"/>
              </a:rPr>
              <a:t>We keep using the word ‘different’. In circle time talk about what the word means. What’s its opposite? What would it be like if we were all the same? Work in pairs and find three things that are the same (or very similar) about you both and three differences. Feedback some of your examples to the whole class.</a:t>
            </a:r>
            <a:br>
              <a:rPr lang="en-GB" sz="1800" b="0" i="0" dirty="0">
                <a:solidFill>
                  <a:schemeClr val="bg1"/>
                </a:solidFill>
                <a:effectLst/>
                <a:latin typeface="Arial" panose="020B0604020202020204" pitchFamily="34" charset="0"/>
                <a:cs typeface="Arial" panose="020B0604020202020204" pitchFamily="34" charset="0"/>
              </a:rPr>
            </a:br>
            <a:r>
              <a:rPr lang="en-GB" sz="1800" b="0" i="0" dirty="0">
                <a:solidFill>
                  <a:schemeClr val="bg1"/>
                </a:solidFill>
                <a:effectLst/>
                <a:latin typeface="Arial" panose="020B0604020202020204" pitchFamily="34" charset="0"/>
                <a:cs typeface="Arial" panose="020B0604020202020204" pitchFamily="34" charset="0"/>
              </a:rPr>
              <a:t> </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233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13"/>
                </p:tgtEl>
              </p:cMediaNode>
            </p:video>
            <p:seq concurrent="1" nextAc="seek">
              <p:cTn id="12" restart="whenNotActive" fill="hold" evtFilter="cancelBubble" nodeType="interactiveSeq">
                <p:stCondLst>
                  <p:cond evt="onClick" delay="0">
                    <p:tgtEl>
                      <p:spTgt spid="1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3"/>
                                        </p:tgtEl>
                                      </p:cBhvr>
                                    </p:cmd>
                                  </p:childTnLst>
                                </p:cTn>
                              </p:par>
                            </p:childTnLst>
                          </p:cTn>
                        </p:par>
                      </p:childTnLst>
                    </p:cTn>
                  </p:par>
                </p:childTnLst>
              </p:cTn>
              <p:nextCondLst>
                <p:cond evt="onClick" delay="0">
                  <p:tgtEl>
                    <p:spTgt spid="13"/>
                  </p:tgtEl>
                </p:cond>
              </p:nextCondLst>
            </p:seq>
            <p:video>
              <p:cMediaNode vol="80000">
                <p:cTn id="17" fill="hold" display="0">
                  <p:stCondLst>
                    <p:cond delay="indefinite"/>
                  </p:stCondLst>
                </p:cTn>
                <p:tgtEl>
                  <p:spTgt spid="15"/>
                </p:tgtEl>
              </p:cMediaNode>
            </p:video>
            <p:seq concurrent="1" nextAc="seek">
              <p:cTn id="18" restart="whenNotActive" fill="hold" evtFilter="cancelBubble" nodeType="interactiveSeq">
                <p:stCondLst>
                  <p:cond evt="onClick" delay="0">
                    <p:tgtEl>
                      <p:spTgt spid="1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2</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1" y="2137472"/>
            <a:ext cx="5728155"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365219"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6204857" y="2137472"/>
            <a:ext cx="5728156"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6893960" y="4434357"/>
            <a:ext cx="5039052"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575602" y="2190377"/>
            <a:ext cx="5411542" cy="2031325"/>
          </a:xfrm>
          <a:prstGeom prst="rect">
            <a:avLst/>
          </a:prstGeom>
          <a:noFill/>
        </p:spPr>
        <p:txBody>
          <a:bodyPr wrap="square" rtlCol="0">
            <a:spAutoFit/>
          </a:bodyPr>
          <a:lstStyle/>
          <a:p>
            <a:pPr algn="ctr"/>
            <a:r>
              <a:rPr lang="en-GB" dirty="0">
                <a:solidFill>
                  <a:schemeClr val="bg1"/>
                </a:solidFill>
                <a:latin typeface="Arial" panose="020B0604020202020204" pitchFamily="34" charset="0"/>
              </a:rPr>
              <a:t>Being happy and proud about who we are as people is important. Read </a:t>
            </a:r>
            <a:r>
              <a:rPr lang="en-GB" b="1" dirty="0">
                <a:solidFill>
                  <a:schemeClr val="bg1"/>
                </a:solidFill>
                <a:latin typeface="Arial" panose="020B0604020202020204" pitchFamily="34" charset="0"/>
              </a:rPr>
              <a:t>‘The Flamingo Who Didn’t Want To Be Pink’</a:t>
            </a:r>
            <a:r>
              <a:rPr lang="en-GB" dirty="0">
                <a:solidFill>
                  <a:schemeClr val="bg1"/>
                </a:solidFill>
                <a:latin typeface="Arial" panose="020B0604020202020204" pitchFamily="34" charset="0"/>
              </a:rPr>
              <a:t>? By Nicola Stone. </a:t>
            </a:r>
            <a:r>
              <a:rPr lang="en-GB" b="1" dirty="0">
                <a:solidFill>
                  <a:schemeClr val="bg1"/>
                </a:solidFill>
                <a:latin typeface="Arial" panose="020B0604020202020204" pitchFamily="34" charset="0"/>
                <a:hlinkClick r:id="rId5">
                  <a:extLst>
                    <a:ext uri="{A12FA001-AC4F-418D-AE19-62706E023703}">
                      <ahyp:hlinkClr xmlns:ahyp="http://schemas.microsoft.com/office/drawing/2018/hyperlinkcolor" val="tx"/>
                    </a:ext>
                  </a:extLst>
                </a:hlinkClick>
              </a:rPr>
              <a:t>Watch this animated version</a:t>
            </a:r>
            <a:r>
              <a:rPr lang="en-GB" dirty="0">
                <a:solidFill>
                  <a:schemeClr val="bg1"/>
                </a:solidFill>
                <a:latin typeface="Arial" panose="020B0604020202020204" pitchFamily="34" charset="0"/>
              </a:rPr>
              <a:t> of the story made by Y4 children at William Tyndale School – a gold Rights Respecting school. Discuss in class the best things each person likes about being themselves.</a:t>
            </a:r>
            <a:endParaRPr lang="en-GB" sz="15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6318667" y="2182472"/>
            <a:ext cx="3747885" cy="2031325"/>
          </a:xfrm>
          <a:prstGeom prst="rect">
            <a:avLst/>
          </a:prstGeom>
          <a:noFill/>
        </p:spPr>
        <p:txBody>
          <a:bodyPr wrap="square" rtlCol="0">
            <a:spAutoFit/>
          </a:bodyPr>
          <a:lstStyle/>
          <a:p>
            <a:pPr algn="ctr"/>
            <a:r>
              <a:rPr lang="en-GB" sz="1400" b="1" dirty="0">
                <a:effectLst/>
                <a:latin typeface="Arial" panose="020B060402020202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Listen to the story Julian is a Mermaid’ read by the author Jessica Love</a:t>
            </a:r>
            <a:r>
              <a:rPr lang="en-GB" sz="1400" dirty="0">
                <a:solidFill>
                  <a:srgbClr val="000000"/>
                </a:solidFill>
                <a:effectLst/>
                <a:latin typeface="Arial" panose="020B0604020202020204" pitchFamily="34" charset="0"/>
                <a:ea typeface="Times New Roman" panose="02020603050405020304" pitchFamily="18" charset="0"/>
              </a:rPr>
              <a:t>. What did you think of the story? Was there anything that surprised you? How did Julian’s Abuela (Nana) react to him dressing as a mermaid? What did you think of her reaction? How can we help everyone to feel happy being themselves at school? Which rights does the story connect to?</a:t>
            </a:r>
            <a:endParaRPr lang="en-GB" sz="1400" i="1"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6940819" y="4463935"/>
            <a:ext cx="4884735" cy="2308324"/>
          </a:xfrm>
          <a:prstGeom prst="rect">
            <a:avLst/>
          </a:prstGeom>
          <a:noFill/>
        </p:spPr>
        <p:txBody>
          <a:bodyPr wrap="square" rtlCol="0">
            <a:spAutoFit/>
          </a:bodyPr>
          <a:lstStyle/>
          <a:p>
            <a:pPr lvl="0" algn="ctr" fontAlgn="base">
              <a:buSzPts val="1100"/>
            </a:pPr>
            <a:r>
              <a:rPr lang="en-GB" sz="1600" dirty="0">
                <a:solidFill>
                  <a:srgbClr val="000000"/>
                </a:solidFill>
                <a:effectLst/>
                <a:latin typeface="Arial" panose="020B0604020202020204" pitchFamily="34" charset="0"/>
                <a:ea typeface="Times New Roman" panose="02020603050405020304" pitchFamily="18" charset="0"/>
              </a:rPr>
              <a:t>We often hear the phrase, “Treat others as you would like to be treated.” What do you think about this idea? Are there times, when perhaps we should treat people as they would like to be treated? Can we really know what it is like to be in someone else’s shoes when our experiences are often so very different? You might like to discuss this in circle time. </a:t>
            </a:r>
            <a:endParaRPr lang="en-GB" sz="1600" dirty="0">
              <a:effectLst/>
              <a:latin typeface="Times New Roman" panose="02020603050405020304" pitchFamily="18" charset="0"/>
              <a:ea typeface="Times New Roman" panose="02020603050405020304" pitchFamily="18" charset="0"/>
            </a:endParaRPr>
          </a:p>
          <a:p>
            <a:pPr algn="ctr"/>
            <a:endParaRPr lang="en-GB"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575601" y="4463935"/>
            <a:ext cx="4592299" cy="2062103"/>
          </a:xfrm>
          <a:prstGeom prst="rect">
            <a:avLst/>
          </a:prstGeom>
          <a:noFill/>
        </p:spPr>
        <p:txBody>
          <a:bodyPr wrap="square" rtlCol="0">
            <a:spAutoFit/>
          </a:bodyPr>
          <a:lstStyle/>
          <a:p>
            <a:pPr algn="ctr" rtl="0" fontAlgn="base"/>
            <a:r>
              <a:rPr lang="en-GB" sz="1600" b="1" i="0" dirty="0">
                <a:solidFill>
                  <a:schemeClr val="bg1"/>
                </a:solidFill>
                <a:effectLst/>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Watch this story </a:t>
            </a:r>
            <a:r>
              <a:rPr lang="en-GB" sz="1600" i="0" dirty="0">
                <a:solidFill>
                  <a:schemeClr val="bg1"/>
                </a:solidFill>
                <a:effectLst/>
                <a:latin typeface="Arial" panose="020B0604020202020204" pitchFamily="34" charset="0"/>
                <a:cs typeface="Arial" panose="020B0604020202020204" pitchFamily="34" charset="0"/>
              </a:rPr>
              <a:t>about the history of the Pride Flag. The Pride Flag is a symbol of inclusion and diversity. Look up these two words and think about the link with rights such as Article 2 – </a:t>
            </a:r>
          </a:p>
          <a:p>
            <a:pPr algn="ctr" rtl="0" fontAlgn="base"/>
            <a:r>
              <a:rPr lang="en-GB" sz="1600" i="0" dirty="0">
                <a:solidFill>
                  <a:schemeClr val="bg1"/>
                </a:solidFill>
                <a:effectLst/>
                <a:latin typeface="Arial" panose="020B0604020202020204" pitchFamily="34" charset="0"/>
                <a:cs typeface="Arial" panose="020B0604020202020204" pitchFamily="34" charset="0"/>
              </a:rPr>
              <a:t>non-discrimination. Write a poem about all these ideas called Rainbows and Rights or design a rights respecting inclusive flag, explaining what each colour and symbol means to you.</a:t>
            </a:r>
            <a:r>
              <a:rPr lang="en-GB" sz="1600" b="0" i="0" dirty="0">
                <a:solidFill>
                  <a:schemeClr val="bg1"/>
                </a:solidFill>
                <a:effectLst/>
                <a:latin typeface="Arial" panose="020B0604020202020204" pitchFamily="34" charset="0"/>
                <a:cs typeface="Arial" panose="020B0604020202020204" pitchFamily="34" charset="0"/>
              </a:rPr>
              <a:t> </a:t>
            </a:r>
          </a:p>
        </p:txBody>
      </p:sp>
      <p:pic>
        <p:nvPicPr>
          <p:cNvPr id="9" name="Online Media 8" title="Jessica Love reads aloud from Julian is a Mermaid for 2020 Klaus Flugge Prize">
            <a:hlinkClick r:id="" action="ppaction://media"/>
            <a:extLst>
              <a:ext uri="{FF2B5EF4-FFF2-40B4-BE49-F238E27FC236}">
                <a16:creationId xmlns:a16="http://schemas.microsoft.com/office/drawing/2014/main" id="{C23C1872-733C-427E-7874-4BCE03BFE94C}"/>
              </a:ext>
            </a:extLst>
          </p:cNvPr>
          <p:cNvPicPr>
            <a:picLocks noRot="1" noChangeAspect="1"/>
          </p:cNvPicPr>
          <p:nvPr>
            <a:videoFile r:link="rId1"/>
          </p:nvPr>
        </p:nvPicPr>
        <p:blipFill>
          <a:blip r:embed="rId8"/>
          <a:stretch>
            <a:fillRect/>
          </a:stretch>
        </p:blipFill>
        <p:spPr>
          <a:xfrm>
            <a:off x="10128323" y="2253452"/>
            <a:ext cx="1612368" cy="910988"/>
          </a:xfrm>
          <a:prstGeom prst="rect">
            <a:avLst/>
          </a:prstGeom>
        </p:spPr>
      </p:pic>
      <p:pic>
        <p:nvPicPr>
          <p:cNvPr id="10" name="Online Media 9" title="Pride: The Story of Harvey Milk and the Rainbow Flag - Read Aloud Picture Book | Brightly Storytime">
            <a:hlinkClick r:id="" action="ppaction://media"/>
            <a:extLst>
              <a:ext uri="{FF2B5EF4-FFF2-40B4-BE49-F238E27FC236}">
                <a16:creationId xmlns:a16="http://schemas.microsoft.com/office/drawing/2014/main" id="{7A5EE124-E48F-177B-A67B-455EE9FC7DAE}"/>
              </a:ext>
            </a:extLst>
          </p:cNvPr>
          <p:cNvPicPr>
            <a:picLocks noRot="1" noChangeAspect="1"/>
          </p:cNvPicPr>
          <p:nvPr>
            <a:videoFile r:link="rId2"/>
          </p:nvPr>
        </p:nvPicPr>
        <p:blipFill>
          <a:blip r:embed="rId9"/>
          <a:stretch>
            <a:fillRect/>
          </a:stretch>
        </p:blipFill>
        <p:spPr>
          <a:xfrm>
            <a:off x="5157679" y="4530396"/>
            <a:ext cx="1648609" cy="931464"/>
          </a:xfrm>
          <a:prstGeom prst="rect">
            <a:avLst/>
          </a:prstGeom>
        </p:spPr>
      </p:pic>
    </p:spTree>
    <p:extLst>
      <p:ext uri="{BB962C8B-B14F-4D97-AF65-F5344CB8AC3E}">
        <p14:creationId xmlns:p14="http://schemas.microsoft.com/office/powerpoint/2010/main" val="382490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9"/>
                </p:tgtEl>
              </p:cMediaNode>
            </p:video>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9"/>
                                        </p:tgtEl>
                                      </p:cBhvr>
                                    </p:cmd>
                                  </p:childTnLst>
                                </p:cTn>
                              </p:par>
                            </p:childTnLst>
                          </p:cTn>
                        </p:par>
                      </p:childTnLst>
                    </p:cTn>
                  </p:par>
                </p:childTnLst>
              </p:cTn>
              <p:nextCondLst>
                <p:cond evt="onClick" delay="0">
                  <p:tgtEl>
                    <p:spTgt spid="9"/>
                  </p:tgtEl>
                </p:cond>
              </p:nextCondLst>
            </p:seq>
            <p:video>
              <p:cMediaNode vol="80000">
                <p:cTn id="17" fill="hold" display="0">
                  <p:stCondLst>
                    <p:cond delay="indefinite"/>
                  </p:stCondLst>
                </p:cTn>
                <p:tgtEl>
                  <p:spTgt spid="10"/>
                </p:tgtEl>
              </p:cMediaNode>
            </p:video>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3</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0" y="2137472"/>
            <a:ext cx="7328157"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37286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effectLst/>
                <a:latin typeface="Arial" panose="020B0604020202020204" pitchFamily="34" charset="0"/>
                <a:ea typeface="Times New Roman" panose="02020603050405020304" pitchFamily="18" charset="0"/>
              </a:rPr>
              <a:t>There are many different types of families. For example, some children may live with a mum and a dad, just a mum, two dads or live with other carers who look after them. Fold a sheet of A4 paper into 8 boxes. Draw and label a different type of family in each box. How many types of family can you think of? Can you think of any rights connected with this activity?</a:t>
            </a:r>
          </a:p>
        </p:txBody>
      </p:sp>
      <p:sp>
        <p:nvSpPr>
          <p:cNvPr id="6" name="Rectangle 5">
            <a:extLst>
              <a:ext uri="{FF2B5EF4-FFF2-40B4-BE49-F238E27FC236}">
                <a16:creationId xmlns:a16="http://schemas.microsoft.com/office/drawing/2014/main" id="{C8F72573-65AF-707A-98FE-27DF8EF863B5}"/>
              </a:ext>
            </a:extLst>
          </p:cNvPr>
          <p:cNvSpPr/>
          <p:nvPr/>
        </p:nvSpPr>
        <p:spPr>
          <a:xfrm>
            <a:off x="7856896" y="2137472"/>
            <a:ext cx="407611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AA62055-B017-63E6-96AD-F128D198FEF1}"/>
              </a:ext>
            </a:extLst>
          </p:cNvPr>
          <p:cNvSpPr txBox="1"/>
          <p:nvPr/>
        </p:nvSpPr>
        <p:spPr>
          <a:xfrm>
            <a:off x="7939448" y="2254413"/>
            <a:ext cx="2612112" cy="2031325"/>
          </a:xfrm>
          <a:prstGeom prst="rect">
            <a:avLst/>
          </a:prstGeom>
          <a:noFill/>
        </p:spPr>
        <p:txBody>
          <a:bodyPr wrap="square" rtlCol="0">
            <a:spAutoFit/>
          </a:bodyPr>
          <a:lstStyle/>
          <a:p>
            <a:pPr algn="ctr"/>
            <a:r>
              <a:rPr lang="en-GB" b="0" i="0" dirty="0">
                <a:solidFill>
                  <a:srgbClr val="000000"/>
                </a:solidFill>
                <a:effectLst/>
                <a:latin typeface="Arial" panose="020B0604020202020204" pitchFamily="34" charset="0"/>
              </a:rPr>
              <a:t>Watch this video </a:t>
            </a:r>
            <a:r>
              <a:rPr lang="en-GB" b="1" i="0" dirty="0">
                <a:effectLst/>
                <a:latin typeface="Arial" panose="020B0604020202020204" pitchFamily="34" charset="0"/>
                <a:hlinkClick r:id="rId3">
                  <a:extLst>
                    <a:ext uri="{A12FA001-AC4F-418D-AE19-62706E023703}">
                      <ahyp:hlinkClr xmlns:ahyp="http://schemas.microsoft.com/office/drawing/2018/hyperlinkcolor" val="tx"/>
                    </a:ext>
                  </a:extLst>
                </a:hlinkClick>
              </a:rPr>
              <a:t>Love Has No Labels</a:t>
            </a:r>
            <a:r>
              <a:rPr lang="en-GB" b="0" i="0" dirty="0">
                <a:solidFill>
                  <a:srgbClr val="000000"/>
                </a:solidFill>
                <a:effectLst/>
                <a:latin typeface="Arial" panose="020B0604020202020204" pitchFamily="34" charset="0"/>
              </a:rPr>
              <a:t>. Discuss with a friend, conversation partner, or a group in your class about how it made you feel.  </a:t>
            </a: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82AD55B-49E3-7FF3-C4A0-D66BDD8F0F13}"/>
              </a:ext>
            </a:extLst>
          </p:cNvPr>
          <p:cNvSpPr txBox="1"/>
          <p:nvPr/>
        </p:nvSpPr>
        <p:spPr>
          <a:xfrm>
            <a:off x="669319" y="2368716"/>
            <a:ext cx="6972451" cy="1200329"/>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rPr>
              <a:t>Do some research and create a fact file on an inspirational LGBT+ figure that you know. It may be someone famous, a figure in history or somebody you know. What do their actions show us about equality, dignity and rights? Share your research with your class.</a:t>
            </a:r>
            <a:endParaRPr lang="en-GB" dirty="0">
              <a:solidFill>
                <a:schemeClr val="bg1"/>
              </a:solidFill>
            </a:endParaRPr>
          </a:p>
        </p:txBody>
      </p:sp>
      <p:sp>
        <p:nvSpPr>
          <p:cNvPr id="7" name="Rectangle 6">
            <a:extLst>
              <a:ext uri="{FF2B5EF4-FFF2-40B4-BE49-F238E27FC236}">
                <a16:creationId xmlns:a16="http://schemas.microsoft.com/office/drawing/2014/main" id="{FE92F1C2-B8FF-E880-3380-576FF37E5F87}"/>
              </a:ext>
            </a:extLst>
          </p:cNvPr>
          <p:cNvSpPr/>
          <p:nvPr/>
        </p:nvSpPr>
        <p:spPr>
          <a:xfrm>
            <a:off x="6893960" y="4434357"/>
            <a:ext cx="5039052"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FBC6AA-3616-59F5-9914-849C4A92CEDE}"/>
              </a:ext>
            </a:extLst>
          </p:cNvPr>
          <p:cNvSpPr txBox="1"/>
          <p:nvPr/>
        </p:nvSpPr>
        <p:spPr>
          <a:xfrm>
            <a:off x="7130861" y="4523709"/>
            <a:ext cx="4532398" cy="2031325"/>
          </a:xfrm>
          <a:prstGeom prst="rect">
            <a:avLst/>
          </a:prstGeom>
          <a:noFill/>
        </p:spPr>
        <p:txBody>
          <a:bodyPr wrap="square" rtlCol="0">
            <a:spAutoFit/>
          </a:bodyPr>
          <a:lstStyle/>
          <a:p>
            <a:pPr algn="ctr"/>
            <a:r>
              <a:rPr lang="en-GB" sz="1800" b="1" dirty="0">
                <a:effectLst/>
                <a:latin typeface="Arial" panose="020B0604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Watch this trailer</a:t>
            </a: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for the film Happily Ever After based on the story ‘King and ‘King’. </a:t>
            </a:r>
          </a:p>
          <a:p>
            <a:pPr algn="ctr"/>
            <a:r>
              <a:rPr lang="en-GB" sz="1800" dirty="0">
                <a:effectLst/>
                <a:latin typeface="Arial" panose="020B0604020202020204" pitchFamily="34" charset="0"/>
                <a:ea typeface="Calibri" panose="020F0502020204030204" pitchFamily="34" charset="0"/>
                <a:cs typeface="Times New Roman" panose="02020603050405020304" pitchFamily="18" charset="0"/>
              </a:rPr>
              <a:t>How was this story different and similar to stories you have seen or read before.                    Discuss with a friend why it’s important to read stories that explore the diversity of  people that exist in our world.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Online Media 8" title="Love Has No Labels | Diversity &amp; Inclusion | Ad Council">
            <a:hlinkClick r:id="" action="ppaction://media"/>
            <a:extLst>
              <a:ext uri="{FF2B5EF4-FFF2-40B4-BE49-F238E27FC236}">
                <a16:creationId xmlns:a16="http://schemas.microsoft.com/office/drawing/2014/main" id="{12CEBBC8-957A-36CA-C8E4-283123664750}"/>
              </a:ext>
            </a:extLst>
          </p:cNvPr>
          <p:cNvPicPr>
            <a:picLocks noRot="1" noChangeAspect="1"/>
          </p:cNvPicPr>
          <p:nvPr>
            <a:videoFile r:link="rId1"/>
          </p:nvPr>
        </p:nvPicPr>
        <p:blipFill>
          <a:blip r:embed="rId5"/>
          <a:stretch>
            <a:fillRect/>
          </a:stretch>
        </p:blipFill>
        <p:spPr>
          <a:xfrm>
            <a:off x="10551560" y="2377402"/>
            <a:ext cx="1211145" cy="684297"/>
          </a:xfrm>
          <a:prstGeom prst="rect">
            <a:avLst/>
          </a:prstGeom>
        </p:spPr>
      </p:pic>
    </p:spTree>
    <p:extLst>
      <p:ext uri="{BB962C8B-B14F-4D97-AF65-F5344CB8AC3E}">
        <p14:creationId xmlns:p14="http://schemas.microsoft.com/office/powerpoint/2010/main" val="163185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5434</TotalTime>
  <Words>2293</Words>
  <Application>Microsoft Office PowerPoint</Application>
  <PresentationFormat>Widescreen</PresentationFormat>
  <Paragraphs>91</Paragraphs>
  <Slides>14</Slides>
  <Notes>4</Notes>
  <HiddenSlides>0</HiddenSlides>
  <MMClips>9</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Arial</vt:lpstr>
      <vt:lpstr>Arial Black</vt:lpstr>
      <vt:lpstr>Calibri</vt:lpstr>
      <vt:lpstr>Open Sans</vt:lpstr>
      <vt:lpstr>Symbol</vt:lpstr>
      <vt:lpstr>Times New Roman</vt:lpstr>
      <vt:lpstr>Univers LT Pro 45 Light</vt:lpstr>
      <vt:lpstr>Univers LT Pro 55</vt:lpstr>
      <vt:lpstr>Univers LT Pro 85 XBlack</vt:lpstr>
      <vt:lpstr>Univers LT Std 45 Light</vt:lpstr>
      <vt:lpstr>Wingdings</vt:lpstr>
      <vt:lpstr>Office Theme</vt:lpstr>
      <vt:lpstr>ARTICLE OF THE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Samantha Bradey</cp:lastModifiedBy>
  <cp:revision>210</cp:revision>
  <dcterms:created xsi:type="dcterms:W3CDTF">2022-01-18T14:28:30Z</dcterms:created>
  <dcterms:modified xsi:type="dcterms:W3CDTF">2023-01-16T10:36:25Z</dcterms:modified>
</cp:coreProperties>
</file>