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handoutMasterIdLst>
    <p:handoutMasterId r:id="rId16"/>
  </p:handoutMasterIdLst>
  <p:sldIdLst>
    <p:sldId id="284" r:id="rId2"/>
    <p:sldId id="285" r:id="rId3"/>
    <p:sldId id="272" r:id="rId4"/>
    <p:sldId id="268" r:id="rId5"/>
    <p:sldId id="276" r:id="rId6"/>
    <p:sldId id="289" r:id="rId7"/>
    <p:sldId id="286" r:id="rId8"/>
    <p:sldId id="292" r:id="rId9"/>
    <p:sldId id="287" r:id="rId10"/>
    <p:sldId id="288" r:id="rId11"/>
    <p:sldId id="290" r:id="rId12"/>
    <p:sldId id="270" r:id="rId13"/>
    <p:sldId id="29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9619C74-98F6-4D6A-F9B6-5E5547497F99}" name="Samantha Bradey" initials="SB" userId="S::SamanthaB@unicef.org.uk::41c99f15-9b87-403a-8456-1da8256f332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AEEF"/>
    <a:srgbClr val="003B5E"/>
    <a:srgbClr val="FF6937"/>
    <a:srgbClr val="DDF3F1"/>
    <a:srgbClr val="00833D"/>
    <a:srgbClr val="7030A0"/>
    <a:srgbClr val="6A1E74"/>
    <a:srgbClr val="FF9933"/>
    <a:srgbClr val="D8D1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93" autoAdjust="0"/>
    <p:restoredTop sz="93792" autoAdjust="0"/>
  </p:normalViewPr>
  <p:slideViewPr>
    <p:cSldViewPr snapToGrid="0">
      <p:cViewPr varScale="1">
        <p:scale>
          <a:sx n="62" d="100"/>
          <a:sy n="62" d="100"/>
        </p:scale>
        <p:origin x="1084" y="56"/>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1/9/2023</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121212"/>
                </a:solidFill>
                <a:effectLst/>
                <a:latin typeface="Open Sans" panose="020B0606030504020204" pitchFamily="34" charset="0"/>
              </a:rPr>
              <a:t>A girl with a drawing of the Armenian flag on her cheek photographed during an crafts class outside of the learning </a:t>
            </a:r>
            <a:r>
              <a:rPr lang="en-GB" b="0" i="0" dirty="0" err="1">
                <a:solidFill>
                  <a:srgbClr val="121212"/>
                </a:solidFill>
                <a:effectLst/>
                <a:latin typeface="Open Sans" panose="020B0606030504020204" pitchFamily="34" charset="0"/>
              </a:rPr>
              <a:t>center</a:t>
            </a:r>
            <a:r>
              <a:rPr lang="en-GB" b="0" i="0" dirty="0">
                <a:solidFill>
                  <a:srgbClr val="121212"/>
                </a:solidFill>
                <a:effectLst/>
                <a:latin typeface="Open Sans" panose="020B0606030504020204" pitchFamily="34" charset="0"/>
              </a:rPr>
              <a:t> established by UNICEF Armenia and Red Cross in </a:t>
            </a:r>
            <a:r>
              <a:rPr lang="en-GB" b="0" i="0" dirty="0" err="1">
                <a:solidFill>
                  <a:srgbClr val="121212"/>
                </a:solidFill>
                <a:effectLst/>
                <a:latin typeface="Open Sans" panose="020B0606030504020204" pitchFamily="34" charset="0"/>
              </a:rPr>
              <a:t>Talin</a:t>
            </a:r>
            <a:r>
              <a:rPr lang="en-GB" b="0" i="0" dirty="0">
                <a:solidFill>
                  <a:srgbClr val="121212"/>
                </a:solidFill>
                <a:effectLst/>
                <a:latin typeface="Open Sans" panose="020B0606030504020204" pitchFamily="34" charset="0"/>
              </a:rPr>
              <a:t> town.</a:t>
            </a:r>
            <a:endParaRPr lang="en-GB" baseline="0"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3974949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5</a:t>
            </a:fld>
            <a:endParaRPr lang="en-US"/>
          </a:p>
        </p:txBody>
      </p:sp>
    </p:spTree>
    <p:extLst>
      <p:ext uri="{BB962C8B-B14F-4D97-AF65-F5344CB8AC3E}">
        <p14:creationId xmlns:p14="http://schemas.microsoft.com/office/powerpoint/2010/main" val="1322696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6</a:t>
            </a:fld>
            <a:endParaRPr lang="en-US"/>
          </a:p>
        </p:txBody>
      </p:sp>
    </p:spTree>
    <p:extLst>
      <p:ext uri="{BB962C8B-B14F-4D97-AF65-F5344CB8AC3E}">
        <p14:creationId xmlns:p14="http://schemas.microsoft.com/office/powerpoint/2010/main" val="1584873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14556641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outdoor&#10;&#10;Description automatically generated">
            <a:extLst>
              <a:ext uri="{FF2B5EF4-FFF2-40B4-BE49-F238E27FC236}">
                <a16:creationId xmlns:a16="http://schemas.microsoft.com/office/drawing/2014/main" id="{C9BB79B6-0241-1C59-04B9-9AF959EEC0F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258" b="10258"/>
          <a:stretch/>
        </p:blipFill>
        <p:spPr>
          <a:xfrm>
            <a:off x="1" y="0"/>
            <a:ext cx="12191999" cy="6858000"/>
          </a:xfrm>
          <a:prstGeom prst="rect">
            <a:avLst/>
          </a:prstGeom>
        </p:spPr>
      </p:pic>
      <p:sp>
        <p:nvSpPr>
          <p:cNvPr id="7" name="Title 1">
            <a:extLst>
              <a:ext uri="{FF2B5EF4-FFF2-40B4-BE49-F238E27FC236}">
                <a16:creationId xmlns:a16="http://schemas.microsoft.com/office/drawing/2014/main" id="{B6AFAD61-4A01-5B90-7394-56E7AA933DC9}"/>
              </a:ext>
            </a:extLst>
          </p:cNvPr>
          <p:cNvSpPr>
            <a:spLocks noGrp="1"/>
          </p:cNvSpPr>
          <p:nvPr>
            <p:ph type="ctrTitle" hasCustomPrompt="1"/>
          </p:nvPr>
        </p:nvSpPr>
        <p:spPr>
          <a:xfrm>
            <a:off x="201616" y="5775443"/>
            <a:ext cx="6709575"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ARTICLE OF THE WEEK</a:t>
            </a:r>
            <a:endParaRPr lang="en-GB" dirty="0"/>
          </a:p>
        </p:txBody>
      </p:sp>
      <p:pic>
        <p:nvPicPr>
          <p:cNvPr id="9" name="Picture 8">
            <a:extLst>
              <a:ext uri="{FF2B5EF4-FFF2-40B4-BE49-F238E27FC236}">
                <a16:creationId xmlns:a16="http://schemas.microsoft.com/office/drawing/2014/main" id="{D36D01F5-5B94-C667-29BC-0ECC2087EBB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6" y="5185814"/>
            <a:ext cx="1728039" cy="1424750"/>
          </a:xfrm>
          <a:prstGeom prst="rect">
            <a:avLst/>
          </a:prstGeom>
        </p:spPr>
      </p:pic>
    </p:spTree>
    <p:extLst>
      <p:ext uri="{BB962C8B-B14F-4D97-AF65-F5344CB8AC3E}">
        <p14:creationId xmlns:p14="http://schemas.microsoft.com/office/powerpoint/2010/main" val="2003611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13465E4-4110-A240-96F3-76D8EE5C46AC}"/>
              </a:ext>
            </a:extLst>
          </p:cNvPr>
          <p:cNvPicPr>
            <a:picLocks noChangeAspect="1"/>
          </p:cNvPicPr>
          <p:nvPr userDrawn="1"/>
        </p:nvPicPr>
        <p:blipFill>
          <a:blip r:embed="rId2">
            <a:extLst>
              <a:ext uri="{28A0092B-C50C-407E-A947-70E740481C1C}">
                <a14:useLocalDpi xmlns:a14="http://schemas.microsoft.com/office/drawing/2010/main" val="0"/>
              </a:ext>
            </a:extLst>
          </a:blip>
          <a:srcRect l="20370" r="20370"/>
          <a:stretch/>
        </p:blipFill>
        <p:spPr>
          <a:xfrm>
            <a:off x="1" y="0"/>
            <a:ext cx="6096000" cy="6857999"/>
          </a:xfrm>
          <a:prstGeom prst="rect">
            <a:avLst/>
          </a:prstGeom>
        </p:spPr>
      </p:pic>
      <p:sp>
        <p:nvSpPr>
          <p:cNvPr id="19" name="Text Placeholder 7">
            <a:extLst>
              <a:ext uri="{FF2B5EF4-FFF2-40B4-BE49-F238E27FC236}">
                <a16:creationId xmlns:a16="http://schemas.microsoft.com/office/drawing/2014/main" id="{50971B6A-3C27-4844-8231-F1BBFFEE3C4F}"/>
              </a:ext>
            </a:extLst>
          </p:cNvPr>
          <p:cNvSpPr>
            <a:spLocks noGrp="1"/>
          </p:cNvSpPr>
          <p:nvPr>
            <p:ph type="body" sz="quarter" idx="14" hasCustomPrompt="1"/>
          </p:nvPr>
        </p:nvSpPr>
        <p:spPr>
          <a:xfrm>
            <a:off x="6536002" y="600588"/>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0" name="Text Placeholder 24">
            <a:extLst>
              <a:ext uri="{FF2B5EF4-FFF2-40B4-BE49-F238E27FC236}">
                <a16:creationId xmlns:a16="http://schemas.microsoft.com/office/drawing/2014/main" id="{0568E147-7B99-AB4E-87BD-2A6E5E4C1FEA}"/>
              </a:ext>
            </a:extLst>
          </p:cNvPr>
          <p:cNvSpPr>
            <a:spLocks noGrp="1"/>
          </p:cNvSpPr>
          <p:nvPr>
            <p:ph type="body" sz="quarter" idx="17" hasCustomPrompt="1"/>
          </p:nvPr>
        </p:nvSpPr>
        <p:spPr>
          <a:xfrm>
            <a:off x="6535899" y="3681012"/>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1" name="Text Placeholder 30">
            <a:extLst>
              <a:ext uri="{FF2B5EF4-FFF2-40B4-BE49-F238E27FC236}">
                <a16:creationId xmlns:a16="http://schemas.microsoft.com/office/drawing/2014/main" id="{9B82D579-7705-DA4E-8F72-031AA3ACA39B}"/>
              </a:ext>
            </a:extLst>
          </p:cNvPr>
          <p:cNvSpPr>
            <a:spLocks noGrp="1"/>
          </p:cNvSpPr>
          <p:nvPr>
            <p:ph type="body" sz="quarter" idx="20" hasCustomPrompt="1"/>
          </p:nvPr>
        </p:nvSpPr>
        <p:spPr>
          <a:xfrm>
            <a:off x="6535898" y="1551132"/>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4" name="Text Placeholder 6">
            <a:extLst>
              <a:ext uri="{FF2B5EF4-FFF2-40B4-BE49-F238E27FC236}">
                <a16:creationId xmlns:a16="http://schemas.microsoft.com/office/drawing/2014/main" id="{F9A46698-EC9E-B948-AAB6-297953D1AF4F}"/>
              </a:ext>
            </a:extLst>
          </p:cNvPr>
          <p:cNvSpPr>
            <a:spLocks noGrp="1"/>
          </p:cNvSpPr>
          <p:nvPr>
            <p:ph type="body" sz="quarter" idx="23" hasCustomPrompt="1"/>
          </p:nvPr>
        </p:nvSpPr>
        <p:spPr>
          <a:xfrm>
            <a:off x="6535899" y="2141136"/>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5" name="Text Placeholder 32">
            <a:extLst>
              <a:ext uri="{FF2B5EF4-FFF2-40B4-BE49-F238E27FC236}">
                <a16:creationId xmlns:a16="http://schemas.microsoft.com/office/drawing/2014/main" id="{6F95AD97-5A5B-4E4E-BB5F-514681B19D93}"/>
              </a:ext>
            </a:extLst>
          </p:cNvPr>
          <p:cNvSpPr>
            <a:spLocks noGrp="1"/>
          </p:cNvSpPr>
          <p:nvPr>
            <p:ph type="body" sz="quarter" idx="21" hasCustomPrompt="1"/>
          </p:nvPr>
        </p:nvSpPr>
        <p:spPr>
          <a:xfrm>
            <a:off x="6535898" y="4179743"/>
            <a:ext cx="3498751"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6" name="Text Placeholder 32">
            <a:extLst>
              <a:ext uri="{FF2B5EF4-FFF2-40B4-BE49-F238E27FC236}">
                <a16:creationId xmlns:a16="http://schemas.microsoft.com/office/drawing/2014/main" id="{C4A51ABF-E0D2-BE43-A416-1F6A52F0A81E}"/>
              </a:ext>
            </a:extLst>
          </p:cNvPr>
          <p:cNvSpPr>
            <a:spLocks noGrp="1"/>
          </p:cNvSpPr>
          <p:nvPr>
            <p:ph type="body" sz="quarter" idx="22" hasCustomPrompt="1"/>
          </p:nvPr>
        </p:nvSpPr>
        <p:spPr>
          <a:xfrm>
            <a:off x="6535896" y="5471243"/>
            <a:ext cx="3498751"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2" name="TextBox 1">
            <a:extLst>
              <a:ext uri="{FF2B5EF4-FFF2-40B4-BE49-F238E27FC236}">
                <a16:creationId xmlns:a16="http://schemas.microsoft.com/office/drawing/2014/main" id="{EF4C4F8C-71BC-F3D4-6E06-81DC9705AD7D}"/>
              </a:ext>
            </a:extLst>
          </p:cNvPr>
          <p:cNvSpPr txBox="1"/>
          <p:nvPr userDrawn="1"/>
        </p:nvSpPr>
        <p:spPr>
          <a:xfrm rot="16200000">
            <a:off x="-524290" y="6166825"/>
            <a:ext cx="1264025"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pic>
        <p:nvPicPr>
          <p:cNvPr id="3" name="Picture 2">
            <a:extLst>
              <a:ext uri="{FF2B5EF4-FFF2-40B4-BE49-F238E27FC236}">
                <a16:creationId xmlns:a16="http://schemas.microsoft.com/office/drawing/2014/main" id="{541CD321-0CC8-7111-00D7-2571011F1A6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ransparent box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1B3C1F-DE48-BE44-84E4-4DA05CF781BE}"/>
              </a:ext>
            </a:extLst>
          </p:cNvPr>
          <p:cNvPicPr>
            <a:picLocks noChangeAspect="1"/>
          </p:cNvPicPr>
          <p:nvPr userDrawn="1"/>
        </p:nvPicPr>
        <p:blipFill>
          <a:blip r:embed="rId2">
            <a:extLst>
              <a:ext uri="{28A0092B-C50C-407E-A947-70E740481C1C}">
                <a14:useLocalDpi xmlns:a14="http://schemas.microsoft.com/office/drawing/2010/main" val="0"/>
              </a:ext>
            </a:extLst>
          </a:blip>
          <a:srcRect l="20370" r="20370"/>
          <a:stretch/>
        </p:blipFill>
        <p:spPr>
          <a:xfrm>
            <a:off x="6096000" y="0"/>
            <a:ext cx="6096000" cy="6858000"/>
          </a:xfrm>
          <a:prstGeom prst="rect">
            <a:avLst/>
          </a:prstGeom>
        </p:spPr>
      </p:pic>
      <p:sp>
        <p:nvSpPr>
          <p:cNvPr id="12" name="TextBox 11">
            <a:extLst>
              <a:ext uri="{FF2B5EF4-FFF2-40B4-BE49-F238E27FC236}">
                <a16:creationId xmlns:a16="http://schemas.microsoft.com/office/drawing/2014/main" id="{7AF3A560-1280-9B48-A5E5-0D34FA4E1F21}"/>
              </a:ext>
            </a:extLst>
          </p:cNvPr>
          <p:cNvSpPr txBox="1"/>
          <p:nvPr userDrawn="1"/>
        </p:nvSpPr>
        <p:spPr>
          <a:xfrm rot="5400000">
            <a:off x="11452265" y="524290"/>
            <a:ext cx="1264025"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sp>
        <p:nvSpPr>
          <p:cNvPr id="17" name="Text Placeholder 7">
            <a:extLst>
              <a:ext uri="{FF2B5EF4-FFF2-40B4-BE49-F238E27FC236}">
                <a16:creationId xmlns:a16="http://schemas.microsoft.com/office/drawing/2014/main" id="{911F93A4-C228-F843-9F26-8B47B8F1C0E6}"/>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18" name="Text Placeholder 24">
            <a:extLst>
              <a:ext uri="{FF2B5EF4-FFF2-40B4-BE49-F238E27FC236}">
                <a16:creationId xmlns:a16="http://schemas.microsoft.com/office/drawing/2014/main" id="{9AD6D71F-36D3-9241-AF54-11F7648E9923}"/>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19" name="Text Placeholder 30">
            <a:extLst>
              <a:ext uri="{FF2B5EF4-FFF2-40B4-BE49-F238E27FC236}">
                <a16:creationId xmlns:a16="http://schemas.microsoft.com/office/drawing/2014/main" id="{F4C04A3D-CB22-0A49-97D0-5BA4C5664ED8}"/>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2" name="Text Placeholder 6">
            <a:extLst>
              <a:ext uri="{FF2B5EF4-FFF2-40B4-BE49-F238E27FC236}">
                <a16:creationId xmlns:a16="http://schemas.microsoft.com/office/drawing/2014/main" id="{FA9C82D4-3C10-E142-9889-00D4EF3D257D}"/>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3" name="Text Placeholder 32">
            <a:extLst>
              <a:ext uri="{FF2B5EF4-FFF2-40B4-BE49-F238E27FC236}">
                <a16:creationId xmlns:a16="http://schemas.microsoft.com/office/drawing/2014/main" id="{108794B6-B7F9-6A46-BACB-E949B4648B59}"/>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4" name="Text Placeholder 32">
            <a:extLst>
              <a:ext uri="{FF2B5EF4-FFF2-40B4-BE49-F238E27FC236}">
                <a16:creationId xmlns:a16="http://schemas.microsoft.com/office/drawing/2014/main" id="{39C3253F-B0B0-DB41-B8CE-F01AA9C25704}"/>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pic>
        <p:nvPicPr>
          <p:cNvPr id="2" name="Picture 1">
            <a:extLst>
              <a:ext uri="{FF2B5EF4-FFF2-40B4-BE49-F238E27FC236}">
                <a16:creationId xmlns:a16="http://schemas.microsoft.com/office/drawing/2014/main" id="{00FB72C7-3C60-6225-7C09-06143777896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3560171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10781619"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10781620"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10781619"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10781619"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10781619"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pic>
        <p:nvPicPr>
          <p:cNvPr id="2" name="Picture 1">
            <a:extLst>
              <a:ext uri="{FF2B5EF4-FFF2-40B4-BE49-F238E27FC236}">
                <a16:creationId xmlns:a16="http://schemas.microsoft.com/office/drawing/2014/main" id="{ADBC8ABD-FF41-7E2C-391C-DB27D8AD346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1621182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ontent and object 1">
    <p:bg>
      <p:bgPr>
        <a:solidFill>
          <a:srgbClr val="00AEEF"/>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chemeClr val="bg1"/>
          </a:solidFill>
        </p:spPr>
        <p:txBody>
          <a:bodyPr wrap="square" lIns="144000" tIns="144000" rIns="108000" bIns="0" anchor="ctr" anchorCtr="0">
            <a:spAutoFit/>
          </a:bodyPr>
          <a:lstStyle>
            <a:lvl1pPr marL="0" indent="0">
              <a:buNone/>
              <a:defRPr sz="4000" b="1" i="0" spc="100" baseline="0">
                <a:solidFill>
                  <a:schemeClr val="tx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10901362" cy="339950"/>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10901363" cy="448808"/>
          </a:xfrm>
        </p:spPr>
        <p:txBody>
          <a:bodyPr lIns="0" rIns="90000"/>
          <a:lstStyle>
            <a:lvl1pPr marL="0" indent="0">
              <a:buNone/>
              <a:defRPr b="1" i="0">
                <a:solidFill>
                  <a:schemeClr val="bg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10901362"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9464450"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10901362"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pic>
        <p:nvPicPr>
          <p:cNvPr id="2" name="Picture 1">
            <a:extLst>
              <a:ext uri="{FF2B5EF4-FFF2-40B4-BE49-F238E27FC236}">
                <a16:creationId xmlns:a16="http://schemas.microsoft.com/office/drawing/2014/main" id="{98AD53AF-A3FF-E765-48A1-23677D7BED7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664656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2" y="531140"/>
            <a:ext cx="6536088"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PRIMARY ACTIVITIES</a:t>
            </a:r>
            <a:endParaRPr lang="en-GB" dirty="0"/>
          </a:p>
        </p:txBody>
      </p:sp>
      <p:pic>
        <p:nvPicPr>
          <p:cNvPr id="3" name="Picture 2">
            <a:extLst>
              <a:ext uri="{FF2B5EF4-FFF2-40B4-BE49-F238E27FC236}">
                <a16:creationId xmlns:a16="http://schemas.microsoft.com/office/drawing/2014/main" id="{7662A945-C8E3-30FD-0CBD-CC70E13ED81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04974" y="285818"/>
            <a:ext cx="1728039" cy="1424750"/>
          </a:xfrm>
          <a:prstGeom prst="rect">
            <a:avLst/>
          </a:prstGeom>
        </p:spPr>
      </p:pic>
      <p:sp>
        <p:nvSpPr>
          <p:cNvPr id="4" name="Text Placeholder 6">
            <a:extLst>
              <a:ext uri="{FF2B5EF4-FFF2-40B4-BE49-F238E27FC236}">
                <a16:creationId xmlns:a16="http://schemas.microsoft.com/office/drawing/2014/main" id="{333433F5-63DC-A438-C03F-9D02A0B4A9CF}"/>
              </a:ext>
            </a:extLst>
          </p:cNvPr>
          <p:cNvSpPr>
            <a:spLocks noGrp="1"/>
          </p:cNvSpPr>
          <p:nvPr>
            <p:ph type="body" sz="quarter" idx="23" hasCustomPrompt="1"/>
          </p:nvPr>
        </p:nvSpPr>
        <p:spPr>
          <a:xfrm>
            <a:off x="528741" y="1422679"/>
            <a:ext cx="5676116" cy="569407"/>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You do not need to complete every activity but if you have time you can try to complete more than one. </a:t>
            </a:r>
          </a:p>
          <a:p>
            <a:pPr lvl="0"/>
            <a:endParaRPr lang="en-GB" dirty="0"/>
          </a:p>
        </p:txBody>
      </p:sp>
    </p:spTree>
    <p:extLst>
      <p:ext uri="{BB962C8B-B14F-4D97-AF65-F5344CB8AC3E}">
        <p14:creationId xmlns:p14="http://schemas.microsoft.com/office/powerpoint/2010/main" val="1830416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7113029"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PRIMARY ACTIVITIES 2</a:t>
            </a:r>
            <a:endParaRPr lang="en-GB" dirty="0"/>
          </a:p>
        </p:txBody>
      </p:sp>
      <p:pic>
        <p:nvPicPr>
          <p:cNvPr id="3" name="Picture 2">
            <a:extLst>
              <a:ext uri="{FF2B5EF4-FFF2-40B4-BE49-F238E27FC236}">
                <a16:creationId xmlns:a16="http://schemas.microsoft.com/office/drawing/2014/main" id="{7662A945-C8E3-30FD-0CBD-CC70E13ED81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04974" y="285818"/>
            <a:ext cx="1728039" cy="1424750"/>
          </a:xfrm>
          <a:prstGeom prst="rect">
            <a:avLst/>
          </a:prstGeom>
        </p:spPr>
      </p:pic>
      <p:sp>
        <p:nvSpPr>
          <p:cNvPr id="4" name="Text Placeholder 6">
            <a:extLst>
              <a:ext uri="{FF2B5EF4-FFF2-40B4-BE49-F238E27FC236}">
                <a16:creationId xmlns:a16="http://schemas.microsoft.com/office/drawing/2014/main" id="{333433F5-63DC-A438-C03F-9D02A0B4A9CF}"/>
              </a:ext>
            </a:extLst>
          </p:cNvPr>
          <p:cNvSpPr>
            <a:spLocks noGrp="1"/>
          </p:cNvSpPr>
          <p:nvPr>
            <p:ph type="body" sz="quarter" idx="23" hasCustomPrompt="1"/>
          </p:nvPr>
        </p:nvSpPr>
        <p:spPr>
          <a:xfrm>
            <a:off x="528741" y="1422679"/>
            <a:ext cx="5676116" cy="569407"/>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You do not need to complete every activity but if you have time you can try to complete more than one. </a:t>
            </a:r>
          </a:p>
          <a:p>
            <a:pPr lvl="0"/>
            <a:endParaRPr lang="en-GB" dirty="0"/>
          </a:p>
        </p:txBody>
      </p:sp>
    </p:spTree>
    <p:extLst>
      <p:ext uri="{BB962C8B-B14F-4D97-AF65-F5344CB8AC3E}">
        <p14:creationId xmlns:p14="http://schemas.microsoft.com/office/powerpoint/2010/main" val="4561736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7396059"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SECONDARY ACTIVITIES</a:t>
            </a:r>
            <a:endParaRPr lang="en-GB" dirty="0"/>
          </a:p>
        </p:txBody>
      </p:sp>
      <p:pic>
        <p:nvPicPr>
          <p:cNvPr id="3" name="Picture 2">
            <a:extLst>
              <a:ext uri="{FF2B5EF4-FFF2-40B4-BE49-F238E27FC236}">
                <a16:creationId xmlns:a16="http://schemas.microsoft.com/office/drawing/2014/main" id="{7662A945-C8E3-30FD-0CBD-CC70E13ED81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04974" y="285818"/>
            <a:ext cx="1728039" cy="1424750"/>
          </a:xfrm>
          <a:prstGeom prst="rect">
            <a:avLst/>
          </a:prstGeom>
        </p:spPr>
      </p:pic>
      <p:sp>
        <p:nvSpPr>
          <p:cNvPr id="4" name="Text Placeholder 6">
            <a:extLst>
              <a:ext uri="{FF2B5EF4-FFF2-40B4-BE49-F238E27FC236}">
                <a16:creationId xmlns:a16="http://schemas.microsoft.com/office/drawing/2014/main" id="{333433F5-63DC-A438-C03F-9D02A0B4A9CF}"/>
              </a:ext>
            </a:extLst>
          </p:cNvPr>
          <p:cNvSpPr>
            <a:spLocks noGrp="1"/>
          </p:cNvSpPr>
          <p:nvPr>
            <p:ph type="body" sz="quarter" idx="23" hasCustomPrompt="1"/>
          </p:nvPr>
        </p:nvSpPr>
        <p:spPr>
          <a:xfrm>
            <a:off x="528741" y="1422679"/>
            <a:ext cx="5676116" cy="569407"/>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You do not need to complete every activity but if you have time you can try to complete more than one. </a:t>
            </a:r>
          </a:p>
          <a:p>
            <a:pPr lvl="0"/>
            <a:endParaRPr lang="en-GB" dirty="0"/>
          </a:p>
        </p:txBody>
      </p:sp>
    </p:spTree>
    <p:extLst>
      <p:ext uri="{BB962C8B-B14F-4D97-AF65-F5344CB8AC3E}">
        <p14:creationId xmlns:p14="http://schemas.microsoft.com/office/powerpoint/2010/main" val="5433686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Content and object 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62A945-C8E3-30FD-0CBD-CC70E13ED81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04974" y="285818"/>
            <a:ext cx="1728039" cy="1424750"/>
          </a:xfrm>
          <a:prstGeom prst="rect">
            <a:avLst/>
          </a:prstGeom>
        </p:spPr>
      </p:pic>
      <p:sp>
        <p:nvSpPr>
          <p:cNvPr id="4" name="Text Placeholder 6">
            <a:extLst>
              <a:ext uri="{FF2B5EF4-FFF2-40B4-BE49-F238E27FC236}">
                <a16:creationId xmlns:a16="http://schemas.microsoft.com/office/drawing/2014/main" id="{333433F5-63DC-A438-C03F-9D02A0B4A9CF}"/>
              </a:ext>
            </a:extLst>
          </p:cNvPr>
          <p:cNvSpPr>
            <a:spLocks noGrp="1"/>
          </p:cNvSpPr>
          <p:nvPr>
            <p:ph type="body" sz="quarter" idx="23" hasCustomPrompt="1"/>
          </p:nvPr>
        </p:nvSpPr>
        <p:spPr>
          <a:xfrm>
            <a:off x="528741" y="1422679"/>
            <a:ext cx="5676116" cy="569407"/>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You do not need to complete every activity but if you have time you can try to complete more than one. </a:t>
            </a:r>
          </a:p>
          <a:p>
            <a:pPr lvl="0"/>
            <a:endParaRPr lang="en-GB" dirty="0"/>
          </a:p>
        </p:txBody>
      </p:sp>
      <p:sp>
        <p:nvSpPr>
          <p:cNvPr id="2" name="Text Placeholder 7">
            <a:extLst>
              <a:ext uri="{FF2B5EF4-FFF2-40B4-BE49-F238E27FC236}">
                <a16:creationId xmlns:a16="http://schemas.microsoft.com/office/drawing/2014/main" id="{9A9F81EF-7F77-3B1F-73E2-57BF6571838B}"/>
              </a:ext>
            </a:extLst>
          </p:cNvPr>
          <p:cNvSpPr>
            <a:spLocks noGrp="1"/>
          </p:cNvSpPr>
          <p:nvPr>
            <p:ph type="body" sz="quarter" idx="14" hasCustomPrompt="1"/>
          </p:nvPr>
        </p:nvSpPr>
        <p:spPr>
          <a:xfrm>
            <a:off x="528741" y="531140"/>
            <a:ext cx="7962116"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SECONDARY ACTIVITIES 2</a:t>
            </a:r>
            <a:endParaRPr lang="en-GB" dirty="0"/>
          </a:p>
        </p:txBody>
      </p:sp>
    </p:spTree>
    <p:extLst>
      <p:ext uri="{BB962C8B-B14F-4D97-AF65-F5344CB8AC3E}">
        <p14:creationId xmlns:p14="http://schemas.microsoft.com/office/powerpoint/2010/main" val="1040455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Univers LT Pro 45 Light" panose="020B0403020202020204"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p>
        </p:txBody>
      </p:sp>
    </p:spTree>
    <p:extLst>
      <p:ext uri="{BB962C8B-B14F-4D97-AF65-F5344CB8AC3E}">
        <p14:creationId xmlns:p14="http://schemas.microsoft.com/office/powerpoint/2010/main" val="42040594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Univers LT Pro 45 Light" panose="020B0403020202020204"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p>
        </p:txBody>
      </p:sp>
      <p:pic>
        <p:nvPicPr>
          <p:cNvPr id="2" name="Picture 1">
            <a:extLst>
              <a:ext uri="{FF2B5EF4-FFF2-40B4-BE49-F238E27FC236}">
                <a16:creationId xmlns:a16="http://schemas.microsoft.com/office/drawing/2014/main" id="{FE15D024-C41D-B762-417D-5D4BB0F0DFA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6" y="221899"/>
            <a:ext cx="1728039" cy="1424750"/>
          </a:xfrm>
          <a:prstGeom prst="rect">
            <a:avLst/>
          </a:prstGeom>
        </p:spPr>
      </p:pic>
    </p:spTree>
    <p:extLst>
      <p:ext uri="{BB962C8B-B14F-4D97-AF65-F5344CB8AC3E}">
        <p14:creationId xmlns:p14="http://schemas.microsoft.com/office/powerpoint/2010/main" val="1111698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158540-510A-394B-9D44-2805DC685AA9}"/>
              </a:ext>
            </a:extLst>
          </p:cNvPr>
          <p:cNvPicPr>
            <a:picLocks noChangeAspect="1"/>
          </p:cNvPicPr>
          <p:nvPr userDrawn="1"/>
        </p:nvPicPr>
        <p:blipFill>
          <a:blip r:embed="rId2">
            <a:extLst>
              <a:ext uri="{28A0092B-C50C-407E-A947-70E740481C1C}">
                <a14:useLocalDpi xmlns:a14="http://schemas.microsoft.com/office/drawing/2010/main" val="0"/>
              </a:ext>
            </a:extLst>
          </a:blip>
          <a:srcRect t="7707" b="7707"/>
          <a:stretch/>
        </p:blipFill>
        <p:spPr>
          <a:xfrm>
            <a:off x="0" y="1"/>
            <a:ext cx="12192000" cy="6858000"/>
          </a:xfrm>
          <a:prstGeom prst="rect">
            <a:avLst/>
          </a:prstGeom>
        </p:spPr>
      </p:pic>
      <p:sp>
        <p:nvSpPr>
          <p:cNvPr id="6" name="TextBox 5">
            <a:extLst>
              <a:ext uri="{FF2B5EF4-FFF2-40B4-BE49-F238E27FC236}">
                <a16:creationId xmlns:a16="http://schemas.microsoft.com/office/drawing/2014/main" id="{9AD4D9D1-2B9C-AC49-DDBA-1DAF9AC18FEA}"/>
              </a:ext>
            </a:extLst>
          </p:cNvPr>
          <p:cNvSpPr txBox="1"/>
          <p:nvPr userDrawn="1"/>
        </p:nvSpPr>
        <p:spPr>
          <a:xfrm rot="5400000">
            <a:off x="11423520" y="524980"/>
            <a:ext cx="1106071"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UNICEF/Dawe</a:t>
            </a:r>
            <a:endParaRPr lang="en-US" sz="800" b="0" i="0" dirty="0">
              <a:solidFill>
                <a:schemeClr val="bg1"/>
              </a:solidFill>
              <a:latin typeface="Univers LT Pro 45 Light" panose="020B0403020202020204" pitchFamily="34" charset="77"/>
            </a:endParaRPr>
          </a:p>
        </p:txBody>
      </p:sp>
      <p:pic>
        <p:nvPicPr>
          <p:cNvPr id="3" name="Picture 2">
            <a:extLst>
              <a:ext uri="{FF2B5EF4-FFF2-40B4-BE49-F238E27FC236}">
                <a16:creationId xmlns:a16="http://schemas.microsoft.com/office/drawing/2014/main" id="{775F2EA9-C95F-AB8D-24F6-99DAF9FE367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
        <p:nvSpPr>
          <p:cNvPr id="4" name="Title 1">
            <a:extLst>
              <a:ext uri="{FF2B5EF4-FFF2-40B4-BE49-F238E27FC236}">
                <a16:creationId xmlns:a16="http://schemas.microsoft.com/office/drawing/2014/main" id="{E34CD91C-42CA-8B00-1DB9-BC7C6B88FFBB}"/>
              </a:ext>
            </a:extLst>
          </p:cNvPr>
          <p:cNvSpPr>
            <a:spLocks noGrp="1"/>
          </p:cNvSpPr>
          <p:nvPr>
            <p:ph type="ctrTitle" hasCustomPrompt="1"/>
          </p:nvPr>
        </p:nvSpPr>
        <p:spPr>
          <a:xfrm>
            <a:off x="296866" y="5775443"/>
            <a:ext cx="6709575"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ARTICLE OF THE WEEK</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DBEF1F-C7C5-A642-AA3C-6FE58155CEAC}"/>
              </a:ext>
            </a:extLst>
          </p:cNvPr>
          <p:cNvPicPr>
            <a:picLocks noChangeAspect="1"/>
          </p:cNvPicPr>
          <p:nvPr userDrawn="1"/>
        </p:nvPicPr>
        <p:blipFill>
          <a:blip r:embed="rId2">
            <a:extLst>
              <a:ext uri="{28A0092B-C50C-407E-A947-70E740481C1C}">
                <a14:useLocalDpi xmlns:a14="http://schemas.microsoft.com/office/drawing/2010/main" val="0"/>
              </a:ext>
            </a:extLst>
          </a:blip>
          <a:srcRect t="7812" b="7812"/>
          <a:stretch/>
        </p:blipFill>
        <p:spPr>
          <a:xfrm>
            <a:off x="0" y="-1"/>
            <a:ext cx="12192000" cy="6858001"/>
          </a:xfrm>
          <a:prstGeom prst="rect">
            <a:avLst/>
          </a:prstGeom>
        </p:spPr>
      </p:pic>
      <p:sp>
        <p:nvSpPr>
          <p:cNvPr id="9" name="TextBox 8">
            <a:extLst>
              <a:ext uri="{FF2B5EF4-FFF2-40B4-BE49-F238E27FC236}">
                <a16:creationId xmlns:a16="http://schemas.microsoft.com/office/drawing/2014/main" id="{363BC055-63D2-7B4C-AA38-1B4DCD1B627F}"/>
              </a:ext>
            </a:extLst>
          </p:cNvPr>
          <p:cNvSpPr txBox="1"/>
          <p:nvPr userDrawn="1"/>
        </p:nvSpPr>
        <p:spPr>
          <a:xfrm rot="5400000">
            <a:off x="11452265" y="6118266"/>
            <a:ext cx="1264025" cy="215444"/>
          </a:xfrm>
          <a:prstGeom prst="rect">
            <a:avLst/>
          </a:prstGeom>
          <a:noFill/>
        </p:spPr>
        <p:txBody>
          <a:bodyPr wrap="square">
            <a:spAutoFit/>
          </a:bodyPr>
          <a:lstStyle/>
          <a:p>
            <a:pPr algn="r"/>
            <a:r>
              <a:rPr lang="en-GB" sz="800" b="0" i="0" dirty="0">
                <a:solidFill>
                  <a:schemeClr val="bg1"/>
                </a:solidFill>
                <a:effectLst/>
                <a:latin typeface="Open Sans" panose="020B0606030504020204" pitchFamily="34" charset="0"/>
              </a:rPr>
              <a:t>© UNICEF/Dawe</a:t>
            </a:r>
            <a:endParaRPr lang="en-US" sz="800" dirty="0">
              <a:solidFill>
                <a:schemeClr val="bg1"/>
              </a:solidFill>
            </a:endParaRPr>
          </a:p>
        </p:txBody>
      </p:sp>
      <p:sp>
        <p:nvSpPr>
          <p:cNvPr id="10" name="Title 1">
            <a:extLst>
              <a:ext uri="{FF2B5EF4-FFF2-40B4-BE49-F238E27FC236}">
                <a16:creationId xmlns:a16="http://schemas.microsoft.com/office/drawing/2014/main" id="{A2E32C0A-6D4C-3E4E-8CDC-D872D60D9DA8}"/>
              </a:ext>
            </a:extLst>
          </p:cNvPr>
          <p:cNvSpPr>
            <a:spLocks noGrp="1"/>
          </p:cNvSpPr>
          <p:nvPr>
            <p:ph type="ctrTitle" hasCustomPrompt="1"/>
          </p:nvPr>
        </p:nvSpPr>
        <p:spPr>
          <a:xfrm>
            <a:off x="296867" y="5775443"/>
            <a:ext cx="3696909"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GB" dirty="0"/>
              <a:t>THANK YOU</a:t>
            </a:r>
          </a:p>
        </p:txBody>
      </p:sp>
      <p:pic>
        <p:nvPicPr>
          <p:cNvPr id="3" name="Picture 2">
            <a:extLst>
              <a:ext uri="{FF2B5EF4-FFF2-40B4-BE49-F238E27FC236}">
                <a16:creationId xmlns:a16="http://schemas.microsoft.com/office/drawing/2014/main" id="{D58130B9-1C61-63D0-95E6-64BFB4628ED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6" y="221899"/>
            <a:ext cx="1728039" cy="1424750"/>
          </a:xfrm>
          <a:prstGeom prst="rect">
            <a:avLst/>
          </a:prstGeom>
        </p:spPr>
      </p:pic>
    </p:spTree>
    <p:extLst>
      <p:ext uri="{BB962C8B-B14F-4D97-AF65-F5344CB8AC3E}">
        <p14:creationId xmlns:p14="http://schemas.microsoft.com/office/powerpoint/2010/main" val="4968000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B298E2-0F22-BC40-A2EA-513B720D7304}"/>
              </a:ext>
            </a:extLst>
          </p:cNvPr>
          <p:cNvPicPr>
            <a:picLocks noChangeAspect="1"/>
          </p:cNvPicPr>
          <p:nvPr userDrawn="1"/>
        </p:nvPicPr>
        <p:blipFill>
          <a:blip r:embed="rId2">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
        <p:nvSpPr>
          <p:cNvPr id="10" name="Title 1">
            <a:extLst>
              <a:ext uri="{FF2B5EF4-FFF2-40B4-BE49-F238E27FC236}">
                <a16:creationId xmlns:a16="http://schemas.microsoft.com/office/drawing/2014/main" id="{302640B2-5C62-5346-B320-A8ACB9465292}"/>
              </a:ext>
            </a:extLst>
          </p:cNvPr>
          <p:cNvSpPr>
            <a:spLocks noGrp="1"/>
          </p:cNvSpPr>
          <p:nvPr>
            <p:ph type="ctrTitle" hasCustomPrompt="1"/>
          </p:nvPr>
        </p:nvSpPr>
        <p:spPr>
          <a:xfrm>
            <a:off x="296868" y="5775443"/>
            <a:ext cx="3750698"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GB" dirty="0"/>
              <a:t>THANK YOU</a:t>
            </a:r>
          </a:p>
        </p:txBody>
      </p:sp>
      <p:pic>
        <p:nvPicPr>
          <p:cNvPr id="3" name="Picture 2">
            <a:extLst>
              <a:ext uri="{FF2B5EF4-FFF2-40B4-BE49-F238E27FC236}">
                <a16:creationId xmlns:a16="http://schemas.microsoft.com/office/drawing/2014/main" id="{01F5D4E2-2139-70F7-952D-5144759F4D4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6" y="221899"/>
            <a:ext cx="1728039" cy="1424750"/>
          </a:xfrm>
          <a:prstGeom prst="rect">
            <a:avLst/>
          </a:prstGeom>
        </p:spPr>
      </p:pic>
      <p:sp>
        <p:nvSpPr>
          <p:cNvPr id="4" name="TextBox 3">
            <a:extLst>
              <a:ext uri="{FF2B5EF4-FFF2-40B4-BE49-F238E27FC236}">
                <a16:creationId xmlns:a16="http://schemas.microsoft.com/office/drawing/2014/main" id="{5AB51BA1-C2BB-DCDE-F966-63A72A44D1B0}"/>
              </a:ext>
            </a:extLst>
          </p:cNvPr>
          <p:cNvSpPr txBox="1"/>
          <p:nvPr userDrawn="1"/>
        </p:nvSpPr>
        <p:spPr>
          <a:xfrm rot="5400000">
            <a:off x="11452265" y="6118266"/>
            <a:ext cx="1264025" cy="215444"/>
          </a:xfrm>
          <a:prstGeom prst="rect">
            <a:avLst/>
          </a:prstGeom>
          <a:noFill/>
        </p:spPr>
        <p:txBody>
          <a:bodyPr wrap="square">
            <a:spAutoFit/>
          </a:bodyPr>
          <a:lstStyle/>
          <a:p>
            <a:pPr algn="r"/>
            <a:r>
              <a:rPr lang="en-GB" sz="800" b="0" i="0" dirty="0">
                <a:solidFill>
                  <a:schemeClr val="bg1"/>
                </a:solidFill>
                <a:effectLst/>
                <a:latin typeface="Open Sans" panose="020B0606030504020204" pitchFamily="34" charset="0"/>
              </a:rPr>
              <a:t>© UNICEF/Dawe</a:t>
            </a:r>
            <a:endParaRPr lang="en-US" sz="800" dirty="0">
              <a:solidFill>
                <a:schemeClr val="bg1"/>
              </a:solidFill>
            </a:endParaRPr>
          </a:p>
        </p:txBody>
      </p:sp>
    </p:spTree>
    <p:extLst>
      <p:ext uri="{BB962C8B-B14F-4D97-AF65-F5344CB8AC3E}">
        <p14:creationId xmlns:p14="http://schemas.microsoft.com/office/powerpoint/2010/main" val="1627772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158540-510A-394B-9D44-2805DC685AA9}"/>
              </a:ext>
            </a:extLst>
          </p:cNvPr>
          <p:cNvPicPr>
            <a:picLocks noChangeAspect="1"/>
          </p:cNvPicPr>
          <p:nvPr userDrawn="1"/>
        </p:nvPicPr>
        <p:blipFill>
          <a:blip r:embed="rId2">
            <a:extLst>
              <a:ext uri="{28A0092B-C50C-407E-A947-70E740481C1C}">
                <a14:useLocalDpi xmlns:a14="http://schemas.microsoft.com/office/drawing/2010/main" val="0"/>
              </a:ext>
            </a:extLst>
          </a:blip>
          <a:srcRect t="7707" b="7707"/>
          <a:stretch/>
        </p:blipFill>
        <p:spPr>
          <a:xfrm>
            <a:off x="0" y="1"/>
            <a:ext cx="12192000" cy="6858000"/>
          </a:xfrm>
          <a:prstGeom prst="rect">
            <a:avLst/>
          </a:prstGeom>
        </p:spPr>
      </p:pic>
      <p:sp>
        <p:nvSpPr>
          <p:cNvPr id="3" name="TextBox 2">
            <a:extLst>
              <a:ext uri="{FF2B5EF4-FFF2-40B4-BE49-F238E27FC236}">
                <a16:creationId xmlns:a16="http://schemas.microsoft.com/office/drawing/2014/main" id="{60FB937E-E3C0-1B43-A23E-E479019F8118}"/>
              </a:ext>
            </a:extLst>
          </p:cNvPr>
          <p:cNvSpPr txBox="1"/>
          <p:nvPr userDrawn="1"/>
        </p:nvSpPr>
        <p:spPr>
          <a:xfrm rot="5400000">
            <a:off x="11423520" y="524980"/>
            <a:ext cx="1106071"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pic>
        <p:nvPicPr>
          <p:cNvPr id="4" name="Picture 3">
            <a:extLst>
              <a:ext uri="{FF2B5EF4-FFF2-40B4-BE49-F238E27FC236}">
                <a16:creationId xmlns:a16="http://schemas.microsoft.com/office/drawing/2014/main" id="{D69FE414-4BFE-F01A-CC0C-CA0236D3CEC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
        <p:nvSpPr>
          <p:cNvPr id="5" name="Title 1">
            <a:extLst>
              <a:ext uri="{FF2B5EF4-FFF2-40B4-BE49-F238E27FC236}">
                <a16:creationId xmlns:a16="http://schemas.microsoft.com/office/drawing/2014/main" id="{B42C4ACB-ECDD-5C73-79AB-458D4959F465}"/>
              </a:ext>
            </a:extLst>
          </p:cNvPr>
          <p:cNvSpPr>
            <a:spLocks noGrp="1"/>
          </p:cNvSpPr>
          <p:nvPr>
            <p:ph type="ctrTitle" hasCustomPrompt="1"/>
          </p:nvPr>
        </p:nvSpPr>
        <p:spPr>
          <a:xfrm>
            <a:off x="296866" y="5775443"/>
            <a:ext cx="6709575"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ARTICLE OF THE WEEK</a:t>
            </a:r>
            <a:endParaRPr lang="en-GB" dirty="0"/>
          </a:p>
        </p:txBody>
      </p:sp>
    </p:spTree>
    <p:extLst>
      <p:ext uri="{BB962C8B-B14F-4D97-AF65-F5344CB8AC3E}">
        <p14:creationId xmlns:p14="http://schemas.microsoft.com/office/powerpoint/2010/main" val="1597861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158540-510A-394B-9D44-2805DC685AA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726" t="29854" r="14254" b="1615"/>
          <a:stretch/>
        </p:blipFill>
        <p:spPr>
          <a:xfrm>
            <a:off x="0" y="0"/>
            <a:ext cx="12192000" cy="6858000"/>
          </a:xfrm>
          <a:prstGeom prst="rect">
            <a:avLst/>
          </a:prstGeom>
        </p:spPr>
      </p:pic>
      <p:sp>
        <p:nvSpPr>
          <p:cNvPr id="4" name="TextBox 3">
            <a:extLst>
              <a:ext uri="{FF2B5EF4-FFF2-40B4-BE49-F238E27FC236}">
                <a16:creationId xmlns:a16="http://schemas.microsoft.com/office/drawing/2014/main" id="{AE3A876E-1413-13D5-98F0-9D83FBA55911}"/>
              </a:ext>
            </a:extLst>
          </p:cNvPr>
          <p:cNvSpPr txBox="1"/>
          <p:nvPr userDrawn="1"/>
        </p:nvSpPr>
        <p:spPr>
          <a:xfrm rot="5400000">
            <a:off x="11423520" y="524980"/>
            <a:ext cx="1106071"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pic>
        <p:nvPicPr>
          <p:cNvPr id="3" name="Picture 2">
            <a:extLst>
              <a:ext uri="{FF2B5EF4-FFF2-40B4-BE49-F238E27FC236}">
                <a16:creationId xmlns:a16="http://schemas.microsoft.com/office/drawing/2014/main" id="{262CD102-EDA9-8771-956B-E6E10FC5E77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
        <p:nvSpPr>
          <p:cNvPr id="5" name="Title 1">
            <a:extLst>
              <a:ext uri="{FF2B5EF4-FFF2-40B4-BE49-F238E27FC236}">
                <a16:creationId xmlns:a16="http://schemas.microsoft.com/office/drawing/2014/main" id="{1A285FEC-AAB2-ECEE-A637-DB78DEEDD2B5}"/>
              </a:ext>
            </a:extLst>
          </p:cNvPr>
          <p:cNvSpPr>
            <a:spLocks noGrp="1"/>
          </p:cNvSpPr>
          <p:nvPr>
            <p:ph type="ctrTitle" hasCustomPrompt="1"/>
          </p:nvPr>
        </p:nvSpPr>
        <p:spPr>
          <a:xfrm>
            <a:off x="296866" y="5775443"/>
            <a:ext cx="6709575"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ARTICLE OF THE WEEK</a:t>
            </a:r>
            <a:endParaRPr lang="en-GB" dirty="0"/>
          </a:p>
        </p:txBody>
      </p:sp>
    </p:spTree>
    <p:extLst>
      <p:ext uri="{BB962C8B-B14F-4D97-AF65-F5344CB8AC3E}">
        <p14:creationId xmlns:p14="http://schemas.microsoft.com/office/powerpoint/2010/main" val="1558592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t and object 1">
    <p:bg>
      <p:bgPr>
        <a:solidFill>
          <a:srgbClr val="00AEEF"/>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4648901" cy="714793"/>
          </a:xfrm>
          <a:solidFill>
            <a:schemeClr val="tx1"/>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INSTRUCTIONS</a:t>
            </a:r>
            <a:endParaRPr lang="en-GB" dirty="0"/>
          </a:p>
        </p:txBody>
      </p:sp>
      <p:sp>
        <p:nvSpPr>
          <p:cNvPr id="5" name="Rectangle 4">
            <a:extLst>
              <a:ext uri="{FF2B5EF4-FFF2-40B4-BE49-F238E27FC236}">
                <a16:creationId xmlns:a16="http://schemas.microsoft.com/office/drawing/2014/main" id="{4B7438D2-6C85-3681-FD0E-952127D229CA}"/>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6357940" y="1624939"/>
            <a:ext cx="5305425" cy="4490853"/>
          </a:xfrm>
        </p:spPr>
        <p:txBody>
          <a:bodyPr lIns="0">
            <a:normAutofit/>
          </a:bodyPr>
          <a:lstStyle>
            <a:lvl1pPr>
              <a:buClr>
                <a:srgbClr val="00AEEF"/>
              </a:buClr>
              <a:defRPr sz="1800" b="1"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4" name="TextBox 3">
            <a:extLst>
              <a:ext uri="{FF2B5EF4-FFF2-40B4-BE49-F238E27FC236}">
                <a16:creationId xmlns:a16="http://schemas.microsoft.com/office/drawing/2014/main" id="{6245FDA7-ADA2-FC50-4D41-544CB2C33AAF}"/>
              </a:ext>
            </a:extLst>
          </p:cNvPr>
          <p:cNvSpPr txBox="1"/>
          <p:nvPr userDrawn="1"/>
        </p:nvSpPr>
        <p:spPr>
          <a:xfrm>
            <a:off x="528635" y="1624939"/>
            <a:ext cx="5305425" cy="5201424"/>
          </a:xfrm>
          <a:prstGeom prst="rect">
            <a:avLst/>
          </a:prstGeom>
          <a:noFill/>
        </p:spPr>
        <p:txBody>
          <a:bodyPr wrap="square">
            <a:spAutoFit/>
          </a:bodyPr>
          <a:lstStyle/>
          <a:p>
            <a:pPr lvl="0"/>
            <a:r>
              <a:rPr lang="en-GB" sz="2000" b="0" i="0" dirty="0">
                <a:solidFill>
                  <a:schemeClr val="bg1"/>
                </a:solidFill>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lvl="0"/>
            <a:endParaRPr lang="en-GB" sz="2000" b="0" i="0" dirty="0">
              <a:solidFill>
                <a:schemeClr val="bg1"/>
              </a:solidFill>
              <a:latin typeface="Arial" panose="020B0604020202020204" pitchFamily="34" charset="0"/>
              <a:cs typeface="Arial" panose="020B0604020202020204" pitchFamily="34" charset="0"/>
            </a:endParaRPr>
          </a:p>
          <a:p>
            <a:pPr lvl="0"/>
            <a:r>
              <a:rPr lang="en-GB" sz="2000" b="0" i="0" dirty="0">
                <a:solidFill>
                  <a:schemeClr val="bg1"/>
                </a:solidFill>
                <a:latin typeface="Arial" panose="020B0604020202020204" pitchFamily="34" charset="0"/>
                <a:cs typeface="Arial" panose="020B0604020202020204" pitchFamily="34" charset="0"/>
              </a:rPr>
              <a:t>Please </a:t>
            </a:r>
            <a:r>
              <a:rPr lang="en-GB" sz="2000" b="1" i="0" dirty="0">
                <a:solidFill>
                  <a:srgbClr val="FFFF00"/>
                </a:solidFill>
                <a:latin typeface="Arial" panose="020B0604020202020204" pitchFamily="34" charset="0"/>
                <a:cs typeface="Arial" panose="020B0604020202020204" pitchFamily="34" charset="0"/>
              </a:rPr>
              <a:t>edit out non-relevant slides </a:t>
            </a:r>
            <a:r>
              <a:rPr lang="en-GB" sz="2000" b="0" i="0" dirty="0">
                <a:solidFill>
                  <a:schemeClr val="bg1"/>
                </a:solidFill>
                <a:latin typeface="Arial" panose="020B0604020202020204" pitchFamily="34" charset="0"/>
                <a:cs typeface="Arial" panose="020B0604020202020204" pitchFamily="34" charset="0"/>
              </a:rPr>
              <a:t>or tasks before sharing with students. Please check the content works for your learners and feel free to add any content that would make the material more relevant to your setting. </a:t>
            </a:r>
          </a:p>
          <a:p>
            <a:pPr lvl="0"/>
            <a:endParaRPr lang="en-GB" sz="2000" b="0" i="0" dirty="0">
              <a:solidFill>
                <a:schemeClr val="bg1"/>
              </a:solidFill>
              <a:latin typeface="Arial" panose="020B0604020202020204" pitchFamily="34" charset="0"/>
              <a:cs typeface="Arial" panose="020B0604020202020204" pitchFamily="34" charset="0"/>
            </a:endParaRPr>
          </a:p>
          <a:p>
            <a:pPr lvl="0"/>
            <a:r>
              <a:rPr lang="en-GB" sz="2000" b="0" i="0" dirty="0">
                <a:solidFill>
                  <a:schemeClr val="bg1"/>
                </a:solidFill>
                <a:latin typeface="Arial" panose="020B0604020202020204" pitchFamily="34" charset="0"/>
                <a:cs typeface="Arial" panose="020B0604020202020204" pitchFamily="34" charset="0"/>
              </a:rPr>
              <a:t>This pack also provides links to learning resources from third parties and from the UK Committee for UNICEF (UNICEF UK) that you can access for free.</a:t>
            </a:r>
          </a:p>
          <a:p>
            <a:pPr lvl="0"/>
            <a:endParaRPr lang="en-GB" sz="1600" b="0" i="0" dirty="0">
              <a:solidFill>
                <a:schemeClr val="bg1"/>
              </a:solidFill>
              <a:latin typeface="Univers LT Pro 55" panose="020B0603020202020204" pitchFamily="34" charset="77"/>
            </a:endParaRPr>
          </a:p>
          <a:p>
            <a:pPr lvl="0"/>
            <a:endParaRPr lang="en-US" sz="1600" b="0" i="0" dirty="0">
              <a:solidFill>
                <a:schemeClr val="bg1"/>
              </a:solidFill>
              <a:latin typeface="Univers LT Pro 55" panose="020B0603020202020204" pitchFamily="34" charset="77"/>
            </a:endParaRPr>
          </a:p>
        </p:txBody>
      </p:sp>
      <p:pic>
        <p:nvPicPr>
          <p:cNvPr id="6" name="Picture 5">
            <a:extLst>
              <a:ext uri="{FF2B5EF4-FFF2-40B4-BE49-F238E27FC236}">
                <a16:creationId xmlns:a16="http://schemas.microsoft.com/office/drawing/2014/main" id="{87B3CECD-7C84-120C-E609-3483F65EEBC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972543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and object 1">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7DE4915-8F76-AB49-9590-D6122C483402}"/>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 name="Rectangle 1">
            <a:extLst>
              <a:ext uri="{FF2B5EF4-FFF2-40B4-BE49-F238E27FC236}">
                <a16:creationId xmlns:a16="http://schemas.microsoft.com/office/drawing/2014/main" id="{08ABAA83-EA49-59C5-F1C6-74286C2B285F}"/>
              </a:ext>
            </a:extLst>
          </p:cNvPr>
          <p:cNvSpPr/>
          <p:nvPr userDrawn="1"/>
        </p:nvSpPr>
        <p:spPr>
          <a:xfrm>
            <a:off x="6096000" y="0"/>
            <a:ext cx="6096000" cy="68580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5E4A1A1-0D48-7706-9CE0-C5B58F46F9C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
        <p:nvSpPr>
          <p:cNvPr id="35" name="Text Placeholder 6">
            <a:extLst>
              <a:ext uri="{FF2B5EF4-FFF2-40B4-BE49-F238E27FC236}">
                <a16:creationId xmlns:a16="http://schemas.microsoft.com/office/drawing/2014/main" id="{7C993EE9-E58A-7E4B-B4EB-2294621E94E9}"/>
              </a:ext>
            </a:extLst>
          </p:cNvPr>
          <p:cNvSpPr>
            <a:spLocks noGrp="1"/>
          </p:cNvSpPr>
          <p:nvPr>
            <p:ph type="body" sz="quarter" idx="23" hasCustomPrompt="1"/>
          </p:nvPr>
        </p:nvSpPr>
        <p:spPr>
          <a:xfrm>
            <a:off x="6586401" y="2071688"/>
            <a:ext cx="5305425" cy="309086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5" name="Text Placeholder 24">
            <a:extLst>
              <a:ext uri="{FF2B5EF4-FFF2-40B4-BE49-F238E27FC236}">
                <a16:creationId xmlns:a16="http://schemas.microsoft.com/office/drawing/2014/main" id="{0099BF44-277F-CD47-80F6-ADBE4478B29B}"/>
              </a:ext>
            </a:extLst>
          </p:cNvPr>
          <p:cNvSpPr>
            <a:spLocks noGrp="1"/>
          </p:cNvSpPr>
          <p:nvPr>
            <p:ph type="body" sz="quarter" idx="17" hasCustomPrompt="1"/>
          </p:nvPr>
        </p:nvSpPr>
        <p:spPr>
          <a:xfrm>
            <a:off x="6586401" y="1468553"/>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dirty="0"/>
              <a:t>Click to edit sub-heading</a:t>
            </a:r>
            <a:endParaRPr lang="en-US" dirty="0"/>
          </a:p>
        </p:txBody>
      </p:sp>
      <p:sp>
        <p:nvSpPr>
          <p:cNvPr id="4" name="Text Placeholder 24">
            <a:extLst>
              <a:ext uri="{FF2B5EF4-FFF2-40B4-BE49-F238E27FC236}">
                <a16:creationId xmlns:a16="http://schemas.microsoft.com/office/drawing/2014/main" id="{DF19E799-652C-FA37-7A63-035B8B3219C7}"/>
              </a:ext>
            </a:extLst>
          </p:cNvPr>
          <p:cNvSpPr>
            <a:spLocks noGrp="1"/>
          </p:cNvSpPr>
          <p:nvPr>
            <p:ph type="body" sz="quarter" idx="24" hasCustomPrompt="1"/>
          </p:nvPr>
        </p:nvSpPr>
        <p:spPr>
          <a:xfrm>
            <a:off x="551757" y="1597203"/>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dirty="0"/>
              <a:t>Click to edit sub-heading</a:t>
            </a:r>
            <a:endParaRPr lang="en-US" dirty="0"/>
          </a:p>
        </p:txBody>
      </p:sp>
      <p:pic>
        <p:nvPicPr>
          <p:cNvPr id="5" name="Picture 4">
            <a:extLst>
              <a:ext uri="{FF2B5EF4-FFF2-40B4-BE49-F238E27FC236}">
                <a16:creationId xmlns:a16="http://schemas.microsoft.com/office/drawing/2014/main" id="{7A5C89A7-5221-DDDB-423F-26E8274D59F0}"/>
              </a:ext>
            </a:extLst>
          </p:cNvPr>
          <p:cNvPicPr>
            <a:picLocks noChangeAspect="1"/>
          </p:cNvPicPr>
          <p:nvPr userDrawn="1"/>
        </p:nvPicPr>
        <p:blipFill>
          <a:blip r:embed="rId3"/>
          <a:stretch>
            <a:fillRect/>
          </a:stretch>
        </p:blipFill>
        <p:spPr>
          <a:xfrm>
            <a:off x="677478" y="2326112"/>
            <a:ext cx="4512040" cy="4531888"/>
          </a:xfrm>
          <a:prstGeom prst="rect">
            <a:avLst/>
          </a:prstGeom>
        </p:spPr>
      </p:pic>
    </p:spTree>
    <p:extLst>
      <p:ext uri="{BB962C8B-B14F-4D97-AF65-F5344CB8AC3E}">
        <p14:creationId xmlns:p14="http://schemas.microsoft.com/office/powerpoint/2010/main" val="4021570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4" name="Text Placeholder 7">
            <a:extLst>
              <a:ext uri="{FF2B5EF4-FFF2-40B4-BE49-F238E27FC236}">
                <a16:creationId xmlns:a16="http://schemas.microsoft.com/office/drawing/2014/main" id="{09FAF7C1-0CA9-E90C-964C-A069F3890133}"/>
              </a:ext>
            </a:extLst>
          </p:cNvPr>
          <p:cNvSpPr>
            <a:spLocks noGrp="1"/>
          </p:cNvSpPr>
          <p:nvPr>
            <p:ph type="body" sz="quarter" idx="14" hasCustomPrompt="1"/>
          </p:nvPr>
        </p:nvSpPr>
        <p:spPr>
          <a:xfrm>
            <a:off x="528741" y="531140"/>
            <a:ext cx="2641971" cy="714793"/>
          </a:xfrm>
          <a:solidFill>
            <a:schemeClr val="tx1"/>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HEADER</a:t>
            </a:r>
            <a:endParaRPr lang="en-GB" dirty="0"/>
          </a:p>
        </p:txBody>
      </p:sp>
      <p:pic>
        <p:nvPicPr>
          <p:cNvPr id="5" name="Picture 4">
            <a:extLst>
              <a:ext uri="{FF2B5EF4-FFF2-40B4-BE49-F238E27FC236}">
                <a16:creationId xmlns:a16="http://schemas.microsoft.com/office/drawing/2014/main" id="{9FC541B7-871A-357C-23E6-5617B6B91D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3870DF2-4455-3149-A14A-9AA96CF762C8}"/>
              </a:ext>
            </a:extLst>
          </p:cNvPr>
          <p:cNvSpPr txBox="1"/>
          <p:nvPr userDrawn="1"/>
        </p:nvSpPr>
        <p:spPr>
          <a:xfrm rot="16200000">
            <a:off x="-524290" y="6166825"/>
            <a:ext cx="1264025"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sp>
        <p:nvSpPr>
          <p:cNvPr id="17" name="Text Placeholder 7">
            <a:extLst>
              <a:ext uri="{FF2B5EF4-FFF2-40B4-BE49-F238E27FC236}">
                <a16:creationId xmlns:a16="http://schemas.microsoft.com/office/drawing/2014/main" id="{3ADCB709-ED65-0741-B289-5B4E347811A1}"/>
              </a:ext>
            </a:extLst>
          </p:cNvPr>
          <p:cNvSpPr>
            <a:spLocks noGrp="1"/>
          </p:cNvSpPr>
          <p:nvPr>
            <p:ph type="body" sz="quarter" idx="14" hasCustomPrompt="1"/>
          </p:nvPr>
        </p:nvSpPr>
        <p:spPr>
          <a:xfrm>
            <a:off x="6536002" y="600588"/>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18" name="Text Placeholder 24">
            <a:extLst>
              <a:ext uri="{FF2B5EF4-FFF2-40B4-BE49-F238E27FC236}">
                <a16:creationId xmlns:a16="http://schemas.microsoft.com/office/drawing/2014/main" id="{1CABC8AD-7222-F34B-9DC8-93443F8D4804}"/>
              </a:ext>
            </a:extLst>
          </p:cNvPr>
          <p:cNvSpPr>
            <a:spLocks noGrp="1"/>
          </p:cNvSpPr>
          <p:nvPr>
            <p:ph type="body" sz="quarter" idx="17" hasCustomPrompt="1"/>
          </p:nvPr>
        </p:nvSpPr>
        <p:spPr>
          <a:xfrm>
            <a:off x="6535899" y="3681012"/>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19" name="Text Placeholder 30">
            <a:extLst>
              <a:ext uri="{FF2B5EF4-FFF2-40B4-BE49-F238E27FC236}">
                <a16:creationId xmlns:a16="http://schemas.microsoft.com/office/drawing/2014/main" id="{3F15152C-B9F1-1C47-8AA6-A4AEDF174D0B}"/>
              </a:ext>
            </a:extLst>
          </p:cNvPr>
          <p:cNvSpPr>
            <a:spLocks noGrp="1"/>
          </p:cNvSpPr>
          <p:nvPr>
            <p:ph type="body" sz="quarter" idx="20" hasCustomPrompt="1"/>
          </p:nvPr>
        </p:nvSpPr>
        <p:spPr>
          <a:xfrm>
            <a:off x="6535898" y="1551132"/>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2" name="Text Placeholder 6">
            <a:extLst>
              <a:ext uri="{FF2B5EF4-FFF2-40B4-BE49-F238E27FC236}">
                <a16:creationId xmlns:a16="http://schemas.microsoft.com/office/drawing/2014/main" id="{C5ACB111-88C0-7C49-ACB4-E11D22B29D64}"/>
              </a:ext>
            </a:extLst>
          </p:cNvPr>
          <p:cNvSpPr>
            <a:spLocks noGrp="1"/>
          </p:cNvSpPr>
          <p:nvPr>
            <p:ph type="body" sz="quarter" idx="23" hasCustomPrompt="1"/>
          </p:nvPr>
        </p:nvSpPr>
        <p:spPr>
          <a:xfrm>
            <a:off x="6535899" y="2141136"/>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3" name="Text Placeholder 32">
            <a:extLst>
              <a:ext uri="{FF2B5EF4-FFF2-40B4-BE49-F238E27FC236}">
                <a16:creationId xmlns:a16="http://schemas.microsoft.com/office/drawing/2014/main" id="{60A7AC5E-963B-0D4E-8617-70DC4C02B753}"/>
              </a:ext>
            </a:extLst>
          </p:cNvPr>
          <p:cNvSpPr>
            <a:spLocks noGrp="1"/>
          </p:cNvSpPr>
          <p:nvPr>
            <p:ph type="body" sz="quarter" idx="21" hasCustomPrompt="1"/>
          </p:nvPr>
        </p:nvSpPr>
        <p:spPr>
          <a:xfrm>
            <a:off x="6535898" y="4179743"/>
            <a:ext cx="3534377"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4" name="Text Placeholder 32">
            <a:extLst>
              <a:ext uri="{FF2B5EF4-FFF2-40B4-BE49-F238E27FC236}">
                <a16:creationId xmlns:a16="http://schemas.microsoft.com/office/drawing/2014/main" id="{3C7D2DC5-51AB-754B-B99C-2DC72F97B410}"/>
              </a:ext>
            </a:extLst>
          </p:cNvPr>
          <p:cNvSpPr>
            <a:spLocks noGrp="1"/>
          </p:cNvSpPr>
          <p:nvPr>
            <p:ph type="body" sz="quarter" idx="22" hasCustomPrompt="1"/>
          </p:nvPr>
        </p:nvSpPr>
        <p:spPr>
          <a:xfrm>
            <a:off x="6535896" y="5471243"/>
            <a:ext cx="3534379"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pic>
        <p:nvPicPr>
          <p:cNvPr id="3" name="Picture 2">
            <a:extLst>
              <a:ext uri="{FF2B5EF4-FFF2-40B4-BE49-F238E27FC236}">
                <a16:creationId xmlns:a16="http://schemas.microsoft.com/office/drawing/2014/main" id="{82603934-A46A-7495-82B1-0BF49C5D8D6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pic>
        <p:nvPicPr>
          <p:cNvPr id="2" name="Picture 1">
            <a:extLst>
              <a:ext uri="{FF2B5EF4-FFF2-40B4-BE49-F238E27FC236}">
                <a16:creationId xmlns:a16="http://schemas.microsoft.com/office/drawing/2014/main" id="{F8B790EF-BCC3-8BBE-9CD6-9FCBC17DC5F7}"/>
              </a:ext>
            </a:extLst>
          </p:cNvPr>
          <p:cNvPicPr>
            <a:picLocks noChangeAspect="1"/>
          </p:cNvPicPr>
          <p:nvPr userDrawn="1"/>
        </p:nvPicPr>
        <p:blipFill>
          <a:blip r:embed="rId3">
            <a:extLst>
              <a:ext uri="{28A0092B-C50C-407E-A947-70E740481C1C}">
                <a14:useLocalDpi xmlns:a14="http://schemas.microsoft.com/office/drawing/2010/main" val="0"/>
              </a:ext>
            </a:extLst>
          </a:blip>
          <a:srcRect l="20370" r="20370"/>
          <a:stretch/>
        </p:blipFill>
        <p:spPr>
          <a:xfrm>
            <a:off x="-88612" y="-324"/>
            <a:ext cx="6096000" cy="6857999"/>
          </a:xfrm>
          <a:prstGeom prst="rect">
            <a:avLst/>
          </a:prstGeom>
        </p:spPr>
      </p:pic>
      <p:sp>
        <p:nvSpPr>
          <p:cNvPr id="5" name="TextBox 4">
            <a:extLst>
              <a:ext uri="{FF2B5EF4-FFF2-40B4-BE49-F238E27FC236}">
                <a16:creationId xmlns:a16="http://schemas.microsoft.com/office/drawing/2014/main" id="{191B5F17-277B-4F59-DC10-CB24C2D5BF4E}"/>
              </a:ext>
            </a:extLst>
          </p:cNvPr>
          <p:cNvSpPr txBox="1"/>
          <p:nvPr userDrawn="1"/>
        </p:nvSpPr>
        <p:spPr>
          <a:xfrm rot="16200000">
            <a:off x="-524289" y="6144157"/>
            <a:ext cx="1264025"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spTree>
    <p:extLst>
      <p:ext uri="{BB962C8B-B14F-4D97-AF65-F5344CB8AC3E}">
        <p14:creationId xmlns:p14="http://schemas.microsoft.com/office/powerpoint/2010/main" val="1473668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ransparent box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1B3C1F-DE48-BE44-84E4-4DA05CF781BE}"/>
              </a:ext>
            </a:extLst>
          </p:cNvPr>
          <p:cNvPicPr>
            <a:picLocks noChangeAspect="1"/>
          </p:cNvPicPr>
          <p:nvPr userDrawn="1"/>
        </p:nvPicPr>
        <p:blipFill>
          <a:blip r:embed="rId2">
            <a:extLst>
              <a:ext uri="{28A0092B-C50C-407E-A947-70E740481C1C}">
                <a14:useLocalDpi xmlns:a14="http://schemas.microsoft.com/office/drawing/2010/main" val="0"/>
              </a:ext>
            </a:extLst>
          </a:blip>
          <a:srcRect l="20370" r="20370"/>
          <a:stretch/>
        </p:blipFill>
        <p:spPr>
          <a:xfrm>
            <a:off x="6096000" y="0"/>
            <a:ext cx="6096000" cy="6858000"/>
          </a:xfrm>
          <a:prstGeom prst="rect">
            <a:avLst/>
          </a:prstGeom>
        </p:spPr>
      </p:pic>
      <p:sp>
        <p:nvSpPr>
          <p:cNvPr id="12" name="TextBox 11">
            <a:extLst>
              <a:ext uri="{FF2B5EF4-FFF2-40B4-BE49-F238E27FC236}">
                <a16:creationId xmlns:a16="http://schemas.microsoft.com/office/drawing/2014/main" id="{7AF3A560-1280-9B48-A5E5-0D34FA4E1F21}"/>
              </a:ext>
            </a:extLst>
          </p:cNvPr>
          <p:cNvSpPr txBox="1"/>
          <p:nvPr userDrawn="1"/>
        </p:nvSpPr>
        <p:spPr>
          <a:xfrm>
            <a:off x="6096000" y="6642556"/>
            <a:ext cx="1264025"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sp>
        <p:nvSpPr>
          <p:cNvPr id="17" name="Text Placeholder 7">
            <a:extLst>
              <a:ext uri="{FF2B5EF4-FFF2-40B4-BE49-F238E27FC236}">
                <a16:creationId xmlns:a16="http://schemas.microsoft.com/office/drawing/2014/main" id="{911F93A4-C228-F843-9F26-8B47B8F1C0E6}"/>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18" name="Text Placeholder 24">
            <a:extLst>
              <a:ext uri="{FF2B5EF4-FFF2-40B4-BE49-F238E27FC236}">
                <a16:creationId xmlns:a16="http://schemas.microsoft.com/office/drawing/2014/main" id="{9AD6D71F-36D3-9241-AF54-11F7648E9923}"/>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19" name="Text Placeholder 30">
            <a:extLst>
              <a:ext uri="{FF2B5EF4-FFF2-40B4-BE49-F238E27FC236}">
                <a16:creationId xmlns:a16="http://schemas.microsoft.com/office/drawing/2014/main" id="{F4C04A3D-CB22-0A49-97D0-5BA4C5664ED8}"/>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2" name="Text Placeholder 6">
            <a:extLst>
              <a:ext uri="{FF2B5EF4-FFF2-40B4-BE49-F238E27FC236}">
                <a16:creationId xmlns:a16="http://schemas.microsoft.com/office/drawing/2014/main" id="{FA9C82D4-3C10-E142-9889-00D4EF3D257D}"/>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3" name="Text Placeholder 32">
            <a:extLst>
              <a:ext uri="{FF2B5EF4-FFF2-40B4-BE49-F238E27FC236}">
                <a16:creationId xmlns:a16="http://schemas.microsoft.com/office/drawing/2014/main" id="{108794B6-B7F9-6A46-BACB-E949B4648B59}"/>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4" name="Text Placeholder 32">
            <a:extLst>
              <a:ext uri="{FF2B5EF4-FFF2-40B4-BE49-F238E27FC236}">
                <a16:creationId xmlns:a16="http://schemas.microsoft.com/office/drawing/2014/main" id="{39C3253F-B0B0-DB41-B8CE-F01AA9C25704}"/>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pic>
        <p:nvPicPr>
          <p:cNvPr id="2" name="Picture 1">
            <a:extLst>
              <a:ext uri="{FF2B5EF4-FFF2-40B4-BE49-F238E27FC236}">
                <a16:creationId xmlns:a16="http://schemas.microsoft.com/office/drawing/2014/main" id="{38677344-1482-515F-838F-853FB0B35BB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1212712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09/01/2023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93" r:id="rId1"/>
    <p:sldLayoutId id="2147483688" r:id="rId2"/>
    <p:sldLayoutId id="2147483738" r:id="rId3"/>
    <p:sldLayoutId id="2147483739" r:id="rId4"/>
    <p:sldLayoutId id="2147483734" r:id="rId5"/>
    <p:sldLayoutId id="2147483728" r:id="rId6"/>
    <p:sldLayoutId id="2147483694" r:id="rId7"/>
    <p:sldLayoutId id="2147483706" r:id="rId8"/>
    <p:sldLayoutId id="2147483727" r:id="rId9"/>
    <p:sldLayoutId id="2147483709" r:id="rId10"/>
    <p:sldLayoutId id="2147483740" r:id="rId11"/>
    <p:sldLayoutId id="2147483735" r:id="rId12"/>
    <p:sldLayoutId id="2147483733" r:id="rId13"/>
    <p:sldLayoutId id="2147483736" r:id="rId14"/>
    <p:sldLayoutId id="2147483741" r:id="rId15"/>
    <p:sldLayoutId id="2147483742" r:id="rId16"/>
    <p:sldLayoutId id="2147483743" r:id="rId17"/>
    <p:sldLayoutId id="2147483715" r:id="rId18"/>
    <p:sldLayoutId id="2147483737" r:id="rId19"/>
    <p:sldLayoutId id="2147483696" r:id="rId20"/>
    <p:sldLayoutId id="2147483722" r:id="rId21"/>
  </p:sldLayoutIdLst>
  <p:txStyles>
    <p:titleStyle>
      <a:lvl1pPr algn="l" defTabSz="914400" rtl="0" eaLnBrk="1" latinLnBrk="0" hangingPunct="1">
        <a:lnSpc>
          <a:spcPct val="90000"/>
        </a:lnSpc>
        <a:spcBef>
          <a:spcPct val="0"/>
        </a:spcBef>
        <a:buNone/>
        <a:defRPr sz="4400" b="1" i="0" kern="1200">
          <a:solidFill>
            <a:schemeClr val="tx1"/>
          </a:solidFill>
          <a:latin typeface="Univers LT Pro 85 XBlack" panose="020B08040305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LT Std 45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LT Std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LT Std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TKpRWMtMFPs&amp;t=18s" TargetMode="External"/><Relationship Id="rId2" Type="http://schemas.openxmlformats.org/officeDocument/2006/relationships/slideLayout" Target="../slideLayouts/slideLayout17.xml"/><Relationship Id="rId1" Type="http://schemas.openxmlformats.org/officeDocument/2006/relationships/video" Target="https://www.youtube.com/embed/TKpRWMtMFPs?feature=oembed" TargetMode="External"/><Relationship Id="rId5" Type="http://schemas.openxmlformats.org/officeDocument/2006/relationships/image" Target="../media/image21.jpeg"/><Relationship Id="rId4" Type="http://schemas.openxmlformats.org/officeDocument/2006/relationships/hyperlink" Target="http://www.wordle.net/"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16.xml"/><Relationship Id="rId7" Type="http://schemas.openxmlformats.org/officeDocument/2006/relationships/hyperlink" Target="https://www.bbc.co.uk/programmes/b007t575" TargetMode="External"/><Relationship Id="rId2" Type="http://schemas.openxmlformats.org/officeDocument/2006/relationships/video" Target="https://www.youtube.com/embed/U8xZpNG39oc?feature=oembed" TargetMode="External"/><Relationship Id="rId1" Type="http://schemas.openxmlformats.org/officeDocument/2006/relationships/video" Target="https://www.youtube.com/embed/tzKMacUjQR8?feature=oembed" TargetMode="External"/><Relationship Id="rId6" Type="http://schemas.openxmlformats.org/officeDocument/2006/relationships/hyperlink" Target="https://youtu.be/U8xZpNG39oc" TargetMode="External"/><Relationship Id="rId5" Type="http://schemas.openxmlformats.org/officeDocument/2006/relationships/hyperlink" Target="https://www.unhcr.org/ibelong/unicef-unhcr-coalition-child-right-nationality/" TargetMode="External"/><Relationship Id="rId4" Type="http://schemas.openxmlformats.org/officeDocument/2006/relationships/hyperlink" Target="https://youtu.be/tzKMacUjQR8" TargetMode="External"/><Relationship Id="rId9" Type="http://schemas.openxmlformats.org/officeDocument/2006/relationships/image" Target="../media/image2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hyperlink" Target="https://www.unicef.org.uk/rights-respecting-schools/" TargetMode="External"/><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Layout" Target="../slideLayouts/slideLayout6.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hyperlink" Target="https://youtu.be/7ewU3jZCujc" TargetMode="External"/><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hyperlink" Target="https://www.youtube.com/watch?v=qk8dPGqsEQk" TargetMode="External"/><Relationship Id="rId3" Type="http://schemas.openxmlformats.org/officeDocument/2006/relationships/slideLayout" Target="../slideLayouts/slideLayout14.xml"/><Relationship Id="rId7" Type="http://schemas.openxmlformats.org/officeDocument/2006/relationships/hyperlink" Target="https://youtu.be/95EFNsXgRhQ" TargetMode="External"/><Relationship Id="rId2" Type="http://schemas.openxmlformats.org/officeDocument/2006/relationships/video" Target="https://www.youtube.com/embed/RETE1eKpUpw?feature=oembed" TargetMode="External"/><Relationship Id="rId1" Type="http://schemas.openxmlformats.org/officeDocument/2006/relationships/video" Target="https://www.youtube.com/embed/qk8dPGqsEQk?feature=oembed" TargetMode="External"/><Relationship Id="rId6" Type="http://schemas.openxmlformats.org/officeDocument/2006/relationships/hyperlink" Target="https://www.youtube.com/watch?v=RETE1eKpUpw." TargetMode="External"/><Relationship Id="rId5" Type="http://schemas.openxmlformats.org/officeDocument/2006/relationships/hyperlink" Target="https://www.youtube.com/watch?v=RETE1eKpUpw" TargetMode="External"/><Relationship Id="rId10" Type="http://schemas.openxmlformats.org/officeDocument/2006/relationships/image" Target="../media/image18.jpeg"/><Relationship Id="rId4" Type="http://schemas.openxmlformats.org/officeDocument/2006/relationships/notesSlide" Target="../notesSlides/notesSlide3.xml"/><Relationship Id="rId9"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5.xml"/><Relationship Id="rId1" Type="http://schemas.openxmlformats.org/officeDocument/2006/relationships/video" Target="https://www.youtube.com/embed/Py7_9ATJDkk?feature=oembed" TargetMode="External"/><Relationship Id="rId5" Type="http://schemas.openxmlformats.org/officeDocument/2006/relationships/image" Target="../media/image19.jpeg"/><Relationship Id="rId4" Type="http://schemas.openxmlformats.org/officeDocument/2006/relationships/hyperlink" Target="https://www.youtube.com/watch?v=Py7_9ATJDkk"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hyperlink" Target="https://youtu.be/JDTUlz3LaD8" TargetMode="External"/><Relationship Id="rId2" Type="http://schemas.openxmlformats.org/officeDocument/2006/relationships/slideLayout" Target="../slideLayouts/slideLayout16.xml"/><Relationship Id="rId1" Type="http://schemas.openxmlformats.org/officeDocument/2006/relationships/video" Target="https://www.youtube.com/embed/JDTUlz3LaD8?feature=oembed" TargetMode="Externa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4AE93F-A5B5-55D9-0E0C-F7F2CD976D92}"/>
              </a:ext>
            </a:extLst>
          </p:cNvPr>
          <p:cNvSpPr>
            <a:spLocks noGrp="1"/>
          </p:cNvSpPr>
          <p:nvPr>
            <p:ph type="ctrTitle"/>
          </p:nvPr>
        </p:nvSpPr>
        <p:spPr>
          <a:xfrm>
            <a:off x="273218" y="5821785"/>
            <a:ext cx="6576899" cy="744407"/>
          </a:xfrm>
        </p:spPr>
        <p:txBody>
          <a:bodyPr/>
          <a:lstStyle/>
          <a:p>
            <a:r>
              <a:rPr lang="en-US" sz="3800" dirty="0">
                <a:latin typeface="Arial Black" panose="020B0A04020102020204" pitchFamily="34" charset="0"/>
                <a:cs typeface="Arial" panose="020B0604020202020204" pitchFamily="34" charset="0"/>
              </a:rPr>
              <a:t>ARTICLE OF THE WEEK</a:t>
            </a:r>
          </a:p>
        </p:txBody>
      </p:sp>
      <p:sp>
        <p:nvSpPr>
          <p:cNvPr id="2" name="TextBox 1">
            <a:extLst>
              <a:ext uri="{FF2B5EF4-FFF2-40B4-BE49-F238E27FC236}">
                <a16:creationId xmlns:a16="http://schemas.microsoft.com/office/drawing/2014/main" id="{86E9F366-0664-4CA0-9709-99C0641851D0}"/>
              </a:ext>
            </a:extLst>
          </p:cNvPr>
          <p:cNvSpPr txBox="1"/>
          <p:nvPr/>
        </p:nvSpPr>
        <p:spPr>
          <a:xfrm rot="16200000">
            <a:off x="9962293" y="-374236"/>
            <a:ext cx="4059381" cy="246221"/>
          </a:xfrm>
          <a:prstGeom prst="rect">
            <a:avLst/>
          </a:prstGeom>
          <a:noFill/>
        </p:spPr>
        <p:txBody>
          <a:bodyPr wrap="square" rtlCol="0">
            <a:spAutoFit/>
          </a:bodyPr>
          <a:lstStyle/>
          <a:p>
            <a:pPr algn="l"/>
            <a:r>
              <a:rPr lang="en-GB" sz="1000" dirty="0">
                <a:solidFill>
                  <a:schemeClr val="bg1"/>
                </a:solidFill>
                <a:latin typeface="Arial" panose="020B0604020202020204" pitchFamily="34" charset="0"/>
                <a:cs typeface="Arial" panose="020B0604020202020204" pitchFamily="34" charset="0"/>
              </a:rPr>
              <a:t>UNICEF/</a:t>
            </a:r>
            <a:r>
              <a:rPr lang="en-GB" sz="1000" b="0" i="0" dirty="0">
                <a:solidFill>
                  <a:schemeClr val="bg1"/>
                </a:solidFill>
                <a:effectLst/>
                <a:latin typeface="Arial" panose="020B0604020202020204" pitchFamily="34" charset="0"/>
                <a:cs typeface="Arial" panose="020B0604020202020204" pitchFamily="34" charset="0"/>
              </a:rPr>
              <a:t>Bulghadaryan</a:t>
            </a:r>
            <a:endParaRPr lang="en-GB" sz="1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4152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9148C5-8033-2F6C-8E1A-47F2DB6C209F}"/>
              </a:ext>
            </a:extLst>
          </p:cNvPr>
          <p:cNvSpPr>
            <a:spLocks noGrp="1"/>
          </p:cNvSpPr>
          <p:nvPr>
            <p:ph type="body" sz="quarter" idx="23"/>
          </p:nvPr>
        </p:nvSpPr>
        <p:spPr/>
        <p:txBody>
          <a:bodyPr>
            <a:normAutofit lnSpcReduction="10000"/>
          </a:bodyPr>
          <a:lstStyle/>
          <a:p>
            <a:r>
              <a:rPr lang="en-US" dirty="0">
                <a:latin typeface="Arial" panose="020B0604020202020204" pitchFamily="34" charset="0"/>
                <a:cs typeface="Arial" panose="020B0604020202020204" pitchFamily="34" charset="0"/>
              </a:rPr>
              <a:t>You do not need to complete every activity but if you have time, you can try to complete more than one.</a:t>
            </a:r>
          </a:p>
          <a:p>
            <a:endParaRPr lang="en-US" dirty="0"/>
          </a:p>
        </p:txBody>
      </p:sp>
      <p:sp>
        <p:nvSpPr>
          <p:cNvPr id="3" name="Text Placeholder 2">
            <a:extLst>
              <a:ext uri="{FF2B5EF4-FFF2-40B4-BE49-F238E27FC236}">
                <a16:creationId xmlns:a16="http://schemas.microsoft.com/office/drawing/2014/main" id="{C7C85236-62AD-FB88-2CBF-B8C2EF1CB983}"/>
              </a:ext>
            </a:extLst>
          </p:cNvPr>
          <p:cNvSpPr>
            <a:spLocks noGrp="1"/>
          </p:cNvSpPr>
          <p:nvPr>
            <p:ph type="body" sz="quarter" idx="14"/>
          </p:nvPr>
        </p:nvSpPr>
        <p:spPr>
          <a:xfrm>
            <a:off x="528741" y="552685"/>
            <a:ext cx="7962116" cy="671704"/>
          </a:xfrm>
        </p:spPr>
        <p:txBody>
          <a:bodyPr/>
          <a:lstStyle/>
          <a:p>
            <a:r>
              <a:rPr lang="en-US" sz="3800" dirty="0">
                <a:latin typeface="Arial Black" panose="020B0A04020102020204" pitchFamily="34" charset="0"/>
              </a:rPr>
              <a:t>SECONDARY ACTIVITIES 2</a:t>
            </a:r>
          </a:p>
        </p:txBody>
      </p:sp>
      <p:sp>
        <p:nvSpPr>
          <p:cNvPr id="4" name="Rectangle 3">
            <a:extLst>
              <a:ext uri="{FF2B5EF4-FFF2-40B4-BE49-F238E27FC236}">
                <a16:creationId xmlns:a16="http://schemas.microsoft.com/office/drawing/2014/main" id="{4147624B-3509-583B-4E7E-03A60295EFAC}"/>
              </a:ext>
            </a:extLst>
          </p:cNvPr>
          <p:cNvSpPr/>
          <p:nvPr/>
        </p:nvSpPr>
        <p:spPr>
          <a:xfrm>
            <a:off x="528741" y="2137472"/>
            <a:ext cx="7053586" cy="2151499"/>
          </a:xfrm>
          <a:prstGeom prst="rect">
            <a:avLst/>
          </a:prstGeom>
          <a:solidFill>
            <a:srgbClr val="0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0A543B5-0473-6EF4-B0B1-951579C011CE}"/>
              </a:ext>
            </a:extLst>
          </p:cNvPr>
          <p:cNvSpPr/>
          <p:nvPr/>
        </p:nvSpPr>
        <p:spPr>
          <a:xfrm>
            <a:off x="528743" y="4434357"/>
            <a:ext cx="7474826" cy="2151499"/>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90B85E6-A5F9-2ABC-81EF-5EDBDB6ACAFE}"/>
              </a:ext>
            </a:extLst>
          </p:cNvPr>
          <p:cNvSpPr/>
          <p:nvPr/>
        </p:nvSpPr>
        <p:spPr>
          <a:xfrm>
            <a:off x="7582327" y="2137472"/>
            <a:ext cx="4350687" cy="2151499"/>
          </a:xfrm>
          <a:prstGeom prst="rect">
            <a:avLst/>
          </a:prstGeom>
          <a:solidFill>
            <a:srgbClr val="DD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E9B981E-037A-7815-7912-1BCD08320421}"/>
              </a:ext>
            </a:extLst>
          </p:cNvPr>
          <p:cNvSpPr/>
          <p:nvPr/>
        </p:nvSpPr>
        <p:spPr>
          <a:xfrm>
            <a:off x="8003569" y="4434357"/>
            <a:ext cx="3929443" cy="2151499"/>
          </a:xfrm>
          <a:prstGeom prst="rect">
            <a:avLst/>
          </a:prstGeom>
          <a:solidFill>
            <a:srgbClr val="FF6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87E788E-E9B9-43C1-4D13-2D3E1B28D93C}"/>
              </a:ext>
            </a:extLst>
          </p:cNvPr>
          <p:cNvSpPr txBox="1"/>
          <p:nvPr/>
        </p:nvSpPr>
        <p:spPr>
          <a:xfrm>
            <a:off x="7707086" y="2257646"/>
            <a:ext cx="4181833" cy="1754326"/>
          </a:xfrm>
          <a:prstGeom prst="rect">
            <a:avLst/>
          </a:prstGeom>
          <a:noFill/>
        </p:spPr>
        <p:txBody>
          <a:bodyPr wrap="square" rtlCol="0">
            <a:spAutoFit/>
          </a:bodyPr>
          <a:lstStyle/>
          <a:p>
            <a:pPr algn="ctr"/>
            <a:r>
              <a:rPr lang="en-GB" sz="1800" b="0" i="0" dirty="0">
                <a:solidFill>
                  <a:srgbClr val="000000"/>
                </a:solidFill>
                <a:effectLst/>
                <a:latin typeface="Arial" panose="020B0604020202020204" pitchFamily="34" charset="0"/>
              </a:rPr>
              <a:t>What is your nationality? Do you know the flag that represents your nationality? Create a display of the flags that represent all of the nationalities in your class or school to celebrate your diversity. </a:t>
            </a:r>
          </a:p>
        </p:txBody>
      </p:sp>
      <p:sp>
        <p:nvSpPr>
          <p:cNvPr id="10" name="TextBox 9">
            <a:extLst>
              <a:ext uri="{FF2B5EF4-FFF2-40B4-BE49-F238E27FC236}">
                <a16:creationId xmlns:a16="http://schemas.microsoft.com/office/drawing/2014/main" id="{23FB570D-B234-3922-9DE8-4A90483EA3F9}"/>
              </a:ext>
            </a:extLst>
          </p:cNvPr>
          <p:cNvSpPr txBox="1"/>
          <p:nvPr/>
        </p:nvSpPr>
        <p:spPr>
          <a:xfrm>
            <a:off x="714979" y="4940074"/>
            <a:ext cx="7178345" cy="966483"/>
          </a:xfrm>
          <a:prstGeom prst="rect">
            <a:avLst/>
          </a:prstGeom>
          <a:noFill/>
        </p:spPr>
        <p:txBody>
          <a:bodyPr wrap="square" rtlCol="0">
            <a:spAutoFit/>
          </a:bodyPr>
          <a:lstStyle/>
          <a:p>
            <a:pPr lvl="0" algn="ctr">
              <a:lnSpc>
                <a:spcPct val="107000"/>
              </a:lnSpc>
              <a:spcAft>
                <a:spcPts val="800"/>
              </a:spcAft>
            </a:pPr>
            <a:r>
              <a:rPr lang="en-GB" sz="1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Create a piece of art, a poem, a song, or dance to say something about your identity, such as the things you like, you as a person, what you enjoy and where you are from. Express yourself! </a:t>
            </a:r>
            <a:endPar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7FAF3CEF-6A98-ED70-FF1B-F939D4B09ED1}"/>
              </a:ext>
            </a:extLst>
          </p:cNvPr>
          <p:cNvSpPr txBox="1"/>
          <p:nvPr/>
        </p:nvSpPr>
        <p:spPr>
          <a:xfrm>
            <a:off x="864199" y="2336058"/>
            <a:ext cx="3789994" cy="1754326"/>
          </a:xfrm>
          <a:prstGeom prst="rect">
            <a:avLst/>
          </a:prstGeom>
          <a:noFill/>
        </p:spPr>
        <p:txBody>
          <a:bodyPr wrap="square" rtlCol="0">
            <a:spAutoFit/>
          </a:bodyPr>
          <a:lstStyle/>
          <a:p>
            <a:pPr algn="ctr"/>
            <a:r>
              <a:rPr lang="en-GB" sz="1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Watch </a:t>
            </a:r>
            <a:r>
              <a:rPr lang="en-GB" sz="1800" b="1" u="sng" dirty="0">
                <a:solidFill>
                  <a:schemeClr val="bg1"/>
                </a:solidFill>
                <a:effectLst/>
                <a:latin typeface="Arial" panose="020B06040202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this video</a:t>
            </a:r>
            <a:r>
              <a:rPr lang="en-GB" sz="1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GB" sz="1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from the #nonamecampaign run by UNICEF and the African Union. As a class, discuss how the right to a name and identity link with other rights in the CRC. </a:t>
            </a:r>
            <a:endPar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35489E20-5EAE-893F-680E-FD0ACEF0AC10}"/>
              </a:ext>
            </a:extLst>
          </p:cNvPr>
          <p:cNvSpPr txBox="1"/>
          <p:nvPr/>
        </p:nvSpPr>
        <p:spPr>
          <a:xfrm>
            <a:off x="8113812" y="4546153"/>
            <a:ext cx="3708955" cy="1754326"/>
          </a:xfrm>
          <a:prstGeom prst="rect">
            <a:avLst/>
          </a:prstGeom>
          <a:noFill/>
        </p:spPr>
        <p:txBody>
          <a:bodyPr wrap="square" rtlCol="0">
            <a:spAutoFit/>
          </a:bodyPr>
          <a:lstStyle/>
          <a:p>
            <a:pPr algn="ctr"/>
            <a:r>
              <a:rPr lang="en-GB" sz="1800" dirty="0">
                <a:effectLst/>
                <a:latin typeface="Arial" panose="020B0604020202020204" pitchFamily="34" charset="0"/>
                <a:ea typeface="Calibri" panose="020F0502020204030204" pitchFamily="34" charset="0"/>
                <a:cs typeface="Times New Roman" panose="02020603050405020304" pitchFamily="18" charset="0"/>
              </a:rPr>
              <a:t>Think of as many words as you can that describe your identify.  Using the website </a:t>
            </a:r>
            <a:r>
              <a:rPr lang="en-GB" sz="1800" u="sng" dirty="0">
                <a:effectLst/>
                <a:latin typeface="Arial" panose="020B060402020202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www.wordle.net</a:t>
            </a:r>
            <a:r>
              <a:rPr lang="en-GB" sz="1800" dirty="0">
                <a:effectLst/>
                <a:latin typeface="Arial" panose="020B0604020202020204" pitchFamily="34" charset="0"/>
                <a:ea typeface="Calibri" panose="020F0502020204030204" pitchFamily="34" charset="0"/>
                <a:cs typeface="Times New Roman" panose="02020603050405020304" pitchFamily="18" charset="0"/>
              </a:rPr>
              <a:t> create an image that can be shared and displayed in your school.</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Online Media 7" title="When a child has no name">
            <a:hlinkClick r:id="" action="ppaction://media"/>
            <a:extLst>
              <a:ext uri="{FF2B5EF4-FFF2-40B4-BE49-F238E27FC236}">
                <a16:creationId xmlns:a16="http://schemas.microsoft.com/office/drawing/2014/main" id="{688CC5E2-6E11-714E-F24B-C14B392F7C14}"/>
              </a:ext>
            </a:extLst>
          </p:cNvPr>
          <p:cNvPicPr>
            <a:picLocks noRot="1" noChangeAspect="1"/>
          </p:cNvPicPr>
          <p:nvPr>
            <a:videoFile r:link="rId1"/>
          </p:nvPr>
        </p:nvPicPr>
        <p:blipFill>
          <a:blip r:embed="rId5"/>
          <a:stretch>
            <a:fillRect/>
          </a:stretch>
        </p:blipFill>
        <p:spPr>
          <a:xfrm>
            <a:off x="4848260" y="2396389"/>
            <a:ext cx="2540000" cy="1435100"/>
          </a:xfrm>
          <a:prstGeom prst="rect">
            <a:avLst/>
          </a:prstGeom>
        </p:spPr>
      </p:pic>
    </p:spTree>
    <p:extLst>
      <p:ext uri="{BB962C8B-B14F-4D97-AF65-F5344CB8AC3E}">
        <p14:creationId xmlns:p14="http://schemas.microsoft.com/office/powerpoint/2010/main" val="375839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081177-8E9A-5E17-4B0A-DEFB96D058C7}"/>
              </a:ext>
            </a:extLst>
          </p:cNvPr>
          <p:cNvSpPr>
            <a:spLocks noGrp="1"/>
          </p:cNvSpPr>
          <p:nvPr>
            <p:ph type="body" sz="quarter" idx="14"/>
          </p:nvPr>
        </p:nvSpPr>
        <p:spPr>
          <a:xfrm>
            <a:off x="528741" y="552685"/>
            <a:ext cx="7929459" cy="671704"/>
          </a:xfrm>
        </p:spPr>
        <p:txBody>
          <a:bodyPr/>
          <a:lstStyle/>
          <a:p>
            <a:r>
              <a:rPr lang="en-US" sz="3800" dirty="0">
                <a:latin typeface="Arial Black" panose="020B0A04020102020204" pitchFamily="34" charset="0"/>
              </a:rPr>
              <a:t>SECONDARY ACTIVITIES 3</a:t>
            </a:r>
          </a:p>
        </p:txBody>
      </p:sp>
      <p:sp>
        <p:nvSpPr>
          <p:cNvPr id="3" name="Text Placeholder 2">
            <a:extLst>
              <a:ext uri="{FF2B5EF4-FFF2-40B4-BE49-F238E27FC236}">
                <a16:creationId xmlns:a16="http://schemas.microsoft.com/office/drawing/2014/main" id="{067C3C7A-9E24-7E42-C532-1A2278F7FE0C}"/>
              </a:ext>
            </a:extLst>
          </p:cNvPr>
          <p:cNvSpPr>
            <a:spLocks noGrp="1"/>
          </p:cNvSpPr>
          <p:nvPr>
            <p:ph type="body" sz="quarter" idx="23"/>
          </p:nvPr>
        </p:nvSpPr>
        <p:spPr/>
        <p:txBody>
          <a:bodyPr>
            <a:normAutofit lnSpcReduction="10000"/>
          </a:bodyPr>
          <a:lstStyle/>
          <a:p>
            <a:r>
              <a:rPr lang="en-US" dirty="0">
                <a:latin typeface="Arial" panose="020B0604020202020204" pitchFamily="34" charset="0"/>
                <a:cs typeface="Arial" panose="020B0604020202020204" pitchFamily="34" charset="0"/>
              </a:rPr>
              <a:t>You do not need to complete every activity but if you have time, you can try to complete more than one.</a:t>
            </a:r>
          </a:p>
          <a:p>
            <a:endParaRPr lang="en-US" dirty="0"/>
          </a:p>
        </p:txBody>
      </p:sp>
      <p:sp>
        <p:nvSpPr>
          <p:cNvPr id="4" name="Rectangle 3">
            <a:extLst>
              <a:ext uri="{FF2B5EF4-FFF2-40B4-BE49-F238E27FC236}">
                <a16:creationId xmlns:a16="http://schemas.microsoft.com/office/drawing/2014/main" id="{9F38F617-4146-EBD9-CE84-D397B7AE4523}"/>
              </a:ext>
            </a:extLst>
          </p:cNvPr>
          <p:cNvSpPr/>
          <p:nvPr/>
        </p:nvSpPr>
        <p:spPr>
          <a:xfrm>
            <a:off x="528742" y="2137472"/>
            <a:ext cx="5676115" cy="2151499"/>
          </a:xfrm>
          <a:prstGeom prst="rect">
            <a:avLst/>
          </a:prstGeom>
          <a:solidFill>
            <a:srgbClr val="DD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D4B0183-7BE6-01B6-1CB7-0D8BCD7ED86F}"/>
              </a:ext>
            </a:extLst>
          </p:cNvPr>
          <p:cNvSpPr/>
          <p:nvPr/>
        </p:nvSpPr>
        <p:spPr>
          <a:xfrm>
            <a:off x="528741" y="4434357"/>
            <a:ext cx="6961119" cy="2151499"/>
          </a:xfrm>
          <a:prstGeom prst="rect">
            <a:avLst/>
          </a:prstGeom>
          <a:solidFill>
            <a:srgbClr val="FF6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75E69AD-B53A-4245-45E5-1A7C66D32BF8}"/>
              </a:ext>
            </a:extLst>
          </p:cNvPr>
          <p:cNvSpPr/>
          <p:nvPr/>
        </p:nvSpPr>
        <p:spPr>
          <a:xfrm>
            <a:off x="6204857" y="2137472"/>
            <a:ext cx="5728157" cy="2151499"/>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453DF1E-E994-52AB-ED1A-43AB172A9242}"/>
              </a:ext>
            </a:extLst>
          </p:cNvPr>
          <p:cNvSpPr/>
          <p:nvPr/>
        </p:nvSpPr>
        <p:spPr>
          <a:xfrm>
            <a:off x="7489861" y="4434357"/>
            <a:ext cx="4443152" cy="2151499"/>
          </a:xfrm>
          <a:prstGeom prst="rect">
            <a:avLst/>
          </a:prstGeom>
          <a:solidFill>
            <a:srgbClr val="0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9DABE4C-A04F-5B8C-9171-D4E4C4FE47EB}"/>
              </a:ext>
            </a:extLst>
          </p:cNvPr>
          <p:cNvSpPr txBox="1"/>
          <p:nvPr/>
        </p:nvSpPr>
        <p:spPr>
          <a:xfrm>
            <a:off x="528741" y="2286748"/>
            <a:ext cx="5567259" cy="1855573"/>
          </a:xfrm>
          <a:prstGeom prst="rect">
            <a:avLst/>
          </a:prstGeom>
          <a:noFill/>
        </p:spPr>
        <p:txBody>
          <a:bodyPr wrap="square" rtlCol="0">
            <a:spAutoFit/>
          </a:bodyPr>
          <a:lstStyle/>
          <a:p>
            <a:pPr lvl="0" algn="ct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Even when people’s identities are different, we can always find characteristics in common. When we have similar identities, we will have something that makes us individual. Talk to someone you wouldn’t normally work with.  Find one thing you don’t have in common and one thing you do.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31773CE7-D42F-65B6-D206-69D99BDDECCC}"/>
              </a:ext>
            </a:extLst>
          </p:cNvPr>
          <p:cNvSpPr txBox="1"/>
          <p:nvPr/>
        </p:nvSpPr>
        <p:spPr>
          <a:xfrm>
            <a:off x="528740" y="4494443"/>
            <a:ext cx="4760555" cy="2031325"/>
          </a:xfrm>
          <a:prstGeom prst="rect">
            <a:avLst/>
          </a:prstGeom>
          <a:noFill/>
        </p:spPr>
        <p:txBody>
          <a:bodyPr wrap="square" rtlCol="0">
            <a:spAutoFit/>
          </a:bodyPr>
          <a:lstStyle/>
          <a:p>
            <a:pPr algn="ctr"/>
            <a:r>
              <a:rPr lang="en-GB" sz="1800" b="0" i="0" dirty="0">
                <a:effectLst/>
                <a:latin typeface="Arial" panose="020B0604020202020204" pitchFamily="34" charset="0"/>
              </a:rPr>
              <a:t>Watch </a:t>
            </a:r>
            <a:r>
              <a:rPr lang="en-GB" sz="1800" b="1" i="0" dirty="0">
                <a:effectLst/>
                <a:latin typeface="Arial" panose="020B0604020202020204" pitchFamily="34" charset="0"/>
                <a:hlinkClick r:id="rId4">
                  <a:extLst>
                    <a:ext uri="{A12FA001-AC4F-418D-AE19-62706E023703}">
                      <ahyp:hlinkClr xmlns:ahyp="http://schemas.microsoft.com/office/drawing/2018/hyperlinkcolor" val="tx"/>
                    </a:ext>
                  </a:extLst>
                </a:hlinkClick>
              </a:rPr>
              <a:t>this video (1) </a:t>
            </a:r>
            <a:r>
              <a:rPr lang="en-GB" sz="1800" b="0" i="0" dirty="0">
                <a:effectLst/>
                <a:latin typeface="Arial" panose="020B0604020202020204" pitchFamily="34" charset="0"/>
              </a:rPr>
              <a:t>to learn about the impact not having a nationality has on children. Find out what is being done across the world </a:t>
            </a:r>
            <a:r>
              <a:rPr lang="en-GB" sz="1800" b="1" i="0" dirty="0">
                <a:effectLst/>
                <a:latin typeface="Arial" panose="020B0604020202020204" pitchFamily="34" charset="0"/>
                <a:hlinkClick r:id="rId5">
                  <a:extLst>
                    <a:ext uri="{A12FA001-AC4F-418D-AE19-62706E023703}">
                      <ahyp:hlinkClr xmlns:ahyp="http://schemas.microsoft.com/office/drawing/2018/hyperlinkcolor" val="tx"/>
                    </a:ext>
                  </a:extLst>
                </a:hlinkClick>
              </a:rPr>
              <a:t>to support</a:t>
            </a:r>
            <a:r>
              <a:rPr lang="en-GB" sz="1800" b="0" i="0" dirty="0">
                <a:effectLst/>
                <a:latin typeface="Arial" panose="020B0604020202020204" pitchFamily="34" charset="0"/>
              </a:rPr>
              <a:t> children’s right to a nationality and watch </a:t>
            </a:r>
            <a:r>
              <a:rPr lang="en-GB" sz="1800" b="1" i="0" dirty="0">
                <a:effectLst/>
                <a:latin typeface="Arial" panose="020B0604020202020204" pitchFamily="34" charset="0"/>
                <a:hlinkClick r:id="rId6">
                  <a:extLst>
                    <a:ext uri="{A12FA001-AC4F-418D-AE19-62706E023703}">
                      <ahyp:hlinkClr xmlns:ahyp="http://schemas.microsoft.com/office/drawing/2018/hyperlinkcolor" val="tx"/>
                    </a:ext>
                  </a:extLst>
                </a:hlinkClick>
              </a:rPr>
              <a:t>this video</a:t>
            </a:r>
            <a:r>
              <a:rPr lang="en-GB" sz="1800" b="1" i="0" dirty="0">
                <a:effectLst/>
                <a:latin typeface="Arial" panose="020B0604020202020204" pitchFamily="34" charset="0"/>
                <a:hlinkClick r:id="rId6">
                  <a:extLst>
                    <a:ext uri="{A12FA001-AC4F-418D-AE19-62706E023703}">
                      <ahyp:hlinkClr xmlns:ahyp="http://schemas.microsoft.com/office/drawing/2018/hyperlinkcolor" val="tx"/>
                    </a:ext>
                  </a:extLst>
                </a:hlinkClick>
              </a:rPr>
              <a:t> (2)</a:t>
            </a:r>
            <a:r>
              <a:rPr lang="en-GB" sz="1800" b="0" i="0" dirty="0">
                <a:effectLst/>
                <a:latin typeface="Arial" panose="020B0604020202020204" pitchFamily="34" charset="0"/>
              </a:rPr>
              <a:t>.  </a:t>
            </a:r>
          </a:p>
          <a:p>
            <a:pPr algn="ctr"/>
            <a:r>
              <a:rPr lang="en-GB" sz="1800" b="0" i="0" dirty="0">
                <a:effectLst/>
                <a:latin typeface="Arial" panose="020B0604020202020204" pitchFamily="34" charset="0"/>
              </a:rPr>
              <a:t>What could you do to take action on this issue?</a:t>
            </a:r>
            <a:endParaRPr lang="en-GB"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D5AFE186-0D68-2DD9-BC8D-1CC5C10F8D39}"/>
              </a:ext>
            </a:extLst>
          </p:cNvPr>
          <p:cNvSpPr txBox="1"/>
          <p:nvPr/>
        </p:nvSpPr>
        <p:spPr>
          <a:xfrm>
            <a:off x="6342436" y="2257646"/>
            <a:ext cx="5452999" cy="2031325"/>
          </a:xfrm>
          <a:prstGeom prst="rect">
            <a:avLst/>
          </a:prstGeom>
          <a:noFill/>
        </p:spPr>
        <p:txBody>
          <a:bodyPr wrap="square" rtlCol="0">
            <a:spAutoFit/>
          </a:bodyPr>
          <a:lstStyle/>
          <a:p>
            <a:pPr algn="ctr"/>
            <a:r>
              <a:rPr lang="en-US" sz="1800" dirty="0">
                <a:solidFill>
                  <a:schemeClr val="bg1"/>
                </a:solidFill>
                <a:effectLst/>
                <a:latin typeface="Arial" panose="020B0604020202020204" pitchFamily="34" charset="0"/>
                <a:ea typeface="Calibri" panose="020F0502020204030204" pitchFamily="34" charset="0"/>
              </a:rPr>
              <a:t>Have you ever watched the BBC programme </a:t>
            </a:r>
            <a:r>
              <a:rPr lang="en-US" sz="1800" u="sng" dirty="0">
                <a:solidFill>
                  <a:schemeClr val="bg1"/>
                </a:solidFill>
                <a:effectLst/>
                <a:latin typeface="Arial" panose="020B060402020202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‘Who Do </a:t>
            </a:r>
            <a:r>
              <a:rPr lang="en-US" u="sng" dirty="0">
                <a:solidFill>
                  <a:schemeClr val="bg1"/>
                </a:solidFill>
                <a:latin typeface="Arial" panose="020B060402020202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Y</a:t>
            </a:r>
            <a:r>
              <a:rPr lang="en-US" sz="1800" u="sng" dirty="0">
                <a:solidFill>
                  <a:schemeClr val="bg1"/>
                </a:solidFill>
                <a:effectLst/>
                <a:latin typeface="Arial" panose="020B060402020202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ou </a:t>
            </a:r>
            <a:r>
              <a:rPr lang="en-US" u="sng" dirty="0">
                <a:solidFill>
                  <a:schemeClr val="bg1"/>
                </a:solidFill>
                <a:latin typeface="Arial" panose="020B060402020202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T</a:t>
            </a:r>
            <a:r>
              <a:rPr lang="en-US" sz="1800" u="sng" dirty="0">
                <a:solidFill>
                  <a:schemeClr val="bg1"/>
                </a:solidFill>
                <a:effectLst/>
                <a:latin typeface="Arial" panose="020B060402020202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hink </a:t>
            </a:r>
            <a:r>
              <a:rPr lang="en-US" u="sng" dirty="0">
                <a:solidFill>
                  <a:schemeClr val="bg1"/>
                </a:solidFill>
                <a:latin typeface="Arial" panose="020B060402020202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Y</a:t>
            </a:r>
            <a:r>
              <a:rPr lang="en-US" sz="1800" u="sng" dirty="0">
                <a:solidFill>
                  <a:schemeClr val="bg1"/>
                </a:solidFill>
                <a:effectLst/>
                <a:latin typeface="Arial" panose="020B060402020202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ou </a:t>
            </a:r>
            <a:r>
              <a:rPr lang="en-US" u="sng" dirty="0">
                <a:solidFill>
                  <a:schemeClr val="bg1"/>
                </a:solidFill>
                <a:latin typeface="Arial" panose="020B060402020202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A</a:t>
            </a:r>
            <a:r>
              <a:rPr lang="en-US" sz="1800" u="sng" dirty="0">
                <a:solidFill>
                  <a:schemeClr val="bg1"/>
                </a:solidFill>
                <a:effectLst/>
                <a:latin typeface="Arial" panose="020B060402020202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re?’</a:t>
            </a:r>
            <a:r>
              <a:rPr lang="en-GB" sz="1800" u="sng" dirty="0">
                <a:solidFill>
                  <a:schemeClr val="bg1"/>
                </a:solidFill>
                <a:effectLst/>
                <a:latin typeface="Arial" panose="020B060402020202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 </a:t>
            </a:r>
            <a:r>
              <a:rPr lang="en-US" sz="1800" dirty="0">
                <a:solidFill>
                  <a:schemeClr val="bg1"/>
                </a:solidFill>
                <a:effectLst/>
                <a:latin typeface="Arial" panose="020B0604020202020204" pitchFamily="34" charset="0"/>
                <a:ea typeface="Calibri" panose="020F0502020204030204" pitchFamily="34" charset="0"/>
              </a:rPr>
              <a:t>It’s a documentary series where celebrities investigate their family history. They usually discover relatives with very surprising life stories, and this is often quite moving. </a:t>
            </a:r>
            <a:r>
              <a:rPr lang="en-US" sz="1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Speak to some of your relatives and write up some of your family stories.</a:t>
            </a:r>
            <a:r>
              <a:rPr lang="en-GB" sz="1800" b="0" i="0" dirty="0">
                <a:solidFill>
                  <a:schemeClr val="bg1"/>
                </a:solidFill>
                <a:effectLst/>
                <a:latin typeface="Arial" panose="020B0604020202020204" pitchFamily="34" charset="0"/>
              </a:rPr>
              <a:t> </a:t>
            </a:r>
            <a:endParaRPr lang="en-GB" sz="1600"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1AADD9C-B977-AACA-5A60-AE40D9BF0893}"/>
              </a:ext>
            </a:extLst>
          </p:cNvPr>
          <p:cNvSpPr txBox="1"/>
          <p:nvPr/>
        </p:nvSpPr>
        <p:spPr>
          <a:xfrm>
            <a:off x="7587649" y="4549676"/>
            <a:ext cx="4247576" cy="1815882"/>
          </a:xfrm>
          <a:prstGeom prst="rect">
            <a:avLst/>
          </a:prstGeom>
          <a:noFill/>
        </p:spPr>
        <p:txBody>
          <a:bodyPr wrap="square" rtlCol="0">
            <a:spAutoFit/>
          </a:bodyPr>
          <a:lstStyle/>
          <a:p>
            <a:pPr algn="ctr"/>
            <a:r>
              <a:rPr lang="en-GB" sz="1600" b="0" i="0" dirty="0">
                <a:solidFill>
                  <a:schemeClr val="bg1"/>
                </a:solidFill>
                <a:effectLst/>
                <a:latin typeface="Arial" panose="020B0604020202020204" pitchFamily="34" charset="0"/>
              </a:rPr>
              <a:t>Why is it important to celebrate features of people’s identity, such as their ethnicity, language, religion, sexual orientation amongst others? What more could be done in our society, in your school, or by you as an individual to protect and celebrate these aspects of people’s identity? </a:t>
            </a:r>
            <a:endParaRPr lang="en-GB" sz="1600" dirty="0">
              <a:solidFill>
                <a:schemeClr val="bg1"/>
              </a:solidFill>
              <a:latin typeface="Arial" panose="020B0604020202020204" pitchFamily="34" charset="0"/>
              <a:cs typeface="Arial" panose="020B0604020202020204" pitchFamily="34" charset="0"/>
            </a:endParaRPr>
          </a:p>
        </p:txBody>
      </p:sp>
      <p:pic>
        <p:nvPicPr>
          <p:cNvPr id="10" name="Online Media 9" title="Untold stories of stateless children">
            <a:hlinkClick r:id="" action="ppaction://media"/>
            <a:extLst>
              <a:ext uri="{FF2B5EF4-FFF2-40B4-BE49-F238E27FC236}">
                <a16:creationId xmlns:a16="http://schemas.microsoft.com/office/drawing/2014/main" id="{29F17B12-BE05-38F2-79AD-62131C664F01}"/>
              </a:ext>
            </a:extLst>
          </p:cNvPr>
          <p:cNvPicPr>
            <a:picLocks noRot="1" noChangeAspect="1"/>
          </p:cNvPicPr>
          <p:nvPr>
            <a:videoFile r:link="rId1"/>
          </p:nvPr>
        </p:nvPicPr>
        <p:blipFill>
          <a:blip r:embed="rId8"/>
          <a:stretch>
            <a:fillRect/>
          </a:stretch>
        </p:blipFill>
        <p:spPr>
          <a:xfrm>
            <a:off x="5750674" y="4581007"/>
            <a:ext cx="1472058" cy="831713"/>
          </a:xfrm>
          <a:prstGeom prst="rect">
            <a:avLst/>
          </a:prstGeom>
        </p:spPr>
      </p:pic>
      <p:pic>
        <p:nvPicPr>
          <p:cNvPr id="12" name="Online Media 11" title="What does it mean to be stateless?">
            <a:hlinkClick r:id="" action="ppaction://media"/>
            <a:extLst>
              <a:ext uri="{FF2B5EF4-FFF2-40B4-BE49-F238E27FC236}">
                <a16:creationId xmlns:a16="http://schemas.microsoft.com/office/drawing/2014/main" id="{045FA642-5AB3-C132-E30A-DE30FC6AE876}"/>
              </a:ext>
            </a:extLst>
          </p:cNvPr>
          <p:cNvPicPr>
            <a:picLocks noRot="1" noChangeAspect="1"/>
          </p:cNvPicPr>
          <p:nvPr>
            <a:videoFile r:link="rId2"/>
          </p:nvPr>
        </p:nvPicPr>
        <p:blipFill>
          <a:blip r:embed="rId9"/>
          <a:stretch>
            <a:fillRect/>
          </a:stretch>
        </p:blipFill>
        <p:spPr>
          <a:xfrm>
            <a:off x="5750674" y="5558106"/>
            <a:ext cx="1472059" cy="831713"/>
          </a:xfrm>
          <a:prstGeom prst="rect">
            <a:avLst/>
          </a:prstGeom>
        </p:spPr>
      </p:pic>
      <p:sp>
        <p:nvSpPr>
          <p:cNvPr id="13" name="TextBox 12">
            <a:extLst>
              <a:ext uri="{FF2B5EF4-FFF2-40B4-BE49-F238E27FC236}">
                <a16:creationId xmlns:a16="http://schemas.microsoft.com/office/drawing/2014/main" id="{D349FF64-28B4-CA17-82AB-F3DD727DFC29}"/>
              </a:ext>
            </a:extLst>
          </p:cNvPr>
          <p:cNvSpPr txBox="1"/>
          <p:nvPr/>
        </p:nvSpPr>
        <p:spPr>
          <a:xfrm>
            <a:off x="5387083" y="4494443"/>
            <a:ext cx="472611"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1.</a:t>
            </a:r>
          </a:p>
        </p:txBody>
      </p:sp>
      <p:sp>
        <p:nvSpPr>
          <p:cNvPr id="14" name="TextBox 13">
            <a:extLst>
              <a:ext uri="{FF2B5EF4-FFF2-40B4-BE49-F238E27FC236}">
                <a16:creationId xmlns:a16="http://schemas.microsoft.com/office/drawing/2014/main" id="{F0895077-8BC9-D92A-529E-B656722E804B}"/>
              </a:ext>
            </a:extLst>
          </p:cNvPr>
          <p:cNvSpPr txBox="1"/>
          <p:nvPr/>
        </p:nvSpPr>
        <p:spPr>
          <a:xfrm>
            <a:off x="5395647" y="5479051"/>
            <a:ext cx="472611"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1242304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0"/>
                </p:tgtEl>
              </p:cMediaNode>
            </p:vide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video>
              <p:cMediaNode vol="80000">
                <p:cTn id="17" fill="hold" display="0">
                  <p:stCondLst>
                    <p:cond delay="indefinite"/>
                  </p:stCondLst>
                </p:cTn>
                <p:tgtEl>
                  <p:spTgt spid="12"/>
                </p:tgtEl>
              </p:cMediaNode>
            </p:video>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165716-FF31-A845-A83E-5C96960D70F9}"/>
              </a:ext>
            </a:extLst>
          </p:cNvPr>
          <p:cNvSpPr>
            <a:spLocks noGrp="1"/>
          </p:cNvSpPr>
          <p:nvPr>
            <p:ph type="body" sz="quarter" idx="14"/>
          </p:nvPr>
        </p:nvSpPr>
        <p:spPr>
          <a:xfrm>
            <a:off x="6536002" y="663684"/>
            <a:ext cx="3379523" cy="588605"/>
          </a:xfrm>
        </p:spPr>
        <p:txBody>
          <a:bodyPr/>
          <a:lstStyle/>
          <a:p>
            <a:r>
              <a:rPr lang="en-US" sz="3200" dirty="0">
                <a:latin typeface="Arial Black" panose="020B0A04020102020204" pitchFamily="34" charset="0"/>
              </a:rPr>
              <a:t>REFLECTION</a:t>
            </a:r>
          </a:p>
        </p:txBody>
      </p:sp>
      <p:sp>
        <p:nvSpPr>
          <p:cNvPr id="3" name="Text Placeholder 2">
            <a:extLst>
              <a:ext uri="{FF2B5EF4-FFF2-40B4-BE49-F238E27FC236}">
                <a16:creationId xmlns:a16="http://schemas.microsoft.com/office/drawing/2014/main" id="{D571A7BB-2A24-D942-B067-AA19DC6FF020}"/>
              </a:ext>
            </a:extLst>
          </p:cNvPr>
          <p:cNvSpPr>
            <a:spLocks noGrp="1"/>
          </p:cNvSpPr>
          <p:nvPr>
            <p:ph type="body" sz="quarter" idx="17"/>
          </p:nvPr>
        </p:nvSpPr>
        <p:spPr>
          <a:xfrm>
            <a:off x="6535896" y="1395067"/>
            <a:ext cx="5305425" cy="870290"/>
          </a:xfrm>
        </p:spPr>
        <p:txBody>
          <a:bodyPr/>
          <a:lstStyle/>
          <a:p>
            <a:r>
              <a:rPr lang="en-GB" sz="1800" dirty="0">
                <a:effectLst/>
                <a:latin typeface="Calibri" panose="020F0502020204030204" pitchFamily="34" charset="0"/>
                <a:ea typeface="Calibri" panose="020F0502020204030204" pitchFamily="34" charset="0"/>
              </a:rPr>
              <a:t>Take a few quiet moments on your own to think about your identity and your personal thoughts about who you are. How you would answer the following questions</a:t>
            </a:r>
            <a:endParaRPr lang="en-GB" sz="1800" dirty="0">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DF0353F7-0EFC-E549-AA82-F8CD01C78C85}"/>
              </a:ext>
            </a:extLst>
          </p:cNvPr>
          <p:cNvSpPr>
            <a:spLocks noGrp="1"/>
          </p:cNvSpPr>
          <p:nvPr>
            <p:ph type="body" sz="quarter" idx="21"/>
          </p:nvPr>
        </p:nvSpPr>
        <p:spPr>
          <a:xfrm>
            <a:off x="6535896" y="2425864"/>
            <a:ext cx="5433498" cy="3768452"/>
          </a:xfrm>
        </p:spPr>
        <p:txBody>
          <a:bodyPr>
            <a:noAutofit/>
          </a:bodyPr>
          <a:lstStyle/>
          <a:p>
            <a:pPr marL="0" indent="0">
              <a:lnSpc>
                <a:spcPct val="107000"/>
              </a:lnSpc>
              <a:spcAft>
                <a:spcPts val="800"/>
              </a:spcAft>
              <a:buNone/>
            </a:pPr>
            <a:r>
              <a:rPr lang="en-GB" sz="1400" dirty="0">
                <a:effectLst/>
                <a:latin typeface="Arial" panose="020B0604020202020204" pitchFamily="34" charset="0"/>
                <a:ea typeface="Calibri" panose="020F0502020204030204" pitchFamily="34" charset="0"/>
                <a:cs typeface="Arial" panose="020B0604020202020204" pitchFamily="34" charset="0"/>
              </a:rPr>
              <a:t>Our right to a name, a nationality and an identity is something special and should be valued.</a:t>
            </a:r>
          </a:p>
          <a:p>
            <a:pPr marL="342900" lvl="0" indent="-342900">
              <a:lnSpc>
                <a:spcPct val="107000"/>
              </a:lnSpc>
              <a:buClr>
                <a:srgbClr val="00AEEF"/>
              </a:buClr>
              <a:buSzPts val="1400"/>
              <a:buFont typeface="Wingdings" panose="05000000000000000000" pitchFamily="2" charset="2"/>
              <a:buChar char=""/>
            </a:pPr>
            <a:r>
              <a:rPr lang="en-GB" sz="1400" dirty="0">
                <a:effectLst/>
                <a:latin typeface="Arial" panose="020B0604020202020204" pitchFamily="34" charset="0"/>
                <a:ea typeface="Calibri" panose="020F0502020204030204" pitchFamily="34" charset="0"/>
                <a:cs typeface="Arial" panose="020B0604020202020204" pitchFamily="34" charset="0"/>
              </a:rPr>
              <a:t>Think about what makes you who you are.</a:t>
            </a:r>
          </a:p>
          <a:p>
            <a:pPr marL="342900" lvl="0" indent="-342900">
              <a:lnSpc>
                <a:spcPct val="107000"/>
              </a:lnSpc>
              <a:buClr>
                <a:srgbClr val="00AEEF"/>
              </a:buClr>
              <a:buSzPts val="1400"/>
              <a:buFont typeface="Wingdings" panose="05000000000000000000" pitchFamily="2" charset="2"/>
              <a:buChar char=""/>
            </a:pPr>
            <a:r>
              <a:rPr lang="en-GB" sz="1400" dirty="0">
                <a:effectLst/>
                <a:latin typeface="Arial" panose="020B0604020202020204" pitchFamily="34" charset="0"/>
                <a:ea typeface="Calibri" panose="020F0502020204030204" pitchFamily="34" charset="0"/>
                <a:cs typeface="Arial" panose="020B0604020202020204" pitchFamily="34" charset="0"/>
              </a:rPr>
              <a:t>What are you proud of about yourself?</a:t>
            </a:r>
          </a:p>
          <a:p>
            <a:pPr marL="342900" lvl="0" indent="-342900">
              <a:lnSpc>
                <a:spcPct val="107000"/>
              </a:lnSpc>
              <a:buClr>
                <a:srgbClr val="00AEEF"/>
              </a:buClr>
              <a:buSzPts val="1400"/>
              <a:buFont typeface="Wingdings" panose="05000000000000000000" pitchFamily="2" charset="2"/>
              <a:buChar char=""/>
            </a:pPr>
            <a:r>
              <a:rPr lang="en-GB" sz="1400" dirty="0">
                <a:effectLst/>
                <a:latin typeface="Arial" panose="020B0604020202020204" pitchFamily="34" charset="0"/>
                <a:ea typeface="Calibri" panose="020F0502020204030204" pitchFamily="34" charset="0"/>
                <a:cs typeface="Arial" panose="020B0604020202020204" pitchFamily="34" charset="0"/>
              </a:rPr>
              <a:t>How can you respect and appreciate other people’s identity?</a:t>
            </a:r>
          </a:p>
          <a:p>
            <a:pPr marL="342900" lvl="0" indent="-342900">
              <a:lnSpc>
                <a:spcPct val="107000"/>
              </a:lnSpc>
              <a:buClr>
                <a:srgbClr val="00AEEF"/>
              </a:buClr>
              <a:buSzPts val="1400"/>
              <a:buFont typeface="Wingdings" panose="05000000000000000000" pitchFamily="2" charset="2"/>
              <a:buChar char=""/>
            </a:pPr>
            <a:r>
              <a:rPr lang="en-GB" sz="1400" dirty="0">
                <a:effectLst/>
                <a:latin typeface="Arial" panose="020B0604020202020204" pitchFamily="34" charset="0"/>
                <a:ea typeface="Calibri" panose="020F0502020204030204" pitchFamily="34" charset="0"/>
                <a:cs typeface="Arial" panose="020B0604020202020204" pitchFamily="34" charset="0"/>
              </a:rPr>
              <a:t>How might you share this with them?</a:t>
            </a:r>
          </a:p>
          <a:p>
            <a:pPr marL="342900" lvl="0" indent="-342900">
              <a:lnSpc>
                <a:spcPct val="107000"/>
              </a:lnSpc>
              <a:spcAft>
                <a:spcPts val="800"/>
              </a:spcAft>
              <a:buClr>
                <a:srgbClr val="00AEEF"/>
              </a:buClr>
              <a:buSzPts val="1400"/>
              <a:buFont typeface="Wingdings" panose="05000000000000000000" pitchFamily="2" charset="2"/>
              <a:buChar char=""/>
            </a:pPr>
            <a:r>
              <a:rPr lang="en-GB" sz="1400" dirty="0">
                <a:effectLst/>
                <a:latin typeface="Arial" panose="020B0604020202020204" pitchFamily="34" charset="0"/>
                <a:ea typeface="Calibri" panose="020F0502020204030204" pitchFamily="34" charset="0"/>
                <a:cs typeface="Arial" panose="020B0604020202020204" pitchFamily="34" charset="0"/>
              </a:rPr>
              <a:t>How does respecting different identities make for a better world?</a:t>
            </a:r>
          </a:p>
        </p:txBody>
      </p:sp>
    </p:spTree>
    <p:extLst>
      <p:ext uri="{BB962C8B-B14F-4D97-AF65-F5344CB8AC3E}">
        <p14:creationId xmlns:p14="http://schemas.microsoft.com/office/powerpoint/2010/main" val="1248567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189B3A-D0E7-E640-B1F0-3B483591A08C}"/>
              </a:ext>
            </a:extLst>
          </p:cNvPr>
          <p:cNvSpPr>
            <a:spLocks noGrp="1"/>
          </p:cNvSpPr>
          <p:nvPr>
            <p:ph type="body" sz="quarter" idx="14"/>
          </p:nvPr>
        </p:nvSpPr>
        <p:spPr>
          <a:xfrm>
            <a:off x="528742" y="594238"/>
            <a:ext cx="3033608" cy="588605"/>
          </a:xfrm>
        </p:spPr>
        <p:txBody>
          <a:bodyPr/>
          <a:lstStyle/>
          <a:p>
            <a:r>
              <a:rPr lang="en-US" sz="3200" dirty="0">
                <a:latin typeface="Arial Black" panose="020B0A04020102020204" pitchFamily="34" charset="0"/>
              </a:rPr>
              <a:t>MORE INFO</a:t>
            </a:r>
          </a:p>
        </p:txBody>
      </p:sp>
      <p:sp>
        <p:nvSpPr>
          <p:cNvPr id="4" name="Text Placeholder 3">
            <a:extLst>
              <a:ext uri="{FF2B5EF4-FFF2-40B4-BE49-F238E27FC236}">
                <a16:creationId xmlns:a16="http://schemas.microsoft.com/office/drawing/2014/main" id="{90C7C574-9573-5D42-A50A-7E87DA182D29}"/>
              </a:ext>
            </a:extLst>
          </p:cNvPr>
          <p:cNvSpPr>
            <a:spLocks noGrp="1"/>
          </p:cNvSpPr>
          <p:nvPr>
            <p:ph type="body" sz="quarter" idx="17"/>
          </p:nvPr>
        </p:nvSpPr>
        <p:spPr/>
        <p:txBody>
          <a:bodyPr/>
          <a:lstStyle/>
          <a:p>
            <a:r>
              <a:rPr lang="en-US" sz="2400" dirty="0">
                <a:latin typeface="Arial Black" panose="020B0A04020102020204" pitchFamily="34" charset="0"/>
                <a:cs typeface="Arial" panose="020B0604020202020204" pitchFamily="34" charset="0"/>
              </a:rPr>
              <a:t>RRSA WEBSITE</a:t>
            </a:r>
          </a:p>
        </p:txBody>
      </p:sp>
      <p:sp>
        <p:nvSpPr>
          <p:cNvPr id="6" name="Text Placeholder 5">
            <a:extLst>
              <a:ext uri="{FF2B5EF4-FFF2-40B4-BE49-F238E27FC236}">
                <a16:creationId xmlns:a16="http://schemas.microsoft.com/office/drawing/2014/main" id="{1655297F-1DF4-2847-81FC-29805F363780}"/>
              </a:ext>
            </a:extLst>
          </p:cNvPr>
          <p:cNvSpPr>
            <a:spLocks noGrp="1"/>
          </p:cNvSpPr>
          <p:nvPr>
            <p:ph type="body" sz="quarter" idx="23"/>
          </p:nvPr>
        </p:nvSpPr>
        <p:spPr>
          <a:xfrm>
            <a:off x="6586401" y="2071688"/>
            <a:ext cx="5305425" cy="1262062"/>
          </a:xfrm>
        </p:spPr>
        <p:txBody>
          <a:bodyPr/>
          <a:lstStyle/>
          <a:p>
            <a:pPr rtl="0" fontAlgn="base"/>
            <a:r>
              <a:rPr lang="en-GB" dirty="0">
                <a:latin typeface="Arial" panose="020B0604020202020204" pitchFamily="34" charset="0"/>
                <a:cs typeface="Arial" panose="020B0604020202020204" pitchFamily="34" charset="0"/>
              </a:rPr>
              <a:t>For more information or to download previous Article of the Week packs please visit the RRSA website by clicking on the link below.</a:t>
            </a:r>
            <a:endParaRPr lang="en-GB" b="0" dirty="0">
              <a:effectLst/>
              <a:latin typeface="Arial" panose="020B0604020202020204" pitchFamily="34" charset="0"/>
              <a:cs typeface="Arial" panose="020B0604020202020204" pitchFamily="34" charset="0"/>
            </a:endParaRPr>
          </a:p>
        </p:txBody>
      </p:sp>
      <p:pic>
        <p:nvPicPr>
          <p:cNvPr id="8" name="Picture 7" descr="A group of people posing for a photo&#10;&#10;Description automatically generated with medium confidence">
            <a:extLst>
              <a:ext uri="{FF2B5EF4-FFF2-40B4-BE49-F238E27FC236}">
                <a16:creationId xmlns:a16="http://schemas.microsoft.com/office/drawing/2014/main" id="{D31FC92E-22A0-FD94-9E6F-5E0F26139D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53" r="-5618"/>
          <a:stretch/>
        </p:blipFill>
        <p:spPr>
          <a:xfrm>
            <a:off x="906104" y="2762249"/>
            <a:ext cx="4077286" cy="2228851"/>
          </a:xfrm>
          <a:prstGeom prst="rect">
            <a:avLst/>
          </a:prstGeom>
        </p:spPr>
      </p:pic>
      <p:sp>
        <p:nvSpPr>
          <p:cNvPr id="10" name="Rectangle 9">
            <a:extLst>
              <a:ext uri="{FF2B5EF4-FFF2-40B4-BE49-F238E27FC236}">
                <a16:creationId xmlns:a16="http://schemas.microsoft.com/office/drawing/2014/main" id="{89E591FB-6F15-7726-9D21-562B72C0AA5A}"/>
              </a:ext>
            </a:extLst>
          </p:cNvPr>
          <p:cNvSpPr/>
          <p:nvPr/>
        </p:nvSpPr>
        <p:spPr>
          <a:xfrm>
            <a:off x="6586401" y="3524251"/>
            <a:ext cx="2205174" cy="61912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rial Black" panose="020B0A04020102020204" pitchFamily="34" charset="0"/>
                <a:hlinkClick r:id="rId3">
                  <a:extLst>
                    <a:ext uri="{A12FA001-AC4F-418D-AE19-62706E023703}">
                      <ahyp:hlinkClr xmlns:ahyp="http://schemas.microsoft.com/office/drawing/2018/hyperlinkcolor" val="tx"/>
                    </a:ext>
                  </a:extLst>
                </a:hlinkClick>
              </a:rPr>
              <a:t>CLICK HERE</a:t>
            </a:r>
            <a:endParaRPr lang="en-GB" sz="2000"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3406779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0FB738-3242-7420-5F48-7D5A139C5F0D}"/>
              </a:ext>
            </a:extLst>
          </p:cNvPr>
          <p:cNvSpPr>
            <a:spLocks noGrp="1"/>
          </p:cNvSpPr>
          <p:nvPr>
            <p:ph type="body" sz="quarter" idx="14"/>
          </p:nvPr>
        </p:nvSpPr>
        <p:spPr>
          <a:xfrm>
            <a:off x="528741" y="552685"/>
            <a:ext cx="4648901" cy="671704"/>
          </a:xfrm>
        </p:spPr>
        <p:txBody>
          <a:bodyPr/>
          <a:lstStyle/>
          <a:p>
            <a:r>
              <a:rPr lang="en-US" sz="3800" dirty="0">
                <a:latin typeface="Arial Black" panose="020B0A04020102020204" pitchFamily="34" charset="0"/>
              </a:rPr>
              <a:t>INSTRUCTIONS</a:t>
            </a:r>
          </a:p>
        </p:txBody>
      </p:sp>
      <p:sp>
        <p:nvSpPr>
          <p:cNvPr id="3" name="Text Placeholder 2">
            <a:extLst>
              <a:ext uri="{FF2B5EF4-FFF2-40B4-BE49-F238E27FC236}">
                <a16:creationId xmlns:a16="http://schemas.microsoft.com/office/drawing/2014/main" id="{98D00085-8411-AF7F-9711-1A068B2FD76C}"/>
              </a:ext>
            </a:extLst>
          </p:cNvPr>
          <p:cNvSpPr>
            <a:spLocks noGrp="1"/>
          </p:cNvSpPr>
          <p:nvPr>
            <p:ph type="body" sz="quarter" idx="21"/>
          </p:nvPr>
        </p:nvSpPr>
        <p:spPr>
          <a:xfrm>
            <a:off x="6368214" y="1583987"/>
            <a:ext cx="5471485" cy="4490853"/>
          </a:xfrm>
        </p:spPr>
        <p:txBody>
          <a:bodyPr>
            <a:normAutofit/>
          </a:bodyPr>
          <a:lstStyle/>
          <a:p>
            <a:pPr>
              <a:lnSpc>
                <a:spcPct val="150000"/>
              </a:lnSpc>
            </a:pPr>
            <a:r>
              <a:rPr lang="en-US" dirty="0">
                <a:solidFill>
                  <a:srgbClr val="00AEEF"/>
                </a:solidFill>
                <a:latin typeface="Arial" panose="020B0604020202020204" pitchFamily="34" charset="0"/>
                <a:cs typeface="Arial" panose="020B0604020202020204" pitchFamily="34" charset="0"/>
              </a:rPr>
              <a:t>Slide 3</a:t>
            </a:r>
            <a:r>
              <a:rPr lang="en-US" dirty="0">
                <a:latin typeface="Arial" panose="020B0604020202020204" pitchFamily="34" charset="0"/>
                <a:cs typeface="Arial" panose="020B0604020202020204" pitchFamily="34" charset="0"/>
              </a:rPr>
              <a:t>: Introducing Articles 7 &amp; 8</a:t>
            </a:r>
          </a:p>
          <a:p>
            <a:pPr>
              <a:lnSpc>
                <a:spcPct val="150000"/>
              </a:lnSpc>
            </a:pPr>
            <a:r>
              <a:rPr lang="en-US" dirty="0">
                <a:solidFill>
                  <a:srgbClr val="00AEEF"/>
                </a:solidFill>
                <a:latin typeface="Arial" panose="020B0604020202020204" pitchFamily="34" charset="0"/>
                <a:cs typeface="Arial" panose="020B0604020202020204" pitchFamily="34" charset="0"/>
              </a:rPr>
              <a:t>Slide 4 &amp; 5</a:t>
            </a:r>
            <a:r>
              <a:rPr lang="en-US" dirty="0">
                <a:latin typeface="Arial" panose="020B0604020202020204" pitchFamily="34" charset="0"/>
                <a:cs typeface="Arial" panose="020B0604020202020204" pitchFamily="34" charset="0"/>
              </a:rPr>
              <a:t>: Exploring Article 7 &amp; 8 - Question and Answers</a:t>
            </a:r>
          </a:p>
          <a:p>
            <a:pPr>
              <a:lnSpc>
                <a:spcPct val="150000"/>
              </a:lnSpc>
            </a:pPr>
            <a:r>
              <a:rPr lang="en-US" dirty="0">
                <a:solidFill>
                  <a:srgbClr val="00AEEF"/>
                </a:solidFill>
                <a:latin typeface="Arial" panose="020B0604020202020204" pitchFamily="34" charset="0"/>
                <a:cs typeface="Arial" panose="020B0604020202020204" pitchFamily="34" charset="0"/>
              </a:rPr>
              <a:t>Slide 6, 7 &amp; 8 </a:t>
            </a:r>
            <a:r>
              <a:rPr lang="en-US" dirty="0">
                <a:latin typeface="Arial" panose="020B0604020202020204" pitchFamily="34" charset="0"/>
                <a:cs typeface="Arial" panose="020B0604020202020204" pitchFamily="34" charset="0"/>
              </a:rPr>
              <a:t>: Primary activities</a:t>
            </a:r>
          </a:p>
          <a:p>
            <a:pPr>
              <a:lnSpc>
                <a:spcPct val="150000"/>
              </a:lnSpc>
            </a:pPr>
            <a:r>
              <a:rPr lang="en-US" dirty="0">
                <a:solidFill>
                  <a:srgbClr val="00AEEF"/>
                </a:solidFill>
                <a:latin typeface="Arial" panose="020B0604020202020204" pitchFamily="34" charset="0"/>
                <a:cs typeface="Arial" panose="020B0604020202020204" pitchFamily="34" charset="0"/>
              </a:rPr>
              <a:t>Slide 9, 10 &amp; 11</a:t>
            </a:r>
            <a:r>
              <a:rPr lang="en-US" dirty="0">
                <a:latin typeface="Arial" panose="020B0604020202020204" pitchFamily="34" charset="0"/>
                <a:cs typeface="Arial" panose="020B0604020202020204" pitchFamily="34" charset="0"/>
              </a:rPr>
              <a:t>: Secondary activities</a:t>
            </a:r>
          </a:p>
          <a:p>
            <a:pPr>
              <a:lnSpc>
                <a:spcPct val="150000"/>
              </a:lnSpc>
            </a:pPr>
            <a:r>
              <a:rPr lang="en-US" dirty="0">
                <a:solidFill>
                  <a:srgbClr val="00AEEF"/>
                </a:solidFill>
                <a:latin typeface="Arial" panose="020B0604020202020204" pitchFamily="34" charset="0"/>
                <a:cs typeface="Arial" panose="020B0604020202020204" pitchFamily="34" charset="0"/>
              </a:rPr>
              <a:t>Slide 12</a:t>
            </a:r>
            <a:r>
              <a:rPr lang="en-US" dirty="0">
                <a:latin typeface="Arial" panose="020B0604020202020204" pitchFamily="34" charset="0"/>
                <a:cs typeface="Arial" panose="020B0604020202020204" pitchFamily="34" charset="0"/>
              </a:rPr>
              <a:t>: Reflection</a:t>
            </a:r>
          </a:p>
        </p:txBody>
      </p:sp>
    </p:spTree>
    <p:extLst>
      <p:ext uri="{BB962C8B-B14F-4D97-AF65-F5344CB8AC3E}">
        <p14:creationId xmlns:p14="http://schemas.microsoft.com/office/powerpoint/2010/main" val="640117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189B3A-D0E7-E640-B1F0-3B483591A08C}"/>
              </a:ext>
            </a:extLst>
          </p:cNvPr>
          <p:cNvSpPr>
            <a:spLocks noGrp="1"/>
          </p:cNvSpPr>
          <p:nvPr>
            <p:ph type="body" sz="quarter" idx="14"/>
          </p:nvPr>
        </p:nvSpPr>
        <p:spPr>
          <a:xfrm>
            <a:off x="612631" y="596768"/>
            <a:ext cx="4019508" cy="533205"/>
          </a:xfrm>
        </p:spPr>
        <p:txBody>
          <a:bodyPr/>
          <a:lstStyle/>
          <a:p>
            <a:r>
              <a:rPr lang="en-US" sz="2800" dirty="0">
                <a:latin typeface="Arial Black" panose="020B0A04020102020204" pitchFamily="34" charset="0"/>
              </a:rPr>
              <a:t>ARTICLES 7 &amp; 8</a:t>
            </a:r>
          </a:p>
        </p:txBody>
      </p:sp>
      <p:sp>
        <p:nvSpPr>
          <p:cNvPr id="4" name="Text Placeholder 3">
            <a:extLst>
              <a:ext uri="{FF2B5EF4-FFF2-40B4-BE49-F238E27FC236}">
                <a16:creationId xmlns:a16="http://schemas.microsoft.com/office/drawing/2014/main" id="{90C7C574-9573-5D42-A50A-7E87DA182D29}"/>
              </a:ext>
            </a:extLst>
          </p:cNvPr>
          <p:cNvSpPr>
            <a:spLocks noGrp="1"/>
          </p:cNvSpPr>
          <p:nvPr>
            <p:ph type="body" sz="quarter" idx="17"/>
          </p:nvPr>
        </p:nvSpPr>
        <p:spPr>
          <a:xfrm>
            <a:off x="6586402" y="481352"/>
            <a:ext cx="5305425" cy="520619"/>
          </a:xfrm>
        </p:spPr>
        <p:txBody>
          <a:bodyPr/>
          <a:lstStyle/>
          <a:p>
            <a:r>
              <a:rPr lang="en-GB" sz="2400" dirty="0">
                <a:latin typeface="Arial" panose="020B0604020202020204" pitchFamily="34" charset="0"/>
                <a:cs typeface="Arial" panose="020B0604020202020204" pitchFamily="34" charset="0"/>
              </a:rPr>
              <a:t>Article 7 &amp; 8</a:t>
            </a:r>
            <a:endParaRPr lang="en-US" sz="2800" dirty="0">
              <a:latin typeface="Arial Black" panose="020B0A04020102020204" pitchFamily="34" charset="0"/>
            </a:endParaRPr>
          </a:p>
        </p:txBody>
      </p:sp>
      <p:sp>
        <p:nvSpPr>
          <p:cNvPr id="6" name="Text Placeholder 5">
            <a:extLst>
              <a:ext uri="{FF2B5EF4-FFF2-40B4-BE49-F238E27FC236}">
                <a16:creationId xmlns:a16="http://schemas.microsoft.com/office/drawing/2014/main" id="{1655297F-1DF4-2847-81FC-29805F363780}"/>
              </a:ext>
            </a:extLst>
          </p:cNvPr>
          <p:cNvSpPr>
            <a:spLocks noGrp="1"/>
          </p:cNvSpPr>
          <p:nvPr>
            <p:ph type="body" sz="quarter" idx="23"/>
          </p:nvPr>
        </p:nvSpPr>
        <p:spPr>
          <a:xfrm>
            <a:off x="6586402" y="1021337"/>
            <a:ext cx="5305424" cy="2032000"/>
          </a:xfrm>
        </p:spPr>
        <p:txBody>
          <a:bodyPr>
            <a:noAutofit/>
          </a:bodyPr>
          <a:lstStyle/>
          <a:p>
            <a:pPr algn="l" rtl="0" fontAlgn="base"/>
            <a:r>
              <a:rPr lang="en-GB" sz="1600" b="1" dirty="0">
                <a:latin typeface="Arial" panose="020B0604020202020204" pitchFamily="34" charset="0"/>
                <a:cs typeface="Arial" panose="020B0604020202020204" pitchFamily="34" charset="0"/>
              </a:rPr>
              <a:t>Article 7 – birth registration, name, nationality, care</a:t>
            </a:r>
          </a:p>
          <a:p>
            <a:pPr algn="l" rtl="0" fontAlgn="base"/>
            <a:r>
              <a:rPr lang="en-GB" sz="1600" dirty="0">
                <a:latin typeface="Arial" panose="020B0604020202020204" pitchFamily="34" charset="0"/>
                <a:cs typeface="Arial" panose="020B0604020202020204" pitchFamily="34" charset="0"/>
              </a:rPr>
              <a:t>Every child has the right to be registered at birth, to have a name and nationality, and, as far as possible, to know and be cared for by their parents.</a:t>
            </a:r>
          </a:p>
          <a:p>
            <a:pPr algn="l" rtl="0" fontAlgn="base"/>
            <a:r>
              <a:rPr lang="en-GB" sz="1600" b="1" dirty="0">
                <a:latin typeface="Arial" panose="020B0604020202020204" pitchFamily="34" charset="0"/>
                <a:cs typeface="Arial" panose="020B0604020202020204" pitchFamily="34" charset="0"/>
              </a:rPr>
              <a:t>Article 8 – Protection and Preservation of Identity</a:t>
            </a:r>
          </a:p>
          <a:p>
            <a:pPr algn="l" rtl="0" fontAlgn="base"/>
            <a:r>
              <a:rPr lang="en-GB" sz="1600" dirty="0">
                <a:latin typeface="Arial" panose="020B0604020202020204" pitchFamily="34" charset="0"/>
                <a:cs typeface="Arial" panose="020B0604020202020204" pitchFamily="34" charset="0"/>
              </a:rPr>
              <a:t>Every child has the right to an identity. Governments must respect and protect that right, and prevent the child’s name, nationality or family relationships from being changed unlawfully.</a:t>
            </a:r>
          </a:p>
          <a:p>
            <a:pPr algn="l" rtl="0" fontAlgn="base"/>
            <a:endParaRPr lang="en-GB" sz="1800" dirty="0">
              <a:effectLst/>
              <a:latin typeface="Arial" panose="020B0604020202020204" pitchFamily="34" charset="0"/>
              <a:ea typeface="Calibri" panose="020F0502020204030204" pitchFamily="34" charset="0"/>
              <a:cs typeface="Arial" panose="020B0604020202020204" pitchFamily="34" charset="0"/>
            </a:endParaRPr>
          </a:p>
          <a:p>
            <a:pPr algn="l" rtl="0" fontAlgn="base"/>
            <a:endParaRPr lang="en-GB" b="0" i="0" dirty="0">
              <a:solidFill>
                <a:srgbClr val="000000"/>
              </a:solidFill>
              <a:effectLst/>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627778A1-9760-5310-3D0C-C99F762FA511}"/>
              </a:ext>
            </a:extLst>
          </p:cNvPr>
          <p:cNvSpPr txBox="1"/>
          <p:nvPr/>
        </p:nvSpPr>
        <p:spPr>
          <a:xfrm>
            <a:off x="616366" y="1545129"/>
            <a:ext cx="5502943" cy="584775"/>
          </a:xfrm>
          <a:prstGeom prst="rect">
            <a:avLst/>
          </a:prstGeom>
          <a:noFill/>
        </p:spPr>
        <p:txBody>
          <a:bodyPr wrap="square" lIns="91440" tIns="45720" rIns="91440" bIns="45720" rtlCol="0" anchor="t">
            <a:spAutoFit/>
          </a:bodyPr>
          <a:lstStyle/>
          <a:p>
            <a:r>
              <a:rPr lang="en-GB" sz="1600" dirty="0">
                <a:latin typeface="Arial"/>
                <a:cs typeface="Arial"/>
              </a:rPr>
              <a:t>Kathy Allan, RRSA Professional Adviser, </a:t>
            </a:r>
            <a:endParaRPr lang="en-US" dirty="0"/>
          </a:p>
          <a:p>
            <a:r>
              <a:rPr lang="en-GB" sz="1600" dirty="0">
                <a:latin typeface="Arial" panose="020B0604020202020204" pitchFamily="34" charset="0"/>
                <a:cs typeface="Arial" panose="020B0604020202020204" pitchFamily="34" charset="0"/>
              </a:rPr>
              <a:t>introduces Articles 7 &amp; 8</a:t>
            </a:r>
          </a:p>
        </p:txBody>
      </p:sp>
      <p:sp>
        <p:nvSpPr>
          <p:cNvPr id="5" name="TextBox 4">
            <a:extLst>
              <a:ext uri="{FF2B5EF4-FFF2-40B4-BE49-F238E27FC236}">
                <a16:creationId xmlns:a16="http://schemas.microsoft.com/office/drawing/2014/main" id="{AFE197FF-E6E9-DBAD-E48D-989B8106B534}"/>
              </a:ext>
            </a:extLst>
          </p:cNvPr>
          <p:cNvSpPr txBox="1"/>
          <p:nvPr/>
        </p:nvSpPr>
        <p:spPr>
          <a:xfrm>
            <a:off x="1312120" y="6091411"/>
            <a:ext cx="3510099" cy="338554"/>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Click </a:t>
            </a:r>
            <a:r>
              <a:rPr lang="en-GB" sz="1600" b="1"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here</a:t>
            </a:r>
            <a:r>
              <a:rPr lang="en-GB" sz="1600" dirty="0">
                <a:solidFill>
                  <a:schemeClr val="bg1"/>
                </a:solidFill>
                <a:latin typeface="Arial" panose="020B0604020202020204" pitchFamily="34" charset="0"/>
                <a:cs typeface="Arial" panose="020B0604020202020204" pitchFamily="34" charset="0"/>
              </a:rPr>
              <a:t> to watch on YouTube</a:t>
            </a:r>
          </a:p>
        </p:txBody>
      </p:sp>
      <p:pic>
        <p:nvPicPr>
          <p:cNvPr id="9" name="Graphic 8">
            <a:extLst>
              <a:ext uri="{FF2B5EF4-FFF2-40B4-BE49-F238E27FC236}">
                <a16:creationId xmlns:a16="http://schemas.microsoft.com/office/drawing/2014/main" id="{CC5F09E1-1844-6EBC-6CCD-4B3BE909B4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86403" y="3857268"/>
            <a:ext cx="1585406" cy="2113874"/>
          </a:xfrm>
          <a:prstGeom prst="rect">
            <a:avLst/>
          </a:prstGeom>
        </p:spPr>
      </p:pic>
      <p:pic>
        <p:nvPicPr>
          <p:cNvPr id="11" name="Graphic 10">
            <a:extLst>
              <a:ext uri="{FF2B5EF4-FFF2-40B4-BE49-F238E27FC236}">
                <a16:creationId xmlns:a16="http://schemas.microsoft.com/office/drawing/2014/main" id="{79273155-0A71-DCAA-1A17-45741DF46B8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42239" y="3857268"/>
            <a:ext cx="1585406" cy="2113875"/>
          </a:xfrm>
          <a:prstGeom prst="rect">
            <a:avLst/>
          </a:prstGeom>
        </p:spPr>
      </p:pic>
      <p:pic>
        <p:nvPicPr>
          <p:cNvPr id="12" name="AoW video 7 and 8">
            <a:hlinkClick r:id="" action="ppaction://media"/>
            <a:extLst>
              <a:ext uri="{FF2B5EF4-FFF2-40B4-BE49-F238E27FC236}">
                <a16:creationId xmlns:a16="http://schemas.microsoft.com/office/drawing/2014/main" id="{BA400472-F3FD-B48C-B4DE-68E095BD5A36}"/>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87580" y="2674544"/>
            <a:ext cx="4296774" cy="2416936"/>
          </a:xfrm>
          <a:prstGeom prst="rect">
            <a:avLst/>
          </a:prstGeom>
        </p:spPr>
      </p:pic>
    </p:spTree>
    <p:extLst>
      <p:ext uri="{BB962C8B-B14F-4D97-AF65-F5344CB8AC3E}">
        <p14:creationId xmlns:p14="http://schemas.microsoft.com/office/powerpoint/2010/main" val="409143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85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fill="hold" display="0">
                  <p:stCondLst>
                    <p:cond delay="indefinite"/>
                  </p:stCondLst>
                </p:cTn>
                <p:tgtEl>
                  <p:spTgt spid="1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DD6C81-8AA4-E041-AAF8-8EB97BD3C477}"/>
              </a:ext>
            </a:extLst>
          </p:cNvPr>
          <p:cNvSpPr>
            <a:spLocks noGrp="1"/>
          </p:cNvSpPr>
          <p:nvPr>
            <p:ph type="body" sz="quarter" idx="14"/>
          </p:nvPr>
        </p:nvSpPr>
        <p:spPr>
          <a:xfrm>
            <a:off x="6536001" y="476934"/>
            <a:ext cx="4389173" cy="921003"/>
          </a:xfrm>
        </p:spPr>
        <p:txBody>
          <a:bodyPr/>
          <a:lstStyle/>
          <a:p>
            <a:r>
              <a:rPr lang="en-US" sz="2800" dirty="0">
                <a:latin typeface="Arial Black" panose="020B0A04020102020204" pitchFamily="34" charset="0"/>
              </a:rPr>
              <a:t>EXPLORING ARTICLES 7 &amp; 8</a:t>
            </a:r>
          </a:p>
        </p:txBody>
      </p:sp>
      <p:sp>
        <p:nvSpPr>
          <p:cNvPr id="3" name="Text Placeholder 2">
            <a:extLst>
              <a:ext uri="{FF2B5EF4-FFF2-40B4-BE49-F238E27FC236}">
                <a16:creationId xmlns:a16="http://schemas.microsoft.com/office/drawing/2014/main" id="{D795E4B6-838B-EB4E-BE98-33E79F1EFA72}"/>
              </a:ext>
            </a:extLst>
          </p:cNvPr>
          <p:cNvSpPr>
            <a:spLocks noGrp="1"/>
          </p:cNvSpPr>
          <p:nvPr>
            <p:ph type="body" sz="quarter" idx="17"/>
          </p:nvPr>
        </p:nvSpPr>
        <p:spPr>
          <a:xfrm>
            <a:off x="6535899" y="3681012"/>
            <a:ext cx="5484651" cy="224238"/>
          </a:xfrm>
        </p:spPr>
        <p:txBody>
          <a:bodyPr/>
          <a:lstStyle/>
          <a:p>
            <a:r>
              <a:rPr lang="en-US" dirty="0">
                <a:latin typeface="Arial" panose="020B0604020202020204" pitchFamily="34" charset="0"/>
                <a:cs typeface="Arial" panose="020B0604020202020204" pitchFamily="34" charset="0"/>
              </a:rPr>
              <a:t>Have a think and write down some answers.</a:t>
            </a:r>
          </a:p>
        </p:txBody>
      </p:sp>
      <p:sp>
        <p:nvSpPr>
          <p:cNvPr id="5" name="Text Placeholder 4">
            <a:extLst>
              <a:ext uri="{FF2B5EF4-FFF2-40B4-BE49-F238E27FC236}">
                <a16:creationId xmlns:a16="http://schemas.microsoft.com/office/drawing/2014/main" id="{80BACD06-3EA4-8443-8E69-00A32D75E953}"/>
              </a:ext>
            </a:extLst>
          </p:cNvPr>
          <p:cNvSpPr>
            <a:spLocks noGrp="1"/>
          </p:cNvSpPr>
          <p:nvPr>
            <p:ph type="body" sz="quarter" idx="23"/>
          </p:nvPr>
        </p:nvSpPr>
        <p:spPr>
          <a:xfrm>
            <a:off x="6535899" y="2141136"/>
            <a:ext cx="5351301" cy="1357312"/>
          </a:xfrm>
        </p:spPr>
        <p:txBody>
          <a:bodyPr>
            <a:normAutofit/>
          </a:bodyPr>
          <a:lstStyle/>
          <a:p>
            <a:r>
              <a:rPr lang="en-GB" sz="2400" dirty="0">
                <a:effectLst/>
                <a:latin typeface="Arial" panose="020B0604020202020204" pitchFamily="34" charset="0"/>
                <a:ea typeface="Roboto Medium" panose="02000000000000000000" pitchFamily="2" charset="0"/>
                <a:cs typeface="Arial" panose="020B0604020202020204" pitchFamily="34" charset="0"/>
              </a:rPr>
              <a:t>List as many things as you can think of that help to make you a unique and wonderful person!</a:t>
            </a:r>
            <a:endParaRPr lang="en-US" sz="4400" dirty="0">
              <a:latin typeface="Arial" panose="020B0604020202020204" pitchFamily="34" charset="0"/>
              <a:ea typeface="Roboto Medium" panose="02000000000000000000" pitchFamily="2" charset="0"/>
              <a:cs typeface="Arial" panose="020B0604020202020204" pitchFamily="34" charset="0"/>
            </a:endParaRPr>
          </a:p>
        </p:txBody>
      </p:sp>
    </p:spTree>
    <p:extLst>
      <p:ext uri="{BB962C8B-B14F-4D97-AF65-F5344CB8AC3E}">
        <p14:creationId xmlns:p14="http://schemas.microsoft.com/office/powerpoint/2010/main" val="30056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DAE188-B461-304A-9ACF-B4696591BBA5}"/>
              </a:ext>
            </a:extLst>
          </p:cNvPr>
          <p:cNvSpPr>
            <a:spLocks noGrp="1"/>
          </p:cNvSpPr>
          <p:nvPr>
            <p:ph type="body" sz="quarter" idx="14"/>
          </p:nvPr>
        </p:nvSpPr>
        <p:spPr>
          <a:xfrm>
            <a:off x="528741" y="376665"/>
            <a:ext cx="4338534" cy="921003"/>
          </a:xfrm>
        </p:spPr>
        <p:txBody>
          <a:bodyPr/>
          <a:lstStyle/>
          <a:p>
            <a:r>
              <a:rPr lang="en-US" sz="2800" dirty="0">
                <a:latin typeface="Arial Black"/>
              </a:rPr>
              <a:t>EXPLORING ARTICLES 7 &amp; 8</a:t>
            </a:r>
            <a:endParaRPr lang="en-US" sz="2800" dirty="0">
              <a:latin typeface="Arial Black" panose="020B0A04020102020204" pitchFamily="34" charset="0"/>
            </a:endParaRPr>
          </a:p>
        </p:txBody>
      </p:sp>
      <p:sp>
        <p:nvSpPr>
          <p:cNvPr id="3" name="Text Placeholder 2">
            <a:extLst>
              <a:ext uri="{FF2B5EF4-FFF2-40B4-BE49-F238E27FC236}">
                <a16:creationId xmlns:a16="http://schemas.microsoft.com/office/drawing/2014/main" id="{969CAE0C-8DF7-5944-AE5F-25312ADF0302}"/>
              </a:ext>
            </a:extLst>
          </p:cNvPr>
          <p:cNvSpPr>
            <a:spLocks noGrp="1"/>
          </p:cNvSpPr>
          <p:nvPr>
            <p:ph type="body" sz="quarter" idx="17"/>
          </p:nvPr>
        </p:nvSpPr>
        <p:spPr>
          <a:xfrm>
            <a:off x="528636" y="6221849"/>
            <a:ext cx="10781619" cy="259486"/>
          </a:xfrm>
        </p:spPr>
        <p:txBody>
          <a:bodyPr/>
          <a:lstStyle/>
          <a:p>
            <a:r>
              <a:rPr lang="en-US" sz="1800" dirty="0">
                <a:latin typeface="Arial Black" panose="020B0A04020102020204" pitchFamily="34" charset="0"/>
              </a:rPr>
              <a:t>Did you think of any other reasons?</a:t>
            </a:r>
          </a:p>
        </p:txBody>
      </p:sp>
      <p:sp>
        <p:nvSpPr>
          <p:cNvPr id="5" name="Text Placeholder 4">
            <a:extLst>
              <a:ext uri="{FF2B5EF4-FFF2-40B4-BE49-F238E27FC236}">
                <a16:creationId xmlns:a16="http://schemas.microsoft.com/office/drawing/2014/main" id="{605676CA-21AD-D447-A863-BE7395533B6E}"/>
              </a:ext>
            </a:extLst>
          </p:cNvPr>
          <p:cNvSpPr>
            <a:spLocks noGrp="1"/>
          </p:cNvSpPr>
          <p:nvPr>
            <p:ph type="body" sz="quarter" idx="21"/>
          </p:nvPr>
        </p:nvSpPr>
        <p:spPr>
          <a:xfrm>
            <a:off x="528636" y="1663676"/>
            <a:ext cx="11471580" cy="3967061"/>
          </a:xfrm>
        </p:spPr>
        <p:txBody>
          <a:bodyPr numCol="2">
            <a:noAutofit/>
          </a:bodyPr>
          <a:lstStyle/>
          <a:p>
            <a:pPr marL="342900" lvl="0" indent="-342900">
              <a:lnSpc>
                <a:spcPct val="107000"/>
              </a:lnSpc>
              <a:buFont typeface="Symbol" panose="05050102010706020507" pitchFamily="18" charset="2"/>
              <a:buChar char=""/>
            </a:pPr>
            <a:r>
              <a:rPr lang="en-GB" sz="1800" dirty="0">
                <a:effectLst/>
                <a:latin typeface="Arial" panose="020B0604020202020204" pitchFamily="34" charset="0"/>
                <a:ea typeface="Roboto Medium" panose="02000000000000000000" pitchFamily="2" charset="0"/>
                <a:cs typeface="Arial" panose="020B0604020202020204" pitchFamily="34" charset="0"/>
              </a:rPr>
              <a:t>Appearance</a:t>
            </a:r>
          </a:p>
          <a:p>
            <a:pPr marL="342900" lvl="0" indent="-342900">
              <a:lnSpc>
                <a:spcPct val="107000"/>
              </a:lnSpc>
              <a:buFont typeface="Symbol" panose="05050102010706020507" pitchFamily="18" charset="2"/>
              <a:buChar char=""/>
            </a:pPr>
            <a:r>
              <a:rPr lang="en-GB" sz="1800" dirty="0">
                <a:effectLst/>
                <a:latin typeface="Arial" panose="020B0604020202020204" pitchFamily="34" charset="0"/>
                <a:ea typeface="Roboto Medium" panose="02000000000000000000" pitchFamily="2" charset="0"/>
                <a:cs typeface="Arial" panose="020B0604020202020204" pitchFamily="34" charset="0"/>
              </a:rPr>
              <a:t>Talents</a:t>
            </a:r>
          </a:p>
          <a:p>
            <a:pPr marL="342900" lvl="0" indent="-342900">
              <a:lnSpc>
                <a:spcPct val="107000"/>
              </a:lnSpc>
              <a:buFont typeface="Symbol" panose="05050102010706020507" pitchFamily="18" charset="2"/>
              <a:buChar char=""/>
            </a:pPr>
            <a:r>
              <a:rPr lang="en-GB" sz="1800" dirty="0">
                <a:effectLst/>
                <a:latin typeface="Arial" panose="020B0604020202020204" pitchFamily="34" charset="0"/>
                <a:ea typeface="Roboto Medium" panose="02000000000000000000" pitchFamily="2" charset="0"/>
                <a:cs typeface="Arial" panose="020B0604020202020204" pitchFamily="34" charset="0"/>
              </a:rPr>
              <a:t>Nationality</a:t>
            </a:r>
          </a:p>
          <a:p>
            <a:pPr marL="342900" lvl="0" indent="-342900">
              <a:lnSpc>
                <a:spcPct val="107000"/>
              </a:lnSpc>
              <a:buFont typeface="Symbol" panose="05050102010706020507" pitchFamily="18" charset="2"/>
              <a:buChar char=""/>
            </a:pPr>
            <a:r>
              <a:rPr lang="en-GB" sz="1800" dirty="0">
                <a:effectLst/>
                <a:latin typeface="Arial" panose="020B0604020202020204" pitchFamily="34" charset="0"/>
                <a:ea typeface="Roboto Medium" panose="02000000000000000000" pitchFamily="2" charset="0"/>
                <a:cs typeface="Arial" panose="020B0604020202020204" pitchFamily="34" charset="0"/>
              </a:rPr>
              <a:t>Life story</a:t>
            </a:r>
          </a:p>
          <a:p>
            <a:pPr marL="342900" lvl="0" indent="-342900">
              <a:lnSpc>
                <a:spcPct val="107000"/>
              </a:lnSpc>
              <a:buFont typeface="Symbol" panose="05050102010706020507" pitchFamily="18" charset="2"/>
              <a:buChar char=""/>
            </a:pPr>
            <a:r>
              <a:rPr lang="en-GB" sz="1800" dirty="0">
                <a:effectLst/>
                <a:latin typeface="Arial" panose="020B0604020202020204" pitchFamily="34" charset="0"/>
                <a:ea typeface="Roboto Medium" panose="02000000000000000000" pitchFamily="2" charset="0"/>
                <a:cs typeface="Arial" panose="020B0604020202020204" pitchFamily="34" charset="0"/>
              </a:rPr>
              <a:t>Name</a:t>
            </a:r>
          </a:p>
          <a:p>
            <a:pPr marL="342900" lvl="0" indent="-342900">
              <a:lnSpc>
                <a:spcPct val="107000"/>
              </a:lnSpc>
              <a:buFont typeface="Symbol" panose="05050102010706020507" pitchFamily="18" charset="2"/>
              <a:buChar char=""/>
            </a:pPr>
            <a:r>
              <a:rPr lang="en-GB" sz="1800" dirty="0">
                <a:effectLst/>
                <a:latin typeface="Arial" panose="020B0604020202020204" pitchFamily="34" charset="0"/>
                <a:ea typeface="Roboto Medium" panose="02000000000000000000" pitchFamily="2" charset="0"/>
                <a:cs typeface="Arial" panose="020B0604020202020204" pitchFamily="34" charset="0"/>
              </a:rPr>
              <a:t>Religion</a:t>
            </a:r>
          </a:p>
          <a:p>
            <a:pPr marL="342900" lvl="0" indent="-342900">
              <a:lnSpc>
                <a:spcPct val="107000"/>
              </a:lnSpc>
              <a:buFont typeface="Symbol" panose="05050102010706020507" pitchFamily="18" charset="2"/>
              <a:buChar char=""/>
            </a:pPr>
            <a:r>
              <a:rPr lang="en-GB" sz="1800" dirty="0">
                <a:effectLst/>
                <a:latin typeface="Arial" panose="020B0604020202020204" pitchFamily="34" charset="0"/>
                <a:ea typeface="Roboto Medium" panose="02000000000000000000" pitchFamily="2" charset="0"/>
                <a:cs typeface="Arial" panose="020B0604020202020204" pitchFamily="34" charset="0"/>
              </a:rPr>
              <a:t>Gender</a:t>
            </a:r>
          </a:p>
          <a:p>
            <a:pPr marL="342900" lvl="0" indent="-342900">
              <a:lnSpc>
                <a:spcPct val="107000"/>
              </a:lnSpc>
              <a:buFont typeface="Symbol" panose="05050102010706020507" pitchFamily="18" charset="2"/>
              <a:buChar char=""/>
            </a:pPr>
            <a:r>
              <a:rPr lang="en-GB" sz="1800" dirty="0">
                <a:effectLst/>
                <a:latin typeface="Arial" panose="020B0604020202020204" pitchFamily="34" charset="0"/>
                <a:ea typeface="Roboto Medium" panose="02000000000000000000" pitchFamily="2" charset="0"/>
                <a:cs typeface="Arial" panose="020B0604020202020204" pitchFamily="34" charset="0"/>
              </a:rPr>
              <a:t>Sexual orientation</a:t>
            </a:r>
          </a:p>
          <a:p>
            <a:pPr marL="342900" lvl="0" indent="-342900">
              <a:lnSpc>
                <a:spcPct val="107000"/>
              </a:lnSpc>
              <a:buFont typeface="Symbol" panose="05050102010706020507" pitchFamily="18" charset="2"/>
              <a:buChar char=""/>
            </a:pPr>
            <a:r>
              <a:rPr lang="en-GB" sz="1800" dirty="0">
                <a:effectLst/>
                <a:latin typeface="Arial" panose="020B0604020202020204" pitchFamily="34" charset="0"/>
                <a:ea typeface="Roboto Medium" panose="02000000000000000000" pitchFamily="2" charset="0"/>
                <a:cs typeface="Arial" panose="020B0604020202020204" pitchFamily="34" charset="0"/>
              </a:rPr>
              <a:t>Family</a:t>
            </a:r>
          </a:p>
          <a:p>
            <a:pPr marL="342900" lvl="0" indent="-342900">
              <a:lnSpc>
                <a:spcPct val="107000"/>
              </a:lnSpc>
              <a:buFont typeface="Symbol" panose="05050102010706020507" pitchFamily="18" charset="2"/>
              <a:buChar char=""/>
            </a:pPr>
            <a:r>
              <a:rPr lang="en-GB" sz="1800" dirty="0">
                <a:effectLst/>
                <a:latin typeface="Arial" panose="020B0604020202020204" pitchFamily="34" charset="0"/>
                <a:ea typeface="Roboto Medium" panose="02000000000000000000" pitchFamily="2" charset="0"/>
                <a:cs typeface="Arial" panose="020B0604020202020204" pitchFamily="34" charset="0"/>
              </a:rPr>
              <a:t>Interests</a:t>
            </a:r>
          </a:p>
          <a:p>
            <a:pPr marL="342900" lvl="0" indent="-342900">
              <a:lnSpc>
                <a:spcPct val="107000"/>
              </a:lnSpc>
              <a:buFont typeface="Symbol" panose="05050102010706020507" pitchFamily="18" charset="2"/>
              <a:buChar char=""/>
            </a:pPr>
            <a:r>
              <a:rPr lang="en-GB" sz="1800" dirty="0">
                <a:effectLst/>
                <a:latin typeface="Arial" panose="020B0604020202020204" pitchFamily="34" charset="0"/>
                <a:ea typeface="Roboto Medium" panose="02000000000000000000" pitchFamily="2" charset="0"/>
                <a:cs typeface="Arial" panose="020B0604020202020204" pitchFamily="34" charset="0"/>
              </a:rPr>
              <a:t>Ethnicity</a:t>
            </a:r>
          </a:p>
          <a:p>
            <a:pPr marL="342900" lvl="0" indent="-342900">
              <a:lnSpc>
                <a:spcPct val="107000"/>
              </a:lnSpc>
              <a:buFont typeface="Symbol" panose="05050102010706020507" pitchFamily="18" charset="2"/>
              <a:buChar char=""/>
            </a:pPr>
            <a:r>
              <a:rPr lang="en-GB" sz="1800" dirty="0">
                <a:effectLst/>
                <a:latin typeface="Arial" panose="020B0604020202020204" pitchFamily="34" charset="0"/>
                <a:ea typeface="Roboto Medium" panose="02000000000000000000" pitchFamily="2" charset="0"/>
                <a:cs typeface="Arial" panose="020B0604020202020204" pitchFamily="34" charset="0"/>
              </a:rPr>
              <a:t>Skills</a:t>
            </a:r>
          </a:p>
          <a:p>
            <a:pPr marL="342900" lvl="0" indent="-342900">
              <a:lnSpc>
                <a:spcPct val="107000"/>
              </a:lnSpc>
              <a:buFont typeface="Symbol" panose="05050102010706020507" pitchFamily="18" charset="2"/>
              <a:buChar char=""/>
            </a:pPr>
            <a:r>
              <a:rPr lang="en-GB" sz="1800" dirty="0">
                <a:effectLst/>
                <a:latin typeface="Arial" panose="020B0604020202020204" pitchFamily="34" charset="0"/>
                <a:ea typeface="Roboto Medium" panose="02000000000000000000" pitchFamily="2" charset="0"/>
                <a:cs typeface="Arial" panose="020B0604020202020204" pitchFamily="34" charset="0"/>
              </a:rPr>
              <a:t>Medical conditions </a:t>
            </a:r>
          </a:p>
          <a:p>
            <a:pPr marL="342900" lvl="0" indent="-342900">
              <a:lnSpc>
                <a:spcPct val="107000"/>
              </a:lnSpc>
              <a:buFont typeface="Symbol" panose="05050102010706020507" pitchFamily="18" charset="2"/>
              <a:buChar char=""/>
            </a:pPr>
            <a:r>
              <a:rPr lang="en-GB" sz="1800" dirty="0">
                <a:effectLst/>
                <a:latin typeface="Arial" panose="020B0604020202020204" pitchFamily="34" charset="0"/>
                <a:ea typeface="Roboto Medium" panose="02000000000000000000" pitchFamily="2" charset="0"/>
                <a:cs typeface="Arial" panose="020B0604020202020204" pitchFamily="34" charset="0"/>
              </a:rPr>
              <a:t>Age </a:t>
            </a:r>
          </a:p>
          <a:p>
            <a:pPr marL="342900" lvl="0" indent="-342900">
              <a:lnSpc>
                <a:spcPct val="107000"/>
              </a:lnSpc>
              <a:buFont typeface="Symbol" panose="05050102010706020507" pitchFamily="18" charset="2"/>
              <a:buChar char=""/>
            </a:pPr>
            <a:r>
              <a:rPr lang="en-GB" sz="1800" dirty="0">
                <a:effectLst/>
                <a:latin typeface="Arial" panose="020B0604020202020204" pitchFamily="34" charset="0"/>
                <a:ea typeface="Roboto Medium" panose="02000000000000000000" pitchFamily="2" charset="0"/>
                <a:cs typeface="Arial" panose="020B0604020202020204" pitchFamily="34" charset="0"/>
              </a:rPr>
              <a:t>Opportunities</a:t>
            </a:r>
          </a:p>
          <a:p>
            <a:pPr marL="342900" lvl="0" indent="-342900">
              <a:lnSpc>
                <a:spcPct val="107000"/>
              </a:lnSpc>
              <a:spcAft>
                <a:spcPts val="800"/>
              </a:spcAft>
              <a:buFont typeface="Symbol" panose="05050102010706020507" pitchFamily="18" charset="2"/>
              <a:buChar char=""/>
            </a:pPr>
            <a:r>
              <a:rPr lang="en-GB" sz="1800" dirty="0">
                <a:effectLst/>
                <a:latin typeface="Arial" panose="020B0604020202020204" pitchFamily="34" charset="0"/>
                <a:ea typeface="Roboto Medium" panose="02000000000000000000" pitchFamily="2" charset="0"/>
                <a:cs typeface="Arial" panose="020B0604020202020204" pitchFamily="34" charset="0"/>
              </a:rPr>
              <a:t>Experiences</a:t>
            </a:r>
          </a:p>
          <a:p>
            <a:pPr marL="0" indent="0" algn="l" rtl="0" fontAlgn="base">
              <a:buNone/>
            </a:pPr>
            <a:endParaRPr lang="en-GB" sz="1500"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858401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767E2F-0883-B9A9-5DEE-F19AEA1475EF}"/>
              </a:ext>
            </a:extLst>
          </p:cNvPr>
          <p:cNvSpPr>
            <a:spLocks noGrp="1"/>
          </p:cNvSpPr>
          <p:nvPr>
            <p:ph type="body" sz="quarter" idx="14"/>
          </p:nvPr>
        </p:nvSpPr>
        <p:spPr>
          <a:xfrm>
            <a:off x="528742" y="552684"/>
            <a:ext cx="6536088" cy="671704"/>
          </a:xfrm>
        </p:spPr>
        <p:txBody>
          <a:bodyPr/>
          <a:lstStyle/>
          <a:p>
            <a:r>
              <a:rPr lang="en-US" sz="3800" dirty="0">
                <a:latin typeface="Arial Black" panose="020B0A04020102020204" pitchFamily="34" charset="0"/>
              </a:rPr>
              <a:t>PRIMARY ACTIVITIES</a:t>
            </a:r>
          </a:p>
        </p:txBody>
      </p:sp>
      <p:sp>
        <p:nvSpPr>
          <p:cNvPr id="3" name="Text Placeholder 2">
            <a:extLst>
              <a:ext uri="{FF2B5EF4-FFF2-40B4-BE49-F238E27FC236}">
                <a16:creationId xmlns:a16="http://schemas.microsoft.com/office/drawing/2014/main" id="{2E809C3F-92F3-A964-CBC8-D5049C1C1F69}"/>
              </a:ext>
            </a:extLst>
          </p:cNvPr>
          <p:cNvSpPr>
            <a:spLocks noGrp="1"/>
          </p:cNvSpPr>
          <p:nvPr>
            <p:ph type="body" sz="quarter" idx="23"/>
          </p:nvPr>
        </p:nvSpPr>
        <p:spPr/>
        <p:txBody>
          <a:bodyPr>
            <a:normAutofit lnSpcReduction="10000"/>
          </a:bodyPr>
          <a:lstStyle/>
          <a:p>
            <a:r>
              <a:rPr lang="en-US" dirty="0">
                <a:latin typeface="Arial" panose="020B0604020202020204" pitchFamily="34" charset="0"/>
                <a:cs typeface="Arial" panose="020B0604020202020204" pitchFamily="34" charset="0"/>
              </a:rPr>
              <a:t>You do not need to complete every activity but if you have time, you can try to complete more than one.</a:t>
            </a:r>
          </a:p>
        </p:txBody>
      </p:sp>
      <p:sp>
        <p:nvSpPr>
          <p:cNvPr id="4" name="Rectangle 3">
            <a:extLst>
              <a:ext uri="{FF2B5EF4-FFF2-40B4-BE49-F238E27FC236}">
                <a16:creationId xmlns:a16="http://schemas.microsoft.com/office/drawing/2014/main" id="{E95D1F9D-23C7-7303-B75E-3F3BD1B912CB}"/>
              </a:ext>
            </a:extLst>
          </p:cNvPr>
          <p:cNvSpPr/>
          <p:nvPr/>
        </p:nvSpPr>
        <p:spPr>
          <a:xfrm>
            <a:off x="528741" y="2137472"/>
            <a:ext cx="6536088" cy="2151499"/>
          </a:xfrm>
          <a:prstGeom prst="rect">
            <a:avLst/>
          </a:prstGeom>
          <a:solidFill>
            <a:srgbClr val="DD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05F42D4-759C-0084-0604-75C92CF20A90}"/>
              </a:ext>
            </a:extLst>
          </p:cNvPr>
          <p:cNvSpPr/>
          <p:nvPr/>
        </p:nvSpPr>
        <p:spPr>
          <a:xfrm>
            <a:off x="528741" y="4434357"/>
            <a:ext cx="4770591" cy="215149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079DBE2-2550-30FE-3F8D-3F3C730CB51A}"/>
              </a:ext>
            </a:extLst>
          </p:cNvPr>
          <p:cNvSpPr/>
          <p:nvPr/>
        </p:nvSpPr>
        <p:spPr>
          <a:xfrm>
            <a:off x="7064830" y="2136586"/>
            <a:ext cx="4868184" cy="2151499"/>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238C7B-2FE0-8A8D-1EEC-D11B2AFFD794}"/>
              </a:ext>
            </a:extLst>
          </p:cNvPr>
          <p:cNvSpPr/>
          <p:nvPr/>
        </p:nvSpPr>
        <p:spPr>
          <a:xfrm>
            <a:off x="5299332" y="4434357"/>
            <a:ext cx="6633681" cy="2151499"/>
          </a:xfrm>
          <a:prstGeom prst="rect">
            <a:avLst/>
          </a:prstGeom>
          <a:solidFill>
            <a:srgbClr val="0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A32228E-A587-B079-368C-799516903CFD}"/>
              </a:ext>
            </a:extLst>
          </p:cNvPr>
          <p:cNvSpPr txBox="1"/>
          <p:nvPr/>
        </p:nvSpPr>
        <p:spPr>
          <a:xfrm>
            <a:off x="5396148" y="4551382"/>
            <a:ext cx="4102774" cy="1917448"/>
          </a:xfrm>
          <a:prstGeom prst="rect">
            <a:avLst/>
          </a:prstGeom>
          <a:noFill/>
        </p:spPr>
        <p:txBody>
          <a:bodyPr wrap="square" rtlCol="0">
            <a:spAutoFit/>
          </a:bodyPr>
          <a:lstStyle/>
          <a:p>
            <a:pPr lvl="0" algn="ctr">
              <a:lnSpc>
                <a:spcPct val="107000"/>
              </a:lnSpc>
              <a:spcAft>
                <a:spcPts val="800"/>
              </a:spcAft>
            </a:pPr>
            <a:r>
              <a:rPr lang="en-GB" sz="1600" dirty="0">
                <a:solidFill>
                  <a:schemeClr val="bg1"/>
                </a:solidFill>
                <a:effectLst/>
                <a:latin typeface="Arial" panose="020B0604020202020204" pitchFamily="34" charset="0"/>
                <a:ea typeface="Arial" panose="020B0604020202020204" pitchFamily="34" charset="0"/>
                <a:cs typeface="Arial" panose="020B0604020202020204" pitchFamily="34" charset="0"/>
              </a:rPr>
              <a:t>It is important to try to pronounce people’s names correctly to respect the right to a name and identity. Read ‘Your Name is a Song’ by Jamilah Thompkins-Bigelow or watch </a:t>
            </a:r>
            <a:r>
              <a:rPr lang="en-GB" sz="1600" b="1" u="sng" dirty="0">
                <a:solidFill>
                  <a:schemeClr val="bg1"/>
                </a:solidFill>
                <a:effectLst/>
                <a:latin typeface="Arial" panose="020B0604020202020204" pitchFamily="34" charset="0"/>
                <a:ea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this video</a:t>
            </a:r>
            <a:r>
              <a:rPr lang="en-GB" sz="1600" b="1" u="sng" dirty="0">
                <a:solidFill>
                  <a:schemeClr val="bg1"/>
                </a:solidFill>
                <a:effectLst/>
                <a:latin typeface="Arial" panose="020B0604020202020204" pitchFamily="34" charset="0"/>
                <a:ea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a:t>
            </a:r>
            <a:r>
              <a:rPr lang="en-GB" sz="1600" b="1" dirty="0">
                <a:solidFill>
                  <a:schemeClr val="bg1"/>
                </a:solidFill>
                <a:effectLst/>
                <a:latin typeface="Arial" panose="020B0604020202020204" pitchFamily="34" charset="0"/>
                <a:ea typeface="Arial" panose="020B0604020202020204" pitchFamily="34" charset="0"/>
                <a:cs typeface="Arial" panose="020B0604020202020204" pitchFamily="34" charset="0"/>
              </a:rPr>
              <a:t> </a:t>
            </a:r>
            <a:r>
              <a:rPr lang="en-GB" sz="1600" dirty="0">
                <a:solidFill>
                  <a:schemeClr val="bg1"/>
                </a:solidFill>
                <a:effectLst/>
                <a:latin typeface="Arial" panose="020B0604020202020204" pitchFamily="34" charset="0"/>
                <a:ea typeface="Arial" panose="020B0604020202020204" pitchFamily="34" charset="0"/>
                <a:cs typeface="Arial" panose="020B0604020202020204" pitchFamily="34" charset="0"/>
              </a:rPr>
              <a:t>Turn your name into a song or write it phonetically to show how it is</a:t>
            </a:r>
            <a:r>
              <a:rPr lang="en-GB"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 pronounced. </a:t>
            </a:r>
          </a:p>
        </p:txBody>
      </p:sp>
      <p:sp>
        <p:nvSpPr>
          <p:cNvPr id="10" name="TextBox 9">
            <a:extLst>
              <a:ext uri="{FF2B5EF4-FFF2-40B4-BE49-F238E27FC236}">
                <a16:creationId xmlns:a16="http://schemas.microsoft.com/office/drawing/2014/main" id="{DD3FF4E1-6384-ACDA-AC24-C12B1E305126}"/>
              </a:ext>
            </a:extLst>
          </p:cNvPr>
          <p:cNvSpPr txBox="1"/>
          <p:nvPr/>
        </p:nvSpPr>
        <p:spPr>
          <a:xfrm>
            <a:off x="669591" y="4518174"/>
            <a:ext cx="4476881" cy="1754326"/>
          </a:xfrm>
          <a:prstGeom prst="rect">
            <a:avLst/>
          </a:prstGeom>
          <a:noFill/>
        </p:spPr>
        <p:txBody>
          <a:bodyPr wrap="square" rtlCol="0">
            <a:spAutoFit/>
          </a:bodyPr>
          <a:lstStyle/>
          <a:p>
            <a:pPr algn="ctr"/>
            <a:r>
              <a:rPr lang="en-GB" i="0" dirty="0">
                <a:effectLst/>
                <a:latin typeface="Arial" panose="020B0604020202020204" pitchFamily="34" charset="0"/>
              </a:rPr>
              <a:t>Look at a map of the world or a globe. How many different countries you can see? People have the right to belong to a country - this is called their nationality. What nationalities are represented in your class or group? </a:t>
            </a:r>
            <a:endParaRPr lang="en-GB" sz="11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68AB74C1-8E97-AF83-2917-1BDE1E72C459}"/>
              </a:ext>
            </a:extLst>
          </p:cNvPr>
          <p:cNvSpPr txBox="1"/>
          <p:nvPr/>
        </p:nvSpPr>
        <p:spPr>
          <a:xfrm>
            <a:off x="641268" y="2195221"/>
            <a:ext cx="3417024" cy="2062103"/>
          </a:xfrm>
          <a:prstGeom prst="rect">
            <a:avLst/>
          </a:prstGeom>
          <a:noFill/>
        </p:spPr>
        <p:txBody>
          <a:bodyPr wrap="square" rtlCol="0">
            <a:spAutoFit/>
          </a:bodyPr>
          <a:lstStyle/>
          <a:p>
            <a:pPr algn="ctr"/>
            <a:r>
              <a:rPr lang="en-GB" sz="1600" b="0" i="0" dirty="0">
                <a:solidFill>
                  <a:srgbClr val="000000"/>
                </a:solidFill>
                <a:effectLst/>
                <a:latin typeface="Arial" panose="020B0604020202020204" pitchFamily="34" charset="0"/>
              </a:rPr>
              <a:t>Our names are very important to us. Discuss why names matter and the right to a name, then play a name game in a circle. You could use a name song, such as </a:t>
            </a:r>
            <a:r>
              <a:rPr lang="en-GB" sz="1600" b="1" i="0" dirty="0">
                <a:effectLst/>
                <a:latin typeface="Arial" panose="020B0604020202020204" pitchFamily="34" charset="0"/>
                <a:hlinkClick r:id="rId7">
                  <a:extLst>
                    <a:ext uri="{A12FA001-AC4F-418D-AE19-62706E023703}">
                      <ahyp:hlinkClr xmlns:ahyp="http://schemas.microsoft.com/office/drawing/2018/hyperlinkcolor" val="tx"/>
                    </a:ext>
                  </a:extLst>
                </a:hlinkClick>
              </a:rPr>
              <a:t>this one,</a:t>
            </a:r>
            <a:r>
              <a:rPr lang="en-GB" sz="1600" b="0" i="0" dirty="0">
                <a:solidFill>
                  <a:srgbClr val="000000"/>
                </a:solidFill>
                <a:effectLst/>
                <a:latin typeface="Arial" panose="020B0604020202020204" pitchFamily="34" charset="0"/>
              </a:rPr>
              <a:t> for very young children or play the </a:t>
            </a:r>
            <a:r>
              <a:rPr lang="en-GB" sz="1600" b="1" i="0" dirty="0">
                <a:effectLst/>
                <a:latin typeface="Arial" panose="020B0604020202020204" pitchFamily="34" charset="0"/>
                <a:hlinkClick r:id="rId8">
                  <a:extLst>
                    <a:ext uri="{A12FA001-AC4F-418D-AE19-62706E023703}">
                      <ahyp:hlinkClr xmlns:ahyp="http://schemas.microsoft.com/office/drawing/2018/hyperlinkcolor" val="tx"/>
                    </a:ext>
                  </a:extLst>
                </a:hlinkClick>
              </a:rPr>
              <a:t>‘My name, your name’</a:t>
            </a:r>
            <a:r>
              <a:rPr lang="en-GB" sz="1600" b="0" i="0" dirty="0">
                <a:solidFill>
                  <a:srgbClr val="000000"/>
                </a:solidFill>
                <a:effectLst/>
                <a:latin typeface="Arial" panose="020B0604020202020204" pitchFamily="34" charset="0"/>
              </a:rPr>
              <a:t> clapping game with older children.</a:t>
            </a:r>
            <a:endParaRPr lang="en-GB" sz="16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FD5D052-65BD-1B4F-1CF2-727342CCC180}"/>
              </a:ext>
            </a:extLst>
          </p:cNvPr>
          <p:cNvSpPr txBox="1"/>
          <p:nvPr/>
        </p:nvSpPr>
        <p:spPr>
          <a:xfrm>
            <a:off x="7231306" y="2228671"/>
            <a:ext cx="4512056" cy="1477328"/>
          </a:xfrm>
          <a:prstGeom prst="rect">
            <a:avLst/>
          </a:prstGeom>
          <a:noFill/>
        </p:spPr>
        <p:txBody>
          <a:bodyPr wrap="square" rtlCol="0">
            <a:spAutoFit/>
          </a:bodyPr>
          <a:lstStyle/>
          <a:p>
            <a:pPr algn="ctr"/>
            <a:r>
              <a:rPr lang="en-GB" sz="1800" b="0" dirty="0">
                <a:effectLst/>
                <a:latin typeface="Arial" panose="020B0604020202020204" pitchFamily="34" charset="0"/>
                <a:cs typeface="Arial" panose="020B0604020202020204" pitchFamily="34" charset="0"/>
              </a:rPr>
              <a:t>Being able to write your own name is a really important skill. Spend some time practising this. Create a class display of everyone’s names and link this to Article 7.</a:t>
            </a:r>
            <a:br>
              <a:rPr lang="en-GB" sz="1800" b="0" i="0" dirty="0">
                <a:solidFill>
                  <a:schemeClr val="bg1"/>
                </a:solidFill>
                <a:effectLst/>
                <a:latin typeface="Arial" panose="020B0604020202020204" pitchFamily="34" charset="0"/>
                <a:cs typeface="Arial" panose="020B0604020202020204" pitchFamily="34" charset="0"/>
              </a:rPr>
            </a:br>
            <a:r>
              <a:rPr lang="en-GB" sz="1800" b="0" i="0" dirty="0">
                <a:solidFill>
                  <a:schemeClr val="bg1"/>
                </a:solidFill>
                <a:effectLst/>
                <a:latin typeface="Arial" panose="020B0604020202020204" pitchFamily="34" charset="0"/>
                <a:cs typeface="Arial" panose="020B0604020202020204" pitchFamily="34" charset="0"/>
              </a:rPr>
              <a:t> </a:t>
            </a:r>
            <a:endParaRPr lang="en-GB" sz="1200" dirty="0">
              <a:solidFill>
                <a:schemeClr val="bg1"/>
              </a:solidFill>
              <a:latin typeface="Arial" panose="020B0604020202020204" pitchFamily="34" charset="0"/>
              <a:cs typeface="Arial" panose="020B0604020202020204" pitchFamily="34" charset="0"/>
            </a:endParaRPr>
          </a:p>
        </p:txBody>
      </p:sp>
      <p:pic>
        <p:nvPicPr>
          <p:cNvPr id="9" name="Online Media 8" title="My Name Your Name Game">
            <a:hlinkClick r:id="" action="ppaction://media"/>
            <a:extLst>
              <a:ext uri="{FF2B5EF4-FFF2-40B4-BE49-F238E27FC236}">
                <a16:creationId xmlns:a16="http://schemas.microsoft.com/office/drawing/2014/main" id="{BA430849-45D6-94A9-B30F-3ED90792F323}"/>
              </a:ext>
            </a:extLst>
          </p:cNvPr>
          <p:cNvPicPr>
            <a:picLocks noRot="1" noChangeAspect="1"/>
          </p:cNvPicPr>
          <p:nvPr>
            <a:videoFile r:link="rId1"/>
          </p:nvPr>
        </p:nvPicPr>
        <p:blipFill>
          <a:blip r:embed="rId9"/>
          <a:stretch>
            <a:fillRect/>
          </a:stretch>
        </p:blipFill>
        <p:spPr>
          <a:xfrm>
            <a:off x="4170819" y="2323616"/>
            <a:ext cx="2540000" cy="1435100"/>
          </a:xfrm>
          <a:prstGeom prst="rect">
            <a:avLst/>
          </a:prstGeom>
        </p:spPr>
      </p:pic>
      <p:pic>
        <p:nvPicPr>
          <p:cNvPr id="14" name="Online Media 13" title="Your Name Is A Song">
            <a:hlinkClick r:id="" action="ppaction://media"/>
            <a:extLst>
              <a:ext uri="{FF2B5EF4-FFF2-40B4-BE49-F238E27FC236}">
                <a16:creationId xmlns:a16="http://schemas.microsoft.com/office/drawing/2014/main" id="{5A3F2244-2890-F517-5EDD-90142186E3F5}"/>
              </a:ext>
            </a:extLst>
          </p:cNvPr>
          <p:cNvPicPr>
            <a:picLocks noRot="1" noChangeAspect="1"/>
          </p:cNvPicPr>
          <p:nvPr>
            <a:videoFile r:link="rId2"/>
          </p:nvPr>
        </p:nvPicPr>
        <p:blipFill>
          <a:blip r:embed="rId10"/>
          <a:stretch>
            <a:fillRect/>
          </a:stretch>
        </p:blipFill>
        <p:spPr>
          <a:xfrm>
            <a:off x="9531071" y="4653142"/>
            <a:ext cx="2132188" cy="1204686"/>
          </a:xfrm>
          <a:prstGeom prst="rect">
            <a:avLst/>
          </a:prstGeom>
        </p:spPr>
      </p:pic>
    </p:spTree>
    <p:extLst>
      <p:ext uri="{BB962C8B-B14F-4D97-AF65-F5344CB8AC3E}">
        <p14:creationId xmlns:p14="http://schemas.microsoft.com/office/powerpoint/2010/main" val="200233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9"/>
                </p:tgtEl>
              </p:cMediaNode>
            </p:video>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9"/>
                                        </p:tgtEl>
                                      </p:cBhvr>
                                    </p:cmd>
                                  </p:childTnLst>
                                </p:cTn>
                              </p:par>
                            </p:childTnLst>
                          </p:cTn>
                        </p:par>
                      </p:childTnLst>
                    </p:cTn>
                  </p:par>
                </p:childTnLst>
              </p:cTn>
              <p:nextCondLst>
                <p:cond evt="onClick" delay="0">
                  <p:tgtEl>
                    <p:spTgt spid="9"/>
                  </p:tgtEl>
                </p:cond>
              </p:nextCondLst>
            </p:seq>
            <p:video>
              <p:cMediaNode vol="80000">
                <p:cTn id="17" fill="hold" display="0">
                  <p:stCondLst>
                    <p:cond delay="indefinite"/>
                  </p:stCondLst>
                </p:cTn>
                <p:tgtEl>
                  <p:spTgt spid="14"/>
                </p:tgtEl>
              </p:cMediaNode>
            </p:video>
            <p:seq concurrent="1" nextAc="seek">
              <p:cTn id="18" restart="whenNotActive" fill="hold" evtFilter="cancelBubble" nodeType="interactiveSeq">
                <p:stCondLst>
                  <p:cond evt="onClick" delay="0">
                    <p:tgtEl>
                      <p:spTgt spid="1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E6E59D-9743-29F0-B67F-54BFDE309694}"/>
              </a:ext>
            </a:extLst>
          </p:cNvPr>
          <p:cNvSpPr>
            <a:spLocks noGrp="1"/>
          </p:cNvSpPr>
          <p:nvPr>
            <p:ph type="body" sz="quarter" idx="14"/>
          </p:nvPr>
        </p:nvSpPr>
        <p:spPr>
          <a:xfrm>
            <a:off x="528741" y="552684"/>
            <a:ext cx="7113029" cy="671704"/>
          </a:xfrm>
        </p:spPr>
        <p:txBody>
          <a:bodyPr/>
          <a:lstStyle/>
          <a:p>
            <a:r>
              <a:rPr lang="en-US" sz="3800" dirty="0">
                <a:latin typeface="Arial Black" panose="020B0A04020102020204" pitchFamily="34" charset="0"/>
              </a:rPr>
              <a:t>PRIMARY ACTIVITIES 2</a:t>
            </a:r>
          </a:p>
        </p:txBody>
      </p:sp>
      <p:sp>
        <p:nvSpPr>
          <p:cNvPr id="3" name="Text Placeholder 2">
            <a:extLst>
              <a:ext uri="{FF2B5EF4-FFF2-40B4-BE49-F238E27FC236}">
                <a16:creationId xmlns:a16="http://schemas.microsoft.com/office/drawing/2014/main" id="{F6CEFE9C-DF4E-9A62-A857-1CD66CEAC52E}"/>
              </a:ext>
            </a:extLst>
          </p:cNvPr>
          <p:cNvSpPr>
            <a:spLocks noGrp="1"/>
          </p:cNvSpPr>
          <p:nvPr>
            <p:ph type="body" sz="quarter" idx="23"/>
          </p:nvPr>
        </p:nvSpPr>
        <p:spPr/>
        <p:txBody>
          <a:bodyPr>
            <a:normAutofit lnSpcReduction="10000"/>
          </a:bodyPr>
          <a:lstStyle/>
          <a:p>
            <a:r>
              <a:rPr lang="en-US" dirty="0">
                <a:latin typeface="Arial" panose="020B0604020202020204" pitchFamily="34" charset="0"/>
                <a:cs typeface="Arial" panose="020B0604020202020204" pitchFamily="34" charset="0"/>
              </a:rPr>
              <a:t>You do not need to complete every activity but if you have time, you can try to complete more than one.</a:t>
            </a:r>
          </a:p>
          <a:p>
            <a:endParaRPr lang="en-US" dirty="0"/>
          </a:p>
        </p:txBody>
      </p:sp>
      <p:sp>
        <p:nvSpPr>
          <p:cNvPr id="4" name="Rectangle 3">
            <a:extLst>
              <a:ext uri="{FF2B5EF4-FFF2-40B4-BE49-F238E27FC236}">
                <a16:creationId xmlns:a16="http://schemas.microsoft.com/office/drawing/2014/main" id="{248D6161-A1A7-87C4-2CFF-151403062A80}"/>
              </a:ext>
            </a:extLst>
          </p:cNvPr>
          <p:cNvSpPr/>
          <p:nvPr/>
        </p:nvSpPr>
        <p:spPr>
          <a:xfrm>
            <a:off x="528741" y="2137472"/>
            <a:ext cx="5728155" cy="2151499"/>
          </a:xfrm>
          <a:prstGeom prst="rect">
            <a:avLst/>
          </a:prstGeom>
          <a:solidFill>
            <a:srgbClr val="0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7F0FC9A-4DC3-A95E-EDD1-A65280ACF3C5}"/>
              </a:ext>
            </a:extLst>
          </p:cNvPr>
          <p:cNvSpPr/>
          <p:nvPr/>
        </p:nvSpPr>
        <p:spPr>
          <a:xfrm>
            <a:off x="528741" y="4434357"/>
            <a:ext cx="6365219" cy="2151499"/>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8F72573-65AF-707A-98FE-27DF8EF863B5}"/>
              </a:ext>
            </a:extLst>
          </p:cNvPr>
          <p:cNvSpPr/>
          <p:nvPr/>
        </p:nvSpPr>
        <p:spPr>
          <a:xfrm>
            <a:off x="6204857" y="2137472"/>
            <a:ext cx="5728156" cy="2151499"/>
          </a:xfrm>
          <a:prstGeom prst="rect">
            <a:avLst/>
          </a:prstGeom>
          <a:solidFill>
            <a:srgbClr val="DD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DA503FD-5B43-FBEC-35EB-041DB2B4A72F}"/>
              </a:ext>
            </a:extLst>
          </p:cNvPr>
          <p:cNvSpPr/>
          <p:nvPr/>
        </p:nvSpPr>
        <p:spPr>
          <a:xfrm>
            <a:off x="6893960" y="4434357"/>
            <a:ext cx="5039052" cy="215149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7AB0D2D-7A56-C172-5C99-4EFDF7642C70}"/>
              </a:ext>
            </a:extLst>
          </p:cNvPr>
          <p:cNvSpPr txBox="1"/>
          <p:nvPr/>
        </p:nvSpPr>
        <p:spPr>
          <a:xfrm>
            <a:off x="649003" y="2286907"/>
            <a:ext cx="2290888" cy="1754326"/>
          </a:xfrm>
          <a:prstGeom prst="rect">
            <a:avLst/>
          </a:prstGeom>
          <a:noFill/>
        </p:spPr>
        <p:txBody>
          <a:bodyPr wrap="square" rtlCol="0">
            <a:spAutoFit/>
          </a:bodyPr>
          <a:lstStyle/>
          <a:p>
            <a:pPr algn="ctr"/>
            <a:r>
              <a:rPr lang="en-GB" dirty="0">
                <a:solidFill>
                  <a:schemeClr val="bg1"/>
                </a:solidFill>
                <a:latin typeface="Arial" panose="020B0604020202020204" pitchFamily="34" charset="0"/>
              </a:rPr>
              <a:t>Read </a:t>
            </a:r>
            <a:r>
              <a:rPr lang="en-GB" b="1" dirty="0">
                <a:solidFill>
                  <a:schemeClr val="bg1"/>
                </a:solidFill>
                <a:latin typeface="Arial" panose="020B0604020202020204" pitchFamily="34" charset="0"/>
                <a:hlinkClick r:id="rId4">
                  <a:extLst>
                    <a:ext uri="{A12FA001-AC4F-418D-AE19-62706E023703}">
                      <ahyp:hlinkClr xmlns:ahyp="http://schemas.microsoft.com/office/drawing/2018/hyperlinkcolor" val="tx"/>
                    </a:ext>
                  </a:extLst>
                </a:hlinkClick>
              </a:rPr>
              <a:t>‘Alma and How She Got Her Name’</a:t>
            </a:r>
            <a:r>
              <a:rPr lang="en-GB" dirty="0">
                <a:solidFill>
                  <a:schemeClr val="bg1"/>
                </a:solidFill>
                <a:latin typeface="Arial" panose="020B0604020202020204" pitchFamily="34" charset="0"/>
              </a:rPr>
              <a:t>. Find out the story of your name and then share this with your class.</a:t>
            </a:r>
            <a:r>
              <a:rPr lang="en-GB" sz="1800" b="0" i="0" dirty="0">
                <a:solidFill>
                  <a:schemeClr val="bg1"/>
                </a:solidFill>
                <a:effectLst/>
                <a:latin typeface="Arial" panose="020B0604020202020204" pitchFamily="34" charset="0"/>
              </a:rPr>
              <a:t> </a:t>
            </a:r>
            <a:endParaRPr lang="en-GB" sz="1500"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A304D7D-9EF4-7005-6B25-1AD7E6D10336}"/>
              </a:ext>
            </a:extLst>
          </p:cNvPr>
          <p:cNvSpPr txBox="1"/>
          <p:nvPr/>
        </p:nvSpPr>
        <p:spPr>
          <a:xfrm>
            <a:off x="7130861" y="4650247"/>
            <a:ext cx="4532398" cy="1477328"/>
          </a:xfrm>
          <a:prstGeom prst="rect">
            <a:avLst/>
          </a:prstGeom>
          <a:noFill/>
        </p:spPr>
        <p:txBody>
          <a:bodyPr wrap="square" rtlCol="0">
            <a:spAutoFit/>
          </a:bodyPr>
          <a:lstStyle/>
          <a:p>
            <a:pPr algn="ctr"/>
            <a:r>
              <a:rPr lang="en-GB" sz="1800" i="0" dirty="0">
                <a:effectLst/>
                <a:latin typeface="Arial" panose="020B0604020202020204" pitchFamily="34" charset="0"/>
              </a:rPr>
              <a:t>Have you ever been to a naming ceremony, like a Christening or a Namkaran? Find out about naming ceremonies in different faiths or cultures. What are the similarities and differences?</a:t>
            </a:r>
            <a:endParaRPr lang="en-GB" sz="12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AA62055-B017-63E6-96AD-F128D198FEF1}"/>
              </a:ext>
            </a:extLst>
          </p:cNvPr>
          <p:cNvSpPr txBox="1"/>
          <p:nvPr/>
        </p:nvSpPr>
        <p:spPr>
          <a:xfrm>
            <a:off x="6388004" y="2444082"/>
            <a:ext cx="5361862" cy="1200329"/>
          </a:xfrm>
          <a:prstGeom prst="rect">
            <a:avLst/>
          </a:prstGeom>
          <a:noFill/>
        </p:spPr>
        <p:txBody>
          <a:bodyPr wrap="square" rtlCol="0">
            <a:spAutoFit/>
          </a:bodyPr>
          <a:lstStyle/>
          <a:p>
            <a:pPr algn="ctr"/>
            <a:r>
              <a:rPr lang="en-GB" b="0" i="0" dirty="0">
                <a:solidFill>
                  <a:srgbClr val="000000"/>
                </a:solidFill>
                <a:effectLst/>
                <a:latin typeface="Arial" panose="020B0604020202020204" pitchFamily="34" charset="0"/>
              </a:rPr>
              <a:t>Identity is what makes you unique. How would you describe your identity to somebody who does not know you? Try using a mixture of words and pictures.</a:t>
            </a:r>
            <a:endParaRPr lang="en-GB" sz="16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6C40C9B0-16B1-3DF4-EDF7-63788570C65A}"/>
              </a:ext>
            </a:extLst>
          </p:cNvPr>
          <p:cNvSpPr txBox="1"/>
          <p:nvPr/>
        </p:nvSpPr>
        <p:spPr>
          <a:xfrm>
            <a:off x="649003" y="4595581"/>
            <a:ext cx="6088925" cy="2000548"/>
          </a:xfrm>
          <a:prstGeom prst="rect">
            <a:avLst/>
          </a:prstGeom>
          <a:noFill/>
        </p:spPr>
        <p:txBody>
          <a:bodyPr wrap="square" rtlCol="0">
            <a:spAutoFit/>
          </a:bodyPr>
          <a:lstStyle/>
          <a:p>
            <a:pPr algn="ctr" rtl="0" fontAlgn="base"/>
            <a:r>
              <a:rPr lang="en-GB" sz="1800" dirty="0">
                <a:solidFill>
                  <a:schemeClr val="bg1"/>
                </a:solidFill>
                <a:effectLst/>
                <a:latin typeface="Arial" panose="020B0604020202020204" pitchFamily="34" charset="0"/>
                <a:ea typeface="Calibri" panose="020F0502020204030204" pitchFamily="34" charset="0"/>
              </a:rPr>
              <a:t>What is your nationality? Do you know what the national flag looks like? Look at other flags, pick a favourite and find out which country it belongs to. Talk to your class about how you celebrate your nationality. Perhaps through days like Burns’ Night, St George’s Day or Chinese New Year?</a:t>
            </a:r>
            <a:r>
              <a:rPr lang="en-GB" i="0" dirty="0">
                <a:solidFill>
                  <a:schemeClr val="bg1"/>
                </a:solidFill>
                <a:effectLst/>
                <a:latin typeface="Arial" panose="020B0604020202020204" pitchFamily="34" charset="0"/>
                <a:cs typeface="Arial" panose="020B0604020202020204" pitchFamily="34" charset="0"/>
              </a:rPr>
              <a:t> </a:t>
            </a:r>
          </a:p>
          <a:p>
            <a:pPr algn="ctr" rtl="0" fontAlgn="base"/>
            <a:r>
              <a:rPr lang="en-GB" sz="1600" b="0" i="0" dirty="0">
                <a:solidFill>
                  <a:schemeClr val="bg1"/>
                </a:solidFill>
                <a:effectLst/>
                <a:latin typeface="Arial" panose="020B0604020202020204" pitchFamily="34" charset="0"/>
                <a:cs typeface="Arial" panose="020B0604020202020204" pitchFamily="34" charset="0"/>
              </a:rPr>
              <a:t> </a:t>
            </a:r>
          </a:p>
        </p:txBody>
      </p:sp>
      <p:pic>
        <p:nvPicPr>
          <p:cNvPr id="9" name="Online Media 8" title="Alma and How She Got Her Name (English) Read-Aloud">
            <a:hlinkClick r:id="" action="ppaction://media"/>
            <a:extLst>
              <a:ext uri="{FF2B5EF4-FFF2-40B4-BE49-F238E27FC236}">
                <a16:creationId xmlns:a16="http://schemas.microsoft.com/office/drawing/2014/main" id="{E6C7C229-0B0D-CCAF-9D4C-D41B5BE9A21E}"/>
              </a:ext>
            </a:extLst>
          </p:cNvPr>
          <p:cNvPicPr>
            <a:picLocks noRot="1" noChangeAspect="1"/>
          </p:cNvPicPr>
          <p:nvPr>
            <a:videoFile r:link="rId1"/>
          </p:nvPr>
        </p:nvPicPr>
        <p:blipFill>
          <a:blip r:embed="rId5"/>
          <a:stretch>
            <a:fillRect/>
          </a:stretch>
        </p:blipFill>
        <p:spPr>
          <a:xfrm>
            <a:off x="3082415" y="2356410"/>
            <a:ext cx="2824384" cy="1595777"/>
          </a:xfrm>
          <a:prstGeom prst="rect">
            <a:avLst/>
          </a:prstGeom>
        </p:spPr>
      </p:pic>
    </p:spTree>
    <p:extLst>
      <p:ext uri="{BB962C8B-B14F-4D97-AF65-F5344CB8AC3E}">
        <p14:creationId xmlns:p14="http://schemas.microsoft.com/office/powerpoint/2010/main" val="251124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E6E59D-9743-29F0-B67F-54BFDE309694}"/>
              </a:ext>
            </a:extLst>
          </p:cNvPr>
          <p:cNvSpPr>
            <a:spLocks noGrp="1"/>
          </p:cNvSpPr>
          <p:nvPr>
            <p:ph type="body" sz="quarter" idx="14"/>
          </p:nvPr>
        </p:nvSpPr>
        <p:spPr>
          <a:xfrm>
            <a:off x="528741" y="552684"/>
            <a:ext cx="7113029" cy="671704"/>
          </a:xfrm>
        </p:spPr>
        <p:txBody>
          <a:bodyPr/>
          <a:lstStyle/>
          <a:p>
            <a:r>
              <a:rPr lang="en-US" sz="3800" dirty="0">
                <a:latin typeface="Arial Black" panose="020B0A04020102020204" pitchFamily="34" charset="0"/>
              </a:rPr>
              <a:t>PRIMARY ACTIVITIES 3</a:t>
            </a:r>
          </a:p>
        </p:txBody>
      </p:sp>
      <p:sp>
        <p:nvSpPr>
          <p:cNvPr id="3" name="Text Placeholder 2">
            <a:extLst>
              <a:ext uri="{FF2B5EF4-FFF2-40B4-BE49-F238E27FC236}">
                <a16:creationId xmlns:a16="http://schemas.microsoft.com/office/drawing/2014/main" id="{F6CEFE9C-DF4E-9A62-A857-1CD66CEAC52E}"/>
              </a:ext>
            </a:extLst>
          </p:cNvPr>
          <p:cNvSpPr>
            <a:spLocks noGrp="1"/>
          </p:cNvSpPr>
          <p:nvPr>
            <p:ph type="body" sz="quarter" idx="23"/>
          </p:nvPr>
        </p:nvSpPr>
        <p:spPr/>
        <p:txBody>
          <a:bodyPr>
            <a:normAutofit lnSpcReduction="10000"/>
          </a:bodyPr>
          <a:lstStyle/>
          <a:p>
            <a:r>
              <a:rPr lang="en-US" dirty="0">
                <a:latin typeface="Arial" panose="020B0604020202020204" pitchFamily="34" charset="0"/>
                <a:cs typeface="Arial" panose="020B0604020202020204" pitchFamily="34" charset="0"/>
              </a:rPr>
              <a:t>You do not need to complete every activity but if you have time, you can try to complete more than one.</a:t>
            </a:r>
          </a:p>
          <a:p>
            <a:endParaRPr lang="en-US" dirty="0"/>
          </a:p>
        </p:txBody>
      </p:sp>
      <p:sp>
        <p:nvSpPr>
          <p:cNvPr id="4" name="Rectangle 3">
            <a:extLst>
              <a:ext uri="{FF2B5EF4-FFF2-40B4-BE49-F238E27FC236}">
                <a16:creationId xmlns:a16="http://schemas.microsoft.com/office/drawing/2014/main" id="{248D6161-A1A7-87C4-2CFF-151403062A80}"/>
              </a:ext>
            </a:extLst>
          </p:cNvPr>
          <p:cNvSpPr/>
          <p:nvPr/>
        </p:nvSpPr>
        <p:spPr>
          <a:xfrm>
            <a:off x="528740" y="2137472"/>
            <a:ext cx="7328157" cy="2151499"/>
          </a:xfrm>
          <a:prstGeom prst="rect">
            <a:avLst/>
          </a:prstGeom>
          <a:solidFill>
            <a:srgbClr val="0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7F0FC9A-4DC3-A95E-EDD1-A65280ACF3C5}"/>
              </a:ext>
            </a:extLst>
          </p:cNvPr>
          <p:cNvSpPr/>
          <p:nvPr/>
        </p:nvSpPr>
        <p:spPr>
          <a:xfrm>
            <a:off x="528741" y="4434357"/>
            <a:ext cx="6372867" cy="2151499"/>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effectLst/>
                <a:latin typeface="Arial" panose="020B0604020202020204" pitchFamily="34" charset="0"/>
                <a:ea typeface="Times New Roman" panose="02020603050405020304" pitchFamily="18" charset="0"/>
              </a:rPr>
              <a:t>Even when people’s identities are different, we can always find characteristics in common. And even when we have similar identities, we will have something that makes us individual. Talk to someone you wouldn’t normally work with. Find one thing you have in common and one thing you don’t. Create a class display to show these similarities and differences.</a:t>
            </a:r>
          </a:p>
        </p:txBody>
      </p:sp>
      <p:sp>
        <p:nvSpPr>
          <p:cNvPr id="6" name="Rectangle 5">
            <a:extLst>
              <a:ext uri="{FF2B5EF4-FFF2-40B4-BE49-F238E27FC236}">
                <a16:creationId xmlns:a16="http://schemas.microsoft.com/office/drawing/2014/main" id="{C8F72573-65AF-707A-98FE-27DF8EF863B5}"/>
              </a:ext>
            </a:extLst>
          </p:cNvPr>
          <p:cNvSpPr/>
          <p:nvPr/>
        </p:nvSpPr>
        <p:spPr>
          <a:xfrm>
            <a:off x="7856896" y="2137472"/>
            <a:ext cx="4076117" cy="2151499"/>
          </a:xfrm>
          <a:prstGeom prst="rect">
            <a:avLst/>
          </a:prstGeom>
          <a:solidFill>
            <a:srgbClr val="DD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AA62055-B017-63E6-96AD-F128D198FEF1}"/>
              </a:ext>
            </a:extLst>
          </p:cNvPr>
          <p:cNvSpPr txBox="1"/>
          <p:nvPr/>
        </p:nvSpPr>
        <p:spPr>
          <a:xfrm>
            <a:off x="7939448" y="2254413"/>
            <a:ext cx="3993566" cy="1477328"/>
          </a:xfrm>
          <a:prstGeom prst="rect">
            <a:avLst/>
          </a:prstGeom>
          <a:noFill/>
        </p:spPr>
        <p:txBody>
          <a:bodyPr wrap="square" rtlCol="0">
            <a:spAutoFit/>
          </a:bodyPr>
          <a:lstStyle/>
          <a:p>
            <a:pPr algn="ctr"/>
            <a:r>
              <a:rPr lang="en-GB" b="0" i="0" dirty="0">
                <a:solidFill>
                  <a:srgbClr val="000000"/>
                </a:solidFill>
                <a:effectLst/>
                <a:latin typeface="Arial" panose="020B0604020202020204" pitchFamily="34" charset="0"/>
              </a:rPr>
              <a:t>Why do you think it is important to be registered at birth? Discuss as a class and try to think about what other rights might be impacted if someone is not registered.  </a:t>
            </a:r>
            <a:endParaRPr lang="en-GB"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F82AD55B-49E3-7FF3-C4A0-D66BDD8F0F13}"/>
              </a:ext>
            </a:extLst>
          </p:cNvPr>
          <p:cNvSpPr txBox="1"/>
          <p:nvPr/>
        </p:nvSpPr>
        <p:spPr>
          <a:xfrm>
            <a:off x="669319" y="2368716"/>
            <a:ext cx="6972451" cy="1200329"/>
          </a:xfrm>
          <a:prstGeom prst="rect">
            <a:avLst/>
          </a:prstGeom>
          <a:noFill/>
        </p:spPr>
        <p:txBody>
          <a:bodyPr wrap="square" rtlCol="0">
            <a:spAutoFit/>
          </a:bodyPr>
          <a:lstStyle/>
          <a:p>
            <a:pPr algn="ctr"/>
            <a:r>
              <a:rPr lang="en-GB" b="0" i="0" dirty="0">
                <a:solidFill>
                  <a:schemeClr val="bg1"/>
                </a:solidFill>
                <a:effectLst/>
                <a:latin typeface="Arial" panose="020B0604020202020204" pitchFamily="34" charset="0"/>
              </a:rPr>
              <a:t>You might have learnt about protecting your identity as part of online safety. Why is it important not to share information about your name, date of birth, location or other details that might identify you? Design a poster to remind people about this.</a:t>
            </a:r>
            <a:endParaRPr lang="en-GB" dirty="0">
              <a:solidFill>
                <a:schemeClr val="bg1"/>
              </a:solidFill>
            </a:endParaRPr>
          </a:p>
        </p:txBody>
      </p:sp>
      <p:sp>
        <p:nvSpPr>
          <p:cNvPr id="7" name="Rectangle 6">
            <a:extLst>
              <a:ext uri="{FF2B5EF4-FFF2-40B4-BE49-F238E27FC236}">
                <a16:creationId xmlns:a16="http://schemas.microsoft.com/office/drawing/2014/main" id="{FE92F1C2-B8FF-E880-3380-576FF37E5F87}"/>
              </a:ext>
            </a:extLst>
          </p:cNvPr>
          <p:cNvSpPr/>
          <p:nvPr/>
        </p:nvSpPr>
        <p:spPr>
          <a:xfrm>
            <a:off x="6893960" y="4434357"/>
            <a:ext cx="5039052" cy="215149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AFBC6AA-3616-59F5-9914-849C4A92CEDE}"/>
              </a:ext>
            </a:extLst>
          </p:cNvPr>
          <p:cNvSpPr txBox="1"/>
          <p:nvPr/>
        </p:nvSpPr>
        <p:spPr>
          <a:xfrm>
            <a:off x="7130861" y="4632943"/>
            <a:ext cx="4532398" cy="1754326"/>
          </a:xfrm>
          <a:prstGeom prst="rect">
            <a:avLst/>
          </a:prstGeom>
          <a:noFill/>
        </p:spPr>
        <p:txBody>
          <a:bodyPr wrap="square" rtlCol="0">
            <a:spAutoFit/>
          </a:bodyPr>
          <a:lstStyle/>
          <a:p>
            <a:pPr algn="ctr"/>
            <a:r>
              <a:rPr lang="en-GB" sz="1800" dirty="0">
                <a:effectLst/>
                <a:latin typeface="Arial" panose="020B0604020202020204" pitchFamily="34" charset="0"/>
                <a:ea typeface="Calibri" panose="020F0502020204030204" pitchFamily="34" charset="0"/>
                <a:cs typeface="Times New Roman" panose="02020603050405020304" pitchFamily="18" charset="0"/>
              </a:rPr>
              <a:t>What makes you proud about your identity, name and nationality? Imagine if the government decided to ignore individual identity and just give everyone a number. Then write a letter to protest about this, explaining your opinions and feelings.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31855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081177-8E9A-5E17-4B0A-DEFB96D058C7}"/>
              </a:ext>
            </a:extLst>
          </p:cNvPr>
          <p:cNvSpPr>
            <a:spLocks noGrp="1"/>
          </p:cNvSpPr>
          <p:nvPr>
            <p:ph type="body" sz="quarter" idx="14"/>
          </p:nvPr>
        </p:nvSpPr>
        <p:spPr>
          <a:xfrm>
            <a:off x="528741" y="552686"/>
            <a:ext cx="7396059" cy="671704"/>
          </a:xfrm>
        </p:spPr>
        <p:txBody>
          <a:bodyPr/>
          <a:lstStyle/>
          <a:p>
            <a:r>
              <a:rPr lang="en-US" sz="3800" dirty="0">
                <a:latin typeface="Arial Black" panose="020B0A04020102020204" pitchFamily="34" charset="0"/>
              </a:rPr>
              <a:t>SECONDARY ACTIVITIES</a:t>
            </a:r>
          </a:p>
        </p:txBody>
      </p:sp>
      <p:sp>
        <p:nvSpPr>
          <p:cNvPr id="3" name="Text Placeholder 2">
            <a:extLst>
              <a:ext uri="{FF2B5EF4-FFF2-40B4-BE49-F238E27FC236}">
                <a16:creationId xmlns:a16="http://schemas.microsoft.com/office/drawing/2014/main" id="{067C3C7A-9E24-7E42-C532-1A2278F7FE0C}"/>
              </a:ext>
            </a:extLst>
          </p:cNvPr>
          <p:cNvSpPr>
            <a:spLocks noGrp="1"/>
          </p:cNvSpPr>
          <p:nvPr>
            <p:ph type="body" sz="quarter" idx="23"/>
          </p:nvPr>
        </p:nvSpPr>
        <p:spPr/>
        <p:txBody>
          <a:bodyPr>
            <a:normAutofit lnSpcReduction="10000"/>
          </a:bodyPr>
          <a:lstStyle/>
          <a:p>
            <a:r>
              <a:rPr lang="en-US" dirty="0">
                <a:latin typeface="Arial" panose="020B0604020202020204" pitchFamily="34" charset="0"/>
                <a:cs typeface="Arial" panose="020B0604020202020204" pitchFamily="34" charset="0"/>
              </a:rPr>
              <a:t>You do not need to complete every activity but if you have time, you can try to complete more than one.</a:t>
            </a:r>
          </a:p>
          <a:p>
            <a:endParaRPr lang="en-US" dirty="0"/>
          </a:p>
        </p:txBody>
      </p:sp>
      <p:sp>
        <p:nvSpPr>
          <p:cNvPr id="4" name="Rectangle 3">
            <a:extLst>
              <a:ext uri="{FF2B5EF4-FFF2-40B4-BE49-F238E27FC236}">
                <a16:creationId xmlns:a16="http://schemas.microsoft.com/office/drawing/2014/main" id="{9F38F617-4146-EBD9-CE84-D397B7AE4523}"/>
              </a:ext>
            </a:extLst>
          </p:cNvPr>
          <p:cNvSpPr/>
          <p:nvPr/>
        </p:nvSpPr>
        <p:spPr>
          <a:xfrm>
            <a:off x="528741" y="2137472"/>
            <a:ext cx="4386782" cy="2151499"/>
          </a:xfrm>
          <a:prstGeom prst="rect">
            <a:avLst/>
          </a:prstGeom>
          <a:solidFill>
            <a:srgbClr val="DD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D4B0183-7BE6-01B6-1CB7-0D8BCD7ED86F}"/>
              </a:ext>
            </a:extLst>
          </p:cNvPr>
          <p:cNvSpPr/>
          <p:nvPr/>
        </p:nvSpPr>
        <p:spPr>
          <a:xfrm>
            <a:off x="528743" y="4434357"/>
            <a:ext cx="3282970" cy="2151499"/>
          </a:xfrm>
          <a:prstGeom prst="rect">
            <a:avLst/>
          </a:prstGeom>
          <a:solidFill>
            <a:srgbClr val="FF6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75E69AD-B53A-4245-45E5-1A7C66D32BF8}"/>
              </a:ext>
            </a:extLst>
          </p:cNvPr>
          <p:cNvSpPr/>
          <p:nvPr/>
        </p:nvSpPr>
        <p:spPr>
          <a:xfrm>
            <a:off x="4915523" y="2147351"/>
            <a:ext cx="7006937" cy="2151499"/>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453DF1E-E994-52AB-ED1A-43AB172A9242}"/>
              </a:ext>
            </a:extLst>
          </p:cNvPr>
          <p:cNvSpPr/>
          <p:nvPr/>
        </p:nvSpPr>
        <p:spPr>
          <a:xfrm>
            <a:off x="3811712" y="4434357"/>
            <a:ext cx="8121302" cy="2151499"/>
          </a:xfrm>
          <a:prstGeom prst="rect">
            <a:avLst/>
          </a:prstGeom>
          <a:solidFill>
            <a:srgbClr val="0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8DCF693-5CCB-63D9-FE72-88CA642F1CA1}"/>
              </a:ext>
            </a:extLst>
          </p:cNvPr>
          <p:cNvSpPr txBox="1"/>
          <p:nvPr/>
        </p:nvSpPr>
        <p:spPr>
          <a:xfrm>
            <a:off x="528741" y="2256274"/>
            <a:ext cx="4376226" cy="1754326"/>
          </a:xfrm>
          <a:prstGeom prst="rect">
            <a:avLst/>
          </a:prstGeom>
          <a:noFill/>
        </p:spPr>
        <p:txBody>
          <a:bodyPr wrap="square" rtlCol="0">
            <a:spAutoFit/>
          </a:bodyPr>
          <a:lstStyle/>
          <a:p>
            <a:pPr algn="ctr"/>
            <a:r>
              <a:rPr lang="en-GB" sz="1800" dirty="0">
                <a:effectLst/>
                <a:latin typeface="Arial" panose="020B0604020202020204" pitchFamily="34" charset="0"/>
                <a:ea typeface="Calibri" panose="020F0502020204030204" pitchFamily="34" charset="0"/>
                <a:cs typeface="Times New Roman" panose="02020603050405020304" pitchFamily="18" charset="0"/>
              </a:rPr>
              <a:t>In some countries people have to carry ‘identity cards’. In the UK many people have passports as proof of their identity. Find out what information is included on a passport, how you get one and what a passport helps you to do.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19DABE4C-A04F-5B8C-9171-D4E4C4FE47EB}"/>
              </a:ext>
            </a:extLst>
          </p:cNvPr>
          <p:cNvSpPr txBox="1"/>
          <p:nvPr/>
        </p:nvSpPr>
        <p:spPr>
          <a:xfrm>
            <a:off x="506770" y="4509220"/>
            <a:ext cx="3282970" cy="2246769"/>
          </a:xfrm>
          <a:prstGeom prst="rect">
            <a:avLst/>
          </a:prstGeom>
          <a:noFill/>
        </p:spPr>
        <p:txBody>
          <a:bodyPr wrap="square" rtlCol="0">
            <a:spAutoFit/>
          </a:bodyPr>
          <a:lstStyle/>
          <a:p>
            <a:pPr algn="ctr"/>
            <a:r>
              <a:rPr lang="en-GB" sz="1600" dirty="0">
                <a:effectLst/>
                <a:latin typeface="Arial" panose="020B0604020202020204" pitchFamily="34" charset="0"/>
                <a:ea typeface="Calibri" panose="020F0502020204030204" pitchFamily="34" charset="0"/>
                <a:cs typeface="Times New Roman" panose="02020603050405020304" pitchFamily="18" charset="0"/>
              </a:rPr>
              <a:t>Learn more about identity theft. Why is this important to know about and how can you protect yourself when you are online? Make some suggestions about how your school could do more to promote awareness of this, linked to rights.</a:t>
            </a:r>
            <a:endParaRPr lang="en-GB" sz="1600" dirty="0">
              <a:latin typeface="Arial" panose="020B0604020202020204" pitchFamily="34" charset="0"/>
              <a:cs typeface="Arial" panose="020B0604020202020204" pitchFamily="34" charset="0"/>
            </a:endParaRPr>
          </a:p>
          <a:p>
            <a:pPr algn="ctr"/>
            <a:endParaRPr lang="en-GB" sz="12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DEDB733-D59A-AE81-C34F-D4AF580961B0}"/>
              </a:ext>
            </a:extLst>
          </p:cNvPr>
          <p:cNvSpPr txBox="1"/>
          <p:nvPr/>
        </p:nvSpPr>
        <p:spPr>
          <a:xfrm>
            <a:off x="5019675" y="2345937"/>
            <a:ext cx="6798633" cy="1477328"/>
          </a:xfrm>
          <a:prstGeom prst="rect">
            <a:avLst/>
          </a:prstGeom>
          <a:noFill/>
        </p:spPr>
        <p:txBody>
          <a:bodyPr wrap="square" rtlCol="0">
            <a:spAutoFit/>
          </a:bodyPr>
          <a:lstStyle/>
          <a:p>
            <a:pPr algn="ctr"/>
            <a:r>
              <a:rPr lang="en-GB" sz="1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Ask your family why you have the name you have. Is the name you are called the same or different to your official name? Does your name have a meaning? Research the most popular names in the UK. What were the most popular names in the year you were born?</a:t>
            </a:r>
            <a:r>
              <a:rPr lang="en-GB" b="0" i="0" dirty="0">
                <a:solidFill>
                  <a:schemeClr val="bg1"/>
                </a:solidFill>
                <a:effectLst/>
                <a:latin typeface="Arial" panose="020B0604020202020204" pitchFamily="34" charset="0"/>
              </a:rPr>
              <a:t> </a:t>
            </a:r>
            <a:endParaRPr lang="en-GB" sz="1600"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CFEC6972-21CF-9B64-FF44-09536D49B4D4}"/>
              </a:ext>
            </a:extLst>
          </p:cNvPr>
          <p:cNvSpPr txBox="1"/>
          <p:nvPr/>
        </p:nvSpPr>
        <p:spPr>
          <a:xfrm>
            <a:off x="4112022" y="4565969"/>
            <a:ext cx="3812778" cy="1855573"/>
          </a:xfrm>
          <a:prstGeom prst="rect">
            <a:avLst/>
          </a:prstGeom>
          <a:noFill/>
        </p:spPr>
        <p:txBody>
          <a:bodyPr wrap="square" rtlCol="0">
            <a:spAutoFit/>
          </a:bodyPr>
          <a:lstStyle/>
          <a:p>
            <a:pPr lvl="0" algn="ctr">
              <a:lnSpc>
                <a:spcPct val="107000"/>
              </a:lnSpc>
              <a:spcAft>
                <a:spcPts val="800"/>
              </a:spcAft>
            </a:pPr>
            <a:r>
              <a:rPr lang="en-GB" sz="1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Watch the </a:t>
            </a:r>
            <a:r>
              <a:rPr lang="en-GB" sz="1800" u="sng" dirty="0">
                <a:solidFill>
                  <a:schemeClr val="bg1"/>
                </a:solidFill>
                <a:effectLst/>
                <a:latin typeface="Arial" panose="020B06040202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first few minutes of this TED Talk </a:t>
            </a:r>
            <a:r>
              <a:rPr lang="en-GB" sz="1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about identity. Discuss with your friends or in class some of the reasons why we should value our legal identity and not take it for granted. </a:t>
            </a:r>
            <a:endPar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Online Media 9" title="Why identity is a human right | Dominique Kunz | TEDxZurich">
            <a:hlinkClick r:id="" action="ppaction://media"/>
            <a:extLst>
              <a:ext uri="{FF2B5EF4-FFF2-40B4-BE49-F238E27FC236}">
                <a16:creationId xmlns:a16="http://schemas.microsoft.com/office/drawing/2014/main" id="{D1EDD11E-6B2E-4707-934F-67CC356C1AB2}"/>
              </a:ext>
            </a:extLst>
          </p:cNvPr>
          <p:cNvPicPr>
            <a:picLocks noRot="1" noChangeAspect="1"/>
          </p:cNvPicPr>
          <p:nvPr>
            <a:videoFile r:link="rId1"/>
          </p:nvPr>
        </p:nvPicPr>
        <p:blipFill>
          <a:blip r:embed="rId4"/>
          <a:stretch>
            <a:fillRect/>
          </a:stretch>
        </p:blipFill>
        <p:spPr>
          <a:xfrm>
            <a:off x="8225109" y="4589158"/>
            <a:ext cx="3202112" cy="1809193"/>
          </a:xfrm>
          <a:prstGeom prst="rect">
            <a:avLst/>
          </a:prstGeom>
        </p:spPr>
      </p:pic>
    </p:spTree>
    <p:extLst>
      <p:ext uri="{BB962C8B-B14F-4D97-AF65-F5344CB8AC3E}">
        <p14:creationId xmlns:p14="http://schemas.microsoft.com/office/powerpoint/2010/main" val="285797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5137</TotalTime>
  <Words>1635</Words>
  <Application>Microsoft Office PowerPoint</Application>
  <PresentationFormat>Widescreen</PresentationFormat>
  <Paragraphs>95</Paragraphs>
  <Slides>13</Slides>
  <Notes>4</Notes>
  <HiddenSlides>0</HiddenSlides>
  <MMClips>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vt:i4>
      </vt:variant>
    </vt:vector>
  </HeadingPairs>
  <TitlesOfParts>
    <vt:vector size="24" baseType="lpstr">
      <vt:lpstr>Arial</vt:lpstr>
      <vt:lpstr>Arial Black</vt:lpstr>
      <vt:lpstr>Calibri</vt:lpstr>
      <vt:lpstr>Open Sans</vt:lpstr>
      <vt:lpstr>Symbol</vt:lpstr>
      <vt:lpstr>Univers LT Pro 45 Light</vt:lpstr>
      <vt:lpstr>Univers LT Pro 55</vt:lpstr>
      <vt:lpstr>Univers LT Pro 85 XBlack</vt:lpstr>
      <vt:lpstr>Univers LT Std 45 Light</vt:lpstr>
      <vt:lpstr>Wingdings</vt:lpstr>
      <vt:lpstr>Office Theme</vt:lpstr>
      <vt:lpstr>ARTICLE OF THE WEEK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Katherine Fardell</dc:creator>
  <cp:lastModifiedBy>Samantha Bradey</cp:lastModifiedBy>
  <cp:revision>188</cp:revision>
  <dcterms:created xsi:type="dcterms:W3CDTF">2022-01-18T14:28:30Z</dcterms:created>
  <dcterms:modified xsi:type="dcterms:W3CDTF">2023-01-09T10:47:56Z</dcterms:modified>
</cp:coreProperties>
</file>