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73" r:id="rId5"/>
    <p:sldId id="268" r:id="rId6"/>
    <p:sldId id="276" r:id="rId7"/>
    <p:sldId id="289" r:id="rId8"/>
    <p:sldId id="286" r:id="rId9"/>
    <p:sldId id="292" r:id="rId10"/>
    <p:sldId id="287" r:id="rId11"/>
    <p:sldId id="288" r:id="rId12"/>
    <p:sldId id="290" r:id="rId13"/>
    <p:sldId id="27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FF00"/>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1228" autoAdjust="0"/>
  </p:normalViewPr>
  <p:slideViewPr>
    <p:cSldViewPr snapToGrid="0">
      <p:cViewPr varScale="1">
        <p:scale>
          <a:sx n="61" d="100"/>
          <a:sy n="61" d="100"/>
        </p:scale>
        <p:origin x="1140"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1/4/2023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45566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dark&#10;&#10;Description automatically generated">
            <a:extLst>
              <a:ext uri="{FF2B5EF4-FFF2-40B4-BE49-F238E27FC236}">
                <a16:creationId xmlns:a16="http://schemas.microsoft.com/office/drawing/2014/main" id="{CCB98750-4C21-4B3B-253E-891DC92F94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75" b="7678"/>
          <a:stretch/>
        </p:blipFill>
        <p:spPr>
          <a:xfrm>
            <a:off x="12808" y="0"/>
            <a:ext cx="12196011" cy="6858000"/>
          </a:xfrm>
          <a:prstGeom prst="rect">
            <a:avLst/>
          </a:prstGeom>
        </p:spPr>
      </p:pic>
      <p:sp>
        <p:nvSpPr>
          <p:cNvPr id="4" name="Title 1">
            <a:extLst>
              <a:ext uri="{FF2B5EF4-FFF2-40B4-BE49-F238E27FC236}">
                <a16:creationId xmlns:a16="http://schemas.microsoft.com/office/drawing/2014/main" id="{D0C90E83-BC83-A335-DC4F-AFF86F18C311}"/>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5" name="Picture 4">
            <a:extLst>
              <a:ext uri="{FF2B5EF4-FFF2-40B4-BE49-F238E27FC236}">
                <a16:creationId xmlns:a16="http://schemas.microsoft.com/office/drawing/2014/main" id="{24611CA1-D950-4DAE-B8B7-B5F84A2C63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62345" y="5138189"/>
            <a:ext cx="1728039" cy="1424750"/>
          </a:xfrm>
          <a:prstGeom prst="rect">
            <a:avLst/>
          </a:prstGeom>
        </p:spPr>
      </p:pic>
      <p:sp>
        <p:nvSpPr>
          <p:cNvPr id="6" name="TextBox 5">
            <a:extLst>
              <a:ext uri="{FF2B5EF4-FFF2-40B4-BE49-F238E27FC236}">
                <a16:creationId xmlns:a16="http://schemas.microsoft.com/office/drawing/2014/main" id="{56610A2C-2AA3-965A-E071-6472FE04C06F}"/>
              </a:ext>
            </a:extLst>
          </p:cNvPr>
          <p:cNvSpPr txBox="1"/>
          <p:nvPr userDrawn="1"/>
        </p:nvSpPr>
        <p:spPr>
          <a:xfrm rot="16200000">
            <a:off x="9976287" y="-604380"/>
            <a:ext cx="4007225" cy="261610"/>
          </a:xfrm>
          <a:prstGeom prst="rect">
            <a:avLst/>
          </a:prstGeom>
          <a:noFill/>
        </p:spPr>
        <p:txBody>
          <a:bodyPr wrap="square" rtlCol="0">
            <a:spAutoFit/>
          </a:bodyPr>
          <a:lstStyle/>
          <a:p>
            <a:pPr algn="l"/>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UNICEF</a:t>
            </a: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GB" sz="11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El Baba</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24557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04/01/2023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md.org.uk/what-is-holocaust-memorial-day/this-years-theme/previous-years-themes/"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hmd.org.uk/learn-about-the-holocaust-and-genocides/what-is-genocide/" TargetMode="External"/><Relationship Id="rId2" Type="http://schemas.openxmlformats.org/officeDocument/2006/relationships/hyperlink" Target="https://www.hmd.org.uk/resource/faiza/"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md.org.uk/resource/franziska-mikus/" TargetMode="External"/><Relationship Id="rId2" Type="http://schemas.openxmlformats.org/officeDocument/2006/relationships/hyperlink" Target="https://www.hmd.org.uk/wp-content/uploads/2019/04/The-Veseli-Family_-easy-read-1.pdf"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hmd.org.uk/" TargetMode="External"/><Relationship Id="rId2" Type="http://schemas.openxmlformats.org/officeDocument/2006/relationships/slideLayout" Target="../slideLayouts/slideLayout6.xml"/><Relationship Id="rId1" Type="http://schemas.openxmlformats.org/officeDocument/2006/relationships/video" Target="https://www.youtube.com/embed/_p8tx1PC6aM?feature=oembed" TargetMode="External"/><Relationship Id="rId5" Type="http://schemas.openxmlformats.org/officeDocument/2006/relationships/image" Target="../media/image12.jpeg"/><Relationship Id="rId4" Type="http://schemas.openxmlformats.org/officeDocument/2006/relationships/hyperlink" Target="https://www.youtube.com/channel/UCjI37_ExpvQnz1tP3qtfFy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nesty.org.uk/files/abirthdayforben.pdf"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UJAaWbk63U4" TargetMode="External"/><Relationship Id="rId3" Type="http://schemas.openxmlformats.org/officeDocument/2006/relationships/slideLayout" Target="../slideLayouts/slideLayout15.xml"/><Relationship Id="rId7" Type="http://schemas.openxmlformats.org/officeDocument/2006/relationships/hyperlink" Target="https://www.hmd.org.uk/what-is-holocaust-memorial-day/this-years-theme/previous-years-themes/" TargetMode="External"/><Relationship Id="rId2" Type="http://schemas.openxmlformats.org/officeDocument/2006/relationships/video" Target="https://www.youtube.com/embed/UhdCR2ovC_g?feature=oembed" TargetMode="External"/><Relationship Id="rId1" Type="http://schemas.openxmlformats.org/officeDocument/2006/relationships/video" Target="https://www.youtube.com/embed/UJAaWbk63U4?feature=oembed" TargetMode="External"/><Relationship Id="rId6" Type="http://schemas.openxmlformats.org/officeDocument/2006/relationships/hyperlink" Target="https://www.hmd.org.uk/resource/anne-frank/" TargetMode="External"/><Relationship Id="rId5" Type="http://schemas.openxmlformats.org/officeDocument/2006/relationships/hyperlink" Target="https://www.youtube.com/watch?v=UhdCR2ovC_g" TargetMode="External"/><Relationship Id="rId10" Type="http://schemas.openxmlformats.org/officeDocument/2006/relationships/image" Target="../media/image22.jpeg"/><Relationship Id="rId4" Type="http://schemas.openxmlformats.org/officeDocument/2006/relationships/notesSlide" Target="../notesSlides/notesSlide4.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s://www.hmd.org.uk/resource/iby-knill-i-was-there/"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8741" y="2256274"/>
            <a:ext cx="4376226"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Each year the Holocaust Memorial Day Trust identifies a theme for the commemoration – a list of previous years’ themes can be found </a:t>
            </a:r>
            <a:r>
              <a:rPr lang="en-GB" sz="18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here</a:t>
            </a:r>
            <a:r>
              <a:rPr lang="en-GB" sz="1800" b="0" i="0" dirty="0">
                <a:solidFill>
                  <a:srgbClr val="000000"/>
                </a:solidFill>
                <a:effectLst/>
                <a:latin typeface="Arial" panose="020B0604020202020204" pitchFamily="34" charset="0"/>
              </a:rPr>
              <a:t>. What is this year’s theme? How can you share this with your school community. </a:t>
            </a: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06770" y="4509220"/>
            <a:ext cx="3282970" cy="1569660"/>
          </a:xfrm>
          <a:prstGeom prst="rect">
            <a:avLst/>
          </a:prstGeom>
          <a:noFill/>
        </p:spPr>
        <p:txBody>
          <a:bodyPr wrap="square" rtlCol="0">
            <a:spAutoFit/>
          </a:bodyPr>
          <a:lstStyle/>
          <a:p>
            <a:pPr algn="ctr"/>
            <a:r>
              <a:rPr lang="en-GB" sz="1600" i="0" dirty="0">
                <a:effectLst/>
                <a:latin typeface="Arial" panose="020B0604020202020204" pitchFamily="34" charset="0"/>
              </a:rPr>
              <a:t>At the heart of the Holocaust and all other genocides lie prejudice and discrimination. Look up these words and try to write a short paragraph about each. It might help to do it in a poetic form.</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97199" y="2596369"/>
            <a:ext cx="6643584" cy="1200329"/>
          </a:xfrm>
          <a:prstGeom prst="rect">
            <a:avLst/>
          </a:prstGeom>
          <a:noFill/>
        </p:spPr>
        <p:txBody>
          <a:bodyPr wrap="square" rtlCol="0">
            <a:spAutoFit/>
          </a:bodyPr>
          <a:lstStyle/>
          <a:p>
            <a:pPr algn="ctr"/>
            <a:r>
              <a:rPr lang="en-GB" dirty="0">
                <a:solidFill>
                  <a:schemeClr val="bg1"/>
                </a:solidFill>
                <a:effectLst/>
                <a:latin typeface="Arial" panose="020B0604020202020204" pitchFamily="34" charset="0"/>
                <a:ea typeface="Times New Roman" panose="02020603050405020304" pitchFamily="18" charset="0"/>
              </a:rPr>
              <a:t>Can you think of examples of prejudice and discrimination that happen today? Think about things you see or read about in the news. Have a class discussion for people to feedback what they found. </a:t>
            </a:r>
            <a:r>
              <a:rPr lang="en-GB" b="0" i="0" dirty="0">
                <a:solidFill>
                  <a:schemeClr val="bg1"/>
                </a:solidFill>
                <a:effectLst/>
                <a:latin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2" y="4565969"/>
            <a:ext cx="7573208" cy="1477328"/>
          </a:xfrm>
          <a:prstGeom prst="rect">
            <a:avLst/>
          </a:prstGeom>
          <a:noFill/>
        </p:spPr>
        <p:txBody>
          <a:bodyPr wrap="square" rtlCol="0">
            <a:spAutoFit/>
          </a:bodyPr>
          <a:lstStyle/>
          <a:p>
            <a:pPr algn="ctr" rtl="0" fontAlgn="base"/>
            <a:r>
              <a:rPr lang="en-GB" sz="1800" dirty="0">
                <a:solidFill>
                  <a:schemeClr val="bg1"/>
                </a:solidFill>
                <a:effectLst/>
                <a:latin typeface="Arial" panose="020B0604020202020204" pitchFamily="34" charset="0"/>
                <a:ea typeface="Arial" panose="020B0604020202020204" pitchFamily="34" charset="0"/>
              </a:rPr>
              <a:t>Why is it important to understand events in the past and remember what happened? How can we learn lessons from the past that will help us in today’s world? Some people say we might forgive but should never forget. Do you agree with that statement? Have a discussion about these questions.</a:t>
            </a:r>
            <a:endParaRPr lang="en-GB"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582328" y="2257646"/>
            <a:ext cx="4306592"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Read the story of ‘</a:t>
            </a:r>
            <a:r>
              <a:rPr lang="en-GB" sz="18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Fazia</a:t>
            </a:r>
            <a:r>
              <a:rPr lang="en-GB" sz="1800" b="0" i="0" dirty="0">
                <a:solidFill>
                  <a:srgbClr val="000000"/>
                </a:solidFill>
                <a:effectLst/>
                <a:latin typeface="Arial" panose="020B0604020202020204" pitchFamily="34" charset="0"/>
              </a:rPr>
              <a:t>’ and her experiences resulting from the genocide in Darfur. Discuss in class your reaction to her experiences. What lessons for humanity could be taken from her story? Share your ideas through a display or creative piece of writing. </a:t>
            </a:r>
          </a:p>
        </p:txBody>
      </p:sp>
      <p:sp>
        <p:nvSpPr>
          <p:cNvPr id="10" name="TextBox 9">
            <a:extLst>
              <a:ext uri="{FF2B5EF4-FFF2-40B4-BE49-F238E27FC236}">
                <a16:creationId xmlns:a16="http://schemas.microsoft.com/office/drawing/2014/main" id="{23FB570D-B234-3922-9DE8-4A90483EA3F9}"/>
              </a:ext>
            </a:extLst>
          </p:cNvPr>
          <p:cNvSpPr txBox="1"/>
          <p:nvPr/>
        </p:nvSpPr>
        <p:spPr>
          <a:xfrm>
            <a:off x="665653" y="4612460"/>
            <a:ext cx="7227672" cy="1477328"/>
          </a:xfrm>
          <a:prstGeom prst="rect">
            <a:avLst/>
          </a:prstGeom>
          <a:noFill/>
        </p:spPr>
        <p:txBody>
          <a:bodyPr wrap="square" rtlCol="0">
            <a:spAutoFit/>
          </a:bodyPr>
          <a:lstStyle/>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Holocaust Memorial Day reminds us to speak up and do something when we see discrimination and hatred. Create a piece of art or poetry to communicate some of the words and actions that might be seen as ‘anti-genocide’ such as understanding, respect, freedom, hope or acceptance.</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56138" y="2257646"/>
            <a:ext cx="6798792" cy="147732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Holocaust is an example of ‘genocide’. Go to the </a:t>
            </a: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Holocaust Memorial Day Trust</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website to find out a bit more about what this term means and about other 20th century genocides such as in Cambodia, Rwanda, Bosnia and Darfur. Create a fact file identifying what happened and how it links to genocide.</a:t>
            </a: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46153"/>
            <a:ext cx="3708955"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Find out more about the work of the Holocaust Memorial Trust. Write a letter to future world leaders about the world you would like to live in 30 years from now – mentioning some rights might help your argument.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2286748"/>
            <a:ext cx="5567259" cy="2031325"/>
          </a:xfrm>
          <a:prstGeom prst="rect">
            <a:avLst/>
          </a:prstGeom>
          <a:noFill/>
        </p:spPr>
        <p:txBody>
          <a:bodyPr wrap="square" lIns="91440" tIns="45720" rIns="91440" bIns="45720" rtlCol="0" anchor="t">
            <a:spAutoFit/>
          </a:bodyPr>
          <a:lstStyle/>
          <a:p>
            <a:pPr algn="ctr" fontAlgn="base">
              <a:buSzPts val="1100"/>
            </a:pPr>
            <a:r>
              <a:rPr lang="en-GB" dirty="0">
                <a:solidFill>
                  <a:srgbClr val="000000"/>
                </a:solidFill>
                <a:latin typeface="Arial"/>
                <a:ea typeface="Times New Roman" panose="02020603050405020304" pitchFamily="18" charset="0"/>
                <a:cs typeface="Arial"/>
              </a:rPr>
              <a:t>R</a:t>
            </a:r>
            <a:r>
              <a:rPr lang="en-GB" sz="1800" dirty="0">
                <a:solidFill>
                  <a:srgbClr val="000000"/>
                </a:solidFill>
                <a:effectLst/>
                <a:latin typeface="Arial"/>
                <a:ea typeface="Times New Roman" panose="02020603050405020304" pitchFamily="18" charset="0"/>
                <a:cs typeface="Arial"/>
              </a:rPr>
              <a:t>ead the story of the </a:t>
            </a:r>
            <a:r>
              <a:rPr lang="en-GB" sz="1800" b="1" dirty="0">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Veseli family</a:t>
            </a:r>
            <a:r>
              <a:rPr lang="en-GB" sz="1800" dirty="0">
                <a:solidFill>
                  <a:srgbClr val="000000"/>
                </a:solidFill>
                <a:effectLst/>
                <a:latin typeface="Arial"/>
                <a:ea typeface="Times New Roman" panose="02020603050405020304" pitchFamily="18" charset="0"/>
                <a:cs typeface="Arial"/>
              </a:rPr>
              <a:t>, a Muslim family from Albania who sheltered some Jewish people and prevented them from being killed by the Nazis when they came to Albania. Using the story of the Veseli family as your inspiration, write a story starting with the sentence: “One day, the Nazis came to Albania…”</a:t>
            </a:r>
            <a:endParaRPr lang="en-GB" sz="1800" dirty="0">
              <a:effectLst/>
              <a:latin typeface="Arial"/>
              <a:ea typeface="Times New Roman" panose="02020603050405020304" pitchFamily="18" charset="0"/>
              <a:cs typeface="Arial"/>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7686235" y="4525956"/>
            <a:ext cx="4173399" cy="2062103"/>
          </a:xfrm>
          <a:prstGeom prst="rect">
            <a:avLst/>
          </a:prstGeom>
          <a:noFill/>
        </p:spPr>
        <p:txBody>
          <a:bodyPr wrap="square" lIns="91440" tIns="45720" rIns="91440" bIns="45720" rtlCol="0" anchor="t">
            <a:spAutoFit/>
          </a:bodyPr>
          <a:lstStyle/>
          <a:p>
            <a:pPr algn="ctr"/>
            <a:r>
              <a:rPr lang="en-GB" sz="1600" b="1" dirty="0">
                <a:solidFill>
                  <a:schemeClr val="bg1"/>
                </a:solidFill>
                <a:effectLst/>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Franziska Schwarz Mikus</a:t>
            </a:r>
            <a:r>
              <a:rPr lang="en-GB" sz="1600" dirty="0">
                <a:solidFill>
                  <a:schemeClr val="bg1"/>
                </a:solidFill>
                <a:effectLst/>
                <a:latin typeface="Arial"/>
                <a:ea typeface="Times New Roman" panose="02020603050405020304" pitchFamily="18" charset="0"/>
                <a:cs typeface="Arial"/>
              </a:rPr>
              <a:t> was sterilised (physically prevented from having children in the future) by the Nazis because she was deaf, as part of their process of persecuting anyone who did not fit their ideal. After reading her story, explain in your own words why this is morally wrong and contrary to human rights principles.</a:t>
            </a:r>
          </a:p>
        </p:txBody>
      </p:sp>
      <p:sp>
        <p:nvSpPr>
          <p:cNvPr id="11" name="TextBox 10">
            <a:extLst>
              <a:ext uri="{FF2B5EF4-FFF2-40B4-BE49-F238E27FC236}">
                <a16:creationId xmlns:a16="http://schemas.microsoft.com/office/drawing/2014/main" id="{D5AFE186-0D68-2DD9-BC8D-1CC5C10F8D39}"/>
              </a:ext>
            </a:extLst>
          </p:cNvPr>
          <p:cNvSpPr txBox="1"/>
          <p:nvPr/>
        </p:nvSpPr>
        <p:spPr>
          <a:xfrm>
            <a:off x="6406635" y="2257646"/>
            <a:ext cx="5452999"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rPr>
              <a:t>Do some research to find out about other groups, in addition to the Jewish community, who were persecuted and killed by the Nazi regime. Look at the UN Convention on the Rights of the Child. If it had existed then, which rights were denied or violated by the actions of the Nazis? Try to explain this to your class.</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6" y="4632942"/>
            <a:ext cx="6569063" cy="1477328"/>
          </a:xfrm>
          <a:prstGeom prst="rect">
            <a:avLst/>
          </a:prstGeom>
          <a:noFill/>
        </p:spPr>
        <p:txBody>
          <a:bodyPr wrap="square" rtlCol="0">
            <a:spAutoFit/>
          </a:bodyPr>
          <a:lstStyle/>
          <a:p>
            <a:pPr algn="ctr"/>
            <a:r>
              <a:rPr lang="en-GB" sz="1800" dirty="0">
                <a:effectLst/>
                <a:latin typeface="Arial" panose="020B0604020202020204" pitchFamily="34" charset="0"/>
                <a:ea typeface="Times New Roman" panose="02020603050405020304" pitchFamily="18" charset="0"/>
              </a:rPr>
              <a:t>Article 2, Non-Discrimination is one of the General Principles of the CRC. This means it relates directly to all the other articles. With a partner, choose a few random articles and</a:t>
            </a:r>
            <a:r>
              <a:rPr lang="en-GB" dirty="0">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for each one ask yourselves how non-discrimination can help us to more fully understand that right.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368409"/>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252289"/>
            <a:ext cx="5305425" cy="870290"/>
          </a:xfrm>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Find somewhere peaceful and quiet. Relax and let your mind be still. Focus for a moment on the sounds of your breath.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225237"/>
            <a:ext cx="5433498" cy="3768452"/>
          </a:xfrm>
        </p:spPr>
        <p:txBody>
          <a:bodyPr>
            <a:noAutofit/>
          </a:bodyPr>
          <a:lstStyle/>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Now let’s consider…</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Holocaust Memorial Day provides a moment for us to learn about and remember what has happened in the past and to act for a better future.</a:t>
            </a:r>
          </a:p>
          <a:p>
            <a:pPr lvl="0">
              <a:lnSpc>
                <a:spcPct val="107000"/>
              </a:lnSpc>
              <a:buFont typeface="Wingdings" panose="05000000000000000000" pitchFamily="2"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Think of your wishes for the future. “One day, I will…”</a:t>
            </a:r>
          </a:p>
          <a:p>
            <a:pPr lvl="0">
              <a:lnSpc>
                <a:spcPct val="107000"/>
              </a:lnSpc>
              <a:buFont typeface="Wingdings" panose="05000000000000000000" pitchFamily="2"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Think of your wishes for all children around the world “One day, all children will…”</a:t>
            </a:r>
          </a:p>
          <a:p>
            <a:pPr lvl="0">
              <a:lnSpc>
                <a:spcPct val="107000"/>
              </a:lnSpc>
              <a:spcAft>
                <a:spcPts val="800"/>
              </a:spcAft>
              <a:buFont typeface="Wingdings" panose="05000000000000000000" pitchFamily="2"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What can we do today to make your wishes for all children come true?</a:t>
            </a:r>
          </a:p>
        </p:txBody>
      </p:sp>
      <p:pic>
        <p:nvPicPr>
          <p:cNvPr id="4" name="Picture 3">
            <a:extLst>
              <a:ext uri="{FF2B5EF4-FFF2-40B4-BE49-F238E27FC236}">
                <a16:creationId xmlns:a16="http://schemas.microsoft.com/office/drawing/2014/main" id="{7AD88E8B-2711-5303-DAEA-84D13F1F1F2D}"/>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2" y="1"/>
            <a:ext cx="6096000" cy="6857999"/>
          </a:xfrm>
          <a:prstGeom prst="rect">
            <a:avLst/>
          </a:prstGeom>
        </p:spPr>
      </p:pic>
      <p:sp>
        <p:nvSpPr>
          <p:cNvPr id="5" name="TextBox 4">
            <a:extLst>
              <a:ext uri="{FF2B5EF4-FFF2-40B4-BE49-F238E27FC236}">
                <a16:creationId xmlns:a16="http://schemas.microsoft.com/office/drawing/2014/main" id="{702FD74B-670A-95B1-2E88-7A9C39A47B96}"/>
              </a:ext>
            </a:extLst>
          </p:cNvPr>
          <p:cNvSpPr txBox="1"/>
          <p:nvPr/>
        </p:nvSpPr>
        <p:spPr>
          <a:xfrm rot="16200000">
            <a:off x="-524289" y="616682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t>
            </a:r>
            <a:r>
              <a:rPr lang="en-GB" dirty="0">
                <a:latin typeface="Arial" panose="020B0604020202020204" pitchFamily="34" charset="0"/>
                <a:cs typeface="Arial" panose="020B0604020202020204" pitchFamily="34" charset="0"/>
              </a:rPr>
              <a:t>Holocaust Memorial Day</a:t>
            </a:r>
            <a:endParaRPr lang="en-US" dirty="0">
              <a:latin typeface="Arial" panose="020B0604020202020204" pitchFamily="34" charset="0"/>
              <a:cs typeface="Arial" panose="020B0604020202020204" pitchFamily="34" charset="0"/>
            </a:endParaRP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This week’s articles</a:t>
            </a:r>
          </a:p>
          <a:p>
            <a:pPr>
              <a:lnSpc>
                <a:spcPct val="150000"/>
              </a:lnSpc>
            </a:pPr>
            <a:r>
              <a:rPr lang="en-US" dirty="0">
                <a:solidFill>
                  <a:srgbClr val="00AEEF"/>
                </a:solidFill>
                <a:latin typeface="Arial" panose="020B0604020202020204" pitchFamily="34" charset="0"/>
                <a:cs typeface="Arial" panose="020B0604020202020204" pitchFamily="34" charset="0"/>
              </a:rPr>
              <a:t>Slide 5 &amp; 6</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Exploring Holocaust Memorial Day</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 </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415599"/>
            <a:ext cx="5076858" cy="921003"/>
          </a:xfrm>
        </p:spPr>
        <p:txBody>
          <a:bodyPr/>
          <a:lstStyle/>
          <a:p>
            <a:r>
              <a:rPr lang="en-US" sz="2800" dirty="0">
                <a:latin typeface="Arial Black" panose="020B0A04020102020204" pitchFamily="34" charset="0"/>
              </a:rPr>
              <a:t>HOLOCAUST MEMORIAL DAY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292515" y="390141"/>
            <a:ext cx="5899485" cy="2032000"/>
          </a:xfrm>
        </p:spPr>
        <p:txBody>
          <a:bodyPr vert="horz" lIns="0" tIns="45720" rIns="91440" bIns="45720" rtlCol="0" anchor="t">
            <a:noAutofit/>
          </a:bodyPr>
          <a:lstStyle/>
          <a:p>
            <a:pPr algn="l" rtl="0" fontAlgn="base"/>
            <a:r>
              <a:rPr lang="en-GB" sz="1600" b="1" dirty="0">
                <a:latin typeface="Arial" panose="020B0604020202020204" pitchFamily="34" charset="0"/>
                <a:cs typeface="Arial" panose="020B0604020202020204" pitchFamily="34" charset="0"/>
              </a:rPr>
              <a:t>Holocaust Memorial Day is on the 27 January every year.</a:t>
            </a:r>
          </a:p>
          <a:p>
            <a:pPr algn="l" rtl="0" fontAlgn="base"/>
            <a:r>
              <a:rPr lang="en-GB" sz="1600" dirty="0">
                <a:latin typeface="Arial" panose="020B0604020202020204" pitchFamily="34" charset="0"/>
                <a:cs typeface="Arial" panose="020B0604020202020204" pitchFamily="34" charset="0"/>
              </a:rPr>
              <a:t>27 January marks the anniversary of the liberation of Auschwitz-Birkenau, the largest Nazi death camp. On this day we remember the six million Jewish people who were killed during the Holocaust, alongside millions of other people who were killed under Nazi persecution and in genocides that followed in Cambodia, Rwanda, Bosnia and Darfur. </a:t>
            </a:r>
          </a:p>
          <a:p>
            <a:pPr algn="l" rtl="0" fontAlgn="base"/>
            <a:r>
              <a:rPr lang="en-GB" sz="1600" dirty="0">
                <a:latin typeface="Arial" panose="020B0604020202020204" pitchFamily="34" charset="0"/>
                <a:cs typeface="Arial" panose="020B0604020202020204" pitchFamily="34" charset="0"/>
              </a:rPr>
              <a:t>Holocaust Memorial Day is for everyone. Each year across the UK, thousands of people come together to learn more about the past and take action to create a safer future. We know they learn more, empathise more and do more. </a:t>
            </a:r>
          </a:p>
          <a:p>
            <a:pPr algn="l" rtl="0" fontAlgn="base"/>
            <a:r>
              <a:rPr lang="en-GB" sz="1600" dirty="0">
                <a:latin typeface="Arial" panose="020B0604020202020204" pitchFamily="34" charset="0"/>
                <a:cs typeface="Arial" panose="020B0604020202020204" pitchFamily="34" charset="0"/>
              </a:rPr>
              <a:t>Holocaust Memorial Day is promoted and supported by the Holocaust Memorial Day Trust.</a:t>
            </a:r>
          </a:p>
          <a:p>
            <a:pPr algn="l" rtl="0" fontAlgn="base"/>
            <a:r>
              <a:rPr lang="en-GB" sz="1600" dirty="0">
                <a:latin typeface="Arial" panose="020B0604020202020204" pitchFamily="34" charset="0"/>
                <a:cs typeface="Arial" panose="020B0604020202020204" pitchFamily="34" charset="0"/>
              </a:rPr>
              <a:t>Find out more: </a:t>
            </a:r>
            <a:r>
              <a:rPr lang="en-GB" sz="16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www.hmd.org.uk </a:t>
            </a:r>
            <a:endParaRPr lang="en-GB" sz="1600" b="1" u="sng" dirty="0">
              <a:latin typeface="Arial"/>
              <a:cs typeface="Arial"/>
            </a:endParaRP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645797"/>
            <a:ext cx="5763774" cy="584775"/>
          </a:xfrm>
          <a:prstGeom prst="rect">
            <a:avLst/>
          </a:prstGeom>
          <a:noFill/>
        </p:spPr>
        <p:txBody>
          <a:bodyPr wrap="square" lIns="91440" tIns="45720" rIns="91440" bIns="45720" rtlCol="0" anchor="t">
            <a:spAutoFit/>
          </a:bodyPr>
          <a:lstStyle/>
          <a:p>
            <a:r>
              <a:rPr lang="en-GB" sz="1600" dirty="0">
                <a:latin typeface="Arial"/>
                <a:cs typeface="Arial"/>
              </a:rPr>
              <a:t>Stuart Whiffin, RRSA Professional Adviser, </a:t>
            </a:r>
            <a:endParaRPr lang="en-US" dirty="0"/>
          </a:p>
          <a:p>
            <a:r>
              <a:rPr lang="en-GB" sz="1600" dirty="0">
                <a:latin typeface="Arial" panose="020B0604020202020204" pitchFamily="34" charset="0"/>
                <a:cs typeface="Arial" panose="020B0604020202020204" pitchFamily="34" charset="0"/>
              </a:rPr>
              <a:t>introduces Holocaust Memorial Day</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u="sng" dirty="0">
                <a:solidFill>
                  <a:srgbClr val="00AEEF"/>
                </a:solidFill>
                <a:latin typeface="Arial" panose="020B0604020202020204" pitchFamily="34" charset="0"/>
                <a:cs typeface="Arial" panose="020B0604020202020204" pitchFamily="34" charset="0"/>
                <a:hlinkClick r:id="rId4"/>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4" name="Online Media 3" title="Stuart Whiffin, Professional Adviser, introduces Holocaust Memorial Day">
            <a:hlinkClick r:id="" action="ppaction://media"/>
            <a:extLst>
              <a:ext uri="{FF2B5EF4-FFF2-40B4-BE49-F238E27FC236}">
                <a16:creationId xmlns:a16="http://schemas.microsoft.com/office/drawing/2014/main" id="{8C7F629F-645D-A106-5B1D-BDDF905AF3CB}"/>
              </a:ext>
            </a:extLst>
          </p:cNvPr>
          <p:cNvPicPr>
            <a:picLocks noRot="1" noChangeAspect="1"/>
          </p:cNvPicPr>
          <p:nvPr>
            <a:videoFile r:link="rId1"/>
          </p:nvPr>
        </p:nvPicPr>
        <p:blipFill>
          <a:blip r:embed="rId5"/>
          <a:stretch>
            <a:fillRect/>
          </a:stretch>
        </p:blipFill>
        <p:spPr>
          <a:xfrm>
            <a:off x="779517" y="2665828"/>
            <a:ext cx="4266669" cy="2410668"/>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371475"/>
            <a:ext cx="5896122" cy="757989"/>
          </a:xfrm>
        </p:spPr>
        <p:txBody>
          <a:bodyPr/>
          <a:lstStyle/>
          <a:p>
            <a:r>
              <a:rPr lang="en-US" dirty="0"/>
              <a:t>LINKED ARTICLES</a:t>
            </a:r>
          </a:p>
        </p:txBody>
      </p:sp>
      <p:sp>
        <p:nvSpPr>
          <p:cNvPr id="5" name="Text Placeholder 4">
            <a:extLst>
              <a:ext uri="{FF2B5EF4-FFF2-40B4-BE49-F238E27FC236}">
                <a16:creationId xmlns:a16="http://schemas.microsoft.com/office/drawing/2014/main" id="{246CF7EB-FD07-D34E-9F54-4DE04D9B51FC}"/>
              </a:ext>
            </a:extLst>
          </p:cNvPr>
          <p:cNvSpPr>
            <a:spLocks noGrp="1"/>
          </p:cNvSpPr>
          <p:nvPr>
            <p:ph type="body" sz="quarter" idx="20"/>
          </p:nvPr>
        </p:nvSpPr>
        <p:spPr/>
        <p:txBody>
          <a:bodyPr>
            <a:normAutofit/>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This week’s activities link to the following articles: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p:txBody>
          <a:bodyPr>
            <a:normAutofit fontScale="25000" lnSpcReduction="20000"/>
          </a:bodyPr>
          <a:lstStyle/>
          <a:p>
            <a:pPr marL="285750" indent="-285750">
              <a:lnSpc>
                <a:spcPct val="107000"/>
              </a:lnSpc>
              <a:spcAft>
                <a:spcPts val="800"/>
              </a:spcAft>
              <a:buFont typeface="Wingdings" panose="05000000000000000000" pitchFamily="2" charset="2"/>
              <a:buChar char="§"/>
            </a:pPr>
            <a:r>
              <a:rPr lang="en-GB" sz="6400" dirty="0">
                <a:effectLst/>
                <a:latin typeface="Arial" panose="020B0604020202020204" pitchFamily="34" charset="0"/>
                <a:ea typeface="Calibri" panose="020F0502020204030204" pitchFamily="34" charset="0"/>
                <a:cs typeface="Arial" panose="020B0604020202020204" pitchFamily="34" charset="0"/>
              </a:rPr>
              <a:t>Article 2 - The Convention applies to every child without discrimination</a:t>
            </a:r>
          </a:p>
          <a:p>
            <a:pPr marL="285750" indent="-285750">
              <a:lnSpc>
                <a:spcPct val="107000"/>
              </a:lnSpc>
              <a:spcAft>
                <a:spcPts val="800"/>
              </a:spcAft>
              <a:buFont typeface="Wingdings" panose="05000000000000000000" pitchFamily="2" charset="2"/>
              <a:buChar char="§"/>
            </a:pPr>
            <a:r>
              <a:rPr lang="en-GB" sz="6400" dirty="0">
                <a:effectLst/>
                <a:latin typeface="Arial" panose="020B0604020202020204" pitchFamily="34" charset="0"/>
                <a:ea typeface="Calibri" panose="020F0502020204030204" pitchFamily="34" charset="0"/>
                <a:cs typeface="Arial" panose="020B0604020202020204" pitchFamily="34" charset="0"/>
              </a:rPr>
              <a:t>Article 19 - Protection from violence, abuse and neglect</a:t>
            </a:r>
          </a:p>
          <a:p>
            <a:pPr marL="285750" indent="-285750">
              <a:lnSpc>
                <a:spcPct val="107000"/>
              </a:lnSpc>
              <a:spcAft>
                <a:spcPts val="800"/>
              </a:spcAft>
              <a:buFont typeface="Wingdings" panose="05000000000000000000" pitchFamily="2" charset="2"/>
              <a:buChar char="§"/>
            </a:pPr>
            <a:r>
              <a:rPr lang="en-GB" sz="6400" dirty="0">
                <a:effectLst/>
                <a:latin typeface="Arial" panose="020B0604020202020204" pitchFamily="34" charset="0"/>
                <a:ea typeface="Calibri" panose="020F0502020204030204" pitchFamily="34" charset="0"/>
                <a:cs typeface="Arial" panose="020B0604020202020204" pitchFamily="34" charset="0"/>
              </a:rPr>
              <a:t>Article 37- No child should be tortured, sentenced to death, imprisoned unfairly or treated in a cruel or inhuman way</a:t>
            </a:r>
          </a:p>
          <a:p>
            <a:pPr marL="285750" indent="-285750">
              <a:lnSpc>
                <a:spcPct val="107000"/>
              </a:lnSpc>
              <a:spcAft>
                <a:spcPts val="800"/>
              </a:spcAft>
              <a:buFont typeface="Wingdings" panose="05000000000000000000" pitchFamily="2" charset="2"/>
              <a:buChar char="§"/>
            </a:pPr>
            <a:r>
              <a:rPr lang="en-GB" sz="6400" dirty="0">
                <a:effectLst/>
                <a:latin typeface="Arial" panose="020B0604020202020204" pitchFamily="34" charset="0"/>
                <a:ea typeface="Calibri" panose="020F0502020204030204" pitchFamily="34" charset="0"/>
                <a:cs typeface="Arial" panose="020B0604020202020204" pitchFamily="34" charset="0"/>
              </a:rPr>
              <a:t>Article 38- No child under 15 should join the army and children should be protected in war</a:t>
            </a:r>
          </a:p>
          <a:p>
            <a:endParaRPr lang="en-US" dirty="0"/>
          </a:p>
        </p:txBody>
      </p:sp>
      <p:pic>
        <p:nvPicPr>
          <p:cNvPr id="10" name="Graphic 9">
            <a:extLst>
              <a:ext uri="{FF2B5EF4-FFF2-40B4-BE49-F238E27FC236}">
                <a16:creationId xmlns:a16="http://schemas.microsoft.com/office/drawing/2014/main" id="{04D820C7-0954-8176-D780-291914BC8C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637" y="3928516"/>
            <a:ext cx="1928813" cy="2571750"/>
          </a:xfrm>
          <a:prstGeom prst="rect">
            <a:avLst/>
          </a:prstGeom>
        </p:spPr>
      </p:pic>
      <p:pic>
        <p:nvPicPr>
          <p:cNvPr id="11" name="Graphic 10">
            <a:extLst>
              <a:ext uri="{FF2B5EF4-FFF2-40B4-BE49-F238E27FC236}">
                <a16:creationId xmlns:a16="http://schemas.microsoft.com/office/drawing/2014/main" id="{A45054FF-91D0-32BE-3C3D-43FF12B93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0353" y="3928516"/>
            <a:ext cx="1928813" cy="2571750"/>
          </a:xfrm>
          <a:prstGeom prst="rect">
            <a:avLst/>
          </a:prstGeom>
        </p:spPr>
      </p:pic>
      <p:pic>
        <p:nvPicPr>
          <p:cNvPr id="12" name="Graphic 11">
            <a:extLst>
              <a:ext uri="{FF2B5EF4-FFF2-40B4-BE49-F238E27FC236}">
                <a16:creationId xmlns:a16="http://schemas.microsoft.com/office/drawing/2014/main" id="{1783E48E-255B-8EAE-218E-1EE29E6066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9212" y="3928516"/>
            <a:ext cx="1928813" cy="2571750"/>
          </a:xfrm>
          <a:prstGeom prst="rect">
            <a:avLst/>
          </a:prstGeom>
        </p:spPr>
      </p:pic>
      <p:pic>
        <p:nvPicPr>
          <p:cNvPr id="13" name="Graphic 12">
            <a:extLst>
              <a:ext uri="{FF2B5EF4-FFF2-40B4-BE49-F238E27FC236}">
                <a16:creationId xmlns:a16="http://schemas.microsoft.com/office/drawing/2014/main" id="{09FE91DD-A418-0E45-3F91-636C00909D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68984" y="3928516"/>
            <a:ext cx="1928813" cy="2571750"/>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5899" y="468222"/>
            <a:ext cx="5194788" cy="1308802"/>
          </a:xfrm>
        </p:spPr>
        <p:txBody>
          <a:bodyPr/>
          <a:lstStyle/>
          <a:p>
            <a:r>
              <a:rPr lang="en-US" sz="2800" dirty="0">
                <a:latin typeface="Arial Black" panose="020B0A04020102020204" pitchFamily="34" charset="0"/>
              </a:rPr>
              <a:t>EXPLORING HOLOCAUST MEMORIAL DAY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Think of as many reasons as you can.</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602573" y="2435819"/>
            <a:ext cx="5351301" cy="1357312"/>
          </a:xfrm>
        </p:spPr>
        <p:txBody>
          <a:bodyPr>
            <a:normAutofit/>
          </a:bodyPr>
          <a:lstStyle/>
          <a:p>
            <a:r>
              <a:rPr lang="en-GB" sz="2400" dirty="0">
                <a:effectLst/>
                <a:latin typeface="Arial" panose="020B0604020202020204" pitchFamily="34" charset="0"/>
                <a:ea typeface="Calibri" panose="020F0502020204030204" pitchFamily="34" charset="0"/>
                <a:cs typeface="Times New Roman" panose="02020603050405020304" pitchFamily="18" charset="0"/>
              </a:rPr>
              <a:t>Why do we have Holocaust Memorial Day each year?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636" y="384847"/>
            <a:ext cx="9012406" cy="765804"/>
          </a:xfrm>
        </p:spPr>
        <p:txBody>
          <a:bodyPr/>
          <a:lstStyle/>
          <a:p>
            <a:r>
              <a:rPr lang="en-US" sz="2800" dirty="0">
                <a:latin typeface="Arial Black" panose="020B0A04020102020204" pitchFamily="34" charset="0"/>
              </a:rPr>
              <a:t>EXPLORING HOLOCAUST MEMORIAL DAY</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740289"/>
            <a:ext cx="11471580" cy="3967061"/>
          </a:xfrm>
        </p:spPr>
        <p:txBody>
          <a:bodyPr numCol="2">
            <a:noAutofit/>
          </a:bodyPr>
          <a:lstStyle/>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awful events around the Second World War must be remembered.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Few survivors are still alive but the truth of what happened should be kept alive.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If we don’t learn lessons from history, we won’t be able to make better decisions in the future.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It helps people to learn and to remember.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lessons of the Holocaust helped lead to a world in which human rights are valued.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If we really learn from the past, there can be hope for the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important to remember about other non-Jewish groups of people who were persecuted including other European and non-European nationals, Romani people, people with disabilities, LGBT people, political prisoners and people of other faiths.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Other terrible events have happened since, in Cambodia, Rwanda, Bosnia and Darfur and these are included in this remembrance.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916000" y="2412116"/>
            <a:ext cx="5761569" cy="1600438"/>
          </a:xfrm>
          <a:prstGeom prst="rect">
            <a:avLst/>
          </a:prstGeom>
          <a:noFill/>
        </p:spPr>
        <p:txBody>
          <a:bodyPr wrap="square" rtlCol="0">
            <a:spAutoFit/>
          </a:bodyPr>
          <a:lstStyle/>
          <a:p>
            <a:pPr algn="ctr"/>
            <a:r>
              <a:rPr lang="en-GB" sz="1400" i="0" dirty="0">
                <a:effectLst/>
                <a:latin typeface="Arial" panose="020B0604020202020204" pitchFamily="34" charset="0"/>
              </a:rPr>
              <a:t>Play a game of ‘stand up/sit down’ using criteria such as the following: Stand up if you have brown eyes, stand up if you have curly hair, stand up if you have a pet, sit down if you like football, sit down if you like swimming, sit down if you celebrate Christmas etc. You can see from this game that some things about us are different, and some things are the same – would it be fair to treat people unkindly because of these differences?</a:t>
            </a:r>
            <a:r>
              <a:rPr lang="en-GB" sz="1400" i="0" dirty="0">
                <a:effectLst/>
                <a:latin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75596" y="4587227"/>
            <a:ext cx="4476881" cy="1754326"/>
          </a:xfrm>
          <a:prstGeom prst="rect">
            <a:avLst/>
          </a:prstGeom>
          <a:noFill/>
        </p:spPr>
        <p:txBody>
          <a:bodyPr wrap="square" rtlCol="0">
            <a:spAutoFit/>
          </a:bodyPr>
          <a:lstStyle/>
          <a:p>
            <a:pPr algn="ctr"/>
            <a:r>
              <a:rPr lang="en-GB" i="0" dirty="0">
                <a:effectLst/>
                <a:latin typeface="Arial" panose="020B0604020202020204" pitchFamily="34" charset="0"/>
              </a:rPr>
              <a:t>Why is it good that everyone is different? How would life be if we were all the same? What problems might this cause?  If appropriate, introduce the words uniqueness and diversity and explore these.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233931" y="2256760"/>
            <a:ext cx="4529981"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Times New Roman" panose="02020603050405020304" pitchFamily="18" charset="0"/>
              </a:rPr>
              <a:t>What makes you different from other people in your family and from your friends? What’s good about being different? </a:t>
            </a:r>
          </a:p>
          <a:p>
            <a:pPr algn="ctr"/>
            <a:endParaRPr lang="en-GB" dirty="0">
              <a:solidFill>
                <a:schemeClr val="bg1"/>
              </a:solidFill>
              <a:latin typeface="Arial" panose="020B0604020202020204" pitchFamily="34" charset="0"/>
              <a:ea typeface="Times New Roman" panose="02020603050405020304" pitchFamily="18" charset="0"/>
            </a:endParaRPr>
          </a:p>
          <a:p>
            <a:pPr algn="ctr"/>
            <a:r>
              <a:rPr lang="en-GB" sz="1800" dirty="0">
                <a:solidFill>
                  <a:schemeClr val="bg1"/>
                </a:solidFill>
                <a:effectLst/>
                <a:latin typeface="Arial" panose="020B0604020202020204" pitchFamily="34" charset="0"/>
                <a:ea typeface="Times New Roman" panose="02020603050405020304" pitchFamily="18" charset="0"/>
              </a:rPr>
              <a:t>Draw a picture of yourself with the title ONLY ONE ME.</a:t>
            </a:r>
            <a:r>
              <a:rPr lang="en-GB" sz="1800" b="0" i="1" dirty="0">
                <a:solidFill>
                  <a:schemeClr val="bg1"/>
                </a:solidFill>
                <a:effectLst/>
                <a:latin typeface="Arial" panose="020B0604020202020204" pitchFamily="34" charset="0"/>
              </a:rPr>
              <a:t>  </a:t>
            </a:r>
            <a:r>
              <a:rPr lang="en-GB" sz="1800" b="0" i="0" dirty="0">
                <a:solidFill>
                  <a:schemeClr val="bg1"/>
                </a:solidFill>
                <a:effectLst/>
                <a:latin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508203" y="4574591"/>
            <a:ext cx="6377402" cy="2031325"/>
          </a:xfrm>
          <a:prstGeom prst="rect">
            <a:avLst/>
          </a:prstGeom>
          <a:noFill/>
        </p:spPr>
        <p:txBody>
          <a:bodyPr wrap="square" rtlCol="0">
            <a:spAutoFit/>
          </a:bodyPr>
          <a:lstStyle/>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Ask children to think about times they remember such as first day at school or nursery, moving house, a new sibling being born etc. Perhaps they could draw a paint a picture of a special memory.  Discuss the importance of remembering sad, as well as happy, things. Gently explore why this is important. </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87463" y="2505670"/>
            <a:ext cx="5299681" cy="923330"/>
          </a:xfrm>
          <a:prstGeom prst="rect">
            <a:avLst/>
          </a:prstGeom>
          <a:noFill/>
        </p:spPr>
        <p:txBody>
          <a:bodyPr wrap="square" rtlCol="0">
            <a:spAutoFit/>
          </a:bodyPr>
          <a:lstStyle/>
          <a:p>
            <a:pPr algn="ctr"/>
            <a:r>
              <a:rPr lang="en-GB" dirty="0">
                <a:solidFill>
                  <a:schemeClr val="bg1"/>
                </a:solidFill>
                <a:latin typeface="Arial" panose="020B0604020202020204" pitchFamily="34" charset="0"/>
              </a:rPr>
              <a:t>How can you help to make sure everyone feels welcome and happy in your class? Draw a picture to show everyone feeling happy and welcome.</a:t>
            </a:r>
            <a:r>
              <a:rPr lang="en-GB" sz="1800" b="0" i="0" dirty="0">
                <a:solidFill>
                  <a:schemeClr val="bg1"/>
                </a:solidFill>
                <a:effectLst/>
                <a:latin typeface="Arial" panose="020B0604020202020204" pitchFamily="34" charset="0"/>
              </a:rPr>
              <a:t>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415618" y="2219168"/>
            <a:ext cx="3747885" cy="2031325"/>
          </a:xfrm>
          <a:prstGeom prst="rect">
            <a:avLst/>
          </a:prstGeom>
          <a:noFill/>
        </p:spPr>
        <p:txBody>
          <a:bodyPr wrap="square" rtlCol="0">
            <a:spAutoFit/>
          </a:bodyPr>
          <a:lstStyle/>
          <a:p>
            <a:pPr algn="ctr"/>
            <a:r>
              <a:rPr lang="en-GB" sz="1400" dirty="0">
                <a:solidFill>
                  <a:srgbClr val="000000"/>
                </a:solidFill>
                <a:effectLst/>
                <a:latin typeface="Arial" panose="020B0604020202020204" pitchFamily="34" charset="0"/>
                <a:ea typeface="Times New Roman" panose="02020603050405020304" pitchFamily="18" charset="0"/>
              </a:rPr>
              <a:t>Have you heard of a Jewish girl called Anne Frank? Watch </a:t>
            </a:r>
            <a:r>
              <a:rPr lang="en-GB" sz="1400" dirty="0">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this video</a:t>
            </a:r>
            <a:r>
              <a:rPr lang="en-GB" sz="1400" dirty="0">
                <a:solidFill>
                  <a:srgbClr val="000000"/>
                </a:solidFill>
                <a:effectLst/>
                <a:latin typeface="Arial" panose="020B0604020202020204" pitchFamily="34" charset="0"/>
                <a:ea typeface="Times New Roman" panose="02020603050405020304" pitchFamily="18" charset="0"/>
              </a:rPr>
              <a:t> or </a:t>
            </a:r>
            <a:r>
              <a:rPr lang="en-GB" sz="1400" dirty="0">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read her story</a:t>
            </a:r>
            <a:r>
              <a:rPr lang="en-GB" sz="1400" dirty="0">
                <a:solidFill>
                  <a:srgbClr val="000000"/>
                </a:solidFill>
                <a:effectLst/>
                <a:latin typeface="Arial" panose="020B0604020202020204" pitchFamily="34" charset="0"/>
                <a:ea typeface="Times New Roman" panose="02020603050405020304" pitchFamily="18" charset="0"/>
              </a:rPr>
              <a:t>. The UN Convention on the Rights of the Child was not agreed until 1989 but if it had existed during Anne’s lifetime which rights were affected by what happened to her? Make a note of these and discuss with your class. </a:t>
            </a:r>
            <a:r>
              <a:rPr lang="en-GB" sz="1400" i="1" dirty="0">
                <a:solidFill>
                  <a:srgbClr val="000000"/>
                </a:solidFill>
                <a:effectLst/>
                <a:latin typeface="Arial" panose="020B0604020202020204" pitchFamily="34" charset="0"/>
                <a:ea typeface="Times New Roman" panose="02020603050405020304" pitchFamily="18" charset="0"/>
              </a:rPr>
              <a:t>(This video is quite challenging – Please check before sharing with your class.)</a:t>
            </a:r>
            <a:endParaRPr lang="en-GB" sz="1400" i="1"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957202" y="4581767"/>
            <a:ext cx="4824896" cy="1723549"/>
          </a:xfrm>
          <a:prstGeom prst="rect">
            <a:avLst/>
          </a:prstGeom>
          <a:noFill/>
        </p:spPr>
        <p:txBody>
          <a:bodyPr wrap="square" rtlCol="0">
            <a:spAutoFit/>
          </a:bodyPr>
          <a:lstStyle/>
          <a:p>
            <a:pPr lvl="0" algn="ctr" fontAlgn="base">
              <a:buSzPts val="1100"/>
            </a:pPr>
            <a:r>
              <a:rPr lang="en-GB" sz="1800" dirty="0">
                <a:solidFill>
                  <a:srgbClr val="000000"/>
                </a:solidFill>
                <a:effectLst/>
                <a:latin typeface="Arial" panose="020B0604020202020204" pitchFamily="34" charset="0"/>
                <a:ea typeface="Times New Roman" panose="02020603050405020304" pitchFamily="18" charset="0"/>
              </a:rPr>
              <a:t>Each year the Holocaust Memorial Day Trust identifies a theme for the commemoration – a list of previous years’ themes can be found </a:t>
            </a:r>
            <a:r>
              <a:rPr lang="en-GB" sz="1800" b="1" dirty="0">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here</a:t>
            </a:r>
            <a:r>
              <a:rPr lang="en-GB" sz="1800" dirty="0">
                <a:solidFill>
                  <a:srgbClr val="000000"/>
                </a:solidFill>
                <a:effectLst/>
                <a:latin typeface="Arial" panose="020B0604020202020204" pitchFamily="34" charset="0"/>
                <a:ea typeface="Times New Roman" panose="02020603050405020304" pitchFamily="18" charset="0"/>
              </a:rPr>
              <a:t>. What is this year’s theme? Find out and present what you discover to your class. </a:t>
            </a:r>
            <a:endParaRPr lang="en-GB" sz="1800" dirty="0">
              <a:effectLst/>
              <a:latin typeface="Times New Roman" panose="02020603050405020304" pitchFamily="18" charset="0"/>
              <a:ea typeface="Times New Roman" panose="02020603050405020304" pitchFamily="18" charset="0"/>
            </a:endParaRPr>
          </a:p>
          <a:p>
            <a:pPr algn="ct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75602" y="4463935"/>
            <a:ext cx="4437832" cy="2308324"/>
          </a:xfrm>
          <a:prstGeom prst="rect">
            <a:avLst/>
          </a:prstGeom>
          <a:noFill/>
        </p:spPr>
        <p:txBody>
          <a:bodyPr wrap="square" rtlCol="0">
            <a:spAutoFit/>
          </a:bodyPr>
          <a:lstStyle/>
          <a:p>
            <a:pPr algn="ctr" rtl="0" fontAlgn="base"/>
            <a:r>
              <a:rPr lang="en-GB" sz="1600" i="0" dirty="0">
                <a:solidFill>
                  <a:schemeClr val="bg1"/>
                </a:solidFill>
                <a:effectLst/>
                <a:latin typeface="Arial" panose="020B0604020202020204" pitchFamily="34" charset="0"/>
                <a:cs typeface="Arial" panose="020B0604020202020204" pitchFamily="34" charset="0"/>
              </a:rPr>
              <a:t>Read or listen to the story </a:t>
            </a:r>
            <a:r>
              <a:rPr lang="en-GB" sz="1600" i="0" u="sng" dirty="0">
                <a:solidFill>
                  <a:schemeClr val="bg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‘Benno and the night of broken glass’</a:t>
            </a:r>
            <a:r>
              <a:rPr lang="en-GB" sz="1600" i="0" dirty="0">
                <a:solidFill>
                  <a:schemeClr val="bg1"/>
                </a:solidFill>
                <a:effectLst/>
                <a:latin typeface="Arial" panose="020B0604020202020204" pitchFamily="34" charset="0"/>
                <a:cs typeface="Arial" panose="020B0604020202020204" pitchFamily="34" charset="0"/>
              </a:rPr>
              <a:t>. Sensitively link this to what happened in the Holocaust; people were killed or badly treated either because they were Jewish or were different in some way to others. </a:t>
            </a:r>
            <a:r>
              <a:rPr lang="en-GB" sz="1600" i="1" dirty="0">
                <a:solidFill>
                  <a:schemeClr val="bg1"/>
                </a:solidFill>
                <a:effectLst/>
                <a:latin typeface="Arial" panose="020B0604020202020204" pitchFamily="34" charset="0"/>
                <a:cs typeface="Arial" panose="020B0604020202020204" pitchFamily="34" charset="0"/>
              </a:rPr>
              <a:t>(Reassure children that this would not happen in their school because everyone is treated fairly and respected for who they are.)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14" name="Online Media 13" title="Benno &amp; The Night of Broken Glass">
            <a:hlinkClick r:id="" action="ppaction://media"/>
            <a:extLst>
              <a:ext uri="{FF2B5EF4-FFF2-40B4-BE49-F238E27FC236}">
                <a16:creationId xmlns:a16="http://schemas.microsoft.com/office/drawing/2014/main" id="{2C1753FA-F739-FCF6-88AC-01B02FA8CCC2}"/>
              </a:ext>
            </a:extLst>
          </p:cNvPr>
          <p:cNvPicPr>
            <a:picLocks noRot="1" noChangeAspect="1"/>
          </p:cNvPicPr>
          <p:nvPr>
            <a:videoFile r:link="rId1"/>
          </p:nvPr>
        </p:nvPicPr>
        <p:blipFill>
          <a:blip r:embed="rId9"/>
          <a:stretch>
            <a:fillRect/>
          </a:stretch>
        </p:blipFill>
        <p:spPr>
          <a:xfrm>
            <a:off x="5013434" y="4526408"/>
            <a:ext cx="1608696" cy="908913"/>
          </a:xfrm>
          <a:prstGeom prst="rect">
            <a:avLst/>
          </a:prstGeom>
        </p:spPr>
      </p:pic>
      <p:pic>
        <p:nvPicPr>
          <p:cNvPr id="15" name="Online Media 14" title="BBC Anne Frank: A life in Hiding">
            <a:hlinkClick r:id="" action="ppaction://media"/>
            <a:extLst>
              <a:ext uri="{FF2B5EF4-FFF2-40B4-BE49-F238E27FC236}">
                <a16:creationId xmlns:a16="http://schemas.microsoft.com/office/drawing/2014/main" id="{68200BE2-6D21-1C88-40AC-E09CD54E27CB}"/>
              </a:ext>
            </a:extLst>
          </p:cNvPr>
          <p:cNvPicPr>
            <a:picLocks noRot="1" noChangeAspect="1"/>
          </p:cNvPicPr>
          <p:nvPr>
            <a:videoFile r:link="rId2"/>
          </p:nvPr>
        </p:nvPicPr>
        <p:blipFill>
          <a:blip r:embed="rId10"/>
          <a:stretch>
            <a:fillRect/>
          </a:stretch>
        </p:blipFill>
        <p:spPr>
          <a:xfrm>
            <a:off x="10162677" y="2276591"/>
            <a:ext cx="1588554" cy="897533"/>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4"/>
                </p:tgtEl>
              </p:cMediaNode>
            </p:vide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4"/>
                                        </p:tgtEl>
                                      </p:cBhvr>
                                    </p:cmd>
                                  </p:childTnLst>
                                </p:cTn>
                              </p:par>
                            </p:childTnLst>
                          </p:cTn>
                        </p:par>
                      </p:childTnLst>
                    </p:cTn>
                  </p:par>
                </p:childTnLst>
              </p:cTn>
              <p:nextCondLst>
                <p:cond evt="onClick" delay="0">
                  <p:tgtEl>
                    <p:spTgt spid="14"/>
                  </p:tgtEl>
                </p:cond>
              </p:nextCondLst>
            </p:seq>
            <p:video>
              <p:cMediaNode vol="80000">
                <p:cTn id="17" fill="hold" display="0">
                  <p:stCondLst>
                    <p:cond delay="indefinite"/>
                  </p:stCondLst>
                </p:cTn>
                <p:tgtEl>
                  <p:spTgt spid="15"/>
                </p:tgtEl>
              </p:cMediaNode>
            </p:video>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bg1"/>
                </a:solidFill>
                <a:effectLst/>
                <a:latin typeface="Arial" panose="020B0604020202020204" pitchFamily="34" charset="0"/>
                <a:ea typeface="Arial" panose="020B0604020202020204" pitchFamily="34" charset="0"/>
              </a:rPr>
              <a:t>Survivors of the Holocaust and of other genocides often talk about the One Day when everything changed, sometimes for the worse and sometimes for better. Read about </a:t>
            </a:r>
            <a:r>
              <a:rPr lang="en-GB" sz="1800" b="1" dirty="0">
                <a:solidFill>
                  <a:schemeClr val="bg1"/>
                </a:solidFill>
                <a:effectLst/>
                <a:latin typeface="Arial" panose="020B0604020202020204" pitchFamily="34" charset="0"/>
                <a:ea typeface="Arial" panose="020B0604020202020204" pitchFamily="34" charset="0"/>
                <a:hlinkClick r:id="rId2">
                  <a:extLst>
                    <a:ext uri="{A12FA001-AC4F-418D-AE19-62706E023703}">
                      <ahyp:hlinkClr xmlns:ahyp="http://schemas.microsoft.com/office/drawing/2018/hyperlinkcolor" val="tx"/>
                    </a:ext>
                  </a:extLst>
                </a:hlinkClick>
              </a:rPr>
              <a:t>Iby Knill </a:t>
            </a:r>
            <a:r>
              <a:rPr lang="en-GB" sz="1800" dirty="0">
                <a:solidFill>
                  <a:schemeClr val="bg1"/>
                </a:solidFill>
                <a:effectLst/>
                <a:latin typeface="Arial" panose="020B0604020202020204" pitchFamily="34" charset="0"/>
                <a:ea typeface="Arial" panose="020B0604020202020204" pitchFamily="34" charset="0"/>
              </a:rPr>
              <a:t>or listen to her story. Try to explain some of her feelings and experiences to your friends.</a:t>
            </a:r>
            <a:endParaRPr lang="en-GB" sz="1800" dirty="0">
              <a:effectLst/>
              <a:latin typeface="Arial" panose="020B0604020202020204" pitchFamily="34" charset="0"/>
              <a:ea typeface="Times New Roman" panose="02020603050405020304" pitchFamily="18" charset="0"/>
            </a:endParaRPr>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898172" y="2474557"/>
            <a:ext cx="3993566" cy="1323439"/>
          </a:xfrm>
          <a:prstGeom prst="rect">
            <a:avLst/>
          </a:prstGeom>
          <a:noFill/>
        </p:spPr>
        <p:txBody>
          <a:bodyPr wrap="square" rtlCol="0">
            <a:spAutoFit/>
          </a:bodyPr>
          <a:lstStyle/>
          <a:p>
            <a:pPr algn="ct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the heart of the holocaust and all other genocides lie prejudice and discrimination. Look up these words and try to write a short paragraph about each</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might help to do it in a poetic form.</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1389962" y="2474557"/>
            <a:ext cx="5390586" cy="147732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rPr>
              <a:t>Holocaust Memorial Day asks us to speak up and do something when we see discrimination and hatred. Create a piece of art or write a poem, slogan or message to encourage people to speak out. Link with Articles 2, 19, 37 or 38. </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FE92F1C2-B8FF-E880-3380-576FF37E5F87}"/>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FBC6AA-3616-59F5-9914-849C4A92CEDE}"/>
              </a:ext>
            </a:extLst>
          </p:cNvPr>
          <p:cNvSpPr txBox="1"/>
          <p:nvPr/>
        </p:nvSpPr>
        <p:spPr>
          <a:xfrm>
            <a:off x="7151111" y="4626056"/>
            <a:ext cx="4532398" cy="1477328"/>
          </a:xfrm>
          <a:prstGeom prst="rect">
            <a:avLst/>
          </a:prstGeom>
          <a:noFill/>
        </p:spPr>
        <p:txBody>
          <a:bodyPr wrap="square" lIns="91440" tIns="45720" rIns="91440" bIns="45720" rtlCol="0" anchor="t">
            <a:spAutoFit/>
          </a:bodyPr>
          <a:lstStyle/>
          <a:p>
            <a:pPr lvl="0" algn="ctr" fontAlgn="base">
              <a:buSzPts val="1100"/>
            </a:pPr>
            <a:r>
              <a:rPr lang="en-GB" sz="1800" dirty="0">
                <a:solidFill>
                  <a:srgbClr val="000000"/>
                </a:solidFill>
                <a:effectLst/>
                <a:latin typeface="Arial" panose="020B0604020202020204" pitchFamily="34" charset="0"/>
                <a:ea typeface="Times New Roman" panose="02020603050405020304" pitchFamily="18" charset="0"/>
              </a:rPr>
              <a:t>Can you think of examples of prejudice and discrimination that happen today? Think about things you see or read about in the news. Have a class discussion for people to feedback what they found.</a:t>
            </a:r>
            <a:endParaRPr lang="en-GB" sz="1800" dirty="0">
              <a:effectLst/>
              <a:latin typeface="Arial"/>
              <a:ea typeface="Times New Roman" panose="02020603050405020304" pitchFamily="18" charset="0"/>
              <a:cs typeface="Arial"/>
            </a:endParaRPr>
          </a:p>
        </p:txBody>
      </p:sp>
    </p:spTree>
    <p:extLst>
      <p:ext uri="{BB962C8B-B14F-4D97-AF65-F5344CB8AC3E}">
        <p14:creationId xmlns:p14="http://schemas.microsoft.com/office/powerpoint/2010/main" val="163185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5212</TotalTime>
  <Words>2006</Words>
  <Application>Microsoft Office PowerPoint</Application>
  <PresentationFormat>Widescreen</PresentationFormat>
  <Paragraphs>91</Paragraphs>
  <Slides>14</Slides>
  <Notes>4</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Black</vt:lpstr>
      <vt:lpstr>Calibri</vt:lpstr>
      <vt:lpstr>Open Sans</vt:lpstr>
      <vt:lpstr>Symbol</vt:lpstr>
      <vt:lpstr>Times New Roman</vt:lpstr>
      <vt:lpstr>Univers LT Pro 45 Light</vt:lpstr>
      <vt:lpstr>Univers LT Pro 55</vt:lpstr>
      <vt:lpstr>Univers LT Pro 85 XBlack</vt:lpstr>
      <vt:lpstr>Univers LT Std 45 Light</vt:lpstr>
      <vt:lpstr>Wingdings</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210</cp:revision>
  <dcterms:created xsi:type="dcterms:W3CDTF">2022-01-18T14:28:30Z</dcterms:created>
  <dcterms:modified xsi:type="dcterms:W3CDTF">2023-01-04T15:24:18Z</dcterms:modified>
</cp:coreProperties>
</file>