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1E_95AE91CB.xml" ContentType="application/vnd.ms-powerpoint.comments+xml"/>
  <Override PartName="/ppt/notesSlides/notesSlide5.xml" ContentType="application/vnd.openxmlformats-officedocument.presentationml.notesSlide+xml"/>
  <Override PartName="/ppt/comments/modernComment_120_E00489C6.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84" r:id="rId2"/>
    <p:sldId id="285" r:id="rId3"/>
    <p:sldId id="272" r:id="rId4"/>
    <p:sldId id="273" r:id="rId5"/>
    <p:sldId id="268" r:id="rId6"/>
    <p:sldId id="276" r:id="rId7"/>
    <p:sldId id="289" r:id="rId8"/>
    <p:sldId id="286" r:id="rId9"/>
    <p:sldId id="292" r:id="rId10"/>
    <p:sldId id="287" r:id="rId11"/>
    <p:sldId id="288" r:id="rId12"/>
    <p:sldId id="290" r:id="rId13"/>
    <p:sldId id="270" r:id="rId14"/>
    <p:sldId id="29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619C74-98F6-4D6A-F9B6-5E5547497F99}" name="Samantha Bradey" initials="SB" userId="S::SamanthaB@unicef.org.uk::41c99f15-9b87-403a-8456-1da8256f332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AEEF"/>
    <a:srgbClr val="003B5E"/>
    <a:srgbClr val="FF6937"/>
    <a:srgbClr val="DDF3F1"/>
    <a:srgbClr val="00833D"/>
    <a:srgbClr val="7030A0"/>
    <a:srgbClr val="6A1E74"/>
    <a:srgbClr val="FF9933"/>
    <a:srgbClr val="D8D1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07" autoAdjust="0"/>
    <p:restoredTop sz="91228" autoAdjust="0"/>
  </p:normalViewPr>
  <p:slideViewPr>
    <p:cSldViewPr snapToGrid="0">
      <p:cViewPr varScale="1">
        <p:scale>
          <a:sx n="61" d="100"/>
          <a:sy n="61" d="100"/>
        </p:scale>
        <p:origin x="1140" y="2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97" d="100"/>
          <a:sy n="97" d="100"/>
        </p:scale>
        <p:origin x="312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8/10/relationships/authors" Target="authors.xml"/></Relationships>
</file>

<file path=ppt/comments/modernComment_11E_95AE91CB.xml><?xml version="1.0" encoding="utf-8"?>
<p188:cmLst xmlns:a="http://schemas.openxmlformats.org/drawingml/2006/main" xmlns:r="http://schemas.openxmlformats.org/officeDocument/2006/relationships" xmlns:p188="http://schemas.microsoft.com/office/powerpoint/2018/8/main">
  <p188:cm id="{00B008AC-D520-4CDF-87D3-3B8441F88781}" authorId="{09619C74-98F6-4D6A-F9B6-5E5547497F99}" created="2023-01-25T10:54:11.466">
    <ac:txMkLst xmlns:ac="http://schemas.microsoft.com/office/drawing/2013/main/command">
      <pc:docMk xmlns:pc="http://schemas.microsoft.com/office/powerpoint/2013/main/command"/>
      <pc:sldMk xmlns:pc="http://schemas.microsoft.com/office/powerpoint/2013/main/command" cId="2511245771" sldId="286"/>
      <ac:spMk id="8" creationId="{C7AB0D2D-7A56-C172-5C99-4EFDF7642C70}"/>
      <ac:txMk cp="177" len="16">
        <ac:context len="269" hash="3387463679"/>
      </ac:txMk>
    </ac:txMkLst>
    <p188:pos x="2368558" y="1429135"/>
    <p188:txBody>
      <a:bodyPr/>
      <a:lstStyle/>
      <a:p>
        <a:r>
          <a:rPr lang="en-GB"/>
          <a:t>https://www.thinkuknow.co.uk/ - this website was flagged as dangerous by my browser and I couldn't access. Possibly UUK ICT being overly cautious.</a:t>
        </a:r>
      </a:p>
    </p188:txBody>
  </p188:cm>
</p188:cmLst>
</file>

<file path=ppt/comments/modernComment_120_E00489C6.xml><?xml version="1.0" encoding="utf-8"?>
<p188:cmLst xmlns:a="http://schemas.openxmlformats.org/drawingml/2006/main" xmlns:r="http://schemas.openxmlformats.org/officeDocument/2006/relationships" xmlns:p188="http://schemas.microsoft.com/office/powerpoint/2018/8/main">
  <p188:cm id="{2F5322BA-D15F-4340-9FC2-63930BEA9314}" authorId="{09619C74-98F6-4D6A-F9B6-5E5547497F99}" created="2023-01-25T11:12:26.539">
    <pc:sldMkLst xmlns:pc="http://schemas.microsoft.com/office/powerpoint/2013/main/command">
      <pc:docMk/>
      <pc:sldMk cId="3758393798" sldId="288"/>
    </pc:sldMkLst>
    <p188:txBody>
      <a:bodyPr/>
      <a:lstStyle/>
      <a:p>
        <a:r>
          <a:rPr lang="en-GB"/>
          <a:t>I've amended the text slightly in the first activity, I felt it could be a little clearer about what the video was and what kind of discussion it framed. </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70A84E4-A479-C44D-B923-21635A6660B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74CC891-2903-1742-A4D0-816C56D9BB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F1075A7-0CD8-3C45-A5C6-38333FC04F38}" type="datetimeFigureOut">
              <a:rPr lang="en-US" smtClean="0"/>
              <a:t>1/26/2023</a:t>
            </a:fld>
            <a:endParaRPr lang="en-US"/>
          </a:p>
        </p:txBody>
      </p:sp>
      <p:sp>
        <p:nvSpPr>
          <p:cNvPr id="4" name="Footer Placeholder 3">
            <a:extLst>
              <a:ext uri="{FF2B5EF4-FFF2-40B4-BE49-F238E27FC236}">
                <a16:creationId xmlns:a16="http://schemas.microsoft.com/office/drawing/2014/main" id="{5B34AA94-94B7-F446-A906-4D69558D7F1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5FA549C-6104-4848-99C9-7A288F77077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6F43A9-B9E3-E74D-8B69-1D978EA9F876}" type="slidenum">
              <a:rPr lang="en-US" smtClean="0"/>
              <a:t>‹#›</a:t>
            </a:fld>
            <a:endParaRPr lang="en-US"/>
          </a:p>
        </p:txBody>
      </p:sp>
    </p:spTree>
    <p:extLst>
      <p:ext uri="{BB962C8B-B14F-4D97-AF65-F5344CB8AC3E}">
        <p14:creationId xmlns:p14="http://schemas.microsoft.com/office/powerpoint/2010/main" val="6460860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453176-EF19-D841-BC46-8E06030978CC}" type="datetimeFigureOut">
              <a:rPr lang="en-US" smtClean="0"/>
              <a:t>1/26/2023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01C135-8ECD-234C-BECE-154CA43012B9}" type="slidenum">
              <a:rPr lang="en-US" smtClean="0"/>
              <a:t>‹#›</a:t>
            </a:fld>
            <a:endParaRPr lang="en-US"/>
          </a:p>
        </p:txBody>
      </p:sp>
    </p:spTree>
    <p:extLst>
      <p:ext uri="{BB962C8B-B14F-4D97-AF65-F5344CB8AC3E}">
        <p14:creationId xmlns:p14="http://schemas.microsoft.com/office/powerpoint/2010/main" val="2374252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01C135-8ECD-234C-BECE-154CA43012B9}" type="slidenum">
              <a:rPr lang="en-US" smtClean="0"/>
              <a:t>1</a:t>
            </a:fld>
            <a:endParaRPr lang="en-US"/>
          </a:p>
        </p:txBody>
      </p:sp>
    </p:spTree>
    <p:extLst>
      <p:ext uri="{BB962C8B-B14F-4D97-AF65-F5344CB8AC3E}">
        <p14:creationId xmlns:p14="http://schemas.microsoft.com/office/powerpoint/2010/main" val="3974949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01C135-8ECD-234C-BECE-154CA43012B9}" type="slidenum">
              <a:rPr lang="en-US" smtClean="0"/>
              <a:t>6</a:t>
            </a:fld>
            <a:endParaRPr lang="en-US"/>
          </a:p>
        </p:txBody>
      </p:sp>
    </p:spTree>
    <p:extLst>
      <p:ext uri="{BB962C8B-B14F-4D97-AF65-F5344CB8AC3E}">
        <p14:creationId xmlns:p14="http://schemas.microsoft.com/office/powerpoint/2010/main" val="1322696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01C135-8ECD-234C-BECE-154CA43012B9}" type="slidenum">
              <a:rPr lang="en-US" smtClean="0"/>
              <a:t>7</a:t>
            </a:fld>
            <a:endParaRPr lang="en-US"/>
          </a:p>
        </p:txBody>
      </p:sp>
    </p:spTree>
    <p:extLst>
      <p:ext uri="{BB962C8B-B14F-4D97-AF65-F5344CB8AC3E}">
        <p14:creationId xmlns:p14="http://schemas.microsoft.com/office/powerpoint/2010/main" val="1584873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01C135-8ECD-234C-BECE-154CA43012B9}" type="slidenum">
              <a:rPr lang="en-US" smtClean="0"/>
              <a:t>8</a:t>
            </a:fld>
            <a:endParaRPr lang="en-US"/>
          </a:p>
        </p:txBody>
      </p:sp>
    </p:spTree>
    <p:extLst>
      <p:ext uri="{BB962C8B-B14F-4D97-AF65-F5344CB8AC3E}">
        <p14:creationId xmlns:p14="http://schemas.microsoft.com/office/powerpoint/2010/main" val="1455664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01C135-8ECD-234C-BECE-154CA43012B9}" type="slidenum">
              <a:rPr lang="en-US" smtClean="0"/>
              <a:t>9</a:t>
            </a:fld>
            <a:endParaRPr lang="en-US"/>
          </a:p>
        </p:txBody>
      </p:sp>
    </p:spTree>
    <p:extLst>
      <p:ext uri="{BB962C8B-B14F-4D97-AF65-F5344CB8AC3E}">
        <p14:creationId xmlns:p14="http://schemas.microsoft.com/office/powerpoint/2010/main" val="899201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3">
    <p:bg>
      <p:bgPr>
        <a:solidFill>
          <a:schemeClr val="bg1">
            <a:alpha val="97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6610A2C-2AA3-965A-E071-6472FE04C06F}"/>
              </a:ext>
            </a:extLst>
          </p:cNvPr>
          <p:cNvSpPr txBox="1"/>
          <p:nvPr userDrawn="1"/>
        </p:nvSpPr>
        <p:spPr>
          <a:xfrm rot="16200000">
            <a:off x="9976287" y="-604380"/>
            <a:ext cx="4007225" cy="261610"/>
          </a:xfrm>
          <a:prstGeom prst="rect">
            <a:avLst/>
          </a:prstGeom>
          <a:noFill/>
        </p:spPr>
        <p:txBody>
          <a:bodyPr wrap="square" rtlCol="0">
            <a:spAutoFit/>
          </a:bodyPr>
          <a:lstStyle/>
          <a:p>
            <a:pPr algn="l"/>
            <a:r>
              <a:rPr lang="en-GB" sz="1100" dirty="0">
                <a:solidFill>
                  <a:schemeClr val="bg1"/>
                </a:solidFill>
                <a:effectLst/>
                <a:latin typeface="Arial" panose="020B0604020202020204" pitchFamily="34" charset="0"/>
                <a:ea typeface="Calibri" panose="020F0502020204030204" pitchFamily="34" charset="0"/>
                <a:cs typeface="Arial" panose="020B0604020202020204" pitchFamily="34" charset="0"/>
              </a:rPr>
              <a:t>UNICEF</a:t>
            </a:r>
            <a:r>
              <a:rPr lang="en-US" sz="1100" dirty="0">
                <a:solidFill>
                  <a:schemeClr val="bg1"/>
                </a:solidFill>
                <a:effectLst/>
                <a:latin typeface="Arial" panose="020B0604020202020204" pitchFamily="34" charset="0"/>
                <a:ea typeface="Calibri" panose="020F0502020204030204" pitchFamily="34" charset="0"/>
                <a:cs typeface="Arial" panose="020B0604020202020204" pitchFamily="34" charset="0"/>
              </a:rPr>
              <a:t>\</a:t>
            </a:r>
            <a:r>
              <a:rPr lang="en-GB" sz="1100" b="0" i="0" dirty="0">
                <a:solidFill>
                  <a:schemeClr val="bg1"/>
                </a:solidFill>
                <a:effectLst/>
                <a:latin typeface="Arial" panose="020B0604020202020204" pitchFamily="34" charset="0"/>
                <a:ea typeface="Calibri" panose="020F0502020204030204" pitchFamily="34" charset="0"/>
                <a:cs typeface="Arial" panose="020B0604020202020204" pitchFamily="34" charset="0"/>
              </a:rPr>
              <a:t>El Baba</a:t>
            </a:r>
            <a:endParaRPr lang="en-GB" sz="1100" dirty="0">
              <a:solidFill>
                <a:schemeClr val="bg1"/>
              </a:solidFill>
              <a:latin typeface="Arial" panose="020B0604020202020204" pitchFamily="34" charset="0"/>
              <a:cs typeface="Arial" panose="020B0604020202020204" pitchFamily="34" charset="0"/>
            </a:endParaRPr>
          </a:p>
        </p:txBody>
      </p:sp>
      <p:pic>
        <p:nvPicPr>
          <p:cNvPr id="7" name="Picture 6" descr="A person sitting on a bench with a computer">
            <a:extLst>
              <a:ext uri="{FF2B5EF4-FFF2-40B4-BE49-F238E27FC236}">
                <a16:creationId xmlns:a16="http://schemas.microsoft.com/office/drawing/2014/main" id="{F9503217-189E-A8D7-C871-5D692DACFB9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32" b="10180"/>
          <a:stretch/>
        </p:blipFill>
        <p:spPr>
          <a:xfrm>
            <a:off x="0" y="0"/>
            <a:ext cx="12192000" cy="7086600"/>
          </a:xfrm>
          <a:prstGeom prst="rect">
            <a:avLst/>
          </a:prstGeom>
        </p:spPr>
      </p:pic>
      <p:sp>
        <p:nvSpPr>
          <p:cNvPr id="8" name="Title 1">
            <a:extLst>
              <a:ext uri="{FF2B5EF4-FFF2-40B4-BE49-F238E27FC236}">
                <a16:creationId xmlns:a16="http://schemas.microsoft.com/office/drawing/2014/main" id="{AE927915-5A26-52C0-5157-4A9C93D7CEB7}"/>
              </a:ext>
            </a:extLst>
          </p:cNvPr>
          <p:cNvSpPr>
            <a:spLocks noGrp="1"/>
          </p:cNvSpPr>
          <p:nvPr>
            <p:ph type="ctrTitle" hasCustomPrompt="1"/>
          </p:nvPr>
        </p:nvSpPr>
        <p:spPr>
          <a:xfrm>
            <a:off x="201616" y="5814354"/>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ARTICLE OF THE WEEK</a:t>
            </a:r>
            <a:endParaRPr lang="en-GB" dirty="0"/>
          </a:p>
        </p:txBody>
      </p:sp>
      <p:pic>
        <p:nvPicPr>
          <p:cNvPr id="9" name="Picture 8">
            <a:extLst>
              <a:ext uri="{FF2B5EF4-FFF2-40B4-BE49-F238E27FC236}">
                <a16:creationId xmlns:a16="http://schemas.microsoft.com/office/drawing/2014/main" id="{24D7F402-79AB-BE8E-5DE4-010A08282A3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62345" y="5138189"/>
            <a:ext cx="1728039" cy="1424750"/>
          </a:xfrm>
          <a:prstGeom prst="rect">
            <a:avLst/>
          </a:prstGeom>
        </p:spPr>
      </p:pic>
    </p:spTree>
    <p:extLst>
      <p:ext uri="{BB962C8B-B14F-4D97-AF65-F5344CB8AC3E}">
        <p14:creationId xmlns:p14="http://schemas.microsoft.com/office/powerpoint/2010/main" val="2003611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parent box 3">
    <p:spTree>
      <p:nvGrpSpPr>
        <p:cNvPr id="1" name=""/>
        <p:cNvGrpSpPr/>
        <p:nvPr/>
      </p:nvGrpSpPr>
      <p:grpSpPr>
        <a:xfrm>
          <a:off x="0" y="0"/>
          <a:ext cx="0" cy="0"/>
          <a:chOff x="0" y="0"/>
          <a:chExt cx="0" cy="0"/>
        </a:xfrm>
      </p:grpSpPr>
      <p:sp>
        <p:nvSpPr>
          <p:cNvPr id="19" name="Text Placeholder 7">
            <a:extLst>
              <a:ext uri="{FF2B5EF4-FFF2-40B4-BE49-F238E27FC236}">
                <a16:creationId xmlns:a16="http://schemas.microsoft.com/office/drawing/2014/main" id="{50971B6A-3C27-4844-8231-F1BBFFEE3C4F}"/>
              </a:ext>
            </a:extLst>
          </p:cNvPr>
          <p:cNvSpPr>
            <a:spLocks noGrp="1"/>
          </p:cNvSpPr>
          <p:nvPr>
            <p:ph type="body" sz="quarter" idx="14" hasCustomPrompt="1"/>
          </p:nvPr>
        </p:nvSpPr>
        <p:spPr>
          <a:xfrm>
            <a:off x="6536002" y="600588"/>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0" name="Text Placeholder 24">
            <a:extLst>
              <a:ext uri="{FF2B5EF4-FFF2-40B4-BE49-F238E27FC236}">
                <a16:creationId xmlns:a16="http://schemas.microsoft.com/office/drawing/2014/main" id="{0568E147-7B99-AB4E-87BD-2A6E5E4C1FEA}"/>
              </a:ext>
            </a:extLst>
          </p:cNvPr>
          <p:cNvSpPr>
            <a:spLocks noGrp="1"/>
          </p:cNvSpPr>
          <p:nvPr>
            <p:ph type="body" sz="quarter" idx="17" hasCustomPrompt="1"/>
          </p:nvPr>
        </p:nvSpPr>
        <p:spPr>
          <a:xfrm>
            <a:off x="6535899" y="3681012"/>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21" name="Text Placeholder 30">
            <a:extLst>
              <a:ext uri="{FF2B5EF4-FFF2-40B4-BE49-F238E27FC236}">
                <a16:creationId xmlns:a16="http://schemas.microsoft.com/office/drawing/2014/main" id="{9B82D579-7705-DA4E-8F72-031AA3ACA39B}"/>
              </a:ext>
            </a:extLst>
          </p:cNvPr>
          <p:cNvSpPr>
            <a:spLocks noGrp="1"/>
          </p:cNvSpPr>
          <p:nvPr>
            <p:ph type="body" sz="quarter" idx="20" hasCustomPrompt="1"/>
          </p:nvPr>
        </p:nvSpPr>
        <p:spPr>
          <a:xfrm>
            <a:off x="6535898" y="1551132"/>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4" name="Text Placeholder 6">
            <a:extLst>
              <a:ext uri="{FF2B5EF4-FFF2-40B4-BE49-F238E27FC236}">
                <a16:creationId xmlns:a16="http://schemas.microsoft.com/office/drawing/2014/main" id="{F9A46698-EC9E-B948-AAB6-297953D1AF4F}"/>
              </a:ext>
            </a:extLst>
          </p:cNvPr>
          <p:cNvSpPr>
            <a:spLocks noGrp="1"/>
          </p:cNvSpPr>
          <p:nvPr>
            <p:ph type="body" sz="quarter" idx="23" hasCustomPrompt="1"/>
          </p:nvPr>
        </p:nvSpPr>
        <p:spPr>
          <a:xfrm>
            <a:off x="6535899" y="2141136"/>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5" name="Text Placeholder 32">
            <a:extLst>
              <a:ext uri="{FF2B5EF4-FFF2-40B4-BE49-F238E27FC236}">
                <a16:creationId xmlns:a16="http://schemas.microsoft.com/office/drawing/2014/main" id="{6F95AD97-5A5B-4E4E-BB5F-514681B19D93}"/>
              </a:ext>
            </a:extLst>
          </p:cNvPr>
          <p:cNvSpPr>
            <a:spLocks noGrp="1"/>
          </p:cNvSpPr>
          <p:nvPr>
            <p:ph type="body" sz="quarter" idx="21" hasCustomPrompt="1"/>
          </p:nvPr>
        </p:nvSpPr>
        <p:spPr>
          <a:xfrm>
            <a:off x="6535898" y="4179743"/>
            <a:ext cx="3498751"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6" name="Text Placeholder 32">
            <a:extLst>
              <a:ext uri="{FF2B5EF4-FFF2-40B4-BE49-F238E27FC236}">
                <a16:creationId xmlns:a16="http://schemas.microsoft.com/office/drawing/2014/main" id="{C4A51ABF-E0D2-BE43-A416-1F6A52F0A81E}"/>
              </a:ext>
            </a:extLst>
          </p:cNvPr>
          <p:cNvSpPr>
            <a:spLocks noGrp="1"/>
          </p:cNvSpPr>
          <p:nvPr>
            <p:ph type="body" sz="quarter" idx="22" hasCustomPrompt="1"/>
          </p:nvPr>
        </p:nvSpPr>
        <p:spPr>
          <a:xfrm>
            <a:off x="6535896" y="5471243"/>
            <a:ext cx="3498751"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2" name="TextBox 1">
            <a:extLst>
              <a:ext uri="{FF2B5EF4-FFF2-40B4-BE49-F238E27FC236}">
                <a16:creationId xmlns:a16="http://schemas.microsoft.com/office/drawing/2014/main" id="{EF4C4F8C-71BC-F3D4-6E06-81DC9705AD7D}"/>
              </a:ext>
            </a:extLst>
          </p:cNvPr>
          <p:cNvSpPr txBox="1"/>
          <p:nvPr userDrawn="1"/>
        </p:nvSpPr>
        <p:spPr>
          <a:xfrm rot="16200000">
            <a:off x="-524290" y="6166825"/>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pic>
        <p:nvPicPr>
          <p:cNvPr id="3" name="Picture 2">
            <a:extLst>
              <a:ext uri="{FF2B5EF4-FFF2-40B4-BE49-F238E27FC236}">
                <a16:creationId xmlns:a16="http://schemas.microsoft.com/office/drawing/2014/main" id="{541CD321-0CC8-7111-00D7-2571011F1A6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245571"/>
            <a:ext cx="1728039" cy="1424750"/>
          </a:xfrm>
          <a:prstGeom prst="rect">
            <a:avLst/>
          </a:prstGeom>
        </p:spPr>
      </p:pic>
    </p:spTree>
    <p:extLst>
      <p:ext uri="{BB962C8B-B14F-4D97-AF65-F5344CB8AC3E}">
        <p14:creationId xmlns:p14="http://schemas.microsoft.com/office/powerpoint/2010/main" val="962007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ransparent box 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11B3C1F-DE48-BE44-84E4-4DA05CF781BE}"/>
              </a:ext>
            </a:extLst>
          </p:cNvPr>
          <p:cNvPicPr>
            <a:picLocks noChangeAspect="1"/>
          </p:cNvPicPr>
          <p:nvPr userDrawn="1"/>
        </p:nvPicPr>
        <p:blipFill>
          <a:blip r:embed="rId2">
            <a:extLst>
              <a:ext uri="{28A0092B-C50C-407E-A947-70E740481C1C}">
                <a14:useLocalDpi xmlns:a14="http://schemas.microsoft.com/office/drawing/2010/main" val="0"/>
              </a:ext>
            </a:extLst>
          </a:blip>
          <a:srcRect l="20370" r="20370"/>
          <a:stretch/>
        </p:blipFill>
        <p:spPr>
          <a:xfrm>
            <a:off x="6096000" y="0"/>
            <a:ext cx="6096000" cy="6858000"/>
          </a:xfrm>
          <a:prstGeom prst="rect">
            <a:avLst/>
          </a:prstGeom>
        </p:spPr>
      </p:pic>
      <p:sp>
        <p:nvSpPr>
          <p:cNvPr id="12" name="TextBox 11">
            <a:extLst>
              <a:ext uri="{FF2B5EF4-FFF2-40B4-BE49-F238E27FC236}">
                <a16:creationId xmlns:a16="http://schemas.microsoft.com/office/drawing/2014/main" id="{7AF3A560-1280-9B48-A5E5-0D34FA4E1F21}"/>
              </a:ext>
            </a:extLst>
          </p:cNvPr>
          <p:cNvSpPr txBox="1"/>
          <p:nvPr userDrawn="1"/>
        </p:nvSpPr>
        <p:spPr>
          <a:xfrm rot="5400000">
            <a:off x="11452265" y="524290"/>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sp>
        <p:nvSpPr>
          <p:cNvPr id="17" name="Text Placeholder 7">
            <a:extLst>
              <a:ext uri="{FF2B5EF4-FFF2-40B4-BE49-F238E27FC236}">
                <a16:creationId xmlns:a16="http://schemas.microsoft.com/office/drawing/2014/main" id="{911F93A4-C228-F843-9F26-8B47B8F1C0E6}"/>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18" name="Text Placeholder 24">
            <a:extLst>
              <a:ext uri="{FF2B5EF4-FFF2-40B4-BE49-F238E27FC236}">
                <a16:creationId xmlns:a16="http://schemas.microsoft.com/office/drawing/2014/main" id="{9AD6D71F-36D3-9241-AF54-11F7648E9923}"/>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19" name="Text Placeholder 30">
            <a:extLst>
              <a:ext uri="{FF2B5EF4-FFF2-40B4-BE49-F238E27FC236}">
                <a16:creationId xmlns:a16="http://schemas.microsoft.com/office/drawing/2014/main" id="{F4C04A3D-CB22-0A49-97D0-5BA4C5664ED8}"/>
              </a:ext>
            </a:extLst>
          </p:cNvPr>
          <p:cNvSpPr>
            <a:spLocks noGrp="1"/>
          </p:cNvSpPr>
          <p:nvPr>
            <p:ph type="body" sz="quarter" idx="20" hasCustomPrompt="1"/>
          </p:nvPr>
        </p:nvSpPr>
        <p:spPr>
          <a:xfrm>
            <a:off x="528637" y="1481684"/>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2" name="Text Placeholder 6">
            <a:extLst>
              <a:ext uri="{FF2B5EF4-FFF2-40B4-BE49-F238E27FC236}">
                <a16:creationId xmlns:a16="http://schemas.microsoft.com/office/drawing/2014/main" id="{FA9C82D4-3C10-E142-9889-00D4EF3D257D}"/>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3" name="Text Placeholder 32">
            <a:extLst>
              <a:ext uri="{FF2B5EF4-FFF2-40B4-BE49-F238E27FC236}">
                <a16:creationId xmlns:a16="http://schemas.microsoft.com/office/drawing/2014/main" id="{108794B6-B7F9-6A46-BACB-E949B4648B59}"/>
              </a:ext>
            </a:extLst>
          </p:cNvPr>
          <p:cNvSpPr>
            <a:spLocks noGrp="1"/>
          </p:cNvSpPr>
          <p:nvPr>
            <p:ph type="body" sz="quarter" idx="21" hasCustomPrompt="1"/>
          </p:nvPr>
        </p:nvSpPr>
        <p:spPr>
          <a:xfrm>
            <a:off x="528638" y="4035425"/>
            <a:ext cx="5305425"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4" name="Text Placeholder 32">
            <a:extLst>
              <a:ext uri="{FF2B5EF4-FFF2-40B4-BE49-F238E27FC236}">
                <a16:creationId xmlns:a16="http://schemas.microsoft.com/office/drawing/2014/main" id="{39C3253F-B0B0-DB41-B8CE-F01AA9C25704}"/>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pic>
        <p:nvPicPr>
          <p:cNvPr id="2" name="Picture 1">
            <a:extLst>
              <a:ext uri="{FF2B5EF4-FFF2-40B4-BE49-F238E27FC236}">
                <a16:creationId xmlns:a16="http://schemas.microsoft.com/office/drawing/2014/main" id="{00FB72C7-3C60-6225-7C09-06143777896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35601715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10781619"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10781620" cy="448808"/>
          </a:xfrm>
        </p:spPr>
        <p:txBody>
          <a:bodyPr lIns="0" rIns="90000"/>
          <a:lstStyle>
            <a:lvl1pPr marL="0" indent="0">
              <a:buNone/>
              <a:defRPr b="1" i="0">
                <a:solidFill>
                  <a:schemeClr val="tx1"/>
                </a:solidFill>
                <a:latin typeface="Univers LT Pro 85 XBlack" panose="020B0804030502020204" pitchFamily="34" charset="77"/>
              </a:defRPr>
            </a:lvl1pPr>
          </a:lstStyle>
          <a:p>
            <a:pPr lvl="0"/>
            <a:r>
              <a:rPr lang="en-GB" dirty="0"/>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10781619"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10781619"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10781619"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pic>
        <p:nvPicPr>
          <p:cNvPr id="2" name="Picture 1">
            <a:extLst>
              <a:ext uri="{FF2B5EF4-FFF2-40B4-BE49-F238E27FC236}">
                <a16:creationId xmlns:a16="http://schemas.microsoft.com/office/drawing/2014/main" id="{ADBC8ABD-FF41-7E2C-391C-DB27D8AD346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1621182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Content and object 1">
    <p:bg>
      <p:bgPr>
        <a:solidFill>
          <a:srgbClr val="00AEEF"/>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3186731" cy="714793"/>
          </a:xfrm>
          <a:solidFill>
            <a:schemeClr val="bg1"/>
          </a:solidFill>
        </p:spPr>
        <p:txBody>
          <a:bodyPr wrap="square" lIns="144000" tIns="144000" rIns="108000" bIns="0" anchor="ctr" anchorCtr="0">
            <a:spAutoFit/>
          </a:bodyPr>
          <a:lstStyle>
            <a:lvl1pPr marL="0" indent="0">
              <a:buNone/>
              <a:defRPr sz="4000" b="1" i="0" spc="100" baseline="0">
                <a:solidFill>
                  <a:schemeClr val="tx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10901362" cy="339950"/>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10901363" cy="448808"/>
          </a:xfrm>
        </p:spPr>
        <p:txBody>
          <a:bodyPr lIns="0" rIns="90000"/>
          <a:lstStyle>
            <a:lvl1pPr marL="0" indent="0">
              <a:buNone/>
              <a:defRPr b="1" i="0">
                <a:solidFill>
                  <a:schemeClr val="bg1"/>
                </a:solidFill>
                <a:latin typeface="Univers LT Pro 85 XBlack" panose="020B0804030502020204" pitchFamily="34" charset="77"/>
              </a:defRPr>
            </a:lvl1pPr>
          </a:lstStyle>
          <a:p>
            <a:pPr lvl="0"/>
            <a:r>
              <a:rPr lang="en-GB" dirty="0"/>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10901362" cy="1127125"/>
          </a:xfrm>
        </p:spPr>
        <p:txBody>
          <a:bodyPr lIns="0">
            <a:normAutofit/>
          </a:bodyPr>
          <a:lstStyle>
            <a:lvl1pPr>
              <a:buClr>
                <a:srgbClr val="FFFF00"/>
              </a:buClr>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9464450" cy="1127125"/>
          </a:xfrm>
        </p:spPr>
        <p:txBody>
          <a:bodyPr lIns="0">
            <a:normAutofit/>
          </a:bodyPr>
          <a:lstStyle>
            <a:lvl1pPr marL="342900" indent="-342900">
              <a:buClr>
                <a:srgbClr val="FFFF00"/>
              </a:buClr>
              <a:buFont typeface="+mj-lt"/>
              <a:buAutoNum type="arabicPeriod"/>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10901362" cy="135731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pic>
        <p:nvPicPr>
          <p:cNvPr id="2" name="Picture 1">
            <a:extLst>
              <a:ext uri="{FF2B5EF4-FFF2-40B4-BE49-F238E27FC236}">
                <a16:creationId xmlns:a16="http://schemas.microsoft.com/office/drawing/2014/main" id="{98AD53AF-A3FF-E765-48A1-23677D7BED7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6646565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2" y="531140"/>
            <a:ext cx="6536088"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PRIMARY ACTIVITIES</a:t>
            </a:r>
            <a:endParaRPr lang="en-GB" dirty="0"/>
          </a:p>
        </p:txBody>
      </p:sp>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Tree>
    <p:extLst>
      <p:ext uri="{BB962C8B-B14F-4D97-AF65-F5344CB8AC3E}">
        <p14:creationId xmlns:p14="http://schemas.microsoft.com/office/powerpoint/2010/main" val="18304167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7113029"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PRIMARY ACTIVITIES 2</a:t>
            </a:r>
            <a:endParaRPr lang="en-GB" dirty="0"/>
          </a:p>
        </p:txBody>
      </p:sp>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Tree>
    <p:extLst>
      <p:ext uri="{BB962C8B-B14F-4D97-AF65-F5344CB8AC3E}">
        <p14:creationId xmlns:p14="http://schemas.microsoft.com/office/powerpoint/2010/main" val="4561736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7396059"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SECONDARY ACTIVITIES</a:t>
            </a:r>
            <a:endParaRPr lang="en-GB" dirty="0"/>
          </a:p>
        </p:txBody>
      </p:sp>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Tree>
    <p:extLst>
      <p:ext uri="{BB962C8B-B14F-4D97-AF65-F5344CB8AC3E}">
        <p14:creationId xmlns:p14="http://schemas.microsoft.com/office/powerpoint/2010/main" val="5433686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Content and object 1">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
        <p:nvSpPr>
          <p:cNvPr id="2" name="Text Placeholder 7">
            <a:extLst>
              <a:ext uri="{FF2B5EF4-FFF2-40B4-BE49-F238E27FC236}">
                <a16:creationId xmlns:a16="http://schemas.microsoft.com/office/drawing/2014/main" id="{9A9F81EF-7F77-3B1F-73E2-57BF6571838B}"/>
              </a:ext>
            </a:extLst>
          </p:cNvPr>
          <p:cNvSpPr>
            <a:spLocks noGrp="1"/>
          </p:cNvSpPr>
          <p:nvPr>
            <p:ph type="body" sz="quarter" idx="14" hasCustomPrompt="1"/>
          </p:nvPr>
        </p:nvSpPr>
        <p:spPr>
          <a:xfrm>
            <a:off x="528741" y="531140"/>
            <a:ext cx="7962116"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SECONDARY ACTIVITIES 2</a:t>
            </a:r>
            <a:endParaRPr lang="en-GB" dirty="0"/>
          </a:p>
        </p:txBody>
      </p:sp>
    </p:spTree>
    <p:extLst>
      <p:ext uri="{BB962C8B-B14F-4D97-AF65-F5344CB8AC3E}">
        <p14:creationId xmlns:p14="http://schemas.microsoft.com/office/powerpoint/2010/main" val="104045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Blank for image 1">
    <p:spTree>
      <p:nvGrpSpPr>
        <p:cNvPr id="1" name=""/>
        <p:cNvGrpSpPr/>
        <p:nvPr/>
      </p:nvGrpSpPr>
      <p:grpSpPr>
        <a:xfrm>
          <a:off x="0" y="0"/>
          <a:ext cx="0" cy="0"/>
          <a:chOff x="0" y="0"/>
          <a:chExt cx="0" cy="0"/>
        </a:xfrm>
      </p:grpSpPr>
      <p:sp>
        <p:nvSpPr>
          <p:cNvPr id="7" name="Picture Placeholder 2"/>
          <p:cNvSpPr>
            <a:spLocks noGrp="1"/>
          </p:cNvSpPr>
          <p:nvPr>
            <p:ph type="pic" idx="13" hasCustomPrompt="1"/>
          </p:nvPr>
        </p:nvSpPr>
        <p:spPr>
          <a:xfrm>
            <a:off x="12996" y="-1"/>
            <a:ext cx="12179003" cy="6864737"/>
          </a:xfrm>
        </p:spPr>
        <p:txBody>
          <a:bodyPr anchor="ctr" anchorCtr="1"/>
          <a:lstStyle>
            <a:lvl1pPr marL="0" indent="0">
              <a:buNone/>
              <a:defRPr sz="3200" b="1" i="0">
                <a:latin typeface="Univers LT Pro 45 Light" panose="020B0403020202020204" pitchFamily="34"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p>
        </p:txBody>
      </p:sp>
    </p:spTree>
    <p:extLst>
      <p:ext uri="{BB962C8B-B14F-4D97-AF65-F5344CB8AC3E}">
        <p14:creationId xmlns:p14="http://schemas.microsoft.com/office/powerpoint/2010/main" val="42040594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Blank for image 1">
    <p:spTree>
      <p:nvGrpSpPr>
        <p:cNvPr id="1" name=""/>
        <p:cNvGrpSpPr/>
        <p:nvPr/>
      </p:nvGrpSpPr>
      <p:grpSpPr>
        <a:xfrm>
          <a:off x="0" y="0"/>
          <a:ext cx="0" cy="0"/>
          <a:chOff x="0" y="0"/>
          <a:chExt cx="0" cy="0"/>
        </a:xfrm>
      </p:grpSpPr>
      <p:sp>
        <p:nvSpPr>
          <p:cNvPr id="7" name="Picture Placeholder 2"/>
          <p:cNvSpPr>
            <a:spLocks noGrp="1"/>
          </p:cNvSpPr>
          <p:nvPr>
            <p:ph type="pic" idx="13" hasCustomPrompt="1"/>
          </p:nvPr>
        </p:nvSpPr>
        <p:spPr>
          <a:xfrm>
            <a:off x="12996" y="-1"/>
            <a:ext cx="12179003" cy="6864737"/>
          </a:xfrm>
        </p:spPr>
        <p:txBody>
          <a:bodyPr anchor="ctr" anchorCtr="1"/>
          <a:lstStyle>
            <a:lvl1pPr marL="0" indent="0">
              <a:buNone/>
              <a:defRPr sz="3200" b="1" i="0">
                <a:latin typeface="Univers LT Pro 45 Light" panose="020B0403020202020204" pitchFamily="34"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p>
        </p:txBody>
      </p:sp>
      <p:pic>
        <p:nvPicPr>
          <p:cNvPr id="2" name="Picture 1">
            <a:extLst>
              <a:ext uri="{FF2B5EF4-FFF2-40B4-BE49-F238E27FC236}">
                <a16:creationId xmlns:a16="http://schemas.microsoft.com/office/drawing/2014/main" id="{FE15D024-C41D-B762-417D-5D4BB0F0DFA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6" y="221899"/>
            <a:ext cx="1728039" cy="1424750"/>
          </a:xfrm>
          <a:prstGeom prst="rect">
            <a:avLst/>
          </a:prstGeom>
        </p:spPr>
      </p:pic>
    </p:spTree>
    <p:extLst>
      <p:ext uri="{BB962C8B-B14F-4D97-AF65-F5344CB8AC3E}">
        <p14:creationId xmlns:p14="http://schemas.microsoft.com/office/powerpoint/2010/main" val="1111698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1">
    <p:bg>
      <p:bgPr>
        <a:solidFill>
          <a:schemeClr val="bg1">
            <a:alpha val="97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158540-510A-394B-9D44-2805DC685AA9}"/>
              </a:ext>
            </a:extLst>
          </p:cNvPr>
          <p:cNvPicPr>
            <a:picLocks noChangeAspect="1"/>
          </p:cNvPicPr>
          <p:nvPr userDrawn="1"/>
        </p:nvPicPr>
        <p:blipFill>
          <a:blip r:embed="rId2">
            <a:extLst>
              <a:ext uri="{28A0092B-C50C-407E-A947-70E740481C1C}">
                <a14:useLocalDpi xmlns:a14="http://schemas.microsoft.com/office/drawing/2010/main" val="0"/>
              </a:ext>
            </a:extLst>
          </a:blip>
          <a:srcRect t="7707" b="7707"/>
          <a:stretch/>
        </p:blipFill>
        <p:spPr>
          <a:xfrm>
            <a:off x="0" y="1"/>
            <a:ext cx="12192000" cy="6858000"/>
          </a:xfrm>
          <a:prstGeom prst="rect">
            <a:avLst/>
          </a:prstGeom>
        </p:spPr>
      </p:pic>
      <p:sp>
        <p:nvSpPr>
          <p:cNvPr id="6" name="TextBox 5">
            <a:extLst>
              <a:ext uri="{FF2B5EF4-FFF2-40B4-BE49-F238E27FC236}">
                <a16:creationId xmlns:a16="http://schemas.microsoft.com/office/drawing/2014/main" id="{9AD4D9D1-2B9C-AC49-DDBA-1DAF9AC18FEA}"/>
              </a:ext>
            </a:extLst>
          </p:cNvPr>
          <p:cNvSpPr txBox="1"/>
          <p:nvPr userDrawn="1"/>
        </p:nvSpPr>
        <p:spPr>
          <a:xfrm rot="5400000">
            <a:off x="11423520" y="524980"/>
            <a:ext cx="1106071" cy="215444"/>
          </a:xfrm>
          <a:prstGeom prst="rect">
            <a:avLst/>
          </a:prstGeom>
          <a:noFill/>
        </p:spPr>
        <p:txBody>
          <a:bodyPr wrap="square">
            <a:spAutoFit/>
          </a:bodyPr>
          <a:lstStyle/>
          <a:p>
            <a:pPr algn="l"/>
            <a:r>
              <a:rPr lang="en-GB" sz="800" b="0" i="0" dirty="0">
                <a:solidFill>
                  <a:schemeClr val="bg1"/>
                </a:solidFill>
                <a:effectLst/>
                <a:latin typeface="Univers LT Pro 45 Light" panose="020B0403020202020204" pitchFamily="34" charset="77"/>
              </a:rPr>
              <a:t>© UNICEF/Dawe</a:t>
            </a:r>
            <a:endParaRPr lang="en-US" sz="800" b="0" i="0" dirty="0">
              <a:solidFill>
                <a:schemeClr val="bg1"/>
              </a:solidFill>
              <a:latin typeface="Univers LT Pro 45 Light" panose="020B0403020202020204" pitchFamily="34" charset="77"/>
            </a:endParaRPr>
          </a:p>
        </p:txBody>
      </p:sp>
      <p:pic>
        <p:nvPicPr>
          <p:cNvPr id="3" name="Picture 2">
            <a:extLst>
              <a:ext uri="{FF2B5EF4-FFF2-40B4-BE49-F238E27FC236}">
                <a16:creationId xmlns:a16="http://schemas.microsoft.com/office/drawing/2014/main" id="{775F2EA9-C95F-AB8D-24F6-99DAF9FE367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4" name="Title 1">
            <a:extLst>
              <a:ext uri="{FF2B5EF4-FFF2-40B4-BE49-F238E27FC236}">
                <a16:creationId xmlns:a16="http://schemas.microsoft.com/office/drawing/2014/main" id="{E34CD91C-42CA-8B00-1DB9-BC7C6B88FFBB}"/>
              </a:ext>
            </a:extLst>
          </p:cNvPr>
          <p:cNvSpPr>
            <a:spLocks noGrp="1"/>
          </p:cNvSpPr>
          <p:nvPr>
            <p:ph type="ctrTitle" hasCustomPrompt="1"/>
          </p:nvPr>
        </p:nvSpPr>
        <p:spPr>
          <a:xfrm>
            <a:off x="29686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ARTICLE OF THE WEEK</a:t>
            </a:r>
            <a:endParaRPr lang="en-GB" dirty="0"/>
          </a:p>
        </p:txBody>
      </p:sp>
    </p:spTree>
    <p:extLst>
      <p:ext uri="{BB962C8B-B14F-4D97-AF65-F5344CB8AC3E}">
        <p14:creationId xmlns:p14="http://schemas.microsoft.com/office/powerpoint/2010/main" val="4980760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ny questions">
    <p:bg>
      <p:bgPr>
        <a:solidFill>
          <a:schemeClr val="bg1">
            <a:alpha val="97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1DBEF1F-C7C5-A642-AA3C-6FE58155CEAC}"/>
              </a:ext>
            </a:extLst>
          </p:cNvPr>
          <p:cNvPicPr>
            <a:picLocks noChangeAspect="1"/>
          </p:cNvPicPr>
          <p:nvPr userDrawn="1"/>
        </p:nvPicPr>
        <p:blipFill>
          <a:blip r:embed="rId2">
            <a:extLst>
              <a:ext uri="{28A0092B-C50C-407E-A947-70E740481C1C}">
                <a14:useLocalDpi xmlns:a14="http://schemas.microsoft.com/office/drawing/2010/main" val="0"/>
              </a:ext>
            </a:extLst>
          </a:blip>
          <a:srcRect t="7812" b="7812"/>
          <a:stretch/>
        </p:blipFill>
        <p:spPr>
          <a:xfrm>
            <a:off x="0" y="-1"/>
            <a:ext cx="12192000" cy="6858001"/>
          </a:xfrm>
          <a:prstGeom prst="rect">
            <a:avLst/>
          </a:prstGeom>
        </p:spPr>
      </p:pic>
      <p:sp>
        <p:nvSpPr>
          <p:cNvPr id="9" name="TextBox 8">
            <a:extLst>
              <a:ext uri="{FF2B5EF4-FFF2-40B4-BE49-F238E27FC236}">
                <a16:creationId xmlns:a16="http://schemas.microsoft.com/office/drawing/2014/main" id="{363BC055-63D2-7B4C-AA38-1B4DCD1B627F}"/>
              </a:ext>
            </a:extLst>
          </p:cNvPr>
          <p:cNvSpPr txBox="1"/>
          <p:nvPr userDrawn="1"/>
        </p:nvSpPr>
        <p:spPr>
          <a:xfrm rot="5400000">
            <a:off x="11452265" y="6118266"/>
            <a:ext cx="1264025" cy="215444"/>
          </a:xfrm>
          <a:prstGeom prst="rect">
            <a:avLst/>
          </a:prstGeom>
          <a:noFill/>
        </p:spPr>
        <p:txBody>
          <a:bodyPr wrap="square">
            <a:spAutoFit/>
          </a:bodyPr>
          <a:lstStyle/>
          <a:p>
            <a:pPr algn="r"/>
            <a:r>
              <a:rPr lang="en-GB" sz="800" b="0" i="0" dirty="0">
                <a:solidFill>
                  <a:schemeClr val="bg1"/>
                </a:solidFill>
                <a:effectLst/>
                <a:latin typeface="Open Sans" panose="020B0606030504020204" pitchFamily="34" charset="0"/>
              </a:rPr>
              <a:t>© UNICEF/Dawe</a:t>
            </a:r>
            <a:endParaRPr lang="en-US" sz="800" dirty="0">
              <a:solidFill>
                <a:schemeClr val="bg1"/>
              </a:solidFill>
            </a:endParaRPr>
          </a:p>
        </p:txBody>
      </p:sp>
      <p:sp>
        <p:nvSpPr>
          <p:cNvPr id="10" name="Title 1">
            <a:extLst>
              <a:ext uri="{FF2B5EF4-FFF2-40B4-BE49-F238E27FC236}">
                <a16:creationId xmlns:a16="http://schemas.microsoft.com/office/drawing/2014/main" id="{A2E32C0A-6D4C-3E4E-8CDC-D872D60D9DA8}"/>
              </a:ext>
            </a:extLst>
          </p:cNvPr>
          <p:cNvSpPr>
            <a:spLocks noGrp="1"/>
          </p:cNvSpPr>
          <p:nvPr>
            <p:ph type="ctrTitle" hasCustomPrompt="1"/>
          </p:nvPr>
        </p:nvSpPr>
        <p:spPr>
          <a:xfrm>
            <a:off x="296867" y="5775443"/>
            <a:ext cx="3696909"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GB" dirty="0"/>
              <a:t>THANK YOU</a:t>
            </a:r>
          </a:p>
        </p:txBody>
      </p:sp>
      <p:pic>
        <p:nvPicPr>
          <p:cNvPr id="3" name="Picture 2">
            <a:extLst>
              <a:ext uri="{FF2B5EF4-FFF2-40B4-BE49-F238E27FC236}">
                <a16:creationId xmlns:a16="http://schemas.microsoft.com/office/drawing/2014/main" id="{D58130B9-1C61-63D0-95E6-64BFB4628ED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6" y="221899"/>
            <a:ext cx="1728039" cy="1424750"/>
          </a:xfrm>
          <a:prstGeom prst="rect">
            <a:avLst/>
          </a:prstGeom>
        </p:spPr>
      </p:pic>
    </p:spTree>
    <p:extLst>
      <p:ext uri="{BB962C8B-B14F-4D97-AF65-F5344CB8AC3E}">
        <p14:creationId xmlns:p14="http://schemas.microsoft.com/office/powerpoint/2010/main" val="4968000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Any questions">
    <p:bg>
      <p:bgPr>
        <a:solidFill>
          <a:schemeClr val="bg1">
            <a:alpha val="97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2B298E2-0F22-BC40-A2EA-513B720D7304}"/>
              </a:ext>
            </a:extLst>
          </p:cNvPr>
          <p:cNvPicPr>
            <a:picLocks noChangeAspect="1"/>
          </p:cNvPicPr>
          <p:nvPr userDrawn="1"/>
        </p:nvPicPr>
        <p:blipFill>
          <a:blip r:embed="rId2">
            <a:extLst>
              <a:ext uri="{28A0092B-C50C-407E-A947-70E740481C1C}">
                <a14:useLocalDpi xmlns:a14="http://schemas.microsoft.com/office/drawing/2010/main" val="0"/>
              </a:ext>
            </a:extLst>
          </a:blip>
          <a:srcRect t="7812" b="7812"/>
          <a:stretch/>
        </p:blipFill>
        <p:spPr>
          <a:xfrm>
            <a:off x="0" y="0"/>
            <a:ext cx="12192000" cy="6858000"/>
          </a:xfrm>
          <a:prstGeom prst="rect">
            <a:avLst/>
          </a:prstGeom>
        </p:spPr>
      </p:pic>
      <p:sp>
        <p:nvSpPr>
          <p:cNvPr id="10" name="Title 1">
            <a:extLst>
              <a:ext uri="{FF2B5EF4-FFF2-40B4-BE49-F238E27FC236}">
                <a16:creationId xmlns:a16="http://schemas.microsoft.com/office/drawing/2014/main" id="{302640B2-5C62-5346-B320-A8ACB9465292}"/>
              </a:ext>
            </a:extLst>
          </p:cNvPr>
          <p:cNvSpPr>
            <a:spLocks noGrp="1"/>
          </p:cNvSpPr>
          <p:nvPr>
            <p:ph type="ctrTitle" hasCustomPrompt="1"/>
          </p:nvPr>
        </p:nvSpPr>
        <p:spPr>
          <a:xfrm>
            <a:off x="296868" y="5775443"/>
            <a:ext cx="3750698"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GB" dirty="0"/>
              <a:t>THANK YOU</a:t>
            </a:r>
          </a:p>
        </p:txBody>
      </p:sp>
      <p:pic>
        <p:nvPicPr>
          <p:cNvPr id="3" name="Picture 2">
            <a:extLst>
              <a:ext uri="{FF2B5EF4-FFF2-40B4-BE49-F238E27FC236}">
                <a16:creationId xmlns:a16="http://schemas.microsoft.com/office/drawing/2014/main" id="{01F5D4E2-2139-70F7-952D-5144759F4D4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6" y="221899"/>
            <a:ext cx="1728039" cy="1424750"/>
          </a:xfrm>
          <a:prstGeom prst="rect">
            <a:avLst/>
          </a:prstGeom>
        </p:spPr>
      </p:pic>
      <p:sp>
        <p:nvSpPr>
          <p:cNvPr id="4" name="TextBox 3">
            <a:extLst>
              <a:ext uri="{FF2B5EF4-FFF2-40B4-BE49-F238E27FC236}">
                <a16:creationId xmlns:a16="http://schemas.microsoft.com/office/drawing/2014/main" id="{5AB51BA1-C2BB-DCDE-F966-63A72A44D1B0}"/>
              </a:ext>
            </a:extLst>
          </p:cNvPr>
          <p:cNvSpPr txBox="1"/>
          <p:nvPr userDrawn="1"/>
        </p:nvSpPr>
        <p:spPr>
          <a:xfrm rot="5400000">
            <a:off x="11452265" y="6118266"/>
            <a:ext cx="1264025" cy="215444"/>
          </a:xfrm>
          <a:prstGeom prst="rect">
            <a:avLst/>
          </a:prstGeom>
          <a:noFill/>
        </p:spPr>
        <p:txBody>
          <a:bodyPr wrap="square">
            <a:spAutoFit/>
          </a:bodyPr>
          <a:lstStyle/>
          <a:p>
            <a:pPr algn="r"/>
            <a:r>
              <a:rPr lang="en-GB" sz="800" b="0" i="0" dirty="0">
                <a:solidFill>
                  <a:schemeClr val="bg1"/>
                </a:solidFill>
                <a:effectLst/>
                <a:latin typeface="Open Sans" panose="020B0606030504020204" pitchFamily="34" charset="0"/>
              </a:rPr>
              <a:t>© UNICEF/Dawe</a:t>
            </a:r>
            <a:endParaRPr lang="en-US" sz="800" dirty="0">
              <a:solidFill>
                <a:schemeClr val="bg1"/>
              </a:solidFill>
            </a:endParaRPr>
          </a:p>
        </p:txBody>
      </p:sp>
    </p:spTree>
    <p:extLst>
      <p:ext uri="{BB962C8B-B14F-4D97-AF65-F5344CB8AC3E}">
        <p14:creationId xmlns:p14="http://schemas.microsoft.com/office/powerpoint/2010/main" val="1627772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1">
    <p:bg>
      <p:bgPr>
        <a:solidFill>
          <a:schemeClr val="bg1">
            <a:alpha val="97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158540-510A-394B-9D44-2805DC685AA9}"/>
              </a:ext>
            </a:extLst>
          </p:cNvPr>
          <p:cNvPicPr>
            <a:picLocks noChangeAspect="1"/>
          </p:cNvPicPr>
          <p:nvPr userDrawn="1"/>
        </p:nvPicPr>
        <p:blipFill>
          <a:blip r:embed="rId2">
            <a:extLst>
              <a:ext uri="{28A0092B-C50C-407E-A947-70E740481C1C}">
                <a14:useLocalDpi xmlns:a14="http://schemas.microsoft.com/office/drawing/2010/main" val="0"/>
              </a:ext>
            </a:extLst>
          </a:blip>
          <a:srcRect t="7707" b="7707"/>
          <a:stretch/>
        </p:blipFill>
        <p:spPr>
          <a:xfrm>
            <a:off x="0" y="1"/>
            <a:ext cx="12192000" cy="6858000"/>
          </a:xfrm>
          <a:prstGeom prst="rect">
            <a:avLst/>
          </a:prstGeom>
        </p:spPr>
      </p:pic>
      <p:sp>
        <p:nvSpPr>
          <p:cNvPr id="3" name="TextBox 2">
            <a:extLst>
              <a:ext uri="{FF2B5EF4-FFF2-40B4-BE49-F238E27FC236}">
                <a16:creationId xmlns:a16="http://schemas.microsoft.com/office/drawing/2014/main" id="{60FB937E-E3C0-1B43-A23E-E479019F8118}"/>
              </a:ext>
            </a:extLst>
          </p:cNvPr>
          <p:cNvSpPr txBox="1"/>
          <p:nvPr userDrawn="1"/>
        </p:nvSpPr>
        <p:spPr>
          <a:xfrm rot="5400000">
            <a:off x="11423520" y="524980"/>
            <a:ext cx="1106071"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pic>
        <p:nvPicPr>
          <p:cNvPr id="4" name="Picture 3">
            <a:extLst>
              <a:ext uri="{FF2B5EF4-FFF2-40B4-BE49-F238E27FC236}">
                <a16:creationId xmlns:a16="http://schemas.microsoft.com/office/drawing/2014/main" id="{D69FE414-4BFE-F01A-CC0C-CA0236D3CEC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5" name="Title 1">
            <a:extLst>
              <a:ext uri="{FF2B5EF4-FFF2-40B4-BE49-F238E27FC236}">
                <a16:creationId xmlns:a16="http://schemas.microsoft.com/office/drawing/2014/main" id="{B42C4ACB-ECDD-5C73-79AB-458D4959F465}"/>
              </a:ext>
            </a:extLst>
          </p:cNvPr>
          <p:cNvSpPr>
            <a:spLocks noGrp="1"/>
          </p:cNvSpPr>
          <p:nvPr>
            <p:ph type="ctrTitle" hasCustomPrompt="1"/>
          </p:nvPr>
        </p:nvSpPr>
        <p:spPr>
          <a:xfrm>
            <a:off x="29686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ARTICLE OF THE WEEK</a:t>
            </a:r>
            <a:endParaRPr lang="en-GB" dirty="0"/>
          </a:p>
        </p:txBody>
      </p:sp>
    </p:spTree>
    <p:extLst>
      <p:ext uri="{BB962C8B-B14F-4D97-AF65-F5344CB8AC3E}">
        <p14:creationId xmlns:p14="http://schemas.microsoft.com/office/powerpoint/2010/main" val="1597861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1">
    <p:bg>
      <p:bgPr>
        <a:solidFill>
          <a:schemeClr val="bg1">
            <a:alpha val="97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158540-510A-394B-9D44-2805DC685AA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726" t="29854" r="14254" b="1615"/>
          <a:stretch/>
        </p:blipFill>
        <p:spPr>
          <a:xfrm>
            <a:off x="0" y="0"/>
            <a:ext cx="12192000" cy="6858000"/>
          </a:xfrm>
          <a:prstGeom prst="rect">
            <a:avLst/>
          </a:prstGeom>
        </p:spPr>
      </p:pic>
      <p:sp>
        <p:nvSpPr>
          <p:cNvPr id="4" name="TextBox 3">
            <a:extLst>
              <a:ext uri="{FF2B5EF4-FFF2-40B4-BE49-F238E27FC236}">
                <a16:creationId xmlns:a16="http://schemas.microsoft.com/office/drawing/2014/main" id="{AE3A876E-1413-13D5-98F0-9D83FBA55911}"/>
              </a:ext>
            </a:extLst>
          </p:cNvPr>
          <p:cNvSpPr txBox="1"/>
          <p:nvPr userDrawn="1"/>
        </p:nvSpPr>
        <p:spPr>
          <a:xfrm rot="5400000">
            <a:off x="11423520" y="524980"/>
            <a:ext cx="1106071"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pic>
        <p:nvPicPr>
          <p:cNvPr id="3" name="Picture 2">
            <a:extLst>
              <a:ext uri="{FF2B5EF4-FFF2-40B4-BE49-F238E27FC236}">
                <a16:creationId xmlns:a16="http://schemas.microsoft.com/office/drawing/2014/main" id="{262CD102-EDA9-8771-956B-E6E10FC5E77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5" name="Title 1">
            <a:extLst>
              <a:ext uri="{FF2B5EF4-FFF2-40B4-BE49-F238E27FC236}">
                <a16:creationId xmlns:a16="http://schemas.microsoft.com/office/drawing/2014/main" id="{1A285FEC-AAB2-ECEE-A637-DB78DEEDD2B5}"/>
              </a:ext>
            </a:extLst>
          </p:cNvPr>
          <p:cNvSpPr>
            <a:spLocks noGrp="1"/>
          </p:cNvSpPr>
          <p:nvPr>
            <p:ph type="ctrTitle" hasCustomPrompt="1"/>
          </p:nvPr>
        </p:nvSpPr>
        <p:spPr>
          <a:xfrm>
            <a:off x="29686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ARTICLE OF THE WEEK</a:t>
            </a:r>
            <a:endParaRPr lang="en-GB" dirty="0"/>
          </a:p>
        </p:txBody>
      </p:sp>
    </p:spTree>
    <p:extLst>
      <p:ext uri="{BB962C8B-B14F-4D97-AF65-F5344CB8AC3E}">
        <p14:creationId xmlns:p14="http://schemas.microsoft.com/office/powerpoint/2010/main" val="1558592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 and object 1">
    <p:bg>
      <p:bgPr>
        <a:solidFill>
          <a:srgbClr val="00AEEF"/>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4648901" cy="714793"/>
          </a:xfrm>
          <a:solidFill>
            <a:schemeClr val="tx1"/>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INSTRUCTIONS</a:t>
            </a:r>
            <a:endParaRPr lang="en-GB" dirty="0"/>
          </a:p>
        </p:txBody>
      </p:sp>
      <p:sp>
        <p:nvSpPr>
          <p:cNvPr id="5" name="Rectangle 4">
            <a:extLst>
              <a:ext uri="{FF2B5EF4-FFF2-40B4-BE49-F238E27FC236}">
                <a16:creationId xmlns:a16="http://schemas.microsoft.com/office/drawing/2014/main" id="{4B7438D2-6C85-3681-FD0E-952127D229CA}"/>
              </a:ext>
            </a:extLst>
          </p:cNvPr>
          <p:cNvSpPr/>
          <p:nvPr userDrawn="1"/>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6357940" y="1624939"/>
            <a:ext cx="5305425" cy="4490853"/>
          </a:xfrm>
        </p:spPr>
        <p:txBody>
          <a:bodyPr lIns="0">
            <a:normAutofit/>
          </a:bodyPr>
          <a:lstStyle>
            <a:lvl1pPr>
              <a:buClr>
                <a:srgbClr val="00AEEF"/>
              </a:buClr>
              <a:defRPr sz="1800" b="1"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4" name="TextBox 3">
            <a:extLst>
              <a:ext uri="{FF2B5EF4-FFF2-40B4-BE49-F238E27FC236}">
                <a16:creationId xmlns:a16="http://schemas.microsoft.com/office/drawing/2014/main" id="{6245FDA7-ADA2-FC50-4D41-544CB2C33AAF}"/>
              </a:ext>
            </a:extLst>
          </p:cNvPr>
          <p:cNvSpPr txBox="1"/>
          <p:nvPr userDrawn="1"/>
        </p:nvSpPr>
        <p:spPr>
          <a:xfrm>
            <a:off x="528635" y="1443964"/>
            <a:ext cx="5305425" cy="5816977"/>
          </a:xfrm>
          <a:prstGeom prst="rect">
            <a:avLst/>
          </a:prstGeom>
          <a:noFill/>
        </p:spPr>
        <p:txBody>
          <a:bodyPr wrap="square">
            <a:spAutoFit/>
          </a:bodyPr>
          <a:lstStyle/>
          <a:p>
            <a:pPr lvl="0"/>
            <a:r>
              <a:rPr lang="en-GB" sz="2000" b="0" i="0" dirty="0">
                <a:solidFill>
                  <a:schemeClr val="bg1"/>
                </a:solidFill>
                <a:latin typeface="Arial" panose="020B0604020202020204" pitchFamily="34" charset="0"/>
                <a:cs typeface="Arial" panose="020B0604020202020204" pitchFamily="34" charset="0"/>
              </a:rPr>
              <a:t>This flexible resource is intended to provide you with some easy to use, appropriate rights-related learning to share with your children, their families and your colleagues. </a:t>
            </a:r>
          </a:p>
          <a:p>
            <a:pPr lvl="0"/>
            <a:endParaRPr lang="en-GB" sz="2000" b="0" i="0" dirty="0">
              <a:solidFill>
                <a:schemeClr val="bg1"/>
              </a:solidFill>
              <a:latin typeface="Arial" panose="020B0604020202020204" pitchFamily="34" charset="0"/>
              <a:cs typeface="Arial" panose="020B0604020202020204" pitchFamily="34" charset="0"/>
            </a:endParaRPr>
          </a:p>
          <a:p>
            <a:pPr lvl="0"/>
            <a:r>
              <a:rPr lang="en-GB" sz="2000" b="0" i="0" dirty="0">
                <a:solidFill>
                  <a:schemeClr val="bg1"/>
                </a:solidFill>
                <a:latin typeface="Arial" panose="020B0604020202020204" pitchFamily="34" charset="0"/>
                <a:cs typeface="Arial" panose="020B0604020202020204" pitchFamily="34" charset="0"/>
              </a:rPr>
              <a:t>Please </a:t>
            </a:r>
            <a:r>
              <a:rPr lang="en-GB" sz="2000" b="1" i="0" dirty="0">
                <a:solidFill>
                  <a:srgbClr val="FFFF00"/>
                </a:solidFill>
                <a:latin typeface="Arial" panose="020B0604020202020204" pitchFamily="34" charset="0"/>
                <a:cs typeface="Arial" panose="020B0604020202020204" pitchFamily="34" charset="0"/>
              </a:rPr>
              <a:t>edit out non-relevant slides </a:t>
            </a:r>
            <a:r>
              <a:rPr lang="en-GB" sz="2000" b="0" i="0" dirty="0">
                <a:solidFill>
                  <a:schemeClr val="bg1"/>
                </a:solidFill>
                <a:latin typeface="Arial" panose="020B0604020202020204" pitchFamily="34" charset="0"/>
                <a:cs typeface="Arial" panose="020B0604020202020204" pitchFamily="34" charset="0"/>
              </a:rPr>
              <a:t>or tasks before sharing with students. Please check the content works for your learners, </a:t>
            </a:r>
            <a:r>
              <a:rPr lang="en-GB" sz="2000" b="1" i="0" dirty="0">
                <a:solidFill>
                  <a:srgbClr val="FFFF00"/>
                </a:solidFill>
                <a:latin typeface="Arial" panose="020B0604020202020204" pitchFamily="34" charset="0"/>
                <a:cs typeface="Arial" panose="020B0604020202020204" pitchFamily="34" charset="0"/>
              </a:rPr>
              <a:t>particularly the more complex issues raised in the secondary slides</a:t>
            </a:r>
            <a:r>
              <a:rPr lang="en-GB" sz="2000" b="0" i="0" dirty="0">
                <a:solidFill>
                  <a:schemeClr val="bg1"/>
                </a:solidFill>
                <a:latin typeface="Arial" panose="020B0604020202020204" pitchFamily="34" charset="0"/>
                <a:cs typeface="Arial" panose="020B0604020202020204" pitchFamily="34" charset="0"/>
              </a:rPr>
              <a:t>, and add any content that would make the material more relevant to your setting. </a:t>
            </a:r>
          </a:p>
          <a:p>
            <a:pPr lvl="0"/>
            <a:endParaRPr lang="en-GB" sz="2000" b="0" i="0" dirty="0">
              <a:solidFill>
                <a:schemeClr val="bg1"/>
              </a:solidFill>
              <a:latin typeface="Arial" panose="020B0604020202020204" pitchFamily="34" charset="0"/>
              <a:cs typeface="Arial" panose="020B0604020202020204" pitchFamily="34" charset="0"/>
            </a:endParaRPr>
          </a:p>
          <a:p>
            <a:pPr lvl="0"/>
            <a:r>
              <a:rPr lang="en-GB" sz="2000" b="0" i="0" dirty="0">
                <a:solidFill>
                  <a:schemeClr val="bg1"/>
                </a:solidFill>
                <a:latin typeface="Arial" panose="020B0604020202020204" pitchFamily="34" charset="0"/>
                <a:cs typeface="Arial" panose="020B0604020202020204" pitchFamily="34" charset="0"/>
              </a:rPr>
              <a:t>This pack also provides links to learning resources from third parties and from the UK Committee for UNICEF (UNICEF UK) that you can access for free.</a:t>
            </a:r>
          </a:p>
          <a:p>
            <a:pPr lvl="0"/>
            <a:endParaRPr lang="en-GB" sz="1600" b="0" i="0" dirty="0">
              <a:solidFill>
                <a:schemeClr val="bg1"/>
              </a:solidFill>
              <a:latin typeface="Univers LT Pro 55" panose="020B0603020202020204" pitchFamily="34" charset="77"/>
            </a:endParaRPr>
          </a:p>
          <a:p>
            <a:pPr lvl="0"/>
            <a:endParaRPr lang="en-US" sz="1600" b="0" i="0" dirty="0">
              <a:solidFill>
                <a:schemeClr val="bg1"/>
              </a:solidFill>
              <a:latin typeface="Univers LT Pro 55" panose="020B0603020202020204" pitchFamily="34" charset="77"/>
            </a:endParaRPr>
          </a:p>
        </p:txBody>
      </p:sp>
      <p:pic>
        <p:nvPicPr>
          <p:cNvPr id="6" name="Picture 5">
            <a:extLst>
              <a:ext uri="{FF2B5EF4-FFF2-40B4-BE49-F238E27FC236}">
                <a16:creationId xmlns:a16="http://schemas.microsoft.com/office/drawing/2014/main" id="{87B3CECD-7C84-120C-E609-3483F65EEBC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972543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and object 1">
    <p:bg>
      <p:bgPr>
        <a:solidFill>
          <a:schemeClr val="bg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A7DE4915-8F76-AB49-9590-D6122C483402}"/>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 name="Rectangle 1">
            <a:extLst>
              <a:ext uri="{FF2B5EF4-FFF2-40B4-BE49-F238E27FC236}">
                <a16:creationId xmlns:a16="http://schemas.microsoft.com/office/drawing/2014/main" id="{08ABAA83-EA49-59C5-F1C6-74286C2B285F}"/>
              </a:ext>
            </a:extLst>
          </p:cNvPr>
          <p:cNvSpPr/>
          <p:nvPr userDrawn="1"/>
        </p:nvSpPr>
        <p:spPr>
          <a:xfrm>
            <a:off x="6096000" y="0"/>
            <a:ext cx="6096000" cy="6858000"/>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5E4A1A1-0D48-7706-9CE0-C5B58F46F9C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35" name="Text Placeholder 6">
            <a:extLst>
              <a:ext uri="{FF2B5EF4-FFF2-40B4-BE49-F238E27FC236}">
                <a16:creationId xmlns:a16="http://schemas.microsoft.com/office/drawing/2014/main" id="{7C993EE9-E58A-7E4B-B4EB-2294621E94E9}"/>
              </a:ext>
            </a:extLst>
          </p:cNvPr>
          <p:cNvSpPr>
            <a:spLocks noGrp="1"/>
          </p:cNvSpPr>
          <p:nvPr>
            <p:ph type="body" sz="quarter" idx="23" hasCustomPrompt="1"/>
          </p:nvPr>
        </p:nvSpPr>
        <p:spPr>
          <a:xfrm>
            <a:off x="6586401" y="2071688"/>
            <a:ext cx="5305425" cy="309086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5" name="Text Placeholder 24">
            <a:extLst>
              <a:ext uri="{FF2B5EF4-FFF2-40B4-BE49-F238E27FC236}">
                <a16:creationId xmlns:a16="http://schemas.microsoft.com/office/drawing/2014/main" id="{0099BF44-277F-CD47-80F6-ADBE4478B29B}"/>
              </a:ext>
            </a:extLst>
          </p:cNvPr>
          <p:cNvSpPr>
            <a:spLocks noGrp="1"/>
          </p:cNvSpPr>
          <p:nvPr>
            <p:ph type="body" sz="quarter" idx="17" hasCustomPrompt="1"/>
          </p:nvPr>
        </p:nvSpPr>
        <p:spPr>
          <a:xfrm>
            <a:off x="6586401" y="1468553"/>
            <a:ext cx="5305425" cy="259486"/>
          </a:xfrm>
        </p:spPr>
        <p:txBody>
          <a:bodyPr lIns="0" rIns="90000">
            <a:noAutofit/>
          </a:bodyPr>
          <a:lstStyle>
            <a:lvl1pPr marL="0" indent="0">
              <a:buNone/>
              <a:defRPr sz="2000" b="1" i="0">
                <a:solidFill>
                  <a:schemeClr val="tx1"/>
                </a:solidFill>
                <a:latin typeface="Univers LT Pro 45 Light" panose="020B0403020202020204" pitchFamily="34" charset="77"/>
              </a:defRPr>
            </a:lvl1pPr>
          </a:lstStyle>
          <a:p>
            <a:pPr lvl="0"/>
            <a:r>
              <a:rPr lang="en-GB" dirty="0"/>
              <a:t>Click to edit sub-heading</a:t>
            </a:r>
            <a:endParaRPr lang="en-US" dirty="0"/>
          </a:p>
        </p:txBody>
      </p:sp>
      <p:sp>
        <p:nvSpPr>
          <p:cNvPr id="4" name="Text Placeholder 24">
            <a:extLst>
              <a:ext uri="{FF2B5EF4-FFF2-40B4-BE49-F238E27FC236}">
                <a16:creationId xmlns:a16="http://schemas.microsoft.com/office/drawing/2014/main" id="{DF19E799-652C-FA37-7A63-035B8B3219C7}"/>
              </a:ext>
            </a:extLst>
          </p:cNvPr>
          <p:cNvSpPr>
            <a:spLocks noGrp="1"/>
          </p:cNvSpPr>
          <p:nvPr>
            <p:ph type="body" sz="quarter" idx="24" hasCustomPrompt="1"/>
          </p:nvPr>
        </p:nvSpPr>
        <p:spPr>
          <a:xfrm>
            <a:off x="551757" y="1597203"/>
            <a:ext cx="5305425" cy="259486"/>
          </a:xfrm>
        </p:spPr>
        <p:txBody>
          <a:bodyPr lIns="0" rIns="90000">
            <a:noAutofit/>
          </a:bodyPr>
          <a:lstStyle>
            <a:lvl1pPr marL="0" indent="0">
              <a:buNone/>
              <a:defRPr sz="2000" b="1" i="0">
                <a:solidFill>
                  <a:schemeClr val="tx1"/>
                </a:solidFill>
                <a:latin typeface="Univers LT Pro 45 Light" panose="020B0403020202020204" pitchFamily="34" charset="77"/>
              </a:defRPr>
            </a:lvl1pPr>
          </a:lstStyle>
          <a:p>
            <a:pPr lvl="0"/>
            <a:r>
              <a:rPr lang="en-GB" dirty="0"/>
              <a:t>Click to edit sub-heading</a:t>
            </a:r>
            <a:endParaRPr lang="en-US" dirty="0"/>
          </a:p>
        </p:txBody>
      </p:sp>
      <p:pic>
        <p:nvPicPr>
          <p:cNvPr id="5" name="Picture 4">
            <a:extLst>
              <a:ext uri="{FF2B5EF4-FFF2-40B4-BE49-F238E27FC236}">
                <a16:creationId xmlns:a16="http://schemas.microsoft.com/office/drawing/2014/main" id="{7A5C89A7-5221-DDDB-423F-26E8274D59F0}"/>
              </a:ext>
            </a:extLst>
          </p:cNvPr>
          <p:cNvPicPr>
            <a:picLocks noChangeAspect="1"/>
          </p:cNvPicPr>
          <p:nvPr userDrawn="1"/>
        </p:nvPicPr>
        <p:blipFill>
          <a:blip r:embed="rId3"/>
          <a:stretch>
            <a:fillRect/>
          </a:stretch>
        </p:blipFill>
        <p:spPr>
          <a:xfrm>
            <a:off x="677478" y="2326112"/>
            <a:ext cx="4512040" cy="4531888"/>
          </a:xfrm>
          <a:prstGeom prst="rect">
            <a:avLst/>
          </a:prstGeom>
        </p:spPr>
      </p:pic>
    </p:spTree>
    <p:extLst>
      <p:ext uri="{BB962C8B-B14F-4D97-AF65-F5344CB8AC3E}">
        <p14:creationId xmlns:p14="http://schemas.microsoft.com/office/powerpoint/2010/main" val="4021570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object 1">
    <p:bg>
      <p:bgPr>
        <a:solidFill>
          <a:srgbClr val="00AEEF"/>
        </a:solidFill>
        <a:effectLst/>
      </p:bgPr>
    </p:bg>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66B79801-24AD-D045-91A4-8CAA77B45F82}"/>
              </a:ext>
            </a:extLst>
          </p:cNvPr>
          <p:cNvSpPr>
            <a:spLocks noGrp="1"/>
          </p:cNvSpPr>
          <p:nvPr>
            <p:ph idx="13" hasCustomPrompt="1"/>
          </p:nvPr>
        </p:nvSpPr>
        <p:spPr>
          <a:xfrm>
            <a:off x="6096000" y="0"/>
            <a:ext cx="6095999" cy="6857999"/>
          </a:xfrm>
        </p:spPr>
        <p:txBody>
          <a:bodyPr anchor="ctr" anchorCtr="1">
            <a:normAutofit/>
          </a:bodyPr>
          <a:lstStyle>
            <a:lvl1pPr marL="0" indent="0">
              <a:buNone/>
              <a:defRPr sz="2000" b="1" i="0">
                <a:latin typeface="Univers LT Pro 45 Light" panose="020B0403020202020204" pitchFamily="34" charset="77"/>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ICON TO ADD IMAGE/OBJECT</a:t>
            </a:r>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chemeClr val="tx1"/>
                </a:solidFill>
                <a:latin typeface="Univers LT Pro 45 Light" panose="020B0403020202020204" pitchFamily="34" charset="77"/>
              </a:defRPr>
            </a:lvl1pPr>
          </a:lstStyle>
          <a:p>
            <a:pPr lvl="0"/>
            <a:r>
              <a:rPr lang="en-GB" dirty="0"/>
              <a:t>Click to edit subheading</a:t>
            </a:r>
            <a:endParaRPr lang="en-US" dirty="0"/>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5467049" cy="448808"/>
          </a:xfrm>
        </p:spPr>
        <p:txBody>
          <a:bodyPr lIns="0" rIns="90000"/>
          <a:lstStyle>
            <a:lvl1pPr marL="0" indent="0">
              <a:buNone/>
              <a:defRPr b="1" i="0">
                <a:solidFill>
                  <a:schemeClr val="tx1"/>
                </a:solidFill>
                <a:latin typeface="Univers LT Pro 85 XBlack" panose="020B0804030502020204" pitchFamily="34" charset="77"/>
              </a:defRPr>
            </a:lvl1pPr>
          </a:lstStyle>
          <a:p>
            <a:pPr lvl="0"/>
            <a:r>
              <a:rPr lang="en-GB" dirty="0"/>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5305425" cy="1127125"/>
          </a:xfrm>
        </p:spPr>
        <p:txBody>
          <a:bodyPr lIns="0">
            <a:normAutofit/>
          </a:bodyPr>
          <a:lstStyle>
            <a:lvl1pPr>
              <a:buClr>
                <a:srgbClr val="FFFF00"/>
              </a:buClr>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FF00"/>
              </a:buClr>
              <a:buFont typeface="+mj-lt"/>
              <a:buAutoNum type="arabicPeriod"/>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4" name="Text Placeholder 7">
            <a:extLst>
              <a:ext uri="{FF2B5EF4-FFF2-40B4-BE49-F238E27FC236}">
                <a16:creationId xmlns:a16="http://schemas.microsoft.com/office/drawing/2014/main" id="{09FAF7C1-0CA9-E90C-964C-A069F3890133}"/>
              </a:ext>
            </a:extLst>
          </p:cNvPr>
          <p:cNvSpPr>
            <a:spLocks noGrp="1"/>
          </p:cNvSpPr>
          <p:nvPr>
            <p:ph type="body" sz="quarter" idx="14" hasCustomPrompt="1"/>
          </p:nvPr>
        </p:nvSpPr>
        <p:spPr>
          <a:xfrm>
            <a:off x="528741" y="531140"/>
            <a:ext cx="2641971" cy="714793"/>
          </a:xfrm>
          <a:solidFill>
            <a:schemeClr val="tx1"/>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HEADER</a:t>
            </a:r>
            <a:endParaRPr lang="en-GB" dirty="0"/>
          </a:p>
        </p:txBody>
      </p:sp>
      <p:pic>
        <p:nvPicPr>
          <p:cNvPr id="5" name="Picture 4">
            <a:extLst>
              <a:ext uri="{FF2B5EF4-FFF2-40B4-BE49-F238E27FC236}">
                <a16:creationId xmlns:a16="http://schemas.microsoft.com/office/drawing/2014/main" id="{9FC541B7-871A-357C-23E6-5617B6B91D2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2081898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ansparent box 1">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3870DF2-4455-3149-A14A-9AA96CF762C8}"/>
              </a:ext>
            </a:extLst>
          </p:cNvPr>
          <p:cNvSpPr txBox="1"/>
          <p:nvPr userDrawn="1"/>
        </p:nvSpPr>
        <p:spPr>
          <a:xfrm rot="16200000">
            <a:off x="-524290" y="6166825"/>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sp>
        <p:nvSpPr>
          <p:cNvPr id="17" name="Text Placeholder 7">
            <a:extLst>
              <a:ext uri="{FF2B5EF4-FFF2-40B4-BE49-F238E27FC236}">
                <a16:creationId xmlns:a16="http://schemas.microsoft.com/office/drawing/2014/main" id="{3ADCB709-ED65-0741-B289-5B4E347811A1}"/>
              </a:ext>
            </a:extLst>
          </p:cNvPr>
          <p:cNvSpPr>
            <a:spLocks noGrp="1"/>
          </p:cNvSpPr>
          <p:nvPr>
            <p:ph type="body" sz="quarter" idx="14" hasCustomPrompt="1"/>
          </p:nvPr>
        </p:nvSpPr>
        <p:spPr>
          <a:xfrm>
            <a:off x="6536002" y="600588"/>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18" name="Text Placeholder 24">
            <a:extLst>
              <a:ext uri="{FF2B5EF4-FFF2-40B4-BE49-F238E27FC236}">
                <a16:creationId xmlns:a16="http://schemas.microsoft.com/office/drawing/2014/main" id="{1CABC8AD-7222-F34B-9DC8-93443F8D4804}"/>
              </a:ext>
            </a:extLst>
          </p:cNvPr>
          <p:cNvSpPr>
            <a:spLocks noGrp="1"/>
          </p:cNvSpPr>
          <p:nvPr>
            <p:ph type="body" sz="quarter" idx="17" hasCustomPrompt="1"/>
          </p:nvPr>
        </p:nvSpPr>
        <p:spPr>
          <a:xfrm>
            <a:off x="6535899" y="3681012"/>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19" name="Text Placeholder 30">
            <a:extLst>
              <a:ext uri="{FF2B5EF4-FFF2-40B4-BE49-F238E27FC236}">
                <a16:creationId xmlns:a16="http://schemas.microsoft.com/office/drawing/2014/main" id="{3F15152C-B9F1-1C47-8AA6-A4AEDF174D0B}"/>
              </a:ext>
            </a:extLst>
          </p:cNvPr>
          <p:cNvSpPr>
            <a:spLocks noGrp="1"/>
          </p:cNvSpPr>
          <p:nvPr>
            <p:ph type="body" sz="quarter" idx="20" hasCustomPrompt="1"/>
          </p:nvPr>
        </p:nvSpPr>
        <p:spPr>
          <a:xfrm>
            <a:off x="6535898" y="1551132"/>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2" name="Text Placeholder 6">
            <a:extLst>
              <a:ext uri="{FF2B5EF4-FFF2-40B4-BE49-F238E27FC236}">
                <a16:creationId xmlns:a16="http://schemas.microsoft.com/office/drawing/2014/main" id="{C5ACB111-88C0-7C49-ACB4-E11D22B29D64}"/>
              </a:ext>
            </a:extLst>
          </p:cNvPr>
          <p:cNvSpPr>
            <a:spLocks noGrp="1"/>
          </p:cNvSpPr>
          <p:nvPr>
            <p:ph type="body" sz="quarter" idx="23" hasCustomPrompt="1"/>
          </p:nvPr>
        </p:nvSpPr>
        <p:spPr>
          <a:xfrm>
            <a:off x="6535899" y="2141136"/>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3" name="Text Placeholder 32">
            <a:extLst>
              <a:ext uri="{FF2B5EF4-FFF2-40B4-BE49-F238E27FC236}">
                <a16:creationId xmlns:a16="http://schemas.microsoft.com/office/drawing/2014/main" id="{60A7AC5E-963B-0D4E-8617-70DC4C02B753}"/>
              </a:ext>
            </a:extLst>
          </p:cNvPr>
          <p:cNvSpPr>
            <a:spLocks noGrp="1"/>
          </p:cNvSpPr>
          <p:nvPr>
            <p:ph type="body" sz="quarter" idx="21" hasCustomPrompt="1"/>
          </p:nvPr>
        </p:nvSpPr>
        <p:spPr>
          <a:xfrm>
            <a:off x="6535898" y="4179743"/>
            <a:ext cx="3534377"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4" name="Text Placeholder 32">
            <a:extLst>
              <a:ext uri="{FF2B5EF4-FFF2-40B4-BE49-F238E27FC236}">
                <a16:creationId xmlns:a16="http://schemas.microsoft.com/office/drawing/2014/main" id="{3C7D2DC5-51AB-754B-B99C-2DC72F97B410}"/>
              </a:ext>
            </a:extLst>
          </p:cNvPr>
          <p:cNvSpPr>
            <a:spLocks noGrp="1"/>
          </p:cNvSpPr>
          <p:nvPr>
            <p:ph type="body" sz="quarter" idx="22" hasCustomPrompt="1"/>
          </p:nvPr>
        </p:nvSpPr>
        <p:spPr>
          <a:xfrm>
            <a:off x="6535896" y="5471243"/>
            <a:ext cx="3534379"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pic>
        <p:nvPicPr>
          <p:cNvPr id="3" name="Picture 2">
            <a:extLst>
              <a:ext uri="{FF2B5EF4-FFF2-40B4-BE49-F238E27FC236}">
                <a16:creationId xmlns:a16="http://schemas.microsoft.com/office/drawing/2014/main" id="{82603934-A46A-7495-82B1-0BF49C5D8D6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pic>
        <p:nvPicPr>
          <p:cNvPr id="2" name="Picture 1">
            <a:extLst>
              <a:ext uri="{FF2B5EF4-FFF2-40B4-BE49-F238E27FC236}">
                <a16:creationId xmlns:a16="http://schemas.microsoft.com/office/drawing/2014/main" id="{F8B790EF-BCC3-8BBE-9CD6-9FCBC17DC5F7}"/>
              </a:ext>
            </a:extLst>
          </p:cNvPr>
          <p:cNvPicPr>
            <a:picLocks noChangeAspect="1"/>
          </p:cNvPicPr>
          <p:nvPr userDrawn="1"/>
        </p:nvPicPr>
        <p:blipFill>
          <a:blip r:embed="rId3">
            <a:extLst>
              <a:ext uri="{28A0092B-C50C-407E-A947-70E740481C1C}">
                <a14:useLocalDpi xmlns:a14="http://schemas.microsoft.com/office/drawing/2010/main" val="0"/>
              </a:ext>
            </a:extLst>
          </a:blip>
          <a:srcRect l="20370" r="20370"/>
          <a:stretch/>
        </p:blipFill>
        <p:spPr>
          <a:xfrm>
            <a:off x="-88612" y="-324"/>
            <a:ext cx="6096000" cy="6857999"/>
          </a:xfrm>
          <a:prstGeom prst="rect">
            <a:avLst/>
          </a:prstGeom>
        </p:spPr>
      </p:pic>
      <p:sp>
        <p:nvSpPr>
          <p:cNvPr id="5" name="TextBox 4">
            <a:extLst>
              <a:ext uri="{FF2B5EF4-FFF2-40B4-BE49-F238E27FC236}">
                <a16:creationId xmlns:a16="http://schemas.microsoft.com/office/drawing/2014/main" id="{191B5F17-277B-4F59-DC10-CB24C2D5BF4E}"/>
              </a:ext>
            </a:extLst>
          </p:cNvPr>
          <p:cNvSpPr txBox="1"/>
          <p:nvPr userDrawn="1"/>
        </p:nvSpPr>
        <p:spPr>
          <a:xfrm rot="16200000">
            <a:off x="-524289" y="6144157"/>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spTree>
    <p:extLst>
      <p:ext uri="{BB962C8B-B14F-4D97-AF65-F5344CB8AC3E}">
        <p14:creationId xmlns:p14="http://schemas.microsoft.com/office/powerpoint/2010/main" val="1473668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ransparent box 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11B3C1F-DE48-BE44-84E4-4DA05CF781BE}"/>
              </a:ext>
            </a:extLst>
          </p:cNvPr>
          <p:cNvPicPr>
            <a:picLocks noChangeAspect="1"/>
          </p:cNvPicPr>
          <p:nvPr userDrawn="1"/>
        </p:nvPicPr>
        <p:blipFill>
          <a:blip r:embed="rId2">
            <a:extLst>
              <a:ext uri="{28A0092B-C50C-407E-A947-70E740481C1C}">
                <a14:useLocalDpi xmlns:a14="http://schemas.microsoft.com/office/drawing/2010/main" val="0"/>
              </a:ext>
            </a:extLst>
          </a:blip>
          <a:srcRect l="20370" r="20370"/>
          <a:stretch/>
        </p:blipFill>
        <p:spPr>
          <a:xfrm>
            <a:off x="6096000" y="0"/>
            <a:ext cx="6096000" cy="6858000"/>
          </a:xfrm>
          <a:prstGeom prst="rect">
            <a:avLst/>
          </a:prstGeom>
        </p:spPr>
      </p:pic>
      <p:sp>
        <p:nvSpPr>
          <p:cNvPr id="12" name="TextBox 11">
            <a:extLst>
              <a:ext uri="{FF2B5EF4-FFF2-40B4-BE49-F238E27FC236}">
                <a16:creationId xmlns:a16="http://schemas.microsoft.com/office/drawing/2014/main" id="{7AF3A560-1280-9B48-A5E5-0D34FA4E1F21}"/>
              </a:ext>
            </a:extLst>
          </p:cNvPr>
          <p:cNvSpPr txBox="1"/>
          <p:nvPr userDrawn="1"/>
        </p:nvSpPr>
        <p:spPr>
          <a:xfrm>
            <a:off x="6096000" y="6642556"/>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sp>
        <p:nvSpPr>
          <p:cNvPr id="17" name="Text Placeholder 7">
            <a:extLst>
              <a:ext uri="{FF2B5EF4-FFF2-40B4-BE49-F238E27FC236}">
                <a16:creationId xmlns:a16="http://schemas.microsoft.com/office/drawing/2014/main" id="{911F93A4-C228-F843-9F26-8B47B8F1C0E6}"/>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18" name="Text Placeholder 24">
            <a:extLst>
              <a:ext uri="{FF2B5EF4-FFF2-40B4-BE49-F238E27FC236}">
                <a16:creationId xmlns:a16="http://schemas.microsoft.com/office/drawing/2014/main" id="{9AD6D71F-36D3-9241-AF54-11F7648E9923}"/>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19" name="Text Placeholder 30">
            <a:extLst>
              <a:ext uri="{FF2B5EF4-FFF2-40B4-BE49-F238E27FC236}">
                <a16:creationId xmlns:a16="http://schemas.microsoft.com/office/drawing/2014/main" id="{F4C04A3D-CB22-0A49-97D0-5BA4C5664ED8}"/>
              </a:ext>
            </a:extLst>
          </p:cNvPr>
          <p:cNvSpPr>
            <a:spLocks noGrp="1"/>
          </p:cNvSpPr>
          <p:nvPr>
            <p:ph type="body" sz="quarter" idx="20" hasCustomPrompt="1"/>
          </p:nvPr>
        </p:nvSpPr>
        <p:spPr>
          <a:xfrm>
            <a:off x="528637" y="1481684"/>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2" name="Text Placeholder 6">
            <a:extLst>
              <a:ext uri="{FF2B5EF4-FFF2-40B4-BE49-F238E27FC236}">
                <a16:creationId xmlns:a16="http://schemas.microsoft.com/office/drawing/2014/main" id="{FA9C82D4-3C10-E142-9889-00D4EF3D257D}"/>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3" name="Text Placeholder 32">
            <a:extLst>
              <a:ext uri="{FF2B5EF4-FFF2-40B4-BE49-F238E27FC236}">
                <a16:creationId xmlns:a16="http://schemas.microsoft.com/office/drawing/2014/main" id="{108794B6-B7F9-6A46-BACB-E949B4648B59}"/>
              </a:ext>
            </a:extLst>
          </p:cNvPr>
          <p:cNvSpPr>
            <a:spLocks noGrp="1"/>
          </p:cNvSpPr>
          <p:nvPr>
            <p:ph type="body" sz="quarter" idx="21" hasCustomPrompt="1"/>
          </p:nvPr>
        </p:nvSpPr>
        <p:spPr>
          <a:xfrm>
            <a:off x="528638" y="4035425"/>
            <a:ext cx="5305425"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4" name="Text Placeholder 32">
            <a:extLst>
              <a:ext uri="{FF2B5EF4-FFF2-40B4-BE49-F238E27FC236}">
                <a16:creationId xmlns:a16="http://schemas.microsoft.com/office/drawing/2014/main" id="{39C3253F-B0B0-DB41-B8CE-F01AA9C25704}"/>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pic>
        <p:nvPicPr>
          <p:cNvPr id="2" name="Picture 1">
            <a:extLst>
              <a:ext uri="{FF2B5EF4-FFF2-40B4-BE49-F238E27FC236}">
                <a16:creationId xmlns:a16="http://schemas.microsoft.com/office/drawing/2014/main" id="{38677344-1482-515F-838F-853FB0B35BB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1212712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608ABE-55A1-4A23-B61E-3C88C2D89DA1}" type="datetimeFigureOut">
              <a:rPr lang="en-GB" smtClean="0"/>
              <a:t>26/01/2023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EC3E42-53AE-43BD-AB25-A5BDE1EE9036}" type="slidenum">
              <a:rPr lang="en-GB" smtClean="0"/>
              <a:t>‹#›</a:t>
            </a:fld>
            <a:endParaRPr lang="en-GB"/>
          </a:p>
        </p:txBody>
      </p:sp>
    </p:spTree>
    <p:extLst>
      <p:ext uri="{BB962C8B-B14F-4D97-AF65-F5344CB8AC3E}">
        <p14:creationId xmlns:p14="http://schemas.microsoft.com/office/powerpoint/2010/main" val="658182140"/>
      </p:ext>
    </p:extLst>
  </p:cSld>
  <p:clrMap bg1="lt1" tx1="dk1" bg2="lt2" tx2="dk2" accent1="accent1" accent2="accent2" accent3="accent3" accent4="accent4" accent5="accent5" accent6="accent6" hlink="hlink" folHlink="folHlink"/>
  <p:sldLayoutIdLst>
    <p:sldLayoutId id="2147483693" r:id="rId1"/>
    <p:sldLayoutId id="2147483688" r:id="rId2"/>
    <p:sldLayoutId id="2147483738" r:id="rId3"/>
    <p:sldLayoutId id="2147483739" r:id="rId4"/>
    <p:sldLayoutId id="2147483734" r:id="rId5"/>
    <p:sldLayoutId id="2147483728" r:id="rId6"/>
    <p:sldLayoutId id="2147483694" r:id="rId7"/>
    <p:sldLayoutId id="2147483706" r:id="rId8"/>
    <p:sldLayoutId id="2147483727" r:id="rId9"/>
    <p:sldLayoutId id="2147483709" r:id="rId10"/>
    <p:sldLayoutId id="2147483740" r:id="rId11"/>
    <p:sldLayoutId id="2147483735" r:id="rId12"/>
    <p:sldLayoutId id="2147483733" r:id="rId13"/>
    <p:sldLayoutId id="2147483736" r:id="rId14"/>
    <p:sldLayoutId id="2147483741" r:id="rId15"/>
    <p:sldLayoutId id="2147483742" r:id="rId16"/>
    <p:sldLayoutId id="2147483743" r:id="rId17"/>
    <p:sldLayoutId id="2147483715" r:id="rId18"/>
    <p:sldLayoutId id="2147483737" r:id="rId19"/>
    <p:sldLayoutId id="2147483696" r:id="rId20"/>
    <p:sldLayoutId id="2147483722" r:id="rId21"/>
  </p:sldLayoutIdLst>
  <p:txStyles>
    <p:titleStyle>
      <a:lvl1pPr algn="l" defTabSz="914400" rtl="0" eaLnBrk="1" latinLnBrk="0" hangingPunct="1">
        <a:lnSpc>
          <a:spcPct val="90000"/>
        </a:lnSpc>
        <a:spcBef>
          <a:spcPct val="0"/>
        </a:spcBef>
        <a:buNone/>
        <a:defRPr sz="4400" b="1" i="0" kern="1200">
          <a:solidFill>
            <a:schemeClr val="tx1"/>
          </a:solidFill>
          <a:latin typeface="Univers LT Pro 85 XBlack" panose="020B08040305020202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Univers LT Std 45 Light"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Univers LT Std 45 Light" panose="020B04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Univers LT Std 45 Light" panose="020B04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bbc.co.uk/cbbc/quizzes/cyberbullying-quiz" TargetMode="Externa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slideLayout" Target="../slideLayouts/slideLayout17.xml"/><Relationship Id="rId7" Type="http://schemas.openxmlformats.org/officeDocument/2006/relationships/hyperlink" Target="https://thatsnotcool.com/" TargetMode="External"/><Relationship Id="rId2" Type="http://schemas.openxmlformats.org/officeDocument/2006/relationships/video" Target="https://www.youtube.com/embed/_2ogq_UczAw?feature=oembed" TargetMode="External"/><Relationship Id="rId1" Type="http://schemas.openxmlformats.org/officeDocument/2006/relationships/video" Target="https://www.youtube.com/embed/UL1XsedHOvk?feature=oembed" TargetMode="External"/><Relationship Id="rId6" Type="http://schemas.openxmlformats.org/officeDocument/2006/relationships/hyperlink" Target="https://www.youtube.com/watch?v=UL1XsedHOvk" TargetMode="External"/><Relationship Id="rId5" Type="http://schemas.openxmlformats.org/officeDocument/2006/relationships/hyperlink" Target="https://www.youtube.com/watch?v=47ficaYb2wk" TargetMode="External"/><Relationship Id="rId4" Type="http://schemas.microsoft.com/office/2018/10/relationships/comments" Target="../comments/modernComment_120_E00489C6.xml"/><Relationship Id="rId9"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hyperlink" Target="https://saferinternet.org.uk/safer-internet-day/safer-internet-day-2022/" TargetMode="External"/><Relationship Id="rId2" Type="http://schemas.openxmlformats.org/officeDocument/2006/relationships/hyperlink" Target="https://www.bbc.co.uk/newsround/63793982" TargetMode="Externa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hyperlink" Target="https://www.unicef.org.uk/rights-respecting-schools/" TargetMode="External"/><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saferinternet.org.uk/safer-internet-day/safer-internet-day-2023/supporter-registration" TargetMode="External"/><Relationship Id="rId2" Type="http://schemas.openxmlformats.org/officeDocument/2006/relationships/slideLayout" Target="../slideLayouts/slideLayout6.xml"/><Relationship Id="rId1" Type="http://schemas.openxmlformats.org/officeDocument/2006/relationships/video" Target="https://www.youtube.com/embed/AwcZbo_l2P4?feature=oembed" TargetMode="External"/><Relationship Id="rId5" Type="http://schemas.openxmlformats.org/officeDocument/2006/relationships/image" Target="../media/image12.jpeg"/><Relationship Id="rId4" Type="http://schemas.openxmlformats.org/officeDocument/2006/relationships/hyperlink" Target="https://www.youtube.com/channel/UCjI37_ExpvQnz1tP3qtfFyA"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s://www.childnet.com/resources/smartie-the-penguin/"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19.jpeg"/><Relationship Id="rId5" Type="http://schemas.openxmlformats.org/officeDocument/2006/relationships/hyperlink" Target="https://www.childnet.com/resources/digiduck-stories/" TargetMode="External"/><Relationship Id="rId4" Type="http://schemas.openxmlformats.org/officeDocument/2006/relationships/hyperlink" Target="https://www.childnet.com/resources/digiduck-stories/digiducks-big-decision/" TargetMode="External"/></Relationships>
</file>

<file path=ppt/slides/_rels/slide8.xml.rels><?xml version="1.0" encoding="UTF-8" standalone="yes"?>
<Relationships xmlns="http://schemas.openxmlformats.org/package/2006/relationships"><Relationship Id="rId3" Type="http://schemas.microsoft.com/office/2018/10/relationships/comments" Target="../comments/modernComment_11E_95AE91CB.xml"/><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hyperlink" Target="https://www.nspcc.org.uk/globalassets/documents/online-safety/online-safety---downloadable-resources/cso_send_talking-to-people-visual-article_jan2022.pdf" TargetMode="External"/><Relationship Id="rId5" Type="http://schemas.openxmlformats.org/officeDocument/2006/relationships/hyperlink" Target="https://www.internetmatters.org/wp-content/uploads/2019/04/Internet-Matters-Tips-Set-up-Safe-checklist.pdf" TargetMode="External"/><Relationship Id="rId4" Type="http://schemas.openxmlformats.org/officeDocument/2006/relationships/hyperlink" Target="https://www.thinkuknow.co.uk/"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youtu.be/q5nxkkygMrs" TargetMode="External"/><Relationship Id="rId3" Type="http://schemas.openxmlformats.org/officeDocument/2006/relationships/video" Target="https://www.youtube.com/embed/shKnvCm0_lQ?feature=oembed" TargetMode="External"/><Relationship Id="rId7" Type="http://schemas.openxmlformats.org/officeDocument/2006/relationships/image" Target="../media/image20.jpeg"/><Relationship Id="rId2" Type="http://schemas.openxmlformats.org/officeDocument/2006/relationships/video" Target="https://www.youtube.com/embed/q5nxkkygMrs?feature=oembed" TargetMode="External"/><Relationship Id="rId1" Type="http://schemas.openxmlformats.org/officeDocument/2006/relationships/video" Target="https://www.youtube.com/embed/p3NaMEYs04M?feature=oembed" TargetMode="External"/><Relationship Id="rId6" Type="http://schemas.openxmlformats.org/officeDocument/2006/relationships/hyperlink" Target="https://www.youtube.com/watch?v=p3NaMEYs04M" TargetMode="External"/><Relationship Id="rId11" Type="http://schemas.openxmlformats.org/officeDocument/2006/relationships/image" Target="../media/image22.jpeg"/><Relationship Id="rId5" Type="http://schemas.openxmlformats.org/officeDocument/2006/relationships/notesSlide" Target="../notesSlides/notesSlide5.xml"/><Relationship Id="rId10" Type="http://schemas.openxmlformats.org/officeDocument/2006/relationships/hyperlink" Target="https://www.youtube.com/watch?v=shKnvCm0_lQ&amp;feature=youtu.be" TargetMode="External"/><Relationship Id="rId4" Type="http://schemas.openxmlformats.org/officeDocument/2006/relationships/slideLayout" Target="../slideLayouts/slideLayout15.xml"/><Relationship Id="rId9"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44AE93F-A5B5-55D9-0E0C-F7F2CD976D92}"/>
              </a:ext>
            </a:extLst>
          </p:cNvPr>
          <p:cNvSpPr>
            <a:spLocks noGrp="1"/>
          </p:cNvSpPr>
          <p:nvPr>
            <p:ph type="ctrTitle"/>
          </p:nvPr>
        </p:nvSpPr>
        <p:spPr>
          <a:xfrm>
            <a:off x="273218" y="5821785"/>
            <a:ext cx="6576899" cy="744407"/>
          </a:xfrm>
        </p:spPr>
        <p:txBody>
          <a:bodyPr/>
          <a:lstStyle/>
          <a:p>
            <a:r>
              <a:rPr lang="en-US" sz="3800" dirty="0">
                <a:latin typeface="Arial Black" panose="020B0A04020102020204" pitchFamily="34" charset="0"/>
                <a:cs typeface="Arial" panose="020B0604020202020204" pitchFamily="34" charset="0"/>
              </a:rPr>
              <a:t>ARTICLE OF THE WEEK</a:t>
            </a:r>
          </a:p>
        </p:txBody>
      </p:sp>
      <p:sp>
        <p:nvSpPr>
          <p:cNvPr id="4" name="TextBox 3">
            <a:extLst>
              <a:ext uri="{FF2B5EF4-FFF2-40B4-BE49-F238E27FC236}">
                <a16:creationId xmlns:a16="http://schemas.microsoft.com/office/drawing/2014/main" id="{4935CC4D-A8B0-C73D-7B46-F2C34DE3BA5A}"/>
              </a:ext>
            </a:extLst>
          </p:cNvPr>
          <p:cNvSpPr txBox="1"/>
          <p:nvPr/>
        </p:nvSpPr>
        <p:spPr>
          <a:xfrm rot="16200000">
            <a:off x="11392107" y="524291"/>
            <a:ext cx="1264025" cy="215444"/>
          </a:xfrm>
          <a:prstGeom prst="rect">
            <a:avLst/>
          </a:prstGeom>
          <a:noFill/>
        </p:spPr>
        <p:txBody>
          <a:bodyPr wrap="square">
            <a:spAutoFit/>
          </a:bodyPr>
          <a:lstStyle/>
          <a:p>
            <a:pPr algn="l"/>
            <a:r>
              <a:rPr lang="en-GB" sz="800" b="0" i="0" dirty="0">
                <a:effectLst/>
                <a:latin typeface="Arial" panose="020B0604020202020204" pitchFamily="34" charset="0"/>
                <a:cs typeface="Arial" panose="020B0604020202020204" pitchFamily="34" charset="0"/>
              </a:rPr>
              <a:t>© UNICEF/UN0583266</a:t>
            </a:r>
            <a:endParaRPr lang="en-US" sz="800" b="0" i="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4152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081177-8E9A-5E17-4B0A-DEFB96D058C7}"/>
              </a:ext>
            </a:extLst>
          </p:cNvPr>
          <p:cNvSpPr>
            <a:spLocks noGrp="1"/>
          </p:cNvSpPr>
          <p:nvPr>
            <p:ph type="body" sz="quarter" idx="14"/>
          </p:nvPr>
        </p:nvSpPr>
        <p:spPr>
          <a:xfrm>
            <a:off x="528741" y="552686"/>
            <a:ext cx="7396059" cy="671704"/>
          </a:xfrm>
        </p:spPr>
        <p:txBody>
          <a:bodyPr/>
          <a:lstStyle/>
          <a:p>
            <a:r>
              <a:rPr lang="en-US" sz="3800" dirty="0">
                <a:latin typeface="Arial Black" panose="020B0A04020102020204" pitchFamily="34" charset="0"/>
              </a:rPr>
              <a:t>SECONDARY ACTIVITIES</a:t>
            </a:r>
          </a:p>
        </p:txBody>
      </p:sp>
      <p:sp>
        <p:nvSpPr>
          <p:cNvPr id="3" name="Text Placeholder 2">
            <a:extLst>
              <a:ext uri="{FF2B5EF4-FFF2-40B4-BE49-F238E27FC236}">
                <a16:creationId xmlns:a16="http://schemas.microsoft.com/office/drawing/2014/main" id="{067C3C7A-9E24-7E42-C532-1A2278F7FE0C}"/>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4" name="Rectangle 3">
            <a:extLst>
              <a:ext uri="{FF2B5EF4-FFF2-40B4-BE49-F238E27FC236}">
                <a16:creationId xmlns:a16="http://schemas.microsoft.com/office/drawing/2014/main" id="{9F38F617-4146-EBD9-CE84-D397B7AE4523}"/>
              </a:ext>
            </a:extLst>
          </p:cNvPr>
          <p:cNvSpPr/>
          <p:nvPr/>
        </p:nvSpPr>
        <p:spPr>
          <a:xfrm>
            <a:off x="528741" y="2137472"/>
            <a:ext cx="4386782"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D4B0183-7BE6-01B6-1CB7-0D8BCD7ED86F}"/>
              </a:ext>
            </a:extLst>
          </p:cNvPr>
          <p:cNvSpPr/>
          <p:nvPr/>
        </p:nvSpPr>
        <p:spPr>
          <a:xfrm>
            <a:off x="528743" y="4434357"/>
            <a:ext cx="3282970" cy="2151499"/>
          </a:xfrm>
          <a:prstGeom prst="rect">
            <a:avLst/>
          </a:prstGeom>
          <a:solidFill>
            <a:srgbClr val="FF6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75E69AD-B53A-4245-45E5-1A7C66D32BF8}"/>
              </a:ext>
            </a:extLst>
          </p:cNvPr>
          <p:cNvSpPr/>
          <p:nvPr/>
        </p:nvSpPr>
        <p:spPr>
          <a:xfrm>
            <a:off x="4915523" y="2147351"/>
            <a:ext cx="7006937"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453DF1E-E994-52AB-ED1A-43AB172A9242}"/>
              </a:ext>
            </a:extLst>
          </p:cNvPr>
          <p:cNvSpPr/>
          <p:nvPr/>
        </p:nvSpPr>
        <p:spPr>
          <a:xfrm>
            <a:off x="3811712" y="4434357"/>
            <a:ext cx="8121302"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8DCF693-5CCB-63D9-FE72-88CA642F1CA1}"/>
              </a:ext>
            </a:extLst>
          </p:cNvPr>
          <p:cNvSpPr txBox="1"/>
          <p:nvPr/>
        </p:nvSpPr>
        <p:spPr>
          <a:xfrm>
            <a:off x="528741" y="2269084"/>
            <a:ext cx="4320674" cy="1969770"/>
          </a:xfrm>
          <a:prstGeom prst="rect">
            <a:avLst/>
          </a:prstGeom>
          <a:noFill/>
        </p:spPr>
        <p:txBody>
          <a:bodyPr wrap="square" rtlCol="0">
            <a:spAutoFit/>
          </a:bodyPr>
          <a:lstStyle/>
          <a:p>
            <a:pPr algn="ctr"/>
            <a:r>
              <a:rPr lang="en-GB" sz="1600" b="0" i="0" dirty="0">
                <a:solidFill>
                  <a:srgbClr val="000000"/>
                </a:solidFill>
                <a:effectLst/>
                <a:latin typeface="Arial" panose="020B0604020202020204" pitchFamily="34" charset="0"/>
              </a:rPr>
              <a:t>Each year there is a theme for Safer Internet Day. Find out about this year’s and do some research around it. Most organisations don’t naturally make links to rights but you can! </a:t>
            </a:r>
          </a:p>
          <a:p>
            <a:pPr algn="ctr"/>
            <a:r>
              <a:rPr lang="en-GB" sz="1600" dirty="0">
                <a:solidFill>
                  <a:srgbClr val="000000"/>
                </a:solidFill>
                <a:latin typeface="Arial" panose="020B0604020202020204" pitchFamily="34" charset="0"/>
              </a:rPr>
              <a:t>Present</a:t>
            </a:r>
            <a:r>
              <a:rPr lang="en-GB" sz="1600" b="0" i="0" dirty="0">
                <a:solidFill>
                  <a:srgbClr val="000000"/>
                </a:solidFill>
                <a:effectLst/>
                <a:latin typeface="Arial" panose="020B0604020202020204" pitchFamily="34" charset="0"/>
              </a:rPr>
              <a:t> this year’s message about internet safety for your year group or school, with lots of links to the articles of the CRC.</a:t>
            </a:r>
          </a:p>
          <a:p>
            <a:pPr algn="ctr"/>
            <a:endParaRPr lang="en-GB" sz="10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19DABE4C-A04F-5B8C-9171-D4E4C4FE47EB}"/>
              </a:ext>
            </a:extLst>
          </p:cNvPr>
          <p:cNvSpPr txBox="1"/>
          <p:nvPr/>
        </p:nvSpPr>
        <p:spPr>
          <a:xfrm>
            <a:off x="528741" y="4766024"/>
            <a:ext cx="3282970" cy="1569660"/>
          </a:xfrm>
          <a:prstGeom prst="rect">
            <a:avLst/>
          </a:prstGeom>
          <a:noFill/>
        </p:spPr>
        <p:txBody>
          <a:bodyPr wrap="square" rtlCol="0">
            <a:spAutoFit/>
          </a:bodyPr>
          <a:lstStyle/>
          <a:p>
            <a:pPr algn="ctr"/>
            <a:r>
              <a:rPr lang="en-GB" sz="1600" i="0" dirty="0">
                <a:effectLst/>
                <a:latin typeface="Arial" panose="020B0604020202020204" pitchFamily="34" charset="0"/>
              </a:rPr>
              <a:t>Have a go at </a:t>
            </a:r>
            <a:r>
              <a:rPr lang="en-GB" sz="1600" b="1" i="0" dirty="0">
                <a:effectLst/>
                <a:latin typeface="Arial" panose="020B0604020202020204" pitchFamily="34" charset="0"/>
                <a:hlinkClick r:id="rId2">
                  <a:extLst>
                    <a:ext uri="{A12FA001-AC4F-418D-AE19-62706E023703}">
                      <ahyp:hlinkClr xmlns:ahyp="http://schemas.microsoft.com/office/drawing/2018/hyperlinkcolor" val="tx"/>
                    </a:ext>
                  </a:extLst>
                </a:hlinkClick>
              </a:rPr>
              <a:t>this quiz</a:t>
            </a:r>
            <a:r>
              <a:rPr lang="en-GB" sz="1600" i="0" dirty="0">
                <a:effectLst/>
                <a:latin typeface="Arial" panose="020B0604020202020204" pitchFamily="34" charset="0"/>
              </a:rPr>
              <a:t> about cyberbullying.  </a:t>
            </a:r>
          </a:p>
          <a:p>
            <a:pPr algn="ctr"/>
            <a:endParaRPr lang="en-GB" sz="1600" dirty="0">
              <a:latin typeface="Arial" panose="020B0604020202020204" pitchFamily="34" charset="0"/>
            </a:endParaRPr>
          </a:p>
          <a:p>
            <a:pPr algn="ctr"/>
            <a:r>
              <a:rPr lang="en-GB" sz="1600" i="0" dirty="0">
                <a:effectLst/>
                <a:latin typeface="Arial" panose="020B0604020202020204" pitchFamily="34" charset="0"/>
              </a:rPr>
              <a:t>Find ways to raise awareness in your school about the issues it raises.</a:t>
            </a:r>
            <a:endParaRPr lang="en-GB" sz="16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2DEDB733-D59A-AE81-C34F-D4AF580961B0}"/>
              </a:ext>
            </a:extLst>
          </p:cNvPr>
          <p:cNvSpPr txBox="1"/>
          <p:nvPr/>
        </p:nvSpPr>
        <p:spPr>
          <a:xfrm>
            <a:off x="5097199" y="2314882"/>
            <a:ext cx="6643584" cy="1200329"/>
          </a:xfrm>
          <a:prstGeom prst="rect">
            <a:avLst/>
          </a:prstGeom>
          <a:noFill/>
        </p:spPr>
        <p:txBody>
          <a:bodyPr wrap="square" rtlCol="0">
            <a:spAutoFit/>
          </a:bodyPr>
          <a:lstStyle/>
          <a:p>
            <a:pPr algn="ctr"/>
            <a:r>
              <a:rPr lang="en-GB" dirty="0">
                <a:solidFill>
                  <a:schemeClr val="bg1"/>
                </a:solidFill>
                <a:effectLst/>
                <a:latin typeface="Arial" panose="020B0604020202020204" pitchFamily="34" charset="0"/>
                <a:ea typeface="Times New Roman" panose="02020603050405020304" pitchFamily="18" charset="0"/>
              </a:rPr>
              <a:t>Create leaflets, posters or a page on your school’s website signposting all pupils to charities and organisations who can help people experiencing things that worry or upset them online. </a:t>
            </a:r>
            <a:r>
              <a:rPr lang="en-GB" b="0" i="0" dirty="0">
                <a:solidFill>
                  <a:schemeClr val="bg1"/>
                </a:solidFill>
                <a:effectLst/>
                <a:latin typeface="Arial" panose="020B0604020202020204" pitchFamily="34" charset="0"/>
              </a:rPr>
              <a:t> </a:t>
            </a:r>
            <a:endParaRPr lang="en-GB"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CFEC6972-21CF-9B64-FF44-09536D49B4D4}"/>
              </a:ext>
            </a:extLst>
          </p:cNvPr>
          <p:cNvSpPr txBox="1"/>
          <p:nvPr/>
        </p:nvSpPr>
        <p:spPr>
          <a:xfrm>
            <a:off x="4112022" y="4565969"/>
            <a:ext cx="7573208" cy="1477328"/>
          </a:xfrm>
          <a:prstGeom prst="rect">
            <a:avLst/>
          </a:prstGeom>
          <a:noFill/>
        </p:spPr>
        <p:txBody>
          <a:bodyPr wrap="square" rtlCol="0">
            <a:spAutoFit/>
          </a:bodyPr>
          <a:lstStyle/>
          <a:p>
            <a:pPr algn="ctr" rtl="0" fontAlgn="base"/>
            <a:r>
              <a:rPr lang="en-GB" sz="1800" dirty="0">
                <a:solidFill>
                  <a:schemeClr val="bg1"/>
                </a:solidFill>
                <a:effectLst/>
                <a:latin typeface="Arial" panose="020B0604020202020204" pitchFamily="34" charset="0"/>
                <a:ea typeface="Arial" panose="020B0604020202020204" pitchFamily="34" charset="0"/>
              </a:rPr>
              <a:t>Evidence shows that many young people want their parents or carers to use the various filters and controls available on home Wi-Fi and devices. </a:t>
            </a:r>
          </a:p>
          <a:p>
            <a:pPr algn="ctr" rtl="0" fontAlgn="base"/>
            <a:endParaRPr lang="en-GB" dirty="0">
              <a:solidFill>
                <a:schemeClr val="bg1"/>
              </a:solidFill>
              <a:latin typeface="Arial" panose="020B0604020202020204" pitchFamily="34" charset="0"/>
              <a:ea typeface="Arial" panose="020B0604020202020204" pitchFamily="34" charset="0"/>
            </a:endParaRPr>
          </a:p>
          <a:p>
            <a:pPr algn="ctr" rtl="0" fontAlgn="base"/>
            <a:r>
              <a:rPr lang="en-GB" sz="1800" dirty="0">
                <a:solidFill>
                  <a:schemeClr val="bg1"/>
                </a:solidFill>
                <a:effectLst/>
                <a:latin typeface="Arial" panose="020B0604020202020204" pitchFamily="34" charset="0"/>
                <a:ea typeface="Arial" panose="020B0604020202020204" pitchFamily="34" charset="0"/>
              </a:rPr>
              <a:t>Discuss why you think this is the case. What advice would you give to your peers about having a family conversation about this?</a:t>
            </a:r>
            <a:endParaRPr lang="en-GB" i="0" dirty="0">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2857979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9148C5-8033-2F6C-8E1A-47F2DB6C209F}"/>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3" name="Text Placeholder 2">
            <a:extLst>
              <a:ext uri="{FF2B5EF4-FFF2-40B4-BE49-F238E27FC236}">
                <a16:creationId xmlns:a16="http://schemas.microsoft.com/office/drawing/2014/main" id="{C7C85236-62AD-FB88-2CBF-B8C2EF1CB983}"/>
              </a:ext>
            </a:extLst>
          </p:cNvPr>
          <p:cNvSpPr>
            <a:spLocks noGrp="1"/>
          </p:cNvSpPr>
          <p:nvPr>
            <p:ph type="body" sz="quarter" idx="14"/>
          </p:nvPr>
        </p:nvSpPr>
        <p:spPr>
          <a:xfrm>
            <a:off x="528741" y="552685"/>
            <a:ext cx="7962116" cy="671704"/>
          </a:xfrm>
        </p:spPr>
        <p:txBody>
          <a:bodyPr/>
          <a:lstStyle/>
          <a:p>
            <a:r>
              <a:rPr lang="en-US" sz="3800" dirty="0">
                <a:latin typeface="Arial Black" panose="020B0A04020102020204" pitchFamily="34" charset="0"/>
              </a:rPr>
              <a:t>SECONDARY ACTIVITIES 2</a:t>
            </a:r>
          </a:p>
        </p:txBody>
      </p:sp>
      <p:sp>
        <p:nvSpPr>
          <p:cNvPr id="4" name="Rectangle 3">
            <a:extLst>
              <a:ext uri="{FF2B5EF4-FFF2-40B4-BE49-F238E27FC236}">
                <a16:creationId xmlns:a16="http://schemas.microsoft.com/office/drawing/2014/main" id="{4147624B-3509-583B-4E7E-03A60295EFAC}"/>
              </a:ext>
            </a:extLst>
          </p:cNvPr>
          <p:cNvSpPr/>
          <p:nvPr/>
        </p:nvSpPr>
        <p:spPr>
          <a:xfrm>
            <a:off x="528741" y="2137472"/>
            <a:ext cx="7053586"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0A543B5-0473-6EF4-B0B1-951579C011CE}"/>
              </a:ext>
            </a:extLst>
          </p:cNvPr>
          <p:cNvSpPr/>
          <p:nvPr/>
        </p:nvSpPr>
        <p:spPr>
          <a:xfrm>
            <a:off x="528743" y="4434357"/>
            <a:ext cx="7474826"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90B85E6-A5F9-2ABC-81EF-5EDBDB6ACAFE}"/>
              </a:ext>
            </a:extLst>
          </p:cNvPr>
          <p:cNvSpPr/>
          <p:nvPr/>
        </p:nvSpPr>
        <p:spPr>
          <a:xfrm>
            <a:off x="7582327" y="2137472"/>
            <a:ext cx="4350687"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E9B981E-037A-7815-7912-1BCD08320421}"/>
              </a:ext>
            </a:extLst>
          </p:cNvPr>
          <p:cNvSpPr/>
          <p:nvPr/>
        </p:nvSpPr>
        <p:spPr>
          <a:xfrm>
            <a:off x="8003569" y="4434357"/>
            <a:ext cx="3929443" cy="2151499"/>
          </a:xfrm>
          <a:prstGeom prst="rect">
            <a:avLst/>
          </a:prstGeom>
          <a:solidFill>
            <a:srgbClr val="FF6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87E788E-E9B9-43C1-4D13-2D3E1B28D93C}"/>
              </a:ext>
            </a:extLst>
          </p:cNvPr>
          <p:cNvSpPr txBox="1"/>
          <p:nvPr/>
        </p:nvSpPr>
        <p:spPr>
          <a:xfrm>
            <a:off x="7717206" y="2208446"/>
            <a:ext cx="4080929" cy="2062103"/>
          </a:xfrm>
          <a:prstGeom prst="rect">
            <a:avLst/>
          </a:prstGeom>
          <a:noFill/>
        </p:spPr>
        <p:txBody>
          <a:bodyPr wrap="square" rtlCol="0">
            <a:spAutoFit/>
          </a:bodyPr>
          <a:lstStyle/>
          <a:p>
            <a:pPr algn="ctr"/>
            <a:r>
              <a:rPr lang="en-GB" sz="1600" b="0" i="0" dirty="0">
                <a:solidFill>
                  <a:srgbClr val="000000"/>
                </a:solidFill>
                <a:effectLst/>
                <a:latin typeface="Arial" panose="020B0604020202020204" pitchFamily="34" charset="0"/>
              </a:rPr>
              <a:t>Article 34 is about protection from all forms of sexual abuse and exploitation.  You might have heard of online grooming. Watch </a:t>
            </a:r>
            <a:r>
              <a:rPr lang="en-GB" sz="1600" b="1" i="0" dirty="0">
                <a:effectLst/>
                <a:latin typeface="Arial" panose="020B0604020202020204" pitchFamily="34" charset="0"/>
                <a:hlinkClick r:id="rId5">
                  <a:extLst>
                    <a:ext uri="{A12FA001-AC4F-418D-AE19-62706E023703}">
                      <ahyp:hlinkClr xmlns:ahyp="http://schemas.microsoft.com/office/drawing/2018/hyperlinkcolor" val="tx"/>
                    </a:ext>
                  </a:extLst>
                </a:hlinkClick>
              </a:rPr>
              <a:t>this video by Childline</a:t>
            </a:r>
            <a:r>
              <a:rPr lang="en-GB" sz="1600" b="0" i="0" dirty="0">
                <a:solidFill>
                  <a:srgbClr val="000000"/>
                </a:solidFill>
                <a:effectLst/>
                <a:latin typeface="Arial" panose="020B0604020202020204" pitchFamily="34" charset="0"/>
              </a:rPr>
              <a:t> and think about how you can raise awareness of what young people need to look out for to stay safe online. Discuss how grooming can be used in other harmful ways too.</a:t>
            </a:r>
          </a:p>
        </p:txBody>
      </p:sp>
      <p:sp>
        <p:nvSpPr>
          <p:cNvPr id="10" name="TextBox 9">
            <a:extLst>
              <a:ext uri="{FF2B5EF4-FFF2-40B4-BE49-F238E27FC236}">
                <a16:creationId xmlns:a16="http://schemas.microsoft.com/office/drawing/2014/main" id="{23FB570D-B234-3922-9DE8-4A90483EA3F9}"/>
              </a:ext>
            </a:extLst>
          </p:cNvPr>
          <p:cNvSpPr txBox="1"/>
          <p:nvPr/>
        </p:nvSpPr>
        <p:spPr>
          <a:xfrm>
            <a:off x="665653" y="4612460"/>
            <a:ext cx="4579009" cy="1815882"/>
          </a:xfrm>
          <a:prstGeom prst="rect">
            <a:avLst/>
          </a:prstGeom>
          <a:noFill/>
        </p:spPr>
        <p:txBody>
          <a:bodyPr wrap="square" rtlCol="0">
            <a:spAutoFit/>
          </a:bodyPr>
          <a:lstStyle/>
          <a:p>
            <a:pPr lvl="0" algn="ctr" fontAlgn="base">
              <a:buSzPts val="1100"/>
            </a:pPr>
            <a:r>
              <a:rPr lang="en-GB" sz="1600" dirty="0">
                <a:solidFill>
                  <a:schemeClr val="bg1"/>
                </a:solidFill>
                <a:effectLst/>
                <a:latin typeface="Arial" panose="020B0604020202020204" pitchFamily="34" charset="0"/>
                <a:ea typeface="Times New Roman" panose="02020603050405020304" pitchFamily="18" charset="0"/>
              </a:rPr>
              <a:t>Watch </a:t>
            </a:r>
            <a:r>
              <a:rPr lang="en-GB" sz="1600" b="1" dirty="0">
                <a:solidFill>
                  <a:schemeClr val="bg1"/>
                </a:solidFill>
                <a:effectLst/>
                <a:latin typeface="Arial" panose="020B0604020202020204" pitchFamily="34" charset="0"/>
                <a:ea typeface="Times New Roman" panose="02020603050405020304" pitchFamily="18" charset="0"/>
                <a:hlinkClick r:id="rId6">
                  <a:extLst>
                    <a:ext uri="{A12FA001-AC4F-418D-AE19-62706E023703}">
                      <ahyp:hlinkClr xmlns:ahyp="http://schemas.microsoft.com/office/drawing/2018/hyperlinkcolor" val="tx"/>
                    </a:ext>
                  </a:extLst>
                </a:hlinkClick>
              </a:rPr>
              <a:t>this video</a:t>
            </a:r>
            <a:r>
              <a:rPr lang="en-GB" sz="1600" dirty="0">
                <a:solidFill>
                  <a:schemeClr val="bg1"/>
                </a:solidFill>
                <a:effectLst/>
                <a:latin typeface="Arial" panose="020B0604020202020204" pitchFamily="34" charset="0"/>
                <a:ea typeface="Times New Roman" panose="02020603050405020304" pitchFamily="18" charset="0"/>
              </a:rPr>
              <a:t> from a previous Safer Internet Day. The students are talking about ‘top tips’ to support positive and respectful relationships online. Work with friends to create your own ‘top tips’. Try to mention some relevant rights. Make a poster to display where children can easily see it and ask to share it on your school’s website.</a:t>
            </a:r>
            <a:endParaRPr lang="en-GB" sz="1600" dirty="0">
              <a:solidFill>
                <a:schemeClr val="bg1"/>
              </a:solidFill>
              <a:effectLst/>
              <a:latin typeface="Times New Roman" panose="02020603050405020304" pitchFamily="18" charset="0"/>
              <a:ea typeface="Times New Roman" panose="02020603050405020304" pitchFamily="18" charset="0"/>
            </a:endParaRPr>
          </a:p>
        </p:txBody>
      </p:sp>
      <p:sp>
        <p:nvSpPr>
          <p:cNvPr id="11" name="TextBox 10">
            <a:extLst>
              <a:ext uri="{FF2B5EF4-FFF2-40B4-BE49-F238E27FC236}">
                <a16:creationId xmlns:a16="http://schemas.microsoft.com/office/drawing/2014/main" id="{7FAF3CEF-6A98-ED70-FF1B-F939D4B09ED1}"/>
              </a:ext>
            </a:extLst>
          </p:cNvPr>
          <p:cNvSpPr txBox="1"/>
          <p:nvPr/>
        </p:nvSpPr>
        <p:spPr>
          <a:xfrm>
            <a:off x="608010" y="2257646"/>
            <a:ext cx="4725434" cy="1938992"/>
          </a:xfrm>
          <a:prstGeom prst="rect">
            <a:avLst/>
          </a:prstGeom>
          <a:noFill/>
        </p:spPr>
        <p:txBody>
          <a:bodyPr wrap="square" rtlCol="0">
            <a:spAutoFit/>
          </a:bodyPr>
          <a:lstStyle/>
          <a:p>
            <a:pPr algn="ctr"/>
            <a:r>
              <a:rPr lang="en-GB" sz="15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The media sometimes talks about violence, controlling language and behaviours and other abuse, particularly towards women. Such attitudes are often promoted online, through content on social media platforms </a:t>
            </a:r>
            <a:r>
              <a:rPr lang="en-GB" sz="1500" dirty="0">
                <a:solidFill>
                  <a:schemeClr val="bg1"/>
                </a:solidFill>
                <a:latin typeface="Arial" panose="020B0604020202020204" pitchFamily="34" charset="0"/>
                <a:ea typeface="Times New Roman" panose="02020603050405020304" pitchFamily="18" charset="0"/>
                <a:cs typeface="Arial" panose="020B0604020202020204" pitchFamily="34" charset="0"/>
              </a:rPr>
              <a:t>like </a:t>
            </a:r>
            <a:r>
              <a:rPr lang="en-GB" sz="15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TikTok or </a:t>
            </a:r>
            <a:r>
              <a:rPr lang="en-GB" sz="1500" dirty="0">
                <a:solidFill>
                  <a:schemeClr val="bg1"/>
                </a:solidFill>
                <a:latin typeface="Arial" panose="020B0604020202020204" pitchFamily="34" charset="0"/>
                <a:ea typeface="Times New Roman" panose="02020603050405020304" pitchFamily="18" charset="0"/>
                <a:cs typeface="Arial" panose="020B0604020202020204" pitchFamily="34" charset="0"/>
              </a:rPr>
              <a:t>WhatsApp</a:t>
            </a:r>
            <a:r>
              <a:rPr lang="en-GB" sz="15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Use </a:t>
            </a:r>
            <a:r>
              <a:rPr lang="en-GB" sz="15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hlinkClick r:id="rId7">
                  <a:extLst>
                    <a:ext uri="{A12FA001-AC4F-418D-AE19-62706E023703}">
                      <ahyp:hlinkClr xmlns:ahyp="http://schemas.microsoft.com/office/drawing/2018/hyperlinkcolor" val="tx"/>
                    </a:ext>
                  </a:extLst>
                </a:hlinkClick>
              </a:rPr>
              <a:t>this video</a:t>
            </a:r>
            <a:r>
              <a:rPr lang="en-GB" sz="15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GB" sz="1500" dirty="0">
                <a:solidFill>
                  <a:schemeClr val="bg1"/>
                </a:solidFill>
                <a:latin typeface="Arial" panose="020B0604020202020204" pitchFamily="34" charset="0"/>
                <a:ea typeface="Times New Roman" panose="02020603050405020304" pitchFamily="18" charset="0"/>
                <a:cs typeface="Arial" panose="020B0604020202020204" pitchFamily="34" charset="0"/>
              </a:rPr>
              <a:t>as the starting point for</a:t>
            </a:r>
            <a:r>
              <a:rPr lang="en-GB" sz="15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class discussion about abuse </a:t>
            </a:r>
            <a:r>
              <a:rPr lang="en-GB" sz="1500" dirty="0">
                <a:solidFill>
                  <a:schemeClr val="bg1"/>
                </a:solidFill>
                <a:latin typeface="Arial" panose="020B0604020202020204" pitchFamily="34" charset="0"/>
                <a:ea typeface="Times New Roman" panose="02020603050405020304" pitchFamily="18" charset="0"/>
                <a:cs typeface="Arial" panose="020B0604020202020204" pitchFamily="34" charset="0"/>
              </a:rPr>
              <a:t>online</a:t>
            </a:r>
            <a:r>
              <a:rPr lang="en-GB" sz="15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How does your knowledge of rights inform this discussion?</a:t>
            </a:r>
          </a:p>
        </p:txBody>
      </p:sp>
      <p:sp>
        <p:nvSpPr>
          <p:cNvPr id="13" name="TextBox 12">
            <a:extLst>
              <a:ext uri="{FF2B5EF4-FFF2-40B4-BE49-F238E27FC236}">
                <a16:creationId xmlns:a16="http://schemas.microsoft.com/office/drawing/2014/main" id="{35489E20-5EAE-893F-680E-FD0ACEF0AC10}"/>
              </a:ext>
            </a:extLst>
          </p:cNvPr>
          <p:cNvSpPr txBox="1"/>
          <p:nvPr/>
        </p:nvSpPr>
        <p:spPr>
          <a:xfrm>
            <a:off x="8113812" y="4504113"/>
            <a:ext cx="3708955" cy="2062103"/>
          </a:xfrm>
          <a:prstGeom prst="rect">
            <a:avLst/>
          </a:prstGeom>
          <a:noFill/>
        </p:spPr>
        <p:txBody>
          <a:bodyPr wrap="square" rtlCol="0">
            <a:spAutoFit/>
          </a:bodyPr>
          <a:lstStyle/>
          <a:p>
            <a:pPr algn="ctr"/>
            <a:r>
              <a:rPr lang="en-GB" sz="1600" b="0" i="0" dirty="0">
                <a:solidFill>
                  <a:srgbClr val="000000"/>
                </a:solidFill>
                <a:effectLst/>
                <a:latin typeface="Arial" panose="020B0604020202020204" pitchFamily="34" charset="0"/>
              </a:rPr>
              <a:t>Do you know how to spot fake news? The information we get from the internet or on social media is not always accurate or true. Do some research on ‘fake news’, link it to your knowledge of the CRC and present your findings to your class in form time or a PSHE lesson.</a:t>
            </a:r>
            <a:endParaRPr lang="en-GB" sz="1600" dirty="0">
              <a:latin typeface="Arial" panose="020B0604020202020204" pitchFamily="34" charset="0"/>
              <a:cs typeface="Arial" panose="020B0604020202020204" pitchFamily="34" charset="0"/>
            </a:endParaRPr>
          </a:p>
        </p:txBody>
      </p:sp>
      <p:pic>
        <p:nvPicPr>
          <p:cNvPr id="8" name="Online Media 7" title="Safer Internet Day 2022 - Top tips">
            <a:hlinkClick r:id="" action="ppaction://media"/>
            <a:extLst>
              <a:ext uri="{FF2B5EF4-FFF2-40B4-BE49-F238E27FC236}">
                <a16:creationId xmlns:a16="http://schemas.microsoft.com/office/drawing/2014/main" id="{E81B56F2-35DA-475D-4FAE-E4BCA4DB32D1}"/>
              </a:ext>
            </a:extLst>
          </p:cNvPr>
          <p:cNvPicPr>
            <a:picLocks noRot="1" noChangeAspect="1"/>
          </p:cNvPicPr>
          <p:nvPr>
            <a:videoFile r:link="rId1"/>
          </p:nvPr>
        </p:nvPicPr>
        <p:blipFill>
          <a:blip r:embed="rId8"/>
          <a:stretch>
            <a:fillRect/>
          </a:stretch>
        </p:blipFill>
        <p:spPr>
          <a:xfrm>
            <a:off x="5381572" y="4761973"/>
            <a:ext cx="2383533" cy="1346696"/>
          </a:xfrm>
          <a:prstGeom prst="rect">
            <a:avLst/>
          </a:prstGeom>
        </p:spPr>
      </p:pic>
      <p:pic>
        <p:nvPicPr>
          <p:cNvPr id="12" name="Online Media 11" title="That's Not Cool">
            <a:hlinkClick r:id="" action="ppaction://media"/>
            <a:extLst>
              <a:ext uri="{FF2B5EF4-FFF2-40B4-BE49-F238E27FC236}">
                <a16:creationId xmlns:a16="http://schemas.microsoft.com/office/drawing/2014/main" id="{73EB16E4-5DAA-5FA5-01CD-C96D7D0D27C3}"/>
              </a:ext>
            </a:extLst>
          </p:cNvPr>
          <p:cNvPicPr>
            <a:picLocks noRot="1" noChangeAspect="1"/>
          </p:cNvPicPr>
          <p:nvPr>
            <a:videoFile r:link="rId2"/>
          </p:nvPr>
        </p:nvPicPr>
        <p:blipFill>
          <a:blip r:embed="rId9"/>
          <a:stretch>
            <a:fillRect/>
          </a:stretch>
        </p:blipFill>
        <p:spPr>
          <a:xfrm>
            <a:off x="5381572" y="2359284"/>
            <a:ext cx="1932335" cy="1091769"/>
          </a:xfrm>
          <a:prstGeom prst="rect">
            <a:avLst/>
          </a:prstGeom>
        </p:spPr>
      </p:pic>
    </p:spTree>
    <p:extLst>
      <p:ext uri="{BB962C8B-B14F-4D97-AF65-F5344CB8AC3E}">
        <p14:creationId xmlns:p14="http://schemas.microsoft.com/office/powerpoint/2010/main" val="375839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8"/>
                </p:tgtEl>
              </p:cMediaNode>
            </p:video>
            <p:seq concurrent="1" nextAc="seek">
              <p:cTn id="12" restart="whenNotActive" fill="hold" evtFilter="cancelBubble" nodeType="interactiveSeq">
                <p:stCondLst>
                  <p:cond evt="onClick" delay="0">
                    <p:tgtEl>
                      <p:spTgt spid="8"/>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8"/>
                                        </p:tgtEl>
                                      </p:cBhvr>
                                    </p:cmd>
                                  </p:childTnLst>
                                </p:cTn>
                              </p:par>
                            </p:childTnLst>
                          </p:cTn>
                        </p:par>
                      </p:childTnLst>
                    </p:cTn>
                  </p:par>
                </p:childTnLst>
              </p:cTn>
              <p:nextCondLst>
                <p:cond evt="onClick" delay="0">
                  <p:tgtEl>
                    <p:spTgt spid="8"/>
                  </p:tgtEl>
                </p:cond>
              </p:nextCondLst>
            </p:seq>
            <p:video>
              <p:cMediaNode vol="80000">
                <p:cTn id="17" fill="hold" display="0">
                  <p:stCondLst>
                    <p:cond delay="indefinite"/>
                  </p:stCondLst>
                </p:cTn>
                <p:tgtEl>
                  <p:spTgt spid="12"/>
                </p:tgtEl>
              </p:cMediaNode>
            </p:video>
            <p:seq concurrent="1" nextAc="seek">
              <p:cTn id="18" restart="whenNotActive" fill="hold" evtFilter="cancelBubble" nodeType="interactiveSeq">
                <p:stCondLst>
                  <p:cond evt="onClick" delay="0">
                    <p:tgtEl>
                      <p:spTgt spid="12"/>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12"/>
                                        </p:tgtEl>
                                      </p:cBhvr>
                                    </p:cmd>
                                  </p:childTnLst>
                                </p:cTn>
                              </p:par>
                            </p:childTnLst>
                          </p:cTn>
                        </p:par>
                      </p:childTnLst>
                    </p:cTn>
                  </p:par>
                </p:childTnLst>
              </p:cTn>
              <p:nextCondLst>
                <p:cond evt="onClick" delay="0">
                  <p:tgtEl>
                    <p:spTgt spid="12"/>
                  </p:tgtEl>
                </p:cond>
              </p:nextCondLst>
            </p:seq>
          </p:childTnLst>
        </p:cTn>
      </p:par>
    </p:tnLst>
  </p:timing>
  <p:extLst>
    <p:ext uri="{6950BFC3-D8DA-4A85-94F7-54DA5524770B}">
      <p188:commentRel xmlns:p188="http://schemas.microsoft.com/office/powerpoint/2018/8/main" r:id="rId4"/>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081177-8E9A-5E17-4B0A-DEFB96D058C7}"/>
              </a:ext>
            </a:extLst>
          </p:cNvPr>
          <p:cNvSpPr>
            <a:spLocks noGrp="1"/>
          </p:cNvSpPr>
          <p:nvPr>
            <p:ph type="body" sz="quarter" idx="14"/>
          </p:nvPr>
        </p:nvSpPr>
        <p:spPr>
          <a:xfrm>
            <a:off x="528741" y="552685"/>
            <a:ext cx="7929459" cy="671704"/>
          </a:xfrm>
        </p:spPr>
        <p:txBody>
          <a:bodyPr/>
          <a:lstStyle/>
          <a:p>
            <a:r>
              <a:rPr lang="en-US" sz="3800" dirty="0">
                <a:latin typeface="Arial Black" panose="020B0A04020102020204" pitchFamily="34" charset="0"/>
              </a:rPr>
              <a:t>SECONDARY ACTIVITIES 3</a:t>
            </a:r>
          </a:p>
        </p:txBody>
      </p:sp>
      <p:sp>
        <p:nvSpPr>
          <p:cNvPr id="3" name="Text Placeholder 2">
            <a:extLst>
              <a:ext uri="{FF2B5EF4-FFF2-40B4-BE49-F238E27FC236}">
                <a16:creationId xmlns:a16="http://schemas.microsoft.com/office/drawing/2014/main" id="{067C3C7A-9E24-7E42-C532-1A2278F7FE0C}"/>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4" name="Rectangle 3">
            <a:extLst>
              <a:ext uri="{FF2B5EF4-FFF2-40B4-BE49-F238E27FC236}">
                <a16:creationId xmlns:a16="http://schemas.microsoft.com/office/drawing/2014/main" id="{9F38F617-4146-EBD9-CE84-D397B7AE4523}"/>
              </a:ext>
            </a:extLst>
          </p:cNvPr>
          <p:cNvSpPr/>
          <p:nvPr/>
        </p:nvSpPr>
        <p:spPr>
          <a:xfrm>
            <a:off x="528742" y="2137472"/>
            <a:ext cx="5676115"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4D4B0183-7BE6-01B6-1CB7-0D8BCD7ED86F}"/>
              </a:ext>
            </a:extLst>
          </p:cNvPr>
          <p:cNvSpPr/>
          <p:nvPr/>
        </p:nvSpPr>
        <p:spPr>
          <a:xfrm>
            <a:off x="528741" y="4434357"/>
            <a:ext cx="6961119" cy="2151499"/>
          </a:xfrm>
          <a:prstGeom prst="rect">
            <a:avLst/>
          </a:prstGeom>
          <a:solidFill>
            <a:srgbClr val="FF6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75E69AD-B53A-4245-45E5-1A7C66D32BF8}"/>
              </a:ext>
            </a:extLst>
          </p:cNvPr>
          <p:cNvSpPr/>
          <p:nvPr/>
        </p:nvSpPr>
        <p:spPr>
          <a:xfrm>
            <a:off x="6204857" y="2137472"/>
            <a:ext cx="5728157"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453DF1E-E994-52AB-ED1A-43AB172A9242}"/>
              </a:ext>
            </a:extLst>
          </p:cNvPr>
          <p:cNvSpPr/>
          <p:nvPr/>
        </p:nvSpPr>
        <p:spPr>
          <a:xfrm>
            <a:off x="7489861" y="4434357"/>
            <a:ext cx="4443152"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9DABE4C-A04F-5B8C-9171-D4E4C4FE47EB}"/>
              </a:ext>
            </a:extLst>
          </p:cNvPr>
          <p:cNvSpPr txBox="1"/>
          <p:nvPr/>
        </p:nvSpPr>
        <p:spPr>
          <a:xfrm>
            <a:off x="528741" y="2286748"/>
            <a:ext cx="5567259" cy="1815882"/>
          </a:xfrm>
          <a:prstGeom prst="rect">
            <a:avLst/>
          </a:prstGeom>
          <a:noFill/>
        </p:spPr>
        <p:txBody>
          <a:bodyPr wrap="square" lIns="91440" tIns="45720" rIns="91440" bIns="45720" rtlCol="0" anchor="t">
            <a:spAutoFit/>
          </a:bodyPr>
          <a:lstStyle/>
          <a:p>
            <a:pPr algn="ctr" fontAlgn="base">
              <a:buSzPts val="1100"/>
            </a:pPr>
            <a:r>
              <a:rPr lang="en-GB" sz="1600" dirty="0">
                <a:solidFill>
                  <a:srgbClr val="000000"/>
                </a:solidFill>
                <a:latin typeface="Arial"/>
                <a:ea typeface="Times New Roman" panose="02020603050405020304" pitchFamily="18" charset="0"/>
                <a:cs typeface="Arial"/>
              </a:rPr>
              <a:t>The Online Safety Bill sets out the government’s commitment to make the UK a safer place to be online while defending free expression. Do you think big tech companies like Facebook and YouTube do enough to protect young people? What kind of changes would you and your friends like to see? </a:t>
            </a:r>
          </a:p>
          <a:p>
            <a:pPr algn="ctr" fontAlgn="base">
              <a:buSzPts val="1100"/>
            </a:pPr>
            <a:r>
              <a:rPr lang="en-GB" sz="1600" dirty="0">
                <a:solidFill>
                  <a:srgbClr val="000000"/>
                </a:solidFill>
                <a:latin typeface="Arial"/>
                <a:ea typeface="Times New Roman" panose="02020603050405020304" pitchFamily="18" charset="0"/>
                <a:cs typeface="Arial"/>
              </a:rPr>
              <a:t>Find initial information about the Online Safety Bill </a:t>
            </a:r>
            <a:r>
              <a:rPr lang="en-GB" sz="1600" b="1" dirty="0">
                <a:latin typeface="Arial"/>
                <a:ea typeface="Times New Roman" panose="02020603050405020304" pitchFamily="18" charset="0"/>
                <a:cs typeface="Arial"/>
                <a:hlinkClick r:id="rId2">
                  <a:extLst>
                    <a:ext uri="{A12FA001-AC4F-418D-AE19-62706E023703}">
                      <ahyp:hlinkClr xmlns:ahyp="http://schemas.microsoft.com/office/drawing/2018/hyperlinkcolor" val="tx"/>
                    </a:ext>
                  </a:extLst>
                </a:hlinkClick>
              </a:rPr>
              <a:t>here</a:t>
            </a:r>
            <a:r>
              <a:rPr lang="en-GB" sz="1600" dirty="0">
                <a:solidFill>
                  <a:srgbClr val="000000"/>
                </a:solidFill>
                <a:latin typeface="Arial"/>
                <a:ea typeface="Times New Roman" panose="02020603050405020304" pitchFamily="18" charset="0"/>
                <a:cs typeface="Arial"/>
              </a:rPr>
              <a:t>.</a:t>
            </a:r>
            <a:endParaRPr lang="en-GB" sz="1600" dirty="0">
              <a:effectLst/>
              <a:latin typeface="Arial"/>
              <a:ea typeface="Times New Roman" panose="02020603050405020304" pitchFamily="18" charset="0"/>
              <a:cs typeface="Arial"/>
            </a:endParaRPr>
          </a:p>
        </p:txBody>
      </p:sp>
      <p:sp>
        <p:nvSpPr>
          <p:cNvPr id="8" name="TextBox 7">
            <a:extLst>
              <a:ext uri="{FF2B5EF4-FFF2-40B4-BE49-F238E27FC236}">
                <a16:creationId xmlns:a16="http://schemas.microsoft.com/office/drawing/2014/main" id="{31773CE7-D42F-65B6-D206-69D99BDDECCC}"/>
              </a:ext>
            </a:extLst>
          </p:cNvPr>
          <p:cNvSpPr txBox="1"/>
          <p:nvPr/>
        </p:nvSpPr>
        <p:spPr>
          <a:xfrm>
            <a:off x="7686235" y="4494426"/>
            <a:ext cx="4173399" cy="1754326"/>
          </a:xfrm>
          <a:prstGeom prst="rect">
            <a:avLst/>
          </a:prstGeom>
          <a:noFill/>
        </p:spPr>
        <p:txBody>
          <a:bodyPr wrap="square" lIns="91440" tIns="45720" rIns="91440" bIns="45720" rtlCol="0" anchor="t">
            <a:spAutoFit/>
          </a:bodyPr>
          <a:lstStyle/>
          <a:p>
            <a:pPr algn="ctr"/>
            <a:r>
              <a:rPr lang="en-GB" dirty="0">
                <a:solidFill>
                  <a:schemeClr val="bg1"/>
                </a:solidFill>
                <a:effectLst/>
                <a:latin typeface="Arial"/>
                <a:ea typeface="Times New Roman" panose="02020603050405020304" pitchFamily="18" charset="0"/>
                <a:cs typeface="Arial"/>
              </a:rPr>
              <a:t>How many times a day do you use the internet? Discuss with a group if you think this is healthy? Research shows using the internet or being on electronic devices interrupts sleep patterns. Why do you think this is?</a:t>
            </a:r>
          </a:p>
        </p:txBody>
      </p:sp>
      <p:sp>
        <p:nvSpPr>
          <p:cNvPr id="11" name="TextBox 10">
            <a:extLst>
              <a:ext uri="{FF2B5EF4-FFF2-40B4-BE49-F238E27FC236}">
                <a16:creationId xmlns:a16="http://schemas.microsoft.com/office/drawing/2014/main" id="{D5AFE186-0D68-2DD9-BC8D-1CC5C10F8D39}"/>
              </a:ext>
            </a:extLst>
          </p:cNvPr>
          <p:cNvSpPr txBox="1"/>
          <p:nvPr/>
        </p:nvSpPr>
        <p:spPr>
          <a:xfrm>
            <a:off x="6342436" y="2237168"/>
            <a:ext cx="5452999" cy="2031325"/>
          </a:xfrm>
          <a:prstGeom prst="rect">
            <a:avLst/>
          </a:prstGeom>
          <a:noFill/>
        </p:spPr>
        <p:txBody>
          <a:bodyPr wrap="square" rtlCol="0">
            <a:spAutoFit/>
          </a:bodyPr>
          <a:lstStyle/>
          <a:p>
            <a:pPr algn="ctr"/>
            <a:r>
              <a:rPr lang="en-GB" sz="1800" dirty="0">
                <a:solidFill>
                  <a:schemeClr val="bg1"/>
                </a:solidFill>
                <a:effectLst/>
                <a:latin typeface="Arial" panose="020B0604020202020204" pitchFamily="34" charset="0"/>
                <a:ea typeface="Calibri" panose="020F0502020204030204" pitchFamily="34" charset="0"/>
              </a:rPr>
              <a:t>Have a discussion about dignity and respect (looking up definitions may help you). How do these ideas relate to online play, gaming and social media? Work together to create a ‘top tips’ guide to promote respect for others online. Try to include positive messaging about respecting ‘no’ from another person and the idea of consent.</a:t>
            </a:r>
            <a:endParaRPr lang="en-GB" sz="1600" dirty="0">
              <a:solidFill>
                <a:schemeClr val="bg1"/>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81AADD9C-B977-AACA-5A60-AE40D9BF0893}"/>
              </a:ext>
            </a:extLst>
          </p:cNvPr>
          <p:cNvSpPr txBox="1"/>
          <p:nvPr/>
        </p:nvSpPr>
        <p:spPr>
          <a:xfrm>
            <a:off x="724768" y="4835156"/>
            <a:ext cx="6569063" cy="1200329"/>
          </a:xfrm>
          <a:prstGeom prst="rect">
            <a:avLst/>
          </a:prstGeom>
          <a:noFill/>
        </p:spPr>
        <p:txBody>
          <a:bodyPr wrap="square" rtlCol="0">
            <a:spAutoFit/>
          </a:bodyPr>
          <a:lstStyle/>
          <a:p>
            <a:pPr algn="ctr"/>
            <a:r>
              <a:rPr lang="en-GB" sz="1800" dirty="0">
                <a:effectLst/>
                <a:latin typeface="Arial" panose="020B0604020202020204" pitchFamily="34" charset="0"/>
                <a:ea typeface="Times New Roman" panose="02020603050405020304" pitchFamily="18" charset="0"/>
              </a:rPr>
              <a:t>Have a look at the </a:t>
            </a:r>
            <a:r>
              <a:rPr lang="en-GB" sz="1800" b="1" dirty="0">
                <a:effectLst/>
                <a:latin typeface="Arial" panose="020B0604020202020204" pitchFamily="34" charset="0"/>
                <a:ea typeface="Times New Roman" panose="02020603050405020304" pitchFamily="18" charset="0"/>
                <a:hlinkClick r:id="rId3">
                  <a:extLst>
                    <a:ext uri="{A12FA001-AC4F-418D-AE19-62706E023703}">
                      <ahyp:hlinkClr xmlns:ahyp="http://schemas.microsoft.com/office/drawing/2018/hyperlinkcolor" val="tx"/>
                    </a:ext>
                  </a:extLst>
                </a:hlinkClick>
              </a:rPr>
              <a:t>Safer Internet Day website</a:t>
            </a:r>
            <a:r>
              <a:rPr lang="en-GB" sz="1800" dirty="0">
                <a:effectLst/>
                <a:latin typeface="Arial" panose="020B0604020202020204" pitchFamily="34" charset="0"/>
                <a:ea typeface="Times New Roman" panose="02020603050405020304" pitchFamily="18" charset="0"/>
              </a:rPr>
              <a:t>. Explore some of the key messages. How could you promote their advice in school? Could the parental guidance be shared via a newsletter or on your school’s website? </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2304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165716-FF31-A845-A83E-5C96960D70F9}"/>
              </a:ext>
            </a:extLst>
          </p:cNvPr>
          <p:cNvSpPr>
            <a:spLocks noGrp="1"/>
          </p:cNvSpPr>
          <p:nvPr>
            <p:ph type="body" sz="quarter" idx="14"/>
          </p:nvPr>
        </p:nvSpPr>
        <p:spPr>
          <a:xfrm>
            <a:off x="6536002" y="368409"/>
            <a:ext cx="3379523" cy="588605"/>
          </a:xfrm>
        </p:spPr>
        <p:txBody>
          <a:bodyPr/>
          <a:lstStyle/>
          <a:p>
            <a:r>
              <a:rPr lang="en-US" sz="3200" dirty="0">
                <a:latin typeface="Arial Black" panose="020B0A04020102020204" pitchFamily="34" charset="0"/>
              </a:rPr>
              <a:t>REFLECTION</a:t>
            </a:r>
          </a:p>
        </p:txBody>
      </p:sp>
      <p:sp>
        <p:nvSpPr>
          <p:cNvPr id="3" name="Text Placeholder 2">
            <a:extLst>
              <a:ext uri="{FF2B5EF4-FFF2-40B4-BE49-F238E27FC236}">
                <a16:creationId xmlns:a16="http://schemas.microsoft.com/office/drawing/2014/main" id="{D571A7BB-2A24-D942-B067-AA19DC6FF020}"/>
              </a:ext>
            </a:extLst>
          </p:cNvPr>
          <p:cNvSpPr>
            <a:spLocks noGrp="1"/>
          </p:cNvSpPr>
          <p:nvPr>
            <p:ph type="body" sz="quarter" idx="17"/>
          </p:nvPr>
        </p:nvSpPr>
        <p:spPr>
          <a:xfrm>
            <a:off x="6535896" y="1252289"/>
            <a:ext cx="5305425" cy="870290"/>
          </a:xfrm>
        </p:spPr>
        <p:txBody>
          <a:bodyPr/>
          <a:lstStyle/>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Create some quiet time and find a safe and comfortable space.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 Placeholder 5">
            <a:extLst>
              <a:ext uri="{FF2B5EF4-FFF2-40B4-BE49-F238E27FC236}">
                <a16:creationId xmlns:a16="http://schemas.microsoft.com/office/drawing/2014/main" id="{DF0353F7-0EFC-E549-AA82-F8CD01C78C85}"/>
              </a:ext>
            </a:extLst>
          </p:cNvPr>
          <p:cNvSpPr>
            <a:spLocks noGrp="1"/>
          </p:cNvSpPr>
          <p:nvPr>
            <p:ph type="body" sz="quarter" idx="21"/>
          </p:nvPr>
        </p:nvSpPr>
        <p:spPr>
          <a:xfrm>
            <a:off x="6535896" y="2225237"/>
            <a:ext cx="5433498" cy="3768452"/>
          </a:xfrm>
        </p:spPr>
        <p:txBody>
          <a:bodyPr>
            <a:noAutofit/>
          </a:bodyPr>
          <a:lstStyle/>
          <a:p>
            <a:pPr marL="0" indent="0">
              <a:lnSpc>
                <a:spcPct val="107000"/>
              </a:lnSpc>
              <a:spcAft>
                <a:spcPts val="800"/>
              </a:spcAft>
              <a:buNone/>
            </a:pPr>
            <a:r>
              <a:rPr lang="en-GB" sz="1600" dirty="0">
                <a:effectLst/>
                <a:latin typeface="Arial" panose="020B0604020202020204" pitchFamily="34" charset="0"/>
                <a:ea typeface="Calibri" panose="020F0502020204030204" pitchFamily="34" charset="0"/>
                <a:cs typeface="Arial" panose="020B0604020202020204" pitchFamily="34" charset="0"/>
              </a:rPr>
              <a:t>Thinking about our lives online:</a:t>
            </a:r>
          </a:p>
          <a:p>
            <a:pPr>
              <a:lnSpc>
                <a:spcPct val="107000"/>
              </a:lnSpc>
              <a:spcAft>
                <a:spcPts val="800"/>
              </a:spcAft>
              <a:buFont typeface="Wingdings" panose="05000000000000000000" pitchFamily="2" charset="2"/>
              <a:buChar char="§"/>
            </a:pPr>
            <a:r>
              <a:rPr lang="en-GB" sz="1600" dirty="0">
                <a:effectLst/>
                <a:latin typeface="Arial" panose="020B0604020202020204" pitchFamily="34" charset="0"/>
                <a:ea typeface="Calibri" panose="020F0502020204030204" pitchFamily="34" charset="0"/>
                <a:cs typeface="Arial" panose="020B0604020202020204" pitchFamily="34" charset="0"/>
              </a:rPr>
              <a:t>How can we make sure that the internet is a good place to talk?</a:t>
            </a:r>
          </a:p>
          <a:p>
            <a:pPr>
              <a:lnSpc>
                <a:spcPct val="107000"/>
              </a:lnSpc>
              <a:spcAft>
                <a:spcPts val="800"/>
              </a:spcAft>
              <a:buFont typeface="Wingdings" panose="05000000000000000000" pitchFamily="2" charset="2"/>
              <a:buChar char="§"/>
            </a:pPr>
            <a:r>
              <a:rPr lang="en-GB" sz="1600" dirty="0">
                <a:effectLst/>
                <a:latin typeface="Arial" panose="020B0604020202020204" pitchFamily="34" charset="0"/>
                <a:ea typeface="Calibri" panose="020F0502020204030204" pitchFamily="34" charset="0"/>
                <a:cs typeface="Arial" panose="020B0604020202020204" pitchFamily="34" charset="0"/>
              </a:rPr>
              <a:t>What changes need to be made and who would you talk to if you had concerns about your own online life or someone else’s? </a:t>
            </a:r>
          </a:p>
        </p:txBody>
      </p:sp>
      <p:pic>
        <p:nvPicPr>
          <p:cNvPr id="4" name="Picture 3">
            <a:extLst>
              <a:ext uri="{FF2B5EF4-FFF2-40B4-BE49-F238E27FC236}">
                <a16:creationId xmlns:a16="http://schemas.microsoft.com/office/drawing/2014/main" id="{7AD88E8B-2711-5303-DAEA-84D13F1F1F2D}"/>
              </a:ext>
            </a:extLst>
          </p:cNvPr>
          <p:cNvPicPr>
            <a:picLocks noChangeAspect="1"/>
          </p:cNvPicPr>
          <p:nvPr/>
        </p:nvPicPr>
        <p:blipFill>
          <a:blip r:embed="rId2">
            <a:extLst>
              <a:ext uri="{28A0092B-C50C-407E-A947-70E740481C1C}">
                <a14:useLocalDpi xmlns:a14="http://schemas.microsoft.com/office/drawing/2010/main" val="0"/>
              </a:ext>
            </a:extLst>
          </a:blip>
          <a:srcRect l="20370" r="20370"/>
          <a:stretch/>
        </p:blipFill>
        <p:spPr>
          <a:xfrm>
            <a:off x="2" y="1"/>
            <a:ext cx="6096000" cy="6857999"/>
          </a:xfrm>
          <a:prstGeom prst="rect">
            <a:avLst/>
          </a:prstGeom>
        </p:spPr>
      </p:pic>
      <p:sp>
        <p:nvSpPr>
          <p:cNvPr id="5" name="TextBox 4">
            <a:extLst>
              <a:ext uri="{FF2B5EF4-FFF2-40B4-BE49-F238E27FC236}">
                <a16:creationId xmlns:a16="http://schemas.microsoft.com/office/drawing/2014/main" id="{702FD74B-670A-95B1-2E88-7A9C39A47B96}"/>
              </a:ext>
            </a:extLst>
          </p:cNvPr>
          <p:cNvSpPr txBox="1"/>
          <p:nvPr/>
        </p:nvSpPr>
        <p:spPr>
          <a:xfrm rot="16200000">
            <a:off x="-524289" y="6166826"/>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spTree>
    <p:extLst>
      <p:ext uri="{BB962C8B-B14F-4D97-AF65-F5344CB8AC3E}">
        <p14:creationId xmlns:p14="http://schemas.microsoft.com/office/powerpoint/2010/main" val="1248567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2189B3A-D0E7-E640-B1F0-3B483591A08C}"/>
              </a:ext>
            </a:extLst>
          </p:cNvPr>
          <p:cNvSpPr>
            <a:spLocks noGrp="1"/>
          </p:cNvSpPr>
          <p:nvPr>
            <p:ph type="body" sz="quarter" idx="14"/>
          </p:nvPr>
        </p:nvSpPr>
        <p:spPr>
          <a:xfrm>
            <a:off x="528742" y="594238"/>
            <a:ext cx="3033608" cy="588605"/>
          </a:xfrm>
        </p:spPr>
        <p:txBody>
          <a:bodyPr/>
          <a:lstStyle/>
          <a:p>
            <a:r>
              <a:rPr lang="en-US" sz="3200" dirty="0">
                <a:latin typeface="Arial Black" panose="020B0A04020102020204" pitchFamily="34" charset="0"/>
              </a:rPr>
              <a:t>MORE INFO</a:t>
            </a:r>
          </a:p>
        </p:txBody>
      </p:sp>
      <p:sp>
        <p:nvSpPr>
          <p:cNvPr id="4" name="Text Placeholder 3">
            <a:extLst>
              <a:ext uri="{FF2B5EF4-FFF2-40B4-BE49-F238E27FC236}">
                <a16:creationId xmlns:a16="http://schemas.microsoft.com/office/drawing/2014/main" id="{90C7C574-9573-5D42-A50A-7E87DA182D29}"/>
              </a:ext>
            </a:extLst>
          </p:cNvPr>
          <p:cNvSpPr>
            <a:spLocks noGrp="1"/>
          </p:cNvSpPr>
          <p:nvPr>
            <p:ph type="body" sz="quarter" idx="17"/>
          </p:nvPr>
        </p:nvSpPr>
        <p:spPr/>
        <p:txBody>
          <a:bodyPr/>
          <a:lstStyle/>
          <a:p>
            <a:r>
              <a:rPr lang="en-US" sz="2400" dirty="0">
                <a:latin typeface="Arial Black" panose="020B0A04020102020204" pitchFamily="34" charset="0"/>
                <a:cs typeface="Arial" panose="020B0604020202020204" pitchFamily="34" charset="0"/>
              </a:rPr>
              <a:t>RRSA WEBSITE</a:t>
            </a:r>
          </a:p>
        </p:txBody>
      </p:sp>
      <p:sp>
        <p:nvSpPr>
          <p:cNvPr id="6" name="Text Placeholder 5">
            <a:extLst>
              <a:ext uri="{FF2B5EF4-FFF2-40B4-BE49-F238E27FC236}">
                <a16:creationId xmlns:a16="http://schemas.microsoft.com/office/drawing/2014/main" id="{1655297F-1DF4-2847-81FC-29805F363780}"/>
              </a:ext>
            </a:extLst>
          </p:cNvPr>
          <p:cNvSpPr>
            <a:spLocks noGrp="1"/>
          </p:cNvSpPr>
          <p:nvPr>
            <p:ph type="body" sz="quarter" idx="23"/>
          </p:nvPr>
        </p:nvSpPr>
        <p:spPr>
          <a:xfrm>
            <a:off x="6586401" y="2071688"/>
            <a:ext cx="5305425" cy="1262062"/>
          </a:xfrm>
        </p:spPr>
        <p:txBody>
          <a:bodyPr/>
          <a:lstStyle/>
          <a:p>
            <a:pPr rtl="0" fontAlgn="base"/>
            <a:r>
              <a:rPr lang="en-GB" dirty="0">
                <a:latin typeface="Arial" panose="020B0604020202020204" pitchFamily="34" charset="0"/>
                <a:cs typeface="Arial" panose="020B0604020202020204" pitchFamily="34" charset="0"/>
              </a:rPr>
              <a:t>For more information or to download previous Article of the Week packs please visit the RRSA website by clicking on the link below.</a:t>
            </a:r>
            <a:endParaRPr lang="en-GB" b="0" dirty="0">
              <a:effectLst/>
              <a:latin typeface="Arial" panose="020B0604020202020204" pitchFamily="34" charset="0"/>
              <a:cs typeface="Arial" panose="020B0604020202020204" pitchFamily="34" charset="0"/>
            </a:endParaRPr>
          </a:p>
        </p:txBody>
      </p:sp>
      <p:pic>
        <p:nvPicPr>
          <p:cNvPr id="8" name="Picture 7" descr="A group of people posing for a photo&#10;&#10;Description automatically generated with medium confidence">
            <a:extLst>
              <a:ext uri="{FF2B5EF4-FFF2-40B4-BE49-F238E27FC236}">
                <a16:creationId xmlns:a16="http://schemas.microsoft.com/office/drawing/2014/main" id="{D31FC92E-22A0-FD94-9E6F-5E0F26139D3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753" r="-5618"/>
          <a:stretch/>
        </p:blipFill>
        <p:spPr>
          <a:xfrm>
            <a:off x="906104" y="2762249"/>
            <a:ext cx="4077286" cy="2228851"/>
          </a:xfrm>
          <a:prstGeom prst="rect">
            <a:avLst/>
          </a:prstGeom>
        </p:spPr>
      </p:pic>
      <p:sp>
        <p:nvSpPr>
          <p:cNvPr id="10" name="Rectangle 9">
            <a:extLst>
              <a:ext uri="{FF2B5EF4-FFF2-40B4-BE49-F238E27FC236}">
                <a16:creationId xmlns:a16="http://schemas.microsoft.com/office/drawing/2014/main" id="{89E591FB-6F15-7726-9D21-562B72C0AA5A}"/>
              </a:ext>
            </a:extLst>
          </p:cNvPr>
          <p:cNvSpPr/>
          <p:nvPr/>
        </p:nvSpPr>
        <p:spPr>
          <a:xfrm>
            <a:off x="6586401" y="3524251"/>
            <a:ext cx="2205174" cy="61912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Arial Black" panose="020B0A04020102020204" pitchFamily="34" charset="0"/>
                <a:hlinkClick r:id="rId3">
                  <a:extLst>
                    <a:ext uri="{A12FA001-AC4F-418D-AE19-62706E023703}">
                      <ahyp:hlinkClr xmlns:ahyp="http://schemas.microsoft.com/office/drawing/2018/hyperlinkcolor" val="tx"/>
                    </a:ext>
                  </a:extLst>
                </a:hlinkClick>
              </a:rPr>
              <a:t>CLICK HERE</a:t>
            </a:r>
            <a:endParaRPr lang="en-GB" sz="2000"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3406779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0FB738-3242-7420-5F48-7D5A139C5F0D}"/>
              </a:ext>
            </a:extLst>
          </p:cNvPr>
          <p:cNvSpPr>
            <a:spLocks noGrp="1"/>
          </p:cNvSpPr>
          <p:nvPr>
            <p:ph type="body" sz="quarter" idx="14"/>
          </p:nvPr>
        </p:nvSpPr>
        <p:spPr>
          <a:xfrm>
            <a:off x="528741" y="552685"/>
            <a:ext cx="4648901" cy="671704"/>
          </a:xfrm>
        </p:spPr>
        <p:txBody>
          <a:bodyPr/>
          <a:lstStyle/>
          <a:p>
            <a:r>
              <a:rPr lang="en-US" sz="3800" dirty="0">
                <a:latin typeface="Arial Black" panose="020B0A04020102020204" pitchFamily="34" charset="0"/>
              </a:rPr>
              <a:t>INSTRUCTIONS</a:t>
            </a:r>
          </a:p>
        </p:txBody>
      </p:sp>
      <p:sp>
        <p:nvSpPr>
          <p:cNvPr id="3" name="Text Placeholder 2">
            <a:extLst>
              <a:ext uri="{FF2B5EF4-FFF2-40B4-BE49-F238E27FC236}">
                <a16:creationId xmlns:a16="http://schemas.microsoft.com/office/drawing/2014/main" id="{98D00085-8411-AF7F-9711-1A068B2FD76C}"/>
              </a:ext>
            </a:extLst>
          </p:cNvPr>
          <p:cNvSpPr>
            <a:spLocks noGrp="1"/>
          </p:cNvSpPr>
          <p:nvPr>
            <p:ph type="body" sz="quarter" idx="21"/>
          </p:nvPr>
        </p:nvSpPr>
        <p:spPr>
          <a:xfrm>
            <a:off x="6368214" y="1583987"/>
            <a:ext cx="5471485" cy="4490853"/>
          </a:xfrm>
        </p:spPr>
        <p:txBody>
          <a:bodyPr>
            <a:normAutofit/>
          </a:bodyPr>
          <a:lstStyle/>
          <a:p>
            <a:pPr>
              <a:lnSpc>
                <a:spcPct val="150000"/>
              </a:lnSpc>
            </a:pPr>
            <a:r>
              <a:rPr lang="en-US" dirty="0">
                <a:solidFill>
                  <a:srgbClr val="00AEEF"/>
                </a:solidFill>
                <a:latin typeface="Arial" panose="020B0604020202020204" pitchFamily="34" charset="0"/>
                <a:cs typeface="Arial" panose="020B0604020202020204" pitchFamily="34" charset="0"/>
              </a:rPr>
              <a:t>Slide 3</a:t>
            </a:r>
            <a:r>
              <a:rPr lang="en-US"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Safer Internet Day</a:t>
            </a:r>
            <a:endParaRPr lang="en-US" dirty="0">
              <a:latin typeface="Arial" panose="020B0604020202020204" pitchFamily="34" charset="0"/>
              <a:cs typeface="Arial" panose="020B0604020202020204" pitchFamily="34" charset="0"/>
            </a:endParaRPr>
          </a:p>
          <a:p>
            <a:pPr>
              <a:lnSpc>
                <a:spcPct val="150000"/>
              </a:lnSpc>
            </a:pPr>
            <a:r>
              <a:rPr lang="en-US" dirty="0">
                <a:solidFill>
                  <a:srgbClr val="00AEEF"/>
                </a:solidFill>
                <a:latin typeface="Arial" panose="020B0604020202020204" pitchFamily="34" charset="0"/>
                <a:cs typeface="Arial" panose="020B0604020202020204" pitchFamily="34" charset="0"/>
              </a:rPr>
              <a:t>Slide 4</a:t>
            </a:r>
            <a:r>
              <a:rPr lang="en-US" dirty="0">
                <a:latin typeface="Arial" panose="020B0604020202020204" pitchFamily="34" charset="0"/>
                <a:cs typeface="Arial" panose="020B0604020202020204" pitchFamily="34" charset="0"/>
              </a:rPr>
              <a:t>: Linked articles</a:t>
            </a:r>
          </a:p>
          <a:p>
            <a:pPr>
              <a:lnSpc>
                <a:spcPct val="150000"/>
              </a:lnSpc>
            </a:pPr>
            <a:r>
              <a:rPr lang="en-US" dirty="0">
                <a:solidFill>
                  <a:srgbClr val="00AEEF"/>
                </a:solidFill>
                <a:latin typeface="Arial" panose="020B0604020202020204" pitchFamily="34" charset="0"/>
                <a:cs typeface="Arial" panose="020B0604020202020204" pitchFamily="34" charset="0"/>
              </a:rPr>
              <a:t>Slide 5 &amp; 6</a:t>
            </a:r>
            <a:r>
              <a:rPr lang="en-US"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Exploring Safer Internet Day – questions and answers</a:t>
            </a:r>
          </a:p>
          <a:p>
            <a:pPr>
              <a:lnSpc>
                <a:spcPct val="150000"/>
              </a:lnSpc>
            </a:pPr>
            <a:r>
              <a:rPr lang="en-US" dirty="0">
                <a:solidFill>
                  <a:srgbClr val="00AEEF"/>
                </a:solidFill>
                <a:latin typeface="Arial" panose="020B0604020202020204" pitchFamily="34" charset="0"/>
                <a:cs typeface="Arial" panose="020B0604020202020204" pitchFamily="34" charset="0"/>
              </a:rPr>
              <a:t>Slide 7, 8 &amp; 9 </a:t>
            </a:r>
            <a:r>
              <a:rPr lang="en-US" dirty="0">
                <a:latin typeface="Arial" panose="020B0604020202020204" pitchFamily="34" charset="0"/>
                <a:cs typeface="Arial" panose="020B0604020202020204" pitchFamily="34" charset="0"/>
              </a:rPr>
              <a:t>: Primary activities</a:t>
            </a:r>
          </a:p>
          <a:p>
            <a:pPr>
              <a:lnSpc>
                <a:spcPct val="150000"/>
              </a:lnSpc>
            </a:pPr>
            <a:r>
              <a:rPr lang="en-US" dirty="0">
                <a:solidFill>
                  <a:srgbClr val="00AEEF"/>
                </a:solidFill>
                <a:latin typeface="Arial" panose="020B0604020202020204" pitchFamily="34" charset="0"/>
                <a:cs typeface="Arial" panose="020B0604020202020204" pitchFamily="34" charset="0"/>
              </a:rPr>
              <a:t>Slide 10, 11 &amp; 12</a:t>
            </a:r>
            <a:r>
              <a:rPr lang="en-US" dirty="0">
                <a:latin typeface="Arial" panose="020B0604020202020204" pitchFamily="34" charset="0"/>
                <a:cs typeface="Arial" panose="020B0604020202020204" pitchFamily="34" charset="0"/>
              </a:rPr>
              <a:t>: Secondary activities</a:t>
            </a:r>
          </a:p>
          <a:p>
            <a:pPr>
              <a:lnSpc>
                <a:spcPct val="150000"/>
              </a:lnSpc>
            </a:pPr>
            <a:r>
              <a:rPr lang="en-US" dirty="0">
                <a:solidFill>
                  <a:srgbClr val="00AEEF"/>
                </a:solidFill>
                <a:latin typeface="Arial" panose="020B0604020202020204" pitchFamily="34" charset="0"/>
                <a:cs typeface="Arial" panose="020B0604020202020204" pitchFamily="34" charset="0"/>
              </a:rPr>
              <a:t>Slide 13</a:t>
            </a:r>
            <a:r>
              <a:rPr lang="en-US" dirty="0">
                <a:latin typeface="Arial" panose="020B0604020202020204" pitchFamily="34" charset="0"/>
                <a:cs typeface="Arial" panose="020B0604020202020204" pitchFamily="34" charset="0"/>
              </a:rPr>
              <a:t>: Reflection</a:t>
            </a:r>
          </a:p>
        </p:txBody>
      </p:sp>
    </p:spTree>
    <p:extLst>
      <p:ext uri="{BB962C8B-B14F-4D97-AF65-F5344CB8AC3E}">
        <p14:creationId xmlns:p14="http://schemas.microsoft.com/office/powerpoint/2010/main" val="640117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2189B3A-D0E7-E640-B1F0-3B483591A08C}"/>
              </a:ext>
            </a:extLst>
          </p:cNvPr>
          <p:cNvSpPr>
            <a:spLocks noGrp="1"/>
          </p:cNvSpPr>
          <p:nvPr>
            <p:ph type="body" sz="quarter" idx="14"/>
          </p:nvPr>
        </p:nvSpPr>
        <p:spPr>
          <a:xfrm>
            <a:off x="528740" y="609498"/>
            <a:ext cx="5076858" cy="725316"/>
          </a:xfrm>
        </p:spPr>
        <p:txBody>
          <a:bodyPr/>
          <a:lstStyle/>
          <a:p>
            <a:r>
              <a:rPr lang="en-US" sz="2800" dirty="0">
                <a:latin typeface="Arial Black" panose="020B0A04020102020204" pitchFamily="34" charset="0"/>
              </a:rPr>
              <a:t>SAFER INTERNET DAY</a:t>
            </a:r>
          </a:p>
        </p:txBody>
      </p:sp>
      <p:sp>
        <p:nvSpPr>
          <p:cNvPr id="6" name="Text Placeholder 5">
            <a:extLst>
              <a:ext uri="{FF2B5EF4-FFF2-40B4-BE49-F238E27FC236}">
                <a16:creationId xmlns:a16="http://schemas.microsoft.com/office/drawing/2014/main" id="{1655297F-1DF4-2847-81FC-29805F363780}"/>
              </a:ext>
            </a:extLst>
          </p:cNvPr>
          <p:cNvSpPr>
            <a:spLocks noGrp="1"/>
          </p:cNvSpPr>
          <p:nvPr>
            <p:ph type="body" sz="quarter" idx="23"/>
          </p:nvPr>
        </p:nvSpPr>
        <p:spPr>
          <a:xfrm>
            <a:off x="6292515" y="390141"/>
            <a:ext cx="5899485" cy="2032000"/>
          </a:xfrm>
        </p:spPr>
        <p:txBody>
          <a:bodyPr vert="horz" lIns="0" tIns="45720" rIns="91440" bIns="45720" rtlCol="0" anchor="t">
            <a:noAutofit/>
          </a:bodyPr>
          <a:lstStyle/>
          <a:p>
            <a:pPr algn="l" rtl="0" fontAlgn="base"/>
            <a:r>
              <a:rPr lang="en-GB" sz="1600" b="1" dirty="0">
                <a:latin typeface="Arial" panose="020B0604020202020204" pitchFamily="34" charset="0"/>
                <a:cs typeface="Arial" panose="020B0604020202020204" pitchFamily="34" charset="0"/>
              </a:rPr>
              <a:t>Safer Internet Day is marked on 7 February every year.</a:t>
            </a:r>
          </a:p>
          <a:p>
            <a:pPr algn="l" rtl="0" fontAlgn="base"/>
            <a:r>
              <a:rPr lang="en-GB" sz="1600" dirty="0">
                <a:latin typeface="Arial" panose="020B0604020202020204" pitchFamily="34" charset="0"/>
                <a:cs typeface="Arial" panose="020B0604020202020204" pitchFamily="34" charset="0"/>
              </a:rPr>
              <a:t>We all have a right to feel safe and secure and that means safe online as well as in the real world. Safer Internet Day is an annual event that promotes the safe, responsible and positive use of the internet.</a:t>
            </a:r>
          </a:p>
          <a:p>
            <a:pPr algn="l" rtl="0" fontAlgn="base"/>
            <a:r>
              <a:rPr lang="en-GB" sz="1600" dirty="0">
                <a:latin typeface="Arial" panose="020B0604020202020204" pitchFamily="34" charset="0"/>
                <a:cs typeface="Arial" panose="020B0604020202020204" pitchFamily="34" charset="0"/>
              </a:rPr>
              <a:t>There are a large number of articles that link with being online. This week’s activities have a particular focus on Article 19, the right to protection from harm, Article 17, the right to reliable information and Article 34, protection from exploitation.</a:t>
            </a:r>
          </a:p>
          <a:p>
            <a:pPr algn="l" rtl="0" fontAlgn="base"/>
            <a:r>
              <a:rPr lang="en-GB" sz="1600" dirty="0">
                <a:latin typeface="Arial" panose="020B0604020202020204" pitchFamily="34" charset="0"/>
                <a:cs typeface="Arial" panose="020B0604020202020204" pitchFamily="34" charset="0"/>
              </a:rPr>
              <a:t>The internet can be a great place but needs to be used carefully. Please use these activities to start the conversation about internet issues that matter to you, what changes you would like to see and how we can make it a more positive and rights respecting place! </a:t>
            </a:r>
          </a:p>
          <a:p>
            <a:pPr algn="l" rtl="0" fontAlgn="base"/>
            <a:r>
              <a:rPr lang="en-GB" sz="1600" dirty="0">
                <a:latin typeface="Arial" panose="020B0604020202020204" pitchFamily="34" charset="0"/>
                <a:cs typeface="Arial" panose="020B0604020202020204" pitchFamily="34" charset="0"/>
              </a:rPr>
              <a:t>Your school can register its support for Safer Internet Day </a:t>
            </a:r>
            <a:r>
              <a:rPr lang="en-GB" sz="1600" b="1"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here</a:t>
            </a:r>
            <a:r>
              <a:rPr lang="en-GB" sz="1600" dirty="0">
                <a:latin typeface="Arial" panose="020B0604020202020204" pitchFamily="34" charset="0"/>
                <a:cs typeface="Arial" panose="020B0604020202020204" pitchFamily="34" charset="0"/>
              </a:rPr>
              <a:t>. If you share things you have done, please mention your links to children’s rights.</a:t>
            </a:r>
          </a:p>
          <a:p>
            <a:pPr algn="l" rtl="0" fontAlgn="base"/>
            <a:endParaRPr lang="en-GB" sz="1800" dirty="0">
              <a:effectLst/>
              <a:latin typeface="Arial" panose="020B0604020202020204" pitchFamily="34" charset="0"/>
              <a:ea typeface="Calibri" panose="020F0502020204030204" pitchFamily="34" charset="0"/>
              <a:cs typeface="Arial" panose="020B0604020202020204" pitchFamily="34" charset="0"/>
            </a:endParaRPr>
          </a:p>
          <a:p>
            <a:pPr algn="l" rtl="0" fontAlgn="base"/>
            <a:endParaRPr lang="en-GB" b="0" i="0" dirty="0">
              <a:solidFill>
                <a:srgbClr val="000000"/>
              </a:solidFill>
              <a:effectLst/>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627778A1-9760-5310-3D0C-C99F762FA511}"/>
              </a:ext>
            </a:extLst>
          </p:cNvPr>
          <p:cNvSpPr txBox="1"/>
          <p:nvPr/>
        </p:nvSpPr>
        <p:spPr>
          <a:xfrm>
            <a:off x="528741" y="1645797"/>
            <a:ext cx="5763774" cy="584775"/>
          </a:xfrm>
          <a:prstGeom prst="rect">
            <a:avLst/>
          </a:prstGeom>
          <a:noFill/>
        </p:spPr>
        <p:txBody>
          <a:bodyPr wrap="square" lIns="91440" tIns="45720" rIns="91440" bIns="45720" rtlCol="0" anchor="t">
            <a:spAutoFit/>
          </a:bodyPr>
          <a:lstStyle/>
          <a:p>
            <a:r>
              <a:rPr lang="en-GB" sz="1600" dirty="0">
                <a:latin typeface="Arial"/>
                <a:cs typeface="Arial"/>
              </a:rPr>
              <a:t>Jilly Hillier, RRSA Professional Adviser, </a:t>
            </a:r>
            <a:endParaRPr lang="en-US" dirty="0"/>
          </a:p>
          <a:p>
            <a:r>
              <a:rPr lang="en-GB" sz="1600" dirty="0">
                <a:latin typeface="Arial" panose="020B0604020202020204" pitchFamily="34" charset="0"/>
                <a:cs typeface="Arial" panose="020B0604020202020204" pitchFamily="34" charset="0"/>
              </a:rPr>
              <a:t>introduces Safer Internet Day</a:t>
            </a:r>
          </a:p>
        </p:txBody>
      </p:sp>
      <p:sp>
        <p:nvSpPr>
          <p:cNvPr id="5" name="TextBox 4">
            <a:extLst>
              <a:ext uri="{FF2B5EF4-FFF2-40B4-BE49-F238E27FC236}">
                <a16:creationId xmlns:a16="http://schemas.microsoft.com/office/drawing/2014/main" id="{AFE197FF-E6E9-DBAD-E48D-989B8106B534}"/>
              </a:ext>
            </a:extLst>
          </p:cNvPr>
          <p:cNvSpPr txBox="1"/>
          <p:nvPr/>
        </p:nvSpPr>
        <p:spPr>
          <a:xfrm>
            <a:off x="1312120" y="6091411"/>
            <a:ext cx="3510099"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Click </a:t>
            </a:r>
            <a:r>
              <a:rPr lang="en-GB" sz="1600" u="sng" dirty="0">
                <a:solidFill>
                  <a:srgbClr val="00AEEF"/>
                </a:solidFill>
                <a:latin typeface="Arial" panose="020B0604020202020204" pitchFamily="34" charset="0"/>
                <a:cs typeface="Arial" panose="020B0604020202020204" pitchFamily="34" charset="0"/>
                <a:hlinkClick r:id="rId4"/>
              </a:rPr>
              <a:t>here</a:t>
            </a:r>
            <a:r>
              <a:rPr lang="en-GB" sz="1600" dirty="0">
                <a:solidFill>
                  <a:schemeClr val="bg1"/>
                </a:solidFill>
                <a:latin typeface="Arial" panose="020B0604020202020204" pitchFamily="34" charset="0"/>
                <a:cs typeface="Arial" panose="020B0604020202020204" pitchFamily="34" charset="0"/>
              </a:rPr>
              <a:t> to watch on YouTube</a:t>
            </a:r>
          </a:p>
        </p:txBody>
      </p:sp>
      <p:pic>
        <p:nvPicPr>
          <p:cNvPr id="4" name="Online Media 3" title="Jilly Hiller, Professional Adviser, introduces Safer Internet Day">
            <a:hlinkClick r:id="" action="ppaction://media"/>
            <a:extLst>
              <a:ext uri="{FF2B5EF4-FFF2-40B4-BE49-F238E27FC236}">
                <a16:creationId xmlns:a16="http://schemas.microsoft.com/office/drawing/2014/main" id="{B36C7555-6283-F0E9-C302-E443A445E216}"/>
              </a:ext>
            </a:extLst>
          </p:cNvPr>
          <p:cNvPicPr>
            <a:picLocks noRot="1" noChangeAspect="1"/>
          </p:cNvPicPr>
          <p:nvPr>
            <a:videoFile r:link="rId1"/>
          </p:nvPr>
        </p:nvPicPr>
        <p:blipFill>
          <a:blip r:embed="rId5"/>
          <a:stretch>
            <a:fillRect/>
          </a:stretch>
        </p:blipFill>
        <p:spPr>
          <a:xfrm>
            <a:off x="800536" y="2685060"/>
            <a:ext cx="4288439" cy="2422968"/>
          </a:xfrm>
          <a:prstGeom prst="rect">
            <a:avLst/>
          </a:prstGeom>
        </p:spPr>
      </p:pic>
    </p:spTree>
    <p:extLst>
      <p:ext uri="{BB962C8B-B14F-4D97-AF65-F5344CB8AC3E}">
        <p14:creationId xmlns:p14="http://schemas.microsoft.com/office/powerpoint/2010/main" val="409143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F56783B-6DD2-BE44-A03C-B9243077FC09}"/>
              </a:ext>
            </a:extLst>
          </p:cNvPr>
          <p:cNvSpPr>
            <a:spLocks noGrp="1"/>
          </p:cNvSpPr>
          <p:nvPr>
            <p:ph type="body" sz="quarter" idx="14"/>
          </p:nvPr>
        </p:nvSpPr>
        <p:spPr>
          <a:xfrm>
            <a:off x="528741" y="371475"/>
            <a:ext cx="5896122" cy="757989"/>
          </a:xfrm>
        </p:spPr>
        <p:txBody>
          <a:bodyPr/>
          <a:lstStyle/>
          <a:p>
            <a:r>
              <a:rPr lang="en-US" dirty="0"/>
              <a:t>LINKED ARTICLES</a:t>
            </a:r>
          </a:p>
        </p:txBody>
      </p:sp>
      <p:sp>
        <p:nvSpPr>
          <p:cNvPr id="5" name="Text Placeholder 4">
            <a:extLst>
              <a:ext uri="{FF2B5EF4-FFF2-40B4-BE49-F238E27FC236}">
                <a16:creationId xmlns:a16="http://schemas.microsoft.com/office/drawing/2014/main" id="{246CF7EB-FD07-D34E-9F54-4DE04D9B51FC}"/>
              </a:ext>
            </a:extLst>
          </p:cNvPr>
          <p:cNvSpPr>
            <a:spLocks noGrp="1"/>
          </p:cNvSpPr>
          <p:nvPr>
            <p:ph type="body" sz="quarter" idx="20"/>
          </p:nvPr>
        </p:nvSpPr>
        <p:spPr/>
        <p:txBody>
          <a:bodyPr>
            <a:normAutofit/>
          </a:bodyPr>
          <a:lstStyle/>
          <a:p>
            <a:r>
              <a:rPr lang="en-GB" sz="1800" dirty="0">
                <a:effectLst/>
                <a:latin typeface="Arial" panose="020B0604020202020204" pitchFamily="34" charset="0"/>
                <a:ea typeface="Calibri" panose="020F0502020204030204" pitchFamily="34" charset="0"/>
                <a:cs typeface="Times New Roman" panose="02020603050405020304" pitchFamily="18" charset="0"/>
              </a:rPr>
              <a:t>This week’s activities link to the following articles:</a:t>
            </a:r>
            <a:endParaRPr lang="en-US" dirty="0"/>
          </a:p>
        </p:txBody>
      </p:sp>
      <p:sp>
        <p:nvSpPr>
          <p:cNvPr id="8" name="Text Placeholder 7">
            <a:extLst>
              <a:ext uri="{FF2B5EF4-FFF2-40B4-BE49-F238E27FC236}">
                <a16:creationId xmlns:a16="http://schemas.microsoft.com/office/drawing/2014/main" id="{56AF2EE3-66CF-2F4D-A29F-1BAA0090ADB6}"/>
              </a:ext>
            </a:extLst>
          </p:cNvPr>
          <p:cNvSpPr>
            <a:spLocks noGrp="1"/>
          </p:cNvSpPr>
          <p:nvPr>
            <p:ph type="body" sz="quarter" idx="23"/>
          </p:nvPr>
        </p:nvSpPr>
        <p:spPr>
          <a:xfrm>
            <a:off x="528638" y="1893016"/>
            <a:ext cx="10901362" cy="1357312"/>
          </a:xfrm>
        </p:spPr>
        <p:txBody>
          <a:bodyPr>
            <a:normAutofit fontScale="25000" lnSpcReduction="20000"/>
          </a:bodyPr>
          <a:lstStyle/>
          <a:p>
            <a:pPr marL="285750" indent="-285750">
              <a:lnSpc>
                <a:spcPct val="107000"/>
              </a:lnSpc>
              <a:spcAft>
                <a:spcPts val="800"/>
              </a:spcAft>
              <a:buFont typeface="Wingdings" panose="05000000000000000000" pitchFamily="2" charset="2"/>
              <a:buChar char="§"/>
            </a:pPr>
            <a:r>
              <a:rPr lang="en-GB" sz="6400" dirty="0">
                <a:effectLst/>
                <a:latin typeface="Arial" panose="020B0604020202020204" pitchFamily="34" charset="0"/>
                <a:ea typeface="Calibri" panose="020F0502020204030204" pitchFamily="34" charset="0"/>
                <a:cs typeface="Arial" panose="020B0604020202020204" pitchFamily="34" charset="0"/>
              </a:rPr>
              <a:t>Article 17, Access to information from the media - Every child has the right to reliable information from a variety of sources and governments should encourage the media to provide information that children can understand. Governments must help protect children from materials that could harm them.</a:t>
            </a:r>
          </a:p>
          <a:p>
            <a:pPr marL="285750" indent="-285750">
              <a:lnSpc>
                <a:spcPct val="107000"/>
              </a:lnSpc>
              <a:spcAft>
                <a:spcPts val="800"/>
              </a:spcAft>
              <a:buFont typeface="Wingdings" panose="05000000000000000000" pitchFamily="2" charset="2"/>
              <a:buChar char="§"/>
            </a:pPr>
            <a:r>
              <a:rPr lang="en-GB" sz="6400" dirty="0">
                <a:effectLst/>
                <a:latin typeface="Arial" panose="020B0604020202020204" pitchFamily="34" charset="0"/>
                <a:ea typeface="Calibri" panose="020F0502020204030204" pitchFamily="34" charset="0"/>
                <a:cs typeface="Arial" panose="020B0604020202020204" pitchFamily="34" charset="0"/>
              </a:rPr>
              <a:t>Article 19, Protection from violence, abuse and neglect - Governments must do all they can to ensure that children are protected from all forms of violence, abuse, neglect and bad treatment by their parents or anyone else who looks after them.</a:t>
            </a:r>
          </a:p>
          <a:p>
            <a:pPr marL="285750" indent="-285750">
              <a:lnSpc>
                <a:spcPct val="107000"/>
              </a:lnSpc>
              <a:spcAft>
                <a:spcPts val="800"/>
              </a:spcAft>
              <a:buFont typeface="Wingdings" panose="05000000000000000000" pitchFamily="2" charset="2"/>
              <a:buChar char="§"/>
            </a:pPr>
            <a:r>
              <a:rPr lang="en-GB" sz="6400" dirty="0">
                <a:effectLst/>
                <a:latin typeface="Arial" panose="020B0604020202020204" pitchFamily="34" charset="0"/>
                <a:ea typeface="Calibri" panose="020F0502020204030204" pitchFamily="34" charset="0"/>
                <a:cs typeface="Arial" panose="020B0604020202020204" pitchFamily="34" charset="0"/>
              </a:rPr>
              <a:t>Article 34, Sexual exploitation - Governments must protect children from forms of sexual abuse and exploitation.</a:t>
            </a:r>
          </a:p>
          <a:p>
            <a:endParaRPr lang="en-US" dirty="0"/>
          </a:p>
        </p:txBody>
      </p:sp>
      <p:pic>
        <p:nvPicPr>
          <p:cNvPr id="11" name="Graphic 10">
            <a:extLst>
              <a:ext uri="{FF2B5EF4-FFF2-40B4-BE49-F238E27FC236}">
                <a16:creationId xmlns:a16="http://schemas.microsoft.com/office/drawing/2014/main" id="{A45054FF-91D0-32BE-3C3D-43FF12B93AA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743647" y="4149519"/>
            <a:ext cx="1765246" cy="2353661"/>
          </a:xfrm>
          <a:prstGeom prst="rect">
            <a:avLst/>
          </a:prstGeom>
        </p:spPr>
      </p:pic>
      <p:pic>
        <p:nvPicPr>
          <p:cNvPr id="2" name="Graphic 1">
            <a:extLst>
              <a:ext uri="{FF2B5EF4-FFF2-40B4-BE49-F238E27FC236}">
                <a16:creationId xmlns:a16="http://schemas.microsoft.com/office/drawing/2014/main" id="{5FCF7946-010A-C79A-14BB-3C351B915DB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83486" y="4149519"/>
            <a:ext cx="1765246" cy="2353661"/>
          </a:xfrm>
          <a:prstGeom prst="rect">
            <a:avLst/>
          </a:prstGeom>
        </p:spPr>
      </p:pic>
      <p:pic>
        <p:nvPicPr>
          <p:cNvPr id="4" name="Graphic 3">
            <a:extLst>
              <a:ext uri="{FF2B5EF4-FFF2-40B4-BE49-F238E27FC236}">
                <a16:creationId xmlns:a16="http://schemas.microsoft.com/office/drawing/2014/main" id="{D5F97B3F-EDE3-E6F9-4443-FC7BE907058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796252" y="4149519"/>
            <a:ext cx="1765246" cy="2353661"/>
          </a:xfrm>
          <a:prstGeom prst="rect">
            <a:avLst/>
          </a:prstGeom>
        </p:spPr>
      </p:pic>
    </p:spTree>
    <p:extLst>
      <p:ext uri="{BB962C8B-B14F-4D97-AF65-F5344CB8AC3E}">
        <p14:creationId xmlns:p14="http://schemas.microsoft.com/office/powerpoint/2010/main" val="1825517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DD6C81-8AA4-E041-AAF8-8EB97BD3C477}"/>
              </a:ext>
            </a:extLst>
          </p:cNvPr>
          <p:cNvSpPr>
            <a:spLocks noGrp="1"/>
          </p:cNvSpPr>
          <p:nvPr>
            <p:ph type="body" sz="quarter" idx="14"/>
          </p:nvPr>
        </p:nvSpPr>
        <p:spPr>
          <a:xfrm>
            <a:off x="6535899" y="662121"/>
            <a:ext cx="5194788" cy="921003"/>
          </a:xfrm>
        </p:spPr>
        <p:txBody>
          <a:bodyPr/>
          <a:lstStyle/>
          <a:p>
            <a:r>
              <a:rPr lang="en-US" sz="2800" dirty="0">
                <a:latin typeface="Arial Black" panose="020B0A04020102020204" pitchFamily="34" charset="0"/>
              </a:rPr>
              <a:t>EXPLORING SAFER INTERNET DAY</a:t>
            </a:r>
          </a:p>
        </p:txBody>
      </p:sp>
      <p:sp>
        <p:nvSpPr>
          <p:cNvPr id="3" name="Text Placeholder 2">
            <a:extLst>
              <a:ext uri="{FF2B5EF4-FFF2-40B4-BE49-F238E27FC236}">
                <a16:creationId xmlns:a16="http://schemas.microsoft.com/office/drawing/2014/main" id="{D795E4B6-838B-EB4E-BE98-33E79F1EFA72}"/>
              </a:ext>
            </a:extLst>
          </p:cNvPr>
          <p:cNvSpPr>
            <a:spLocks noGrp="1"/>
          </p:cNvSpPr>
          <p:nvPr>
            <p:ph type="body" sz="quarter" idx="17"/>
          </p:nvPr>
        </p:nvSpPr>
        <p:spPr>
          <a:xfrm>
            <a:off x="6609275" y="3663997"/>
            <a:ext cx="5484651" cy="224238"/>
          </a:xfrm>
        </p:spPr>
        <p:txBody>
          <a:bodyPr/>
          <a:lstStyle/>
          <a:p>
            <a:r>
              <a:rPr lang="en-GB" dirty="0">
                <a:latin typeface="Arial" panose="020B0604020202020204" pitchFamily="34" charset="0"/>
                <a:cs typeface="Arial" panose="020B0604020202020204" pitchFamily="34" charset="0"/>
              </a:rPr>
              <a:t>Note your ideas down or discuss them in a group and then compare your thoughts with the next</a:t>
            </a:r>
            <a:r>
              <a:rPr lang="en-US" dirty="0">
                <a:latin typeface="Arial" panose="020B0604020202020204" pitchFamily="34" charset="0"/>
                <a:cs typeface="Arial" panose="020B0604020202020204" pitchFamily="34" charset="0"/>
              </a:rPr>
              <a:t>.</a:t>
            </a:r>
          </a:p>
        </p:txBody>
      </p:sp>
      <p:sp>
        <p:nvSpPr>
          <p:cNvPr id="5" name="Text Placeholder 4">
            <a:extLst>
              <a:ext uri="{FF2B5EF4-FFF2-40B4-BE49-F238E27FC236}">
                <a16:creationId xmlns:a16="http://schemas.microsoft.com/office/drawing/2014/main" id="{80BACD06-3EA4-8443-8E69-00A32D75E953}"/>
              </a:ext>
            </a:extLst>
          </p:cNvPr>
          <p:cNvSpPr>
            <a:spLocks noGrp="1"/>
          </p:cNvSpPr>
          <p:nvPr>
            <p:ph type="body" sz="quarter" idx="23"/>
          </p:nvPr>
        </p:nvSpPr>
        <p:spPr>
          <a:xfrm>
            <a:off x="6602573" y="2077918"/>
            <a:ext cx="5491353" cy="1758358"/>
          </a:xfrm>
        </p:spPr>
        <p:txBody>
          <a:bodyPr>
            <a:normAutofit fontScale="47500" lnSpcReduction="20000"/>
          </a:bodyPr>
          <a:lstStyle/>
          <a:p>
            <a:r>
              <a:rPr lang="en-GB" sz="3800" dirty="0">
                <a:effectLst/>
                <a:latin typeface="Arial" panose="020B0604020202020204" pitchFamily="34" charset="0"/>
                <a:ea typeface="Calibri" panose="020F0502020204030204" pitchFamily="34" charset="0"/>
                <a:cs typeface="Times New Roman" panose="02020603050405020304" pitchFamily="18" charset="0"/>
              </a:rPr>
              <a:t>This week there are </a:t>
            </a:r>
            <a:r>
              <a:rPr lang="en-GB" sz="3800" b="1" dirty="0">
                <a:solidFill>
                  <a:srgbClr val="00AEEF"/>
                </a:solidFill>
                <a:effectLst/>
                <a:latin typeface="Arial" panose="020B0604020202020204" pitchFamily="34" charset="0"/>
                <a:ea typeface="Calibri" panose="020F0502020204030204" pitchFamily="34" charset="0"/>
                <a:cs typeface="Times New Roman" panose="02020603050405020304" pitchFamily="18" charset="0"/>
              </a:rPr>
              <a:t>TWO</a:t>
            </a:r>
            <a:r>
              <a:rPr lang="en-GB" sz="3800" dirty="0">
                <a:effectLst/>
                <a:latin typeface="Arial" panose="020B0604020202020204" pitchFamily="34" charset="0"/>
                <a:ea typeface="Calibri" panose="020F0502020204030204" pitchFamily="34" charset="0"/>
                <a:cs typeface="Times New Roman" panose="02020603050405020304" pitchFamily="18" charset="0"/>
              </a:rPr>
              <a:t> questions to think about!</a:t>
            </a:r>
          </a:p>
          <a:p>
            <a:r>
              <a:rPr lang="en-GB" sz="3800" dirty="0">
                <a:effectLst/>
                <a:latin typeface="Arial" panose="020B0604020202020204" pitchFamily="34" charset="0"/>
                <a:ea typeface="Calibri" panose="020F0502020204030204" pitchFamily="34" charset="0"/>
                <a:cs typeface="Times New Roman" panose="02020603050405020304" pitchFamily="18" charset="0"/>
              </a:rPr>
              <a:t>1. What do you feel are some of the great things about the internet and life online?</a:t>
            </a:r>
          </a:p>
          <a:p>
            <a:r>
              <a:rPr lang="en-GB" sz="3800" dirty="0">
                <a:effectLst/>
                <a:latin typeface="Arial" panose="020B0604020202020204" pitchFamily="34" charset="0"/>
                <a:ea typeface="Calibri" panose="020F0502020204030204" pitchFamily="34" charset="0"/>
                <a:cs typeface="Times New Roman" panose="02020603050405020304" pitchFamily="18" charset="0"/>
              </a:rPr>
              <a:t>2. What don’t you like about the internet and life online?</a:t>
            </a:r>
          </a:p>
          <a:p>
            <a:r>
              <a:rPr lang="en-GB" sz="2400" dirty="0">
                <a:effectLst/>
                <a:latin typeface="Arial" panose="020B060402020202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0056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DAE188-B461-304A-9ACF-B4696591BBA5}"/>
              </a:ext>
            </a:extLst>
          </p:cNvPr>
          <p:cNvSpPr>
            <a:spLocks noGrp="1"/>
          </p:cNvSpPr>
          <p:nvPr>
            <p:ph type="body" sz="quarter" idx="14"/>
          </p:nvPr>
        </p:nvSpPr>
        <p:spPr>
          <a:xfrm>
            <a:off x="528636" y="501146"/>
            <a:ext cx="7628775" cy="533205"/>
          </a:xfrm>
        </p:spPr>
        <p:txBody>
          <a:bodyPr/>
          <a:lstStyle/>
          <a:p>
            <a:r>
              <a:rPr lang="en-US" sz="2800" dirty="0">
                <a:latin typeface="Arial Black" panose="020B0A04020102020204" pitchFamily="34" charset="0"/>
              </a:rPr>
              <a:t>EXPLORING SAFER INTERNET DAY</a:t>
            </a:r>
          </a:p>
        </p:txBody>
      </p:sp>
      <p:sp>
        <p:nvSpPr>
          <p:cNvPr id="3" name="Text Placeholder 2">
            <a:extLst>
              <a:ext uri="{FF2B5EF4-FFF2-40B4-BE49-F238E27FC236}">
                <a16:creationId xmlns:a16="http://schemas.microsoft.com/office/drawing/2014/main" id="{969CAE0C-8DF7-5944-AE5F-25312ADF0302}"/>
              </a:ext>
            </a:extLst>
          </p:cNvPr>
          <p:cNvSpPr>
            <a:spLocks noGrp="1"/>
          </p:cNvSpPr>
          <p:nvPr>
            <p:ph type="body" sz="quarter" idx="17"/>
          </p:nvPr>
        </p:nvSpPr>
        <p:spPr>
          <a:xfrm>
            <a:off x="528636" y="6221849"/>
            <a:ext cx="10781619" cy="259486"/>
          </a:xfrm>
        </p:spPr>
        <p:txBody>
          <a:bodyPr/>
          <a:lstStyle/>
          <a:p>
            <a:r>
              <a:rPr lang="en-US" sz="1800" dirty="0">
                <a:latin typeface="Arial Black" panose="020B0A04020102020204" pitchFamily="34" charset="0"/>
              </a:rPr>
              <a:t>Did you think of any other reasons?</a:t>
            </a:r>
          </a:p>
        </p:txBody>
      </p:sp>
      <p:sp>
        <p:nvSpPr>
          <p:cNvPr id="5" name="Text Placeholder 4">
            <a:extLst>
              <a:ext uri="{FF2B5EF4-FFF2-40B4-BE49-F238E27FC236}">
                <a16:creationId xmlns:a16="http://schemas.microsoft.com/office/drawing/2014/main" id="{605676CA-21AD-D447-A863-BE7395533B6E}"/>
              </a:ext>
            </a:extLst>
          </p:cNvPr>
          <p:cNvSpPr>
            <a:spLocks noGrp="1"/>
          </p:cNvSpPr>
          <p:nvPr>
            <p:ph type="body" sz="quarter" idx="21"/>
          </p:nvPr>
        </p:nvSpPr>
        <p:spPr>
          <a:xfrm>
            <a:off x="528636" y="1277833"/>
            <a:ext cx="11471580" cy="4944016"/>
          </a:xfrm>
        </p:spPr>
        <p:txBody>
          <a:bodyPr numCol="2">
            <a:noAutofit/>
          </a:bodyPr>
          <a:lstStyle/>
          <a:p>
            <a:pPr marL="0" lvl="0" indent="0">
              <a:lnSpc>
                <a:spcPct val="100000"/>
              </a:lnSpc>
              <a:spcAft>
                <a:spcPts val="800"/>
              </a:spcAft>
              <a:buNone/>
              <a:tabLst>
                <a:tab pos="457200" algn="l"/>
              </a:tabLst>
            </a:pPr>
            <a:r>
              <a:rPr lang="en-GB" sz="1200" dirty="0">
                <a:effectLst/>
                <a:latin typeface="Arial" panose="020B0604020202020204" pitchFamily="34" charset="0"/>
                <a:ea typeface="Calibri" panose="020F0502020204030204" pitchFamily="34" charset="0"/>
                <a:cs typeface="Times New Roman" panose="02020603050405020304" pitchFamily="18" charset="0"/>
              </a:rPr>
              <a:t>Great things …</a:t>
            </a:r>
          </a:p>
          <a:p>
            <a:pPr marL="342900" lvl="0" indent="-342900">
              <a:lnSpc>
                <a:spcPct val="100000"/>
              </a:lnSpc>
              <a:spcAft>
                <a:spcPts val="800"/>
              </a:spcAft>
              <a:buFont typeface="Symbol" panose="05050102010706020507" pitchFamily="18" charset="2"/>
              <a:buChar char=""/>
              <a:tabLst>
                <a:tab pos="457200" algn="l"/>
              </a:tabLst>
            </a:pPr>
            <a:r>
              <a:rPr lang="en-GB" sz="1200" dirty="0">
                <a:effectLst/>
                <a:latin typeface="Arial" panose="020B0604020202020204" pitchFamily="34" charset="0"/>
                <a:ea typeface="Calibri" panose="020F0502020204030204" pitchFamily="34" charset="0"/>
                <a:cs typeface="Times New Roman" panose="02020603050405020304" pitchFamily="18" charset="0"/>
              </a:rPr>
              <a:t>You can find out lots of information quickly and easily.</a:t>
            </a:r>
          </a:p>
          <a:p>
            <a:pPr marL="342900" lvl="0" indent="-342900">
              <a:lnSpc>
                <a:spcPct val="100000"/>
              </a:lnSpc>
              <a:spcAft>
                <a:spcPts val="800"/>
              </a:spcAft>
              <a:buFont typeface="Symbol" panose="05050102010706020507" pitchFamily="18" charset="2"/>
              <a:buChar char=""/>
              <a:tabLst>
                <a:tab pos="457200" algn="l"/>
              </a:tabLst>
            </a:pPr>
            <a:r>
              <a:rPr lang="en-GB" sz="1200" dirty="0">
                <a:effectLst/>
                <a:latin typeface="Arial" panose="020B0604020202020204" pitchFamily="34" charset="0"/>
                <a:ea typeface="Calibri" panose="020F0502020204030204" pitchFamily="34" charset="0"/>
                <a:cs typeface="Times New Roman" panose="02020603050405020304" pitchFamily="18" charset="0"/>
              </a:rPr>
              <a:t>You can connect with your friends even if you can’t meet face-to-face.</a:t>
            </a:r>
          </a:p>
          <a:p>
            <a:pPr marL="342900" lvl="0" indent="-342900">
              <a:lnSpc>
                <a:spcPct val="100000"/>
              </a:lnSpc>
              <a:spcAft>
                <a:spcPts val="800"/>
              </a:spcAft>
              <a:buFont typeface="Symbol" panose="05050102010706020507" pitchFamily="18" charset="2"/>
              <a:buChar char=""/>
              <a:tabLst>
                <a:tab pos="457200" algn="l"/>
              </a:tabLst>
            </a:pPr>
            <a:r>
              <a:rPr lang="en-GB" sz="1200" dirty="0">
                <a:effectLst/>
                <a:latin typeface="Arial" panose="020B0604020202020204" pitchFamily="34" charset="0"/>
                <a:ea typeface="Calibri" panose="020F0502020204030204" pitchFamily="34" charset="0"/>
                <a:cs typeface="Times New Roman" panose="02020603050405020304" pitchFamily="18" charset="0"/>
              </a:rPr>
              <a:t>Learning is possible even if you haven’t got books at home or access to a library.</a:t>
            </a:r>
          </a:p>
          <a:p>
            <a:pPr marL="342900" lvl="0" indent="-342900">
              <a:lnSpc>
                <a:spcPct val="100000"/>
              </a:lnSpc>
              <a:spcAft>
                <a:spcPts val="800"/>
              </a:spcAft>
              <a:buFont typeface="Symbol" panose="05050102010706020507" pitchFamily="18" charset="2"/>
              <a:buChar char=""/>
              <a:tabLst>
                <a:tab pos="457200" algn="l"/>
              </a:tabLst>
            </a:pPr>
            <a:r>
              <a:rPr lang="en-GB" sz="1200" dirty="0">
                <a:effectLst/>
                <a:latin typeface="Arial" panose="020B0604020202020204" pitchFamily="34" charset="0"/>
                <a:ea typeface="Calibri" panose="020F0502020204030204" pitchFamily="34" charset="0"/>
                <a:cs typeface="Times New Roman" panose="02020603050405020304" pitchFamily="18" charset="0"/>
              </a:rPr>
              <a:t>There are lots of fun games and activities to do online.</a:t>
            </a:r>
          </a:p>
          <a:p>
            <a:pPr marL="342900" lvl="0" indent="-342900">
              <a:lnSpc>
                <a:spcPct val="100000"/>
              </a:lnSpc>
              <a:spcAft>
                <a:spcPts val="800"/>
              </a:spcAft>
              <a:buFont typeface="Symbol" panose="05050102010706020507" pitchFamily="18" charset="2"/>
              <a:buChar char=""/>
              <a:tabLst>
                <a:tab pos="457200" algn="l"/>
              </a:tabLst>
            </a:pPr>
            <a:r>
              <a:rPr lang="en-GB" sz="1200" dirty="0">
                <a:effectLst/>
                <a:latin typeface="Arial" panose="020B0604020202020204" pitchFamily="34" charset="0"/>
                <a:ea typeface="Calibri" panose="020F0502020204030204" pitchFamily="34" charset="0"/>
                <a:cs typeface="Times New Roman" panose="02020603050405020304" pitchFamily="18" charset="0"/>
              </a:rPr>
              <a:t>You can keep in touch with family and friends who live far away.</a:t>
            </a:r>
          </a:p>
          <a:p>
            <a:pPr marL="342900" lvl="0" indent="-342900">
              <a:lnSpc>
                <a:spcPct val="100000"/>
              </a:lnSpc>
              <a:spcAft>
                <a:spcPts val="800"/>
              </a:spcAft>
              <a:buFont typeface="Symbol" panose="05050102010706020507" pitchFamily="18" charset="2"/>
              <a:buChar char=""/>
              <a:tabLst>
                <a:tab pos="457200" algn="l"/>
              </a:tabLst>
            </a:pPr>
            <a:r>
              <a:rPr lang="en-GB" sz="1200" dirty="0">
                <a:effectLst/>
                <a:latin typeface="Arial" panose="020B0604020202020204" pitchFamily="34" charset="0"/>
                <a:ea typeface="Calibri" panose="020F0502020204030204" pitchFamily="34" charset="0"/>
                <a:cs typeface="Times New Roman" panose="02020603050405020304" pitchFamily="18" charset="0"/>
              </a:rPr>
              <a:t>It can increase equality and democracy because more people can have their voices heard.</a:t>
            </a:r>
          </a:p>
          <a:p>
            <a:pPr marL="342900" lvl="0" indent="-342900">
              <a:lnSpc>
                <a:spcPct val="100000"/>
              </a:lnSpc>
              <a:spcAft>
                <a:spcPts val="800"/>
              </a:spcAft>
              <a:buFont typeface="Symbol" panose="05050102010706020507" pitchFamily="18" charset="2"/>
              <a:buChar char=""/>
              <a:tabLst>
                <a:tab pos="457200" algn="l"/>
              </a:tabLst>
            </a:pPr>
            <a:r>
              <a:rPr lang="en-GB" sz="1200" dirty="0">
                <a:effectLst/>
                <a:latin typeface="Arial" panose="020B0604020202020204" pitchFamily="34" charset="0"/>
                <a:ea typeface="Calibri" panose="020F0502020204030204" pitchFamily="34" charset="0"/>
                <a:cs typeface="Times New Roman" panose="02020603050405020304" pitchFamily="18" charset="0"/>
              </a:rPr>
              <a:t>You can shop and bank online which is good for people who are busy, not near the shops or have mobility issues.</a:t>
            </a:r>
          </a:p>
          <a:p>
            <a:pPr marL="342900" lvl="0" indent="-342900">
              <a:lnSpc>
                <a:spcPct val="100000"/>
              </a:lnSpc>
              <a:spcAft>
                <a:spcPts val="800"/>
              </a:spcAft>
              <a:buFont typeface="Symbol" panose="05050102010706020507" pitchFamily="18" charset="2"/>
              <a:buChar char=""/>
              <a:tabLst>
                <a:tab pos="457200" algn="l"/>
              </a:tabLst>
            </a:pPr>
            <a:r>
              <a:rPr lang="en-GB" sz="1200" dirty="0">
                <a:effectLst/>
                <a:latin typeface="Arial" panose="020B0604020202020204" pitchFamily="34" charset="0"/>
                <a:ea typeface="Calibri" panose="020F0502020204030204" pitchFamily="34" charset="0"/>
                <a:cs typeface="Times New Roman" panose="02020603050405020304" pitchFamily="18" charset="0"/>
              </a:rPr>
              <a:t>You can visit places remotely that you can’t get to in person.</a:t>
            </a:r>
          </a:p>
          <a:p>
            <a:pPr marL="342900" lvl="0" indent="-342900">
              <a:lnSpc>
                <a:spcPct val="100000"/>
              </a:lnSpc>
              <a:spcAft>
                <a:spcPts val="800"/>
              </a:spcAft>
              <a:buFont typeface="Symbol" panose="05050102010706020507" pitchFamily="18" charset="2"/>
              <a:buChar char=""/>
              <a:tabLst>
                <a:tab pos="457200" algn="l"/>
              </a:tabLst>
            </a:pPr>
            <a:r>
              <a:rPr lang="en-GB" sz="1200" dirty="0">
                <a:latin typeface="Arial" panose="020B0604020202020204" pitchFamily="34" charset="0"/>
                <a:ea typeface="Calibri" panose="020F0502020204030204" pitchFamily="34" charset="0"/>
                <a:cs typeface="Times New Roman" panose="02020603050405020304" pitchFamily="18" charset="0"/>
              </a:rPr>
              <a:t>I</a:t>
            </a:r>
            <a:r>
              <a:rPr lang="en-GB" sz="1200" dirty="0">
                <a:effectLst/>
                <a:latin typeface="Arial" panose="020B0604020202020204" pitchFamily="34" charset="0"/>
                <a:ea typeface="Calibri" panose="020F0502020204030204" pitchFamily="34" charset="0"/>
                <a:cs typeface="Times New Roman" panose="02020603050405020304" pitchFamily="18" charset="0"/>
              </a:rPr>
              <a:t>t helps you find places in the car and people you want to contact with.</a:t>
            </a:r>
          </a:p>
          <a:p>
            <a:pPr marL="0" lvl="0" indent="0">
              <a:lnSpc>
                <a:spcPct val="100000"/>
              </a:lnSpc>
              <a:spcAft>
                <a:spcPts val="800"/>
              </a:spcAft>
              <a:buNone/>
              <a:tabLst>
                <a:tab pos="457200" algn="l"/>
              </a:tabLst>
            </a:pP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marL="0" lvl="0" indent="0">
              <a:lnSpc>
                <a:spcPct val="100000"/>
              </a:lnSpc>
              <a:spcAft>
                <a:spcPts val="800"/>
              </a:spcAft>
              <a:buNone/>
              <a:tabLst>
                <a:tab pos="457200" algn="l"/>
              </a:tabLst>
            </a:pPr>
            <a:r>
              <a:rPr lang="en-GB" sz="1200" dirty="0">
                <a:effectLst/>
                <a:latin typeface="Arial" panose="020B0604020202020204" pitchFamily="34" charset="0"/>
                <a:ea typeface="Calibri" panose="020F0502020204030204" pitchFamily="34" charset="0"/>
                <a:cs typeface="Times New Roman" panose="02020603050405020304" pitchFamily="18" charset="0"/>
              </a:rPr>
              <a:t>I don’t like it when …</a:t>
            </a:r>
          </a:p>
          <a:p>
            <a:pPr marL="342900" lvl="0" indent="-342900">
              <a:lnSpc>
                <a:spcPct val="100000"/>
              </a:lnSpc>
              <a:spcAft>
                <a:spcPts val="800"/>
              </a:spcAft>
              <a:buFont typeface="Symbol" panose="05050102010706020507" pitchFamily="18" charset="2"/>
              <a:buChar char=""/>
              <a:tabLst>
                <a:tab pos="457200" algn="l"/>
              </a:tabLst>
            </a:pPr>
            <a:r>
              <a:rPr lang="en-GB" sz="1200" dirty="0">
                <a:effectLst/>
                <a:latin typeface="Arial" panose="020B0604020202020204" pitchFamily="34" charset="0"/>
                <a:ea typeface="Calibri" panose="020F0502020204030204" pitchFamily="34" charset="0"/>
                <a:cs typeface="Times New Roman" panose="02020603050405020304" pitchFamily="18" charset="0"/>
              </a:rPr>
              <a:t>People don’t respect each other and make unkind comments.</a:t>
            </a:r>
          </a:p>
          <a:p>
            <a:pPr marL="342900" lvl="0" indent="-342900">
              <a:lnSpc>
                <a:spcPct val="100000"/>
              </a:lnSpc>
              <a:spcAft>
                <a:spcPts val="800"/>
              </a:spcAft>
              <a:buFont typeface="Symbol" panose="05050102010706020507" pitchFamily="18" charset="2"/>
              <a:buChar char=""/>
              <a:tabLst>
                <a:tab pos="457200" algn="l"/>
              </a:tabLst>
            </a:pPr>
            <a:r>
              <a:rPr lang="en-GB" sz="1200" dirty="0">
                <a:effectLst/>
                <a:latin typeface="Arial" panose="020B0604020202020204" pitchFamily="34" charset="0"/>
                <a:ea typeface="Calibri" panose="020F0502020204030204" pitchFamily="34" charset="0"/>
                <a:cs typeface="Times New Roman" panose="02020603050405020304" pitchFamily="18" charset="0"/>
              </a:rPr>
              <a:t>Children use it to bully other children.</a:t>
            </a:r>
          </a:p>
          <a:p>
            <a:pPr marL="342900" lvl="0" indent="-342900">
              <a:lnSpc>
                <a:spcPct val="100000"/>
              </a:lnSpc>
              <a:spcAft>
                <a:spcPts val="800"/>
              </a:spcAft>
              <a:buFont typeface="Symbol" panose="05050102010706020507" pitchFamily="18" charset="2"/>
              <a:buChar char=""/>
              <a:tabLst>
                <a:tab pos="457200" algn="l"/>
              </a:tabLst>
            </a:pPr>
            <a:r>
              <a:rPr lang="en-GB" sz="1200" dirty="0">
                <a:effectLst/>
                <a:latin typeface="Arial" panose="020B0604020202020204" pitchFamily="34" charset="0"/>
                <a:ea typeface="Calibri" panose="020F0502020204030204" pitchFamily="34" charset="0"/>
                <a:cs typeface="Times New Roman" panose="02020603050405020304" pitchFamily="18" charset="0"/>
              </a:rPr>
              <a:t>People’s right to privacy is not always respected.</a:t>
            </a:r>
          </a:p>
          <a:p>
            <a:pPr marL="342900" lvl="0" indent="-342900">
              <a:lnSpc>
                <a:spcPct val="100000"/>
              </a:lnSpc>
              <a:spcAft>
                <a:spcPts val="800"/>
              </a:spcAft>
              <a:buFont typeface="Symbol" panose="05050102010706020507" pitchFamily="18" charset="2"/>
              <a:buChar char=""/>
              <a:tabLst>
                <a:tab pos="457200" algn="l"/>
              </a:tabLst>
            </a:pPr>
            <a:r>
              <a:rPr lang="en-GB" sz="1200" dirty="0">
                <a:effectLst/>
                <a:latin typeface="Arial" panose="020B0604020202020204" pitchFamily="34" charset="0"/>
                <a:ea typeface="Calibri" panose="020F0502020204030204" pitchFamily="34" charset="0"/>
                <a:cs typeface="Times New Roman" panose="02020603050405020304" pitchFamily="18" charset="0"/>
              </a:rPr>
              <a:t>Some information is not reliable and there is a lot of fake news.</a:t>
            </a:r>
          </a:p>
          <a:p>
            <a:pPr marL="342900" lvl="0" indent="-342900">
              <a:lnSpc>
                <a:spcPct val="100000"/>
              </a:lnSpc>
              <a:spcAft>
                <a:spcPts val="800"/>
              </a:spcAft>
              <a:buFont typeface="Symbol" panose="05050102010706020507" pitchFamily="18" charset="2"/>
              <a:buChar char=""/>
              <a:tabLst>
                <a:tab pos="457200" algn="l"/>
              </a:tabLst>
            </a:pPr>
            <a:r>
              <a:rPr lang="en-GB" sz="1200" dirty="0">
                <a:effectLst/>
                <a:latin typeface="Arial" panose="020B0604020202020204" pitchFamily="34" charset="0"/>
                <a:ea typeface="Calibri" panose="020F0502020204030204" pitchFamily="34" charset="0"/>
                <a:cs typeface="Times New Roman" panose="02020603050405020304" pitchFamily="18" charset="0"/>
              </a:rPr>
              <a:t>People are sometimes tricked out of money and savings.</a:t>
            </a:r>
          </a:p>
          <a:p>
            <a:pPr marL="342900" lvl="0" indent="-342900">
              <a:lnSpc>
                <a:spcPct val="100000"/>
              </a:lnSpc>
              <a:spcAft>
                <a:spcPts val="800"/>
              </a:spcAft>
              <a:buFont typeface="Symbol" panose="05050102010706020507" pitchFamily="18" charset="2"/>
              <a:buChar char=""/>
              <a:tabLst>
                <a:tab pos="457200" algn="l"/>
              </a:tabLst>
            </a:pPr>
            <a:r>
              <a:rPr lang="en-GB" sz="1200" dirty="0">
                <a:effectLst/>
                <a:latin typeface="Arial" panose="020B0604020202020204" pitchFamily="34" charset="0"/>
                <a:ea typeface="Calibri" panose="020F0502020204030204" pitchFamily="34" charset="0"/>
                <a:cs typeface="Times New Roman" panose="02020603050405020304" pitchFamily="18" charset="0"/>
              </a:rPr>
              <a:t>Companies and businesses are hacked and your information can be shared without your consent.</a:t>
            </a:r>
          </a:p>
          <a:p>
            <a:pPr marL="342900" lvl="0" indent="-342900">
              <a:lnSpc>
                <a:spcPct val="100000"/>
              </a:lnSpc>
              <a:spcAft>
                <a:spcPts val="800"/>
              </a:spcAft>
              <a:buFont typeface="Symbol" panose="05050102010706020507" pitchFamily="18" charset="2"/>
              <a:buChar char=""/>
              <a:tabLst>
                <a:tab pos="457200" algn="l"/>
              </a:tabLst>
            </a:pPr>
            <a:r>
              <a:rPr lang="en-GB" sz="1200" dirty="0">
                <a:effectLst/>
                <a:latin typeface="Arial" panose="020B0604020202020204" pitchFamily="34" charset="0"/>
                <a:ea typeface="Calibri" panose="020F0502020204030204" pitchFamily="34" charset="0"/>
                <a:cs typeface="Times New Roman" panose="02020603050405020304" pitchFamily="18" charset="0"/>
              </a:rPr>
              <a:t>I spend too much time online instead of doing other things.</a:t>
            </a:r>
          </a:p>
          <a:p>
            <a:pPr marL="342900" lvl="0" indent="-342900">
              <a:lnSpc>
                <a:spcPct val="100000"/>
              </a:lnSpc>
              <a:spcAft>
                <a:spcPts val="800"/>
              </a:spcAft>
              <a:buFont typeface="Symbol" panose="05050102010706020507" pitchFamily="18" charset="2"/>
              <a:buChar char=""/>
              <a:tabLst>
                <a:tab pos="457200" algn="l"/>
              </a:tabLst>
            </a:pPr>
            <a:r>
              <a:rPr lang="en-GB" sz="1200" dirty="0">
                <a:effectLst/>
                <a:latin typeface="Arial" panose="020B0604020202020204" pitchFamily="34" charset="0"/>
                <a:ea typeface="Calibri" panose="020F0502020204030204" pitchFamily="34" charset="0"/>
                <a:cs typeface="Times New Roman" panose="02020603050405020304" pitchFamily="18" charset="0"/>
              </a:rPr>
              <a:t>People make fun of others because they don’t have the latest technology. </a:t>
            </a:r>
          </a:p>
        </p:txBody>
      </p:sp>
    </p:spTree>
    <p:extLst>
      <p:ext uri="{BB962C8B-B14F-4D97-AF65-F5344CB8AC3E}">
        <p14:creationId xmlns:p14="http://schemas.microsoft.com/office/powerpoint/2010/main" val="1858401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767E2F-0883-B9A9-5DEE-F19AEA1475EF}"/>
              </a:ext>
            </a:extLst>
          </p:cNvPr>
          <p:cNvSpPr>
            <a:spLocks noGrp="1"/>
          </p:cNvSpPr>
          <p:nvPr>
            <p:ph type="body" sz="quarter" idx="14"/>
          </p:nvPr>
        </p:nvSpPr>
        <p:spPr>
          <a:xfrm>
            <a:off x="528742" y="552684"/>
            <a:ext cx="6536088" cy="671704"/>
          </a:xfrm>
        </p:spPr>
        <p:txBody>
          <a:bodyPr/>
          <a:lstStyle/>
          <a:p>
            <a:r>
              <a:rPr lang="en-US" sz="3800" dirty="0">
                <a:latin typeface="Arial Black" panose="020B0A04020102020204" pitchFamily="34" charset="0"/>
              </a:rPr>
              <a:t>PRIMARY ACTIVITIES</a:t>
            </a:r>
          </a:p>
        </p:txBody>
      </p:sp>
      <p:sp>
        <p:nvSpPr>
          <p:cNvPr id="3" name="Text Placeholder 2">
            <a:extLst>
              <a:ext uri="{FF2B5EF4-FFF2-40B4-BE49-F238E27FC236}">
                <a16:creationId xmlns:a16="http://schemas.microsoft.com/office/drawing/2014/main" id="{2E809C3F-92F3-A964-CBC8-D5049C1C1F69}"/>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p:txBody>
      </p:sp>
      <p:sp>
        <p:nvSpPr>
          <p:cNvPr id="4" name="Rectangle 3">
            <a:extLst>
              <a:ext uri="{FF2B5EF4-FFF2-40B4-BE49-F238E27FC236}">
                <a16:creationId xmlns:a16="http://schemas.microsoft.com/office/drawing/2014/main" id="{E95D1F9D-23C7-7303-B75E-3F3BD1B912CB}"/>
              </a:ext>
            </a:extLst>
          </p:cNvPr>
          <p:cNvSpPr/>
          <p:nvPr/>
        </p:nvSpPr>
        <p:spPr>
          <a:xfrm>
            <a:off x="528741" y="2137472"/>
            <a:ext cx="6536088"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05F42D4-759C-0084-0604-75C92CF20A90}"/>
              </a:ext>
            </a:extLst>
          </p:cNvPr>
          <p:cNvSpPr/>
          <p:nvPr/>
        </p:nvSpPr>
        <p:spPr>
          <a:xfrm>
            <a:off x="528741" y="4434357"/>
            <a:ext cx="4770591" cy="21514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079DBE2-2550-30FE-3F8D-3F3C730CB51A}"/>
              </a:ext>
            </a:extLst>
          </p:cNvPr>
          <p:cNvSpPr/>
          <p:nvPr/>
        </p:nvSpPr>
        <p:spPr>
          <a:xfrm>
            <a:off x="7064830" y="2136586"/>
            <a:ext cx="4868184"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1238C7B-2FE0-8A8D-1EEC-D11B2AFFD794}"/>
              </a:ext>
            </a:extLst>
          </p:cNvPr>
          <p:cNvSpPr/>
          <p:nvPr/>
        </p:nvSpPr>
        <p:spPr>
          <a:xfrm>
            <a:off x="5299332" y="4434357"/>
            <a:ext cx="6633681"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D3FF4E1-6384-ACDA-AC24-C12B1E305126}"/>
              </a:ext>
            </a:extLst>
          </p:cNvPr>
          <p:cNvSpPr txBox="1"/>
          <p:nvPr/>
        </p:nvSpPr>
        <p:spPr>
          <a:xfrm>
            <a:off x="675596" y="4587227"/>
            <a:ext cx="4476881" cy="1477328"/>
          </a:xfrm>
          <a:prstGeom prst="rect">
            <a:avLst/>
          </a:prstGeom>
          <a:noFill/>
        </p:spPr>
        <p:txBody>
          <a:bodyPr wrap="square" rtlCol="0">
            <a:spAutoFit/>
          </a:bodyPr>
          <a:lstStyle/>
          <a:p>
            <a:pPr algn="ctr"/>
            <a:r>
              <a:rPr lang="en-GB" b="1" i="0" dirty="0">
                <a:effectLst/>
                <a:latin typeface="Arial" panose="020B0604020202020204" pitchFamily="34" charset="0"/>
                <a:hlinkClick r:id="rId3">
                  <a:extLst>
                    <a:ext uri="{A12FA001-AC4F-418D-AE19-62706E023703}">
                      <ahyp:hlinkClr xmlns:ahyp="http://schemas.microsoft.com/office/drawing/2018/hyperlinkcolor" val="tx"/>
                    </a:ext>
                  </a:extLst>
                </a:hlinkClick>
              </a:rPr>
              <a:t>Smartie the Penguin</a:t>
            </a:r>
            <a:r>
              <a:rPr lang="en-GB" i="0" dirty="0">
                <a:effectLst/>
                <a:latin typeface="Arial" panose="020B0604020202020204" pitchFamily="34" charset="0"/>
              </a:rPr>
              <a:t> is a downloadable story to share with younger children about how to stay safe online and the importance of talking to an adult if they are worried about something they see. </a:t>
            </a:r>
            <a:endParaRPr lang="en-GB" sz="11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68AB74C1-8E97-AF83-2917-1BDE1E72C459}"/>
              </a:ext>
            </a:extLst>
          </p:cNvPr>
          <p:cNvSpPr txBox="1"/>
          <p:nvPr/>
        </p:nvSpPr>
        <p:spPr>
          <a:xfrm>
            <a:off x="7233931" y="2413172"/>
            <a:ext cx="4529981" cy="1200329"/>
          </a:xfrm>
          <a:prstGeom prst="rect">
            <a:avLst/>
          </a:prstGeom>
          <a:noFill/>
        </p:spPr>
        <p:txBody>
          <a:bodyPr wrap="square" rtlCol="0">
            <a:spAutoFit/>
          </a:bodyPr>
          <a:lstStyle/>
          <a:p>
            <a:pPr algn="ctr"/>
            <a:r>
              <a:rPr lang="en-GB" sz="1800" dirty="0">
                <a:solidFill>
                  <a:schemeClr val="bg1"/>
                </a:solidFill>
                <a:effectLst/>
                <a:latin typeface="Arial" panose="020B0604020202020204" pitchFamily="34" charset="0"/>
                <a:ea typeface="Times New Roman" panose="02020603050405020304" pitchFamily="18" charset="0"/>
              </a:rPr>
              <a:t>Have a discussion and perhaps create a display about safe play and friendship in the playground and safe play and friendship online. </a:t>
            </a:r>
            <a:r>
              <a:rPr lang="en-GB" sz="1800" b="0" i="1" dirty="0">
                <a:solidFill>
                  <a:schemeClr val="bg1"/>
                </a:solidFill>
                <a:effectLst/>
                <a:latin typeface="Arial" panose="020B0604020202020204" pitchFamily="34" charset="0"/>
              </a:rPr>
              <a:t>  </a:t>
            </a:r>
            <a:r>
              <a:rPr lang="en-GB" sz="1800" b="0" i="0" dirty="0">
                <a:solidFill>
                  <a:schemeClr val="bg1"/>
                </a:solidFill>
                <a:effectLst/>
                <a:latin typeface="Arial" panose="020B0604020202020204" pitchFamily="34" charset="0"/>
              </a:rPr>
              <a:t> </a:t>
            </a:r>
            <a:endParaRPr lang="en-GB" sz="14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7FD5D052-65BD-1B4F-1CF2-727342CCC180}"/>
              </a:ext>
            </a:extLst>
          </p:cNvPr>
          <p:cNvSpPr txBox="1"/>
          <p:nvPr/>
        </p:nvSpPr>
        <p:spPr>
          <a:xfrm>
            <a:off x="5508203" y="4574591"/>
            <a:ext cx="6377402" cy="2031325"/>
          </a:xfrm>
          <a:prstGeom prst="rect">
            <a:avLst/>
          </a:prstGeom>
          <a:noFill/>
        </p:spPr>
        <p:txBody>
          <a:bodyPr wrap="square" rtlCol="0">
            <a:spAutoFit/>
          </a:bodyPr>
          <a:lstStyle/>
          <a:p>
            <a:pPr lvl="0" algn="ctr" fontAlgn="base">
              <a:buSzPts val="1100"/>
            </a:pPr>
            <a:r>
              <a:rPr lang="en-GB" sz="1800" dirty="0">
                <a:solidFill>
                  <a:schemeClr val="bg1"/>
                </a:solidFill>
                <a:effectLst/>
                <a:latin typeface="Arial" panose="020B0604020202020204" pitchFamily="34" charset="0"/>
                <a:ea typeface="Times New Roman" panose="02020603050405020304" pitchFamily="18" charset="0"/>
              </a:rPr>
              <a:t>Draw a picture of your favourite online game or character. </a:t>
            </a:r>
          </a:p>
          <a:p>
            <a:pPr lvl="0" algn="ctr" fontAlgn="base">
              <a:buSzPts val="1100"/>
            </a:pPr>
            <a:endParaRPr lang="en-GB" dirty="0">
              <a:solidFill>
                <a:schemeClr val="bg1"/>
              </a:solidFill>
              <a:latin typeface="Arial" panose="020B0604020202020204" pitchFamily="34" charset="0"/>
              <a:ea typeface="Times New Roman" panose="02020603050405020304" pitchFamily="18" charset="0"/>
            </a:endParaRPr>
          </a:p>
          <a:p>
            <a:pPr lvl="0" algn="ctr" fontAlgn="base">
              <a:buSzPts val="1100"/>
            </a:pPr>
            <a:r>
              <a:rPr lang="en-GB" sz="1800" dirty="0">
                <a:solidFill>
                  <a:schemeClr val="bg1"/>
                </a:solidFill>
                <a:effectLst/>
                <a:latin typeface="Arial" panose="020B0604020202020204" pitchFamily="34" charset="0"/>
                <a:ea typeface="Times New Roman" panose="02020603050405020304" pitchFamily="18" charset="0"/>
              </a:rPr>
              <a:t>Discuss the sort of helpful message they might give to you and other children. </a:t>
            </a:r>
          </a:p>
          <a:p>
            <a:pPr lvl="0" algn="ctr" fontAlgn="base">
              <a:buSzPts val="1100"/>
            </a:pPr>
            <a:endParaRPr lang="en-GB" sz="1800" dirty="0">
              <a:solidFill>
                <a:schemeClr val="bg1"/>
              </a:solidFill>
              <a:effectLst/>
              <a:latin typeface="Arial" panose="020B0604020202020204" pitchFamily="34" charset="0"/>
              <a:ea typeface="Times New Roman" panose="02020603050405020304" pitchFamily="18" charset="0"/>
            </a:endParaRPr>
          </a:p>
          <a:p>
            <a:pPr lvl="0" algn="ctr" fontAlgn="base">
              <a:buSzPts val="1100"/>
            </a:pPr>
            <a:r>
              <a:rPr lang="en-GB" sz="1800" dirty="0">
                <a:solidFill>
                  <a:schemeClr val="bg1"/>
                </a:solidFill>
                <a:effectLst/>
                <a:latin typeface="Arial" panose="020B0604020202020204" pitchFamily="34" charset="0"/>
                <a:ea typeface="Times New Roman" panose="02020603050405020304" pitchFamily="18" charset="0"/>
              </a:rPr>
              <a:t>You could add these to the pictures as speech bubbles. </a:t>
            </a:r>
            <a:br>
              <a:rPr lang="en-GB" sz="1800" b="0" i="0" dirty="0">
                <a:solidFill>
                  <a:schemeClr val="bg1"/>
                </a:solidFill>
                <a:effectLst/>
                <a:latin typeface="Arial" panose="020B0604020202020204" pitchFamily="34" charset="0"/>
                <a:cs typeface="Arial" panose="020B0604020202020204" pitchFamily="34" charset="0"/>
              </a:rPr>
            </a:br>
            <a:r>
              <a:rPr lang="en-GB" sz="1800" b="0" i="0" dirty="0">
                <a:solidFill>
                  <a:schemeClr val="bg1"/>
                </a:solidFill>
                <a:effectLst/>
                <a:latin typeface="Arial" panose="020B0604020202020204" pitchFamily="34" charset="0"/>
                <a:cs typeface="Arial" panose="020B0604020202020204" pitchFamily="34" charset="0"/>
              </a:rPr>
              <a:t> </a:t>
            </a:r>
            <a:endParaRPr lang="en-GB" sz="1200"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8054E4F0-A425-8F4D-2260-C77050BDCB0F}"/>
              </a:ext>
            </a:extLst>
          </p:cNvPr>
          <p:cNvSpPr txBox="1"/>
          <p:nvPr/>
        </p:nvSpPr>
        <p:spPr>
          <a:xfrm>
            <a:off x="3037723" y="2304394"/>
            <a:ext cx="3637990" cy="1815882"/>
          </a:xfrm>
          <a:prstGeom prst="rect">
            <a:avLst/>
          </a:prstGeom>
          <a:noFill/>
        </p:spPr>
        <p:txBody>
          <a:bodyPr wrap="square" lIns="91440" tIns="45720" rIns="91440" bIns="45720" rtlCol="0" anchor="t">
            <a:spAutoFit/>
          </a:bodyPr>
          <a:lstStyle/>
          <a:p>
            <a:pPr algn="ctr" fontAlgn="base"/>
            <a:r>
              <a:rPr lang="en-GB" sz="1600" b="0" i="0" dirty="0">
                <a:solidFill>
                  <a:srgbClr val="000000"/>
                </a:solidFill>
                <a:effectLst/>
                <a:latin typeface="Arial" panose="020B0604020202020204" pitchFamily="34" charset="0"/>
                <a:cs typeface="Arial" panose="020B0604020202020204" pitchFamily="34" charset="0"/>
              </a:rPr>
              <a:t>Read ‘Digiduck’s Big Decision’ - there is an </a:t>
            </a:r>
            <a:r>
              <a:rPr lang="en-GB" sz="1600" b="0" i="0" u="sng" strike="noStrike" dirty="0">
                <a:solidFill>
                  <a:srgbClr val="0563C1"/>
                </a:solidFill>
                <a:effectLst/>
                <a:latin typeface="Arial" panose="020B0604020202020204" pitchFamily="34" charset="0"/>
                <a:cs typeface="Arial" panose="020B0604020202020204" pitchFamily="34" charset="0"/>
                <a:hlinkClick r:id="rId4"/>
              </a:rPr>
              <a:t>online version</a:t>
            </a:r>
            <a:r>
              <a:rPr lang="en-GB" sz="1600" b="0" i="0" dirty="0">
                <a:solidFill>
                  <a:srgbClr val="000000"/>
                </a:solidFill>
                <a:effectLst/>
                <a:latin typeface="Arial" panose="020B0604020202020204" pitchFamily="34" charset="0"/>
                <a:cs typeface="Arial" panose="020B0604020202020204" pitchFamily="34" charset="0"/>
              </a:rPr>
              <a:t> which would work on your class screen. Discuss the lessons from the story about friendship and respect online. </a:t>
            </a:r>
          </a:p>
          <a:p>
            <a:pPr algn="ctr" fontAlgn="base"/>
            <a:r>
              <a:rPr lang="en-GB" sz="1600" b="0" i="0" dirty="0">
                <a:solidFill>
                  <a:srgbClr val="000000"/>
                </a:solidFill>
                <a:effectLst/>
                <a:latin typeface="Arial" panose="020B0604020202020204" pitchFamily="34" charset="0"/>
                <a:cs typeface="Arial" panose="020B0604020202020204" pitchFamily="34" charset="0"/>
              </a:rPr>
              <a:t>You can also explore </a:t>
            </a:r>
            <a:r>
              <a:rPr lang="en-GB" sz="1600" b="0" i="0" u="sng" strike="noStrike" dirty="0">
                <a:solidFill>
                  <a:srgbClr val="0563C1"/>
                </a:solidFill>
                <a:effectLst/>
                <a:latin typeface="Arial" panose="020B0604020202020204" pitchFamily="34" charset="0"/>
                <a:cs typeface="Arial" panose="020B0604020202020204" pitchFamily="34" charset="0"/>
                <a:hlinkClick r:id="rId5"/>
              </a:rPr>
              <a:t>other resources from this series</a:t>
            </a:r>
            <a:r>
              <a:rPr lang="en-GB" sz="1600" b="0" i="0" dirty="0">
                <a:solidFill>
                  <a:srgbClr val="000000"/>
                </a:solidFill>
                <a:effectLst/>
                <a:latin typeface="Arial" panose="020B0604020202020204" pitchFamily="34" charset="0"/>
                <a:cs typeface="Arial" panose="020B0604020202020204" pitchFamily="34" charset="0"/>
              </a:rPr>
              <a:t>.</a:t>
            </a:r>
            <a:endParaRPr lang="en-GB" sz="1600" dirty="0">
              <a:latin typeface="Arial" panose="020B0604020202020204" pitchFamily="34" charset="0"/>
              <a:ea typeface="+mn-lt"/>
              <a:cs typeface="Arial" panose="020B0604020202020204" pitchFamily="34" charset="0"/>
            </a:endParaRPr>
          </a:p>
        </p:txBody>
      </p:sp>
      <p:pic>
        <p:nvPicPr>
          <p:cNvPr id="13" name="Picture 12" descr="Text&#10;&#10;Description automatically generated">
            <a:extLst>
              <a:ext uri="{FF2B5EF4-FFF2-40B4-BE49-F238E27FC236}">
                <a16:creationId xmlns:a16="http://schemas.microsoft.com/office/drawing/2014/main" id="{A1067A2E-D014-40CF-976B-690F73AD0C9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90887" y="2256760"/>
            <a:ext cx="1357720" cy="1921344"/>
          </a:xfrm>
          <a:prstGeom prst="rect">
            <a:avLst/>
          </a:prstGeom>
        </p:spPr>
      </p:pic>
    </p:spTree>
    <p:extLst>
      <p:ext uri="{BB962C8B-B14F-4D97-AF65-F5344CB8AC3E}">
        <p14:creationId xmlns:p14="http://schemas.microsoft.com/office/powerpoint/2010/main" val="2002339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E6E59D-9743-29F0-B67F-54BFDE309694}"/>
              </a:ext>
            </a:extLst>
          </p:cNvPr>
          <p:cNvSpPr>
            <a:spLocks noGrp="1"/>
          </p:cNvSpPr>
          <p:nvPr>
            <p:ph type="body" sz="quarter" idx="14"/>
          </p:nvPr>
        </p:nvSpPr>
        <p:spPr>
          <a:xfrm>
            <a:off x="528741" y="552684"/>
            <a:ext cx="7113029" cy="671704"/>
          </a:xfrm>
        </p:spPr>
        <p:txBody>
          <a:bodyPr/>
          <a:lstStyle/>
          <a:p>
            <a:r>
              <a:rPr lang="en-US" sz="3800" dirty="0">
                <a:latin typeface="Arial Black" panose="020B0A04020102020204" pitchFamily="34" charset="0"/>
              </a:rPr>
              <a:t>PRIMARY ACTIVITIES 2</a:t>
            </a:r>
          </a:p>
        </p:txBody>
      </p:sp>
      <p:sp>
        <p:nvSpPr>
          <p:cNvPr id="3" name="Text Placeholder 2">
            <a:extLst>
              <a:ext uri="{FF2B5EF4-FFF2-40B4-BE49-F238E27FC236}">
                <a16:creationId xmlns:a16="http://schemas.microsoft.com/office/drawing/2014/main" id="{F6CEFE9C-DF4E-9A62-A857-1CD66CEAC52E}"/>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4" name="Rectangle 3">
            <a:extLst>
              <a:ext uri="{FF2B5EF4-FFF2-40B4-BE49-F238E27FC236}">
                <a16:creationId xmlns:a16="http://schemas.microsoft.com/office/drawing/2014/main" id="{248D6161-A1A7-87C4-2CFF-151403062A80}"/>
              </a:ext>
            </a:extLst>
          </p:cNvPr>
          <p:cNvSpPr/>
          <p:nvPr/>
        </p:nvSpPr>
        <p:spPr>
          <a:xfrm>
            <a:off x="528741" y="2137472"/>
            <a:ext cx="5728155"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7F0FC9A-4DC3-A95E-EDD1-A65280ACF3C5}"/>
              </a:ext>
            </a:extLst>
          </p:cNvPr>
          <p:cNvSpPr/>
          <p:nvPr/>
        </p:nvSpPr>
        <p:spPr>
          <a:xfrm>
            <a:off x="528741" y="4434357"/>
            <a:ext cx="6365219"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8F72573-65AF-707A-98FE-27DF8EF863B5}"/>
              </a:ext>
            </a:extLst>
          </p:cNvPr>
          <p:cNvSpPr/>
          <p:nvPr/>
        </p:nvSpPr>
        <p:spPr>
          <a:xfrm>
            <a:off x="6204857" y="2137472"/>
            <a:ext cx="5728156"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DA503FD-5B43-FBEC-35EB-041DB2B4A72F}"/>
              </a:ext>
            </a:extLst>
          </p:cNvPr>
          <p:cNvSpPr/>
          <p:nvPr/>
        </p:nvSpPr>
        <p:spPr>
          <a:xfrm>
            <a:off x="6893960" y="4434357"/>
            <a:ext cx="5039052" cy="21514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7AB0D2D-7A56-C172-5C99-4EFDF7642C70}"/>
              </a:ext>
            </a:extLst>
          </p:cNvPr>
          <p:cNvSpPr txBox="1"/>
          <p:nvPr/>
        </p:nvSpPr>
        <p:spPr>
          <a:xfrm>
            <a:off x="687463" y="2276591"/>
            <a:ext cx="5299681" cy="1754326"/>
          </a:xfrm>
          <a:prstGeom prst="rect">
            <a:avLst/>
          </a:prstGeom>
          <a:noFill/>
        </p:spPr>
        <p:txBody>
          <a:bodyPr wrap="square" rtlCol="0">
            <a:spAutoFit/>
          </a:bodyPr>
          <a:lstStyle/>
          <a:p>
            <a:pPr algn="ctr"/>
            <a:r>
              <a:rPr lang="en-GB" dirty="0">
                <a:solidFill>
                  <a:schemeClr val="bg1"/>
                </a:solidFill>
                <a:latin typeface="Arial" panose="020B0604020202020204" pitchFamily="34" charset="0"/>
              </a:rPr>
              <a:t>Your right to be safe and protected is always important, including when you use computers, phones and the internet. Can you think of three top tips for staying safe online? Use </a:t>
            </a:r>
            <a:r>
              <a:rPr lang="en-GB" b="1" dirty="0">
                <a:solidFill>
                  <a:schemeClr val="bg1"/>
                </a:solidFill>
                <a:latin typeface="Arial" panose="020B0604020202020204" pitchFamily="34" charset="0"/>
                <a:hlinkClick r:id="rId4">
                  <a:extLst>
                    <a:ext uri="{A12FA001-AC4F-418D-AE19-62706E023703}">
                      <ahyp:hlinkClr xmlns:ahyp="http://schemas.microsoft.com/office/drawing/2018/hyperlinkcolor" val="tx"/>
                    </a:ext>
                  </a:extLst>
                </a:hlinkClick>
              </a:rPr>
              <a:t>thinkuknow.co.uk</a:t>
            </a:r>
            <a:r>
              <a:rPr lang="en-GB" dirty="0">
                <a:solidFill>
                  <a:schemeClr val="bg1"/>
                </a:solidFill>
                <a:latin typeface="Arial" panose="020B0604020202020204" pitchFamily="34" charset="0"/>
              </a:rPr>
              <a:t> to help. Discuss this with adults in your house or share with your class.</a:t>
            </a:r>
            <a:r>
              <a:rPr lang="en-GB" sz="1800" b="0" i="0" dirty="0">
                <a:solidFill>
                  <a:schemeClr val="bg1"/>
                </a:solidFill>
                <a:effectLst/>
                <a:latin typeface="Arial" panose="020B0604020202020204" pitchFamily="34" charset="0"/>
              </a:rPr>
              <a:t> </a:t>
            </a:r>
            <a:endParaRPr lang="en-GB" sz="1500"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5A304D7D-9EF4-7005-6B25-1AD7E6D10336}"/>
              </a:ext>
            </a:extLst>
          </p:cNvPr>
          <p:cNvSpPr txBox="1"/>
          <p:nvPr/>
        </p:nvSpPr>
        <p:spPr>
          <a:xfrm>
            <a:off x="6415618" y="2402067"/>
            <a:ext cx="5366480" cy="1569660"/>
          </a:xfrm>
          <a:prstGeom prst="rect">
            <a:avLst/>
          </a:prstGeom>
          <a:noFill/>
        </p:spPr>
        <p:txBody>
          <a:bodyPr wrap="square" rtlCol="0">
            <a:spAutoFit/>
          </a:bodyPr>
          <a:lstStyle/>
          <a:p>
            <a:pPr algn="ctr"/>
            <a:r>
              <a:rPr lang="en-GB" sz="1600" dirty="0">
                <a:solidFill>
                  <a:srgbClr val="000000"/>
                </a:solidFill>
                <a:effectLst/>
                <a:latin typeface="Arial" panose="020B0604020202020204" pitchFamily="34" charset="0"/>
                <a:ea typeface="Times New Roman" panose="02020603050405020304" pitchFamily="18" charset="0"/>
              </a:rPr>
              <a:t>In Circle Time talk about any worries you might have about the internet. Decide on some conversation guidelines that include listening respectfully and being supportive.  </a:t>
            </a:r>
          </a:p>
          <a:p>
            <a:pPr algn="ctr"/>
            <a:r>
              <a:rPr lang="en-GB" sz="1600" dirty="0">
                <a:solidFill>
                  <a:srgbClr val="000000"/>
                </a:solidFill>
                <a:effectLst/>
                <a:latin typeface="Arial" panose="020B0604020202020204" pitchFamily="34" charset="0"/>
                <a:ea typeface="Times New Roman" panose="02020603050405020304" pitchFamily="18" charset="0"/>
              </a:rPr>
              <a:t>As part of your discussions decide on three things you will do as a group to address your worries. </a:t>
            </a:r>
            <a:endParaRPr lang="en-GB" sz="1600" i="1" dirty="0">
              <a:effectLst/>
              <a:latin typeface="Times New Roman" panose="02020603050405020304" pitchFamily="18" charset="0"/>
              <a:ea typeface="Times New Roman" panose="02020603050405020304" pitchFamily="18" charset="0"/>
            </a:endParaRPr>
          </a:p>
        </p:txBody>
      </p:sp>
      <p:sp>
        <p:nvSpPr>
          <p:cNvPr id="12" name="TextBox 11">
            <a:extLst>
              <a:ext uri="{FF2B5EF4-FFF2-40B4-BE49-F238E27FC236}">
                <a16:creationId xmlns:a16="http://schemas.microsoft.com/office/drawing/2014/main" id="{BAA62055-B017-63E6-96AD-F128D198FEF1}"/>
              </a:ext>
            </a:extLst>
          </p:cNvPr>
          <p:cNvSpPr txBox="1"/>
          <p:nvPr/>
        </p:nvSpPr>
        <p:spPr>
          <a:xfrm>
            <a:off x="7001038" y="4808801"/>
            <a:ext cx="4824896" cy="1446550"/>
          </a:xfrm>
          <a:prstGeom prst="rect">
            <a:avLst/>
          </a:prstGeom>
          <a:noFill/>
        </p:spPr>
        <p:txBody>
          <a:bodyPr wrap="square" rtlCol="0">
            <a:spAutoFit/>
          </a:bodyPr>
          <a:lstStyle/>
          <a:p>
            <a:pPr lvl="0" algn="ctr" fontAlgn="base">
              <a:buSzPts val="1100"/>
            </a:pPr>
            <a:r>
              <a:rPr lang="en-GB" sz="1800" dirty="0">
                <a:solidFill>
                  <a:srgbClr val="000000"/>
                </a:solidFill>
                <a:effectLst/>
                <a:latin typeface="Arial" panose="020B0604020202020204" pitchFamily="34" charset="0"/>
                <a:ea typeface="Times New Roman" panose="02020603050405020304" pitchFamily="18" charset="0"/>
              </a:rPr>
              <a:t>You might know more about the internet than the adults who care for you. Think about talking through </a:t>
            </a:r>
            <a:r>
              <a:rPr lang="en-GB" sz="1800" b="1" dirty="0">
                <a:effectLst/>
                <a:latin typeface="Arial" panose="020B0604020202020204" pitchFamily="34" charset="0"/>
                <a:ea typeface="Times New Roman" panose="02020603050405020304" pitchFamily="18" charset="0"/>
                <a:hlinkClick r:id="rId5">
                  <a:extLst>
                    <a:ext uri="{A12FA001-AC4F-418D-AE19-62706E023703}">
                      <ahyp:hlinkClr xmlns:ahyp="http://schemas.microsoft.com/office/drawing/2018/hyperlinkcolor" val="tx"/>
                    </a:ext>
                  </a:extLst>
                </a:hlinkClick>
              </a:rPr>
              <a:t>this leaflet</a:t>
            </a:r>
            <a:r>
              <a:rPr lang="en-GB" sz="1800" dirty="0">
                <a:solidFill>
                  <a:srgbClr val="000000"/>
                </a:solidFill>
                <a:effectLst/>
                <a:latin typeface="Arial" panose="020B0604020202020204" pitchFamily="34" charset="0"/>
                <a:ea typeface="Times New Roman" panose="02020603050405020304" pitchFamily="18" charset="0"/>
              </a:rPr>
              <a:t> with them so together you can sate safe online. </a:t>
            </a:r>
            <a:endParaRPr lang="en-GB" sz="1800" dirty="0">
              <a:effectLst/>
              <a:latin typeface="Times New Roman" panose="02020603050405020304" pitchFamily="18" charset="0"/>
              <a:ea typeface="Times New Roman" panose="02020603050405020304" pitchFamily="18" charset="0"/>
            </a:endParaRPr>
          </a:p>
          <a:p>
            <a:pPr algn="ctr"/>
            <a:endParaRPr lang="en-GB" sz="16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6C40C9B0-16B1-3DF4-EDF7-63788570C65A}"/>
              </a:ext>
            </a:extLst>
          </p:cNvPr>
          <p:cNvSpPr txBox="1"/>
          <p:nvPr/>
        </p:nvSpPr>
        <p:spPr>
          <a:xfrm>
            <a:off x="846047" y="4773601"/>
            <a:ext cx="5730605" cy="1323439"/>
          </a:xfrm>
          <a:prstGeom prst="rect">
            <a:avLst/>
          </a:prstGeom>
          <a:noFill/>
        </p:spPr>
        <p:txBody>
          <a:bodyPr wrap="square" rtlCol="0">
            <a:spAutoFit/>
          </a:bodyPr>
          <a:lstStyle/>
          <a:p>
            <a:pPr algn="ctr" rtl="0" fontAlgn="base"/>
            <a:r>
              <a:rPr lang="en-GB" sz="1600" i="0" dirty="0">
                <a:solidFill>
                  <a:schemeClr val="bg1"/>
                </a:solidFill>
                <a:effectLst/>
                <a:latin typeface="Arial" panose="020B0604020202020204" pitchFamily="34" charset="0"/>
                <a:cs typeface="Arial" panose="020B0604020202020204" pitchFamily="34" charset="0"/>
              </a:rPr>
              <a:t>The NSPCC have teamed up with Ambitious About Autism to help children think about chatting safely online. Have a look at </a:t>
            </a:r>
            <a:r>
              <a:rPr lang="en-GB" sz="1600" b="1" i="0" dirty="0">
                <a:solidFill>
                  <a:schemeClr val="bg1"/>
                </a:solidFill>
                <a:effectLst/>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this PowerPoint</a:t>
            </a:r>
            <a:r>
              <a:rPr lang="en-GB" sz="1600" i="0" dirty="0">
                <a:solidFill>
                  <a:schemeClr val="bg1"/>
                </a:solidFill>
                <a:effectLst/>
                <a:latin typeface="Arial" panose="020B0604020202020204" pitchFamily="34" charset="0"/>
                <a:cs typeface="Arial" panose="020B0604020202020204" pitchFamily="34" charset="0"/>
              </a:rPr>
              <a:t> and choose five key things that could go on an information leaflet or display about online safety…</a:t>
            </a:r>
          </a:p>
          <a:p>
            <a:pPr algn="ctr" rtl="0" fontAlgn="base"/>
            <a:r>
              <a:rPr lang="en-GB" sz="1600" i="0" dirty="0">
                <a:solidFill>
                  <a:schemeClr val="bg1"/>
                </a:solidFill>
                <a:effectLst/>
                <a:latin typeface="Arial" panose="020B0604020202020204" pitchFamily="34" charset="0"/>
                <a:cs typeface="Arial" panose="020B0604020202020204" pitchFamily="34" charset="0"/>
              </a:rPr>
              <a:t>which rights could you link your points to?</a:t>
            </a:r>
            <a:r>
              <a:rPr lang="en-GB" sz="1600" b="0" i="0" dirty="0">
                <a:solidFill>
                  <a:schemeClr val="bg1"/>
                </a:solidFill>
                <a:effectLst/>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1245771"/>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E6E59D-9743-29F0-B67F-54BFDE309694}"/>
              </a:ext>
            </a:extLst>
          </p:cNvPr>
          <p:cNvSpPr>
            <a:spLocks noGrp="1"/>
          </p:cNvSpPr>
          <p:nvPr>
            <p:ph type="body" sz="quarter" idx="14"/>
          </p:nvPr>
        </p:nvSpPr>
        <p:spPr>
          <a:xfrm>
            <a:off x="528741" y="552684"/>
            <a:ext cx="7113029" cy="671704"/>
          </a:xfrm>
        </p:spPr>
        <p:txBody>
          <a:bodyPr/>
          <a:lstStyle/>
          <a:p>
            <a:r>
              <a:rPr lang="en-US" sz="3800" dirty="0">
                <a:latin typeface="Arial Black" panose="020B0A04020102020204" pitchFamily="34" charset="0"/>
              </a:rPr>
              <a:t>PRIMARY ACTIVITIES 3</a:t>
            </a:r>
          </a:p>
        </p:txBody>
      </p:sp>
      <p:sp>
        <p:nvSpPr>
          <p:cNvPr id="3" name="Text Placeholder 2">
            <a:extLst>
              <a:ext uri="{FF2B5EF4-FFF2-40B4-BE49-F238E27FC236}">
                <a16:creationId xmlns:a16="http://schemas.microsoft.com/office/drawing/2014/main" id="{F6CEFE9C-DF4E-9A62-A857-1CD66CEAC52E}"/>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4" name="Rectangle 3">
            <a:extLst>
              <a:ext uri="{FF2B5EF4-FFF2-40B4-BE49-F238E27FC236}">
                <a16:creationId xmlns:a16="http://schemas.microsoft.com/office/drawing/2014/main" id="{248D6161-A1A7-87C4-2CFF-151403062A80}"/>
              </a:ext>
            </a:extLst>
          </p:cNvPr>
          <p:cNvSpPr/>
          <p:nvPr/>
        </p:nvSpPr>
        <p:spPr>
          <a:xfrm>
            <a:off x="528740" y="2137472"/>
            <a:ext cx="7328157"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7F0FC9A-4DC3-A95E-EDD1-A65280ACF3C5}"/>
              </a:ext>
            </a:extLst>
          </p:cNvPr>
          <p:cNvSpPr/>
          <p:nvPr/>
        </p:nvSpPr>
        <p:spPr>
          <a:xfrm>
            <a:off x="528741" y="4434357"/>
            <a:ext cx="6372867"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effectLst/>
              <a:latin typeface="Arial" panose="020B0604020202020204" pitchFamily="34" charset="0"/>
              <a:ea typeface="Times New Roman" panose="02020603050405020304" pitchFamily="18" charset="0"/>
            </a:endParaRPr>
          </a:p>
        </p:txBody>
      </p:sp>
      <p:sp>
        <p:nvSpPr>
          <p:cNvPr id="6" name="Rectangle 5">
            <a:extLst>
              <a:ext uri="{FF2B5EF4-FFF2-40B4-BE49-F238E27FC236}">
                <a16:creationId xmlns:a16="http://schemas.microsoft.com/office/drawing/2014/main" id="{C8F72573-65AF-707A-98FE-27DF8EF863B5}"/>
              </a:ext>
            </a:extLst>
          </p:cNvPr>
          <p:cNvSpPr/>
          <p:nvPr/>
        </p:nvSpPr>
        <p:spPr>
          <a:xfrm>
            <a:off x="7856897" y="2137472"/>
            <a:ext cx="4076117"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82AD55B-49E3-7FF3-C4A0-D66BDD8F0F13}"/>
              </a:ext>
            </a:extLst>
          </p:cNvPr>
          <p:cNvSpPr txBox="1"/>
          <p:nvPr/>
        </p:nvSpPr>
        <p:spPr>
          <a:xfrm>
            <a:off x="671506" y="2190377"/>
            <a:ext cx="5390586" cy="2031325"/>
          </a:xfrm>
          <a:prstGeom prst="rect">
            <a:avLst/>
          </a:prstGeom>
          <a:noFill/>
        </p:spPr>
        <p:txBody>
          <a:bodyPr wrap="square" rtlCol="0">
            <a:spAutoFit/>
          </a:bodyPr>
          <a:lstStyle/>
          <a:p>
            <a:pPr algn="ctr"/>
            <a:r>
              <a:rPr lang="en-GB" sz="1800" dirty="0">
                <a:solidFill>
                  <a:schemeClr val="bg1"/>
                </a:solidFill>
                <a:effectLst/>
                <a:latin typeface="Arial" panose="020B0604020202020204" pitchFamily="34" charset="0"/>
                <a:ea typeface="Arial" panose="020B0604020202020204" pitchFamily="34" charset="0"/>
              </a:rPr>
              <a:t>Do you know how to spot fake news? The information we get from social media is not always accurate or true. </a:t>
            </a:r>
            <a:r>
              <a:rPr lang="en-GB" sz="1800" b="1" dirty="0">
                <a:solidFill>
                  <a:schemeClr val="bg1"/>
                </a:solidFill>
                <a:effectLst/>
                <a:latin typeface="Arial" panose="020B0604020202020204" pitchFamily="34" charset="0"/>
                <a:ea typeface="Arial" panose="020B0604020202020204" pitchFamily="34" charset="0"/>
                <a:hlinkClick r:id="rId6">
                  <a:extLst>
                    <a:ext uri="{A12FA001-AC4F-418D-AE19-62706E023703}">
                      <ahyp:hlinkClr xmlns:ahyp="http://schemas.microsoft.com/office/drawing/2018/hyperlinkcolor" val="tx"/>
                    </a:ext>
                  </a:extLst>
                </a:hlinkClick>
              </a:rPr>
              <a:t>Watch this Newsround video</a:t>
            </a:r>
            <a:r>
              <a:rPr lang="en-GB" sz="1800" dirty="0">
                <a:solidFill>
                  <a:schemeClr val="bg1"/>
                </a:solidFill>
                <a:effectLst/>
                <a:latin typeface="Arial" panose="020B0604020202020204" pitchFamily="34" charset="0"/>
                <a:ea typeface="Arial" panose="020B0604020202020204" pitchFamily="34" charset="0"/>
              </a:rPr>
              <a:t> and learn how BBC reporters make sure the information they report is reliable. Make your own video to highlight the importance of checking your facts when writing a news report.</a:t>
            </a:r>
            <a:endParaRPr lang="en-GB" sz="1800" dirty="0">
              <a:solidFill>
                <a:schemeClr val="bg1"/>
              </a:solidFill>
              <a:effectLst/>
              <a:latin typeface="Times New Roman" panose="02020603050405020304" pitchFamily="18" charset="0"/>
              <a:ea typeface="Times New Roman" panose="02020603050405020304" pitchFamily="18" charset="0"/>
            </a:endParaRPr>
          </a:p>
        </p:txBody>
      </p:sp>
      <p:sp>
        <p:nvSpPr>
          <p:cNvPr id="7" name="Rectangle 6">
            <a:extLst>
              <a:ext uri="{FF2B5EF4-FFF2-40B4-BE49-F238E27FC236}">
                <a16:creationId xmlns:a16="http://schemas.microsoft.com/office/drawing/2014/main" id="{FE92F1C2-B8FF-E880-3380-576FF37E5F87}"/>
              </a:ext>
            </a:extLst>
          </p:cNvPr>
          <p:cNvSpPr/>
          <p:nvPr/>
        </p:nvSpPr>
        <p:spPr>
          <a:xfrm>
            <a:off x="6893960" y="4434357"/>
            <a:ext cx="5039052" cy="21514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AFBC6AA-3616-59F5-9914-849C4A92CEDE}"/>
              </a:ext>
            </a:extLst>
          </p:cNvPr>
          <p:cNvSpPr txBox="1"/>
          <p:nvPr/>
        </p:nvSpPr>
        <p:spPr>
          <a:xfrm>
            <a:off x="8115490" y="2322316"/>
            <a:ext cx="3733438" cy="1938992"/>
          </a:xfrm>
          <a:prstGeom prst="rect">
            <a:avLst/>
          </a:prstGeom>
          <a:noFill/>
        </p:spPr>
        <p:txBody>
          <a:bodyPr wrap="square" lIns="91440" tIns="45720" rIns="91440" bIns="45720" rtlCol="0" anchor="t">
            <a:spAutoFit/>
          </a:bodyPr>
          <a:lstStyle/>
          <a:p>
            <a:pPr lvl="0" algn="ctr" fontAlgn="base">
              <a:buSzPts val="1100"/>
            </a:pPr>
            <a:r>
              <a:rPr lang="en-GB" sz="1500" dirty="0">
                <a:solidFill>
                  <a:srgbClr val="000000"/>
                </a:solidFill>
                <a:effectLst/>
                <a:latin typeface="Arial" panose="020B0604020202020204" pitchFamily="34" charset="0"/>
                <a:ea typeface="Times New Roman" panose="02020603050405020304" pitchFamily="18" charset="0"/>
              </a:rPr>
              <a:t>Talk about how things might go wrong with friendships online. </a:t>
            </a:r>
          </a:p>
          <a:p>
            <a:pPr lvl="0" algn="ctr" fontAlgn="base">
              <a:buSzPts val="1100"/>
            </a:pPr>
            <a:r>
              <a:rPr lang="en-GB" sz="1500" dirty="0">
                <a:solidFill>
                  <a:srgbClr val="000000"/>
                </a:solidFill>
                <a:effectLst/>
                <a:latin typeface="Arial" panose="020B0604020202020204" pitchFamily="34" charset="0"/>
                <a:ea typeface="Times New Roman" panose="02020603050405020304" pitchFamily="18" charset="0"/>
              </a:rPr>
              <a:t>Try to make up some examples and then work out ways of resolving or sorting out these difficulties. Remember some situations might require adult help. </a:t>
            </a:r>
          </a:p>
          <a:p>
            <a:pPr lvl="0" algn="ctr" fontAlgn="base">
              <a:buSzPts val="1100"/>
            </a:pPr>
            <a:r>
              <a:rPr lang="en-GB" sz="1500" dirty="0">
                <a:solidFill>
                  <a:srgbClr val="000000"/>
                </a:solidFill>
                <a:effectLst/>
                <a:latin typeface="Arial" panose="020B0604020202020204" pitchFamily="34" charset="0"/>
                <a:ea typeface="Times New Roman" panose="02020603050405020304" pitchFamily="18" charset="0"/>
              </a:rPr>
              <a:t>Work as class to design an advice guide to share your ideas.</a:t>
            </a:r>
            <a:endParaRPr lang="en-GB" sz="1500" dirty="0">
              <a:effectLst/>
              <a:latin typeface="Arial"/>
              <a:ea typeface="Times New Roman" panose="02020603050405020304" pitchFamily="18" charset="0"/>
              <a:cs typeface="Arial"/>
            </a:endParaRPr>
          </a:p>
        </p:txBody>
      </p:sp>
      <p:pic>
        <p:nvPicPr>
          <p:cNvPr id="9" name="Online Media 8" title="How to Spot FAKE NEWS | Newsround">
            <a:hlinkClick r:id="" action="ppaction://media"/>
            <a:extLst>
              <a:ext uri="{FF2B5EF4-FFF2-40B4-BE49-F238E27FC236}">
                <a16:creationId xmlns:a16="http://schemas.microsoft.com/office/drawing/2014/main" id="{A82EF10D-BE84-0B7F-38CB-8C66CDFB88C1}"/>
              </a:ext>
            </a:extLst>
          </p:cNvPr>
          <p:cNvPicPr>
            <a:picLocks noRot="1" noChangeAspect="1"/>
          </p:cNvPicPr>
          <p:nvPr>
            <a:videoFile r:link="rId1"/>
          </p:nvPr>
        </p:nvPicPr>
        <p:blipFill>
          <a:blip r:embed="rId7"/>
          <a:stretch>
            <a:fillRect/>
          </a:stretch>
        </p:blipFill>
        <p:spPr>
          <a:xfrm>
            <a:off x="6083968" y="2427628"/>
            <a:ext cx="1690414" cy="955084"/>
          </a:xfrm>
          <a:prstGeom prst="rect">
            <a:avLst/>
          </a:prstGeom>
        </p:spPr>
      </p:pic>
      <p:sp>
        <p:nvSpPr>
          <p:cNvPr id="10" name="TextBox 9">
            <a:extLst>
              <a:ext uri="{FF2B5EF4-FFF2-40B4-BE49-F238E27FC236}">
                <a16:creationId xmlns:a16="http://schemas.microsoft.com/office/drawing/2014/main" id="{BCC55142-282D-7132-AC89-DAFC72424703}"/>
              </a:ext>
            </a:extLst>
          </p:cNvPr>
          <p:cNvSpPr txBox="1"/>
          <p:nvPr/>
        </p:nvSpPr>
        <p:spPr>
          <a:xfrm>
            <a:off x="671506" y="4550990"/>
            <a:ext cx="4532398" cy="1754326"/>
          </a:xfrm>
          <a:prstGeom prst="rect">
            <a:avLst/>
          </a:prstGeom>
          <a:noFill/>
        </p:spPr>
        <p:txBody>
          <a:bodyPr wrap="square" lIns="91440" tIns="45720" rIns="91440" bIns="45720" rtlCol="0" anchor="t">
            <a:spAutoFit/>
          </a:bodyPr>
          <a:lstStyle/>
          <a:p>
            <a:pPr lvl="0" algn="ctr" fontAlgn="base">
              <a:buSzPts val="1100"/>
            </a:pPr>
            <a:r>
              <a:rPr lang="en-GB" sz="1800" dirty="0">
                <a:solidFill>
                  <a:schemeClr val="bg1"/>
                </a:solidFill>
                <a:effectLst/>
                <a:latin typeface="Arial" panose="020B0604020202020204" pitchFamily="34" charset="0"/>
                <a:ea typeface="Times New Roman" panose="02020603050405020304" pitchFamily="18" charset="0"/>
              </a:rPr>
              <a:t>Watch </a:t>
            </a:r>
            <a:r>
              <a:rPr lang="en-GB" sz="1800" b="1" dirty="0">
                <a:solidFill>
                  <a:schemeClr val="bg1"/>
                </a:solidFill>
                <a:effectLst/>
                <a:latin typeface="Arial" panose="020B0604020202020204" pitchFamily="34" charset="0"/>
                <a:ea typeface="Times New Roman" panose="02020603050405020304" pitchFamily="18" charset="0"/>
                <a:hlinkClick r:id="rId8">
                  <a:extLst>
                    <a:ext uri="{A12FA001-AC4F-418D-AE19-62706E023703}">
                      <ahyp:hlinkClr xmlns:ahyp="http://schemas.microsoft.com/office/drawing/2018/hyperlinkcolor" val="tx"/>
                    </a:ext>
                  </a:extLst>
                </a:hlinkClick>
              </a:rPr>
              <a:t>this video </a:t>
            </a:r>
            <a:r>
              <a:rPr lang="en-GB" sz="1800" dirty="0">
                <a:solidFill>
                  <a:schemeClr val="bg1"/>
                </a:solidFill>
                <a:effectLst/>
                <a:latin typeface="Arial" panose="020B0604020202020204" pitchFamily="34" charset="0"/>
                <a:ea typeface="Times New Roman" panose="02020603050405020304" pitchFamily="18" charset="0"/>
              </a:rPr>
              <a:t>in which two children talk about some important rights that protect children from exploitation. See how many rights you can remember that the children talk about. Discuss how the rights mentioned link with life online.</a:t>
            </a:r>
            <a:endParaRPr lang="en-GB" sz="1800" dirty="0">
              <a:solidFill>
                <a:schemeClr val="bg1"/>
              </a:solidFill>
              <a:effectLst/>
              <a:latin typeface="Arial"/>
              <a:ea typeface="Times New Roman" panose="02020603050405020304" pitchFamily="18" charset="0"/>
              <a:cs typeface="Arial"/>
            </a:endParaRPr>
          </a:p>
        </p:txBody>
      </p:sp>
      <p:pic>
        <p:nvPicPr>
          <p:cNvPr id="11" name="Online Media 10" title="Children have rights - for a world free of sexploitation">
            <a:hlinkClick r:id="" action="ppaction://media"/>
            <a:extLst>
              <a:ext uri="{FF2B5EF4-FFF2-40B4-BE49-F238E27FC236}">
                <a16:creationId xmlns:a16="http://schemas.microsoft.com/office/drawing/2014/main" id="{86D74013-17F9-ABCA-40C0-7759CB828A89}"/>
              </a:ext>
            </a:extLst>
          </p:cNvPr>
          <p:cNvPicPr>
            <a:picLocks noRot="1" noChangeAspect="1"/>
          </p:cNvPicPr>
          <p:nvPr>
            <a:videoFile r:link="rId2"/>
          </p:nvPr>
        </p:nvPicPr>
        <p:blipFill>
          <a:blip r:embed="rId9"/>
          <a:stretch>
            <a:fillRect/>
          </a:stretch>
        </p:blipFill>
        <p:spPr>
          <a:xfrm>
            <a:off x="5203904" y="4604942"/>
            <a:ext cx="1469697" cy="830379"/>
          </a:xfrm>
          <a:prstGeom prst="rect">
            <a:avLst/>
          </a:prstGeom>
        </p:spPr>
      </p:pic>
      <p:sp>
        <p:nvSpPr>
          <p:cNvPr id="16" name="TextBox 15">
            <a:extLst>
              <a:ext uri="{FF2B5EF4-FFF2-40B4-BE49-F238E27FC236}">
                <a16:creationId xmlns:a16="http://schemas.microsoft.com/office/drawing/2014/main" id="{CDF1DFBE-F02C-5EBA-D029-D9DBCD023723}"/>
              </a:ext>
            </a:extLst>
          </p:cNvPr>
          <p:cNvSpPr txBox="1"/>
          <p:nvPr/>
        </p:nvSpPr>
        <p:spPr>
          <a:xfrm>
            <a:off x="6982858" y="4516688"/>
            <a:ext cx="3432894" cy="1938992"/>
          </a:xfrm>
          <a:prstGeom prst="rect">
            <a:avLst/>
          </a:prstGeom>
          <a:noFill/>
        </p:spPr>
        <p:txBody>
          <a:bodyPr wrap="square" rtlCol="0">
            <a:spAutoFit/>
          </a:bodyPr>
          <a:lstStyle/>
          <a:p>
            <a:pPr algn="ctr"/>
            <a:r>
              <a:rPr lang="en-GB" sz="1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Watch </a:t>
            </a:r>
            <a:r>
              <a:rPr lang="en-GB" sz="1500" b="1" dirty="0">
                <a:effectLst/>
                <a:latin typeface="Arial" panose="020B0604020202020204" pitchFamily="34" charset="0"/>
                <a:ea typeface="Times New Roman" panose="02020603050405020304" pitchFamily="18" charset="0"/>
                <a:cs typeface="Arial" panose="020B0604020202020204" pitchFamily="34" charset="0"/>
                <a:hlinkClick r:id="rId10">
                  <a:extLst>
                    <a:ext uri="{A12FA001-AC4F-418D-AE19-62706E023703}">
                      <ahyp:hlinkClr xmlns:ahyp="http://schemas.microsoft.com/office/drawing/2018/hyperlinkcolor" val="tx"/>
                    </a:ext>
                  </a:extLst>
                </a:hlinkClick>
              </a:rPr>
              <a:t>this video </a:t>
            </a:r>
            <a:r>
              <a:rPr lang="en-GB" sz="1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about safe and respectful relationships online. Talk about the lessons you learned from watching it. Could you make your own class version of the video or act out your own version for an assembly? The children in the video don’t mention their rights </a:t>
            </a:r>
            <a:r>
              <a:rPr lang="en-GB" sz="1500" dirty="0">
                <a:solidFill>
                  <a:srgbClr val="000000"/>
                </a:solidFill>
                <a:latin typeface="Arial" panose="020B0604020202020204" pitchFamily="34" charset="0"/>
                <a:ea typeface="Times New Roman" panose="02020603050405020304" pitchFamily="18" charset="0"/>
                <a:cs typeface="Arial" panose="020B0604020202020204" pitchFamily="34" charset="0"/>
              </a:rPr>
              <a:t>but </a:t>
            </a:r>
            <a:r>
              <a:rPr lang="en-GB" sz="1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you could!</a:t>
            </a:r>
            <a:endParaRPr lang="en-GB" sz="15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7" name="Online Media 16" title="Respect and Relationships Online in Gaming - Primary">
            <a:hlinkClick r:id="" action="ppaction://media"/>
            <a:extLst>
              <a:ext uri="{FF2B5EF4-FFF2-40B4-BE49-F238E27FC236}">
                <a16:creationId xmlns:a16="http://schemas.microsoft.com/office/drawing/2014/main" id="{FC6A3652-AC37-B9FC-BFB6-ECAE5D1FCD41}"/>
              </a:ext>
            </a:extLst>
          </p:cNvPr>
          <p:cNvPicPr>
            <a:picLocks noRot="1" noChangeAspect="1"/>
          </p:cNvPicPr>
          <p:nvPr>
            <a:videoFile r:link="rId3"/>
          </p:nvPr>
        </p:nvPicPr>
        <p:blipFill>
          <a:blip r:embed="rId11"/>
          <a:stretch>
            <a:fillRect/>
          </a:stretch>
        </p:blipFill>
        <p:spPr>
          <a:xfrm>
            <a:off x="10415752" y="4573527"/>
            <a:ext cx="1351926" cy="763838"/>
          </a:xfrm>
          <a:prstGeom prst="rect">
            <a:avLst/>
          </a:prstGeom>
        </p:spPr>
      </p:pic>
    </p:spTree>
    <p:extLst>
      <p:ext uri="{BB962C8B-B14F-4D97-AF65-F5344CB8AC3E}">
        <p14:creationId xmlns:p14="http://schemas.microsoft.com/office/powerpoint/2010/main" val="1631855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11"/>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5" fill="hold" display="0">
                  <p:stCondLst>
                    <p:cond delay="indefinite"/>
                  </p:stCondLst>
                </p:cTn>
                <p:tgtEl>
                  <p:spTgt spid="9"/>
                </p:tgtEl>
              </p:cMediaNode>
            </p:video>
            <p:seq concurrent="1" nextAc="seek">
              <p:cTn id="16" restart="whenNotActive" fill="hold" evtFilter="cancelBubble" nodeType="interactiveSeq">
                <p:stCondLst>
                  <p:cond evt="onClick" delay="0">
                    <p:tgtEl>
                      <p:spTgt spid="9"/>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9"/>
                                        </p:tgtEl>
                                      </p:cBhvr>
                                    </p:cmd>
                                  </p:childTnLst>
                                </p:cTn>
                              </p:par>
                            </p:childTnLst>
                          </p:cTn>
                        </p:par>
                      </p:childTnLst>
                    </p:cTn>
                  </p:par>
                </p:childTnLst>
              </p:cTn>
              <p:nextCondLst>
                <p:cond evt="onClick" delay="0">
                  <p:tgtEl>
                    <p:spTgt spid="9"/>
                  </p:tgtEl>
                </p:cond>
              </p:nextCondLst>
            </p:seq>
            <p:video>
              <p:cMediaNode vol="80000">
                <p:cTn id="21" fill="hold" display="0">
                  <p:stCondLst>
                    <p:cond delay="indefinite"/>
                  </p:stCondLst>
                </p:cTn>
                <p:tgtEl>
                  <p:spTgt spid="11"/>
                </p:tgtEl>
              </p:cMediaNode>
            </p:video>
            <p:seq concurrent="1" nextAc="seek">
              <p:cTn id="22" restart="whenNotActive" fill="hold" evtFilter="cancelBubble" nodeType="interactiveSeq">
                <p:stCondLst>
                  <p:cond evt="onClick" delay="0">
                    <p:tgtEl>
                      <p:spTgt spid="11"/>
                    </p:tgtEl>
                  </p:cond>
                </p:stCondLst>
                <p:endSync evt="end" delay="0">
                  <p:rtn val="all"/>
                </p:endSync>
                <p:childTnLst>
                  <p:par>
                    <p:cTn id="23" fill="hold">
                      <p:stCondLst>
                        <p:cond delay="0"/>
                      </p:stCondLst>
                      <p:childTnLst>
                        <p:par>
                          <p:cTn id="24" fill="hold">
                            <p:stCondLst>
                              <p:cond delay="0"/>
                            </p:stCondLst>
                            <p:childTnLst>
                              <p:par>
                                <p:cTn id="25" presetID="2" presetClass="mediacall" presetSubtype="0" fill="hold" nodeType="clickEffect">
                                  <p:stCondLst>
                                    <p:cond delay="0"/>
                                  </p:stCondLst>
                                  <p:childTnLst>
                                    <p:cmd type="call" cmd="togglePause">
                                      <p:cBhvr>
                                        <p:cTn id="26" dur="1" fill="hold"/>
                                        <p:tgtEl>
                                          <p:spTgt spid="11"/>
                                        </p:tgtEl>
                                      </p:cBhvr>
                                    </p:cmd>
                                  </p:childTnLst>
                                </p:cTn>
                              </p:par>
                            </p:childTnLst>
                          </p:cTn>
                        </p:par>
                      </p:childTnLst>
                    </p:cTn>
                  </p:par>
                </p:childTnLst>
              </p:cTn>
              <p:nextCondLst>
                <p:cond evt="onClick" delay="0">
                  <p:tgtEl>
                    <p:spTgt spid="11"/>
                  </p:tgtEl>
                </p:cond>
              </p:nextCondLst>
            </p:seq>
            <p:video>
              <p:cMediaNode vol="80000">
                <p:cTn id="27" fill="hold" display="0">
                  <p:stCondLst>
                    <p:cond delay="indefinite"/>
                  </p:stCondLst>
                </p:cTn>
                <p:tgtEl>
                  <p:spTgt spid="17"/>
                </p:tgtEl>
              </p:cMediaNode>
            </p:video>
            <p:seq concurrent="1" nextAc="seek">
              <p:cTn id="28" restart="whenNotActive" fill="hold" evtFilter="cancelBubble" nodeType="interactiveSeq">
                <p:stCondLst>
                  <p:cond evt="onClick" delay="0">
                    <p:tgtEl>
                      <p:spTgt spid="17"/>
                    </p:tgtEl>
                  </p:cond>
                </p:stCondLst>
                <p:endSync evt="end" delay="0">
                  <p:rtn val="all"/>
                </p:endSync>
                <p:childTnLst>
                  <p:par>
                    <p:cTn id="29" fill="hold">
                      <p:stCondLst>
                        <p:cond delay="0"/>
                      </p:stCondLst>
                      <p:childTnLst>
                        <p:par>
                          <p:cTn id="30" fill="hold">
                            <p:stCondLst>
                              <p:cond delay="0"/>
                            </p:stCondLst>
                            <p:childTnLst>
                              <p:par>
                                <p:cTn id="31" presetID="2" presetClass="mediacall" presetSubtype="0" fill="hold" nodeType="clickEffect">
                                  <p:stCondLst>
                                    <p:cond delay="0"/>
                                  </p:stCondLst>
                                  <p:childTnLst>
                                    <p:cmd type="call" cmd="togglePause">
                                      <p:cBhvr>
                                        <p:cTn id="32" dur="1" fill="hold"/>
                                        <p:tgtEl>
                                          <p:spTgt spid="17"/>
                                        </p:tgtEl>
                                      </p:cBhvr>
                                    </p:cmd>
                                  </p:childTnLst>
                                </p:cTn>
                              </p:par>
                            </p:childTnLst>
                          </p:cTn>
                        </p:par>
                      </p:childTnLst>
                    </p:cTn>
                  </p:par>
                </p:childTnLst>
              </p:cTn>
              <p:nextCondLst>
                <p:cond evt="onClick" delay="0">
                  <p:tgtEl>
                    <p:spTgt spid="17"/>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UK_Univers_Powerpoint_16.9_template" id="{E7465B0F-3A31-7345-A344-597C117D6CCC}" vid="{FC2F8100-4B7B-ED4C-AA18-18EF80D39A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5610</TotalTime>
  <Words>2096</Words>
  <Application>Microsoft Office PowerPoint</Application>
  <PresentationFormat>Widescreen</PresentationFormat>
  <Paragraphs>117</Paragraphs>
  <Slides>14</Slides>
  <Notes>5</Notes>
  <HiddenSlides>0</HiddenSlides>
  <MMClips>6</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14</vt:i4>
      </vt:variant>
    </vt:vector>
  </HeadingPairs>
  <TitlesOfParts>
    <vt:vector size="26" baseType="lpstr">
      <vt:lpstr>Arial</vt:lpstr>
      <vt:lpstr>Arial Black</vt:lpstr>
      <vt:lpstr>Calibri</vt:lpstr>
      <vt:lpstr>Open Sans</vt:lpstr>
      <vt:lpstr>Symbol</vt:lpstr>
      <vt:lpstr>Times New Roman</vt:lpstr>
      <vt:lpstr>Univers LT Pro 45 Light</vt:lpstr>
      <vt:lpstr>Univers LT Pro 55</vt:lpstr>
      <vt:lpstr>Univers LT Pro 85 XBlack</vt:lpstr>
      <vt:lpstr>Univers LT Std 45 Light</vt:lpstr>
      <vt:lpstr>Wingdings</vt:lpstr>
      <vt:lpstr>Office Theme</vt:lpstr>
      <vt:lpstr>ARTICLE OF THE WEEK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UUK POWERPOINT TEMPLATE</dc:title>
  <dc:creator>Katherine Fardell</dc:creator>
  <cp:lastModifiedBy>Samantha Bradey</cp:lastModifiedBy>
  <cp:revision>229</cp:revision>
  <dcterms:created xsi:type="dcterms:W3CDTF">2022-01-18T14:28:30Z</dcterms:created>
  <dcterms:modified xsi:type="dcterms:W3CDTF">2023-01-26T08:49:44Z</dcterms:modified>
</cp:coreProperties>
</file>