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4" r:id="rId2"/>
    <p:sldId id="285" r:id="rId3"/>
    <p:sldId id="272" r:id="rId4"/>
    <p:sldId id="268" r:id="rId5"/>
    <p:sldId id="276" r:id="rId6"/>
    <p:sldId id="289" r:id="rId7"/>
    <p:sldId id="286" r:id="rId8"/>
    <p:sldId id="292" r:id="rId9"/>
    <p:sldId id="287" r:id="rId10"/>
    <p:sldId id="288" r:id="rId11"/>
    <p:sldId id="290" r:id="rId12"/>
    <p:sldId id="270"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B5E"/>
    <a:srgbClr val="FF6937"/>
    <a:srgbClr val="00AEEF"/>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80297" autoAdjust="0"/>
  </p:normalViewPr>
  <p:slideViewPr>
    <p:cSldViewPr snapToGrid="0">
      <p:cViewPr varScale="1">
        <p:scale>
          <a:sx n="91" d="100"/>
          <a:sy n="91" d="100"/>
        </p:scale>
        <p:origin x="1734" y="9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2/8/2023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UNICEF/</a:t>
            </a:r>
            <a:r>
              <a:rPr lang="en-GB" sz="1200" b="0" i="0" dirty="0">
                <a:solidFill>
                  <a:schemeClr val="bg1"/>
                </a:solidFill>
                <a:effectLst/>
                <a:latin typeface="Arial" panose="020B0604020202020204" pitchFamily="34" charset="0"/>
                <a:cs typeface="Arial" panose="020B0604020202020204" pitchFamily="34" charset="0"/>
              </a:rPr>
              <a:t>Pospiszyl</a:t>
            </a:r>
            <a:endParaRPr lang="en-GB" sz="1200" dirty="0">
              <a:solidFill>
                <a:schemeClr val="bg1"/>
              </a:solidFill>
              <a:latin typeface="Arial" panose="020B0604020202020204" pitchFamily="34" charset="0"/>
              <a:cs typeface="Arial" panose="020B0604020202020204" pitchFamily="34" charset="0"/>
            </a:endParaRPr>
          </a:p>
          <a:p>
            <a:endParaRPr lang="en-GB" dirty="0"/>
          </a:p>
          <a:p>
            <a:r>
              <a:rPr lang="en-GB" dirty="0" err="1"/>
              <a:t>Tosia</a:t>
            </a:r>
            <a:r>
              <a:rPr lang="en-GB" dirty="0"/>
              <a:t> and Sonia, both 10 years old draw together at a Scouts camp in Poland, August 2022.</a:t>
            </a:r>
          </a:p>
          <a:p>
            <a:endParaRPr lang="en-GB" dirty="0"/>
          </a:p>
          <a:p>
            <a:r>
              <a:rPr lang="en-GB" dirty="0" err="1"/>
              <a:t>Tosia</a:t>
            </a:r>
            <a:r>
              <a:rPr lang="en-GB" dirty="0"/>
              <a:t> from </a:t>
            </a:r>
            <a:r>
              <a:rPr lang="en-GB" dirty="0" err="1"/>
              <a:t>Lesisko</a:t>
            </a:r>
            <a:r>
              <a:rPr lang="en-GB" dirty="0"/>
              <a:t>, Poland and Sonia, from </a:t>
            </a:r>
            <a:r>
              <a:rPr lang="en-GB" dirty="0" err="1"/>
              <a:t>Zaporizhzhya</a:t>
            </a:r>
            <a:r>
              <a:rPr lang="en-GB" dirty="0"/>
              <a:t>, Ukraine are best friends.</a:t>
            </a: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584873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descr="A picture containing text, person, indoor, child&#10;&#10;Description automatically generated">
            <a:extLst>
              <a:ext uri="{FF2B5EF4-FFF2-40B4-BE49-F238E27FC236}">
                <a16:creationId xmlns:a16="http://schemas.microsoft.com/office/drawing/2014/main" id="{2605E61B-79BD-5538-7B7A-AF0B47A294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203" r="-1297" b="8868"/>
          <a:stretch/>
        </p:blipFill>
        <p:spPr>
          <a:xfrm>
            <a:off x="-11575" y="0"/>
            <a:ext cx="12361762" cy="6858000"/>
          </a:xfrm>
          <a:prstGeom prst="rect">
            <a:avLst/>
          </a:prstGeom>
        </p:spPr>
      </p:pic>
      <p:sp>
        <p:nvSpPr>
          <p:cNvPr id="8" name="Title 1">
            <a:extLst>
              <a:ext uri="{FF2B5EF4-FFF2-40B4-BE49-F238E27FC236}">
                <a16:creationId xmlns:a16="http://schemas.microsoft.com/office/drawing/2014/main" id="{ACD691DB-25F2-6D48-7EB9-AF692489C803}"/>
              </a:ext>
            </a:extLst>
          </p:cNvPr>
          <p:cNvSpPr>
            <a:spLocks noGrp="1"/>
          </p:cNvSpPr>
          <p:nvPr>
            <p:ph type="ctrTitle" hasCustomPrompt="1"/>
          </p:nvPr>
        </p:nvSpPr>
        <p:spPr>
          <a:xfrm>
            <a:off x="20161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9" name="Picture 8">
            <a:extLst>
              <a:ext uri="{FF2B5EF4-FFF2-40B4-BE49-F238E27FC236}">
                <a16:creationId xmlns:a16="http://schemas.microsoft.com/office/drawing/2014/main" id="{87C89C4C-923E-B334-DCC1-BF92A12F2F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85814"/>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2" name="Picture 1">
            <a:extLst>
              <a:ext uri="{FF2B5EF4-FFF2-40B4-BE49-F238E27FC236}">
                <a16:creationId xmlns:a16="http://schemas.microsoft.com/office/drawing/2014/main" id="{F8B790EF-BCC3-8BBE-9CD6-9FCBC17DC5F7}"/>
              </a:ext>
            </a:extLst>
          </p:cNvPr>
          <p:cNvPicPr>
            <a:picLocks noChangeAspect="1"/>
          </p:cNvPicPr>
          <p:nvPr userDrawn="1"/>
        </p:nvPicPr>
        <p:blipFill>
          <a:blip r:embed="rId3">
            <a:extLst>
              <a:ext uri="{28A0092B-C50C-407E-A947-70E740481C1C}">
                <a14:useLocalDpi xmlns:a14="http://schemas.microsoft.com/office/drawing/2010/main" val="0"/>
              </a:ext>
            </a:extLst>
          </a:blip>
          <a:srcRect l="20370" r="20370"/>
          <a:stretch/>
        </p:blipFill>
        <p:spPr>
          <a:xfrm>
            <a:off x="-88612" y="-324"/>
            <a:ext cx="6096000" cy="6857999"/>
          </a:xfrm>
          <a:prstGeom prst="rect">
            <a:avLst/>
          </a:prstGeom>
        </p:spPr>
      </p:pic>
      <p:sp>
        <p:nvSpPr>
          <p:cNvPr id="5" name="TextBox 4">
            <a:extLst>
              <a:ext uri="{FF2B5EF4-FFF2-40B4-BE49-F238E27FC236}">
                <a16:creationId xmlns:a16="http://schemas.microsoft.com/office/drawing/2014/main" id="{191B5F17-277B-4F59-DC10-CB24C2D5BF4E}"/>
              </a:ext>
            </a:extLst>
          </p:cNvPr>
          <p:cNvSpPr txBox="1"/>
          <p:nvPr userDrawn="1"/>
        </p:nvSpPr>
        <p:spPr>
          <a:xfrm rot="16200000">
            <a:off x="-524289" y="6144157"/>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08/02/2023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ct1Nt-PNpuE" TargetMode="External"/><Relationship Id="rId2" Type="http://schemas.openxmlformats.org/officeDocument/2006/relationships/slideLayout" Target="../slideLayouts/slideLayout17.xml"/><Relationship Id="rId1" Type="http://schemas.openxmlformats.org/officeDocument/2006/relationships/video" Target="https://www.youtube.com/embed/ct1Nt-PNpuE?feature=oembed"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hyperlink" Target="https://www.unicef.org.uk/rights-respecting-schools/wp-content/uploads/sites/4/2017/01/UNCRC-in-full.pdf"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therightsrespectingschools8108" TargetMode="External"/><Relationship Id="rId2" Type="http://schemas.openxmlformats.org/officeDocument/2006/relationships/slideLayout" Target="../slideLayouts/slideLayout6.xml"/><Relationship Id="rId1" Type="http://schemas.openxmlformats.org/officeDocument/2006/relationships/video" Target="https://www.youtube.com/embed/HQBs1zYB_D4?feature=oembed" TargetMode="Externa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tUca8bkXwjI"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5.xml"/><Relationship Id="rId1" Type="http://schemas.openxmlformats.org/officeDocument/2006/relationships/video" Target="https://www.youtube.com/embed/p8neS8GLB3Q?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2" name="TextBox 1">
            <a:extLst>
              <a:ext uri="{FF2B5EF4-FFF2-40B4-BE49-F238E27FC236}">
                <a16:creationId xmlns:a16="http://schemas.microsoft.com/office/drawing/2014/main" id="{86E9F366-0664-4CA0-9709-99C0641851D0}"/>
              </a:ext>
            </a:extLst>
          </p:cNvPr>
          <p:cNvSpPr txBox="1"/>
          <p:nvPr/>
        </p:nvSpPr>
        <p:spPr>
          <a:xfrm rot="16200000">
            <a:off x="9932241" y="-855471"/>
            <a:ext cx="4059381" cy="246221"/>
          </a:xfrm>
          <a:prstGeom prst="rect">
            <a:avLst/>
          </a:prstGeom>
          <a:noFill/>
        </p:spPr>
        <p:txBody>
          <a:bodyPr wrap="square" rtlCol="0">
            <a:spAutoFit/>
          </a:bodyPr>
          <a:lstStyle/>
          <a:p>
            <a:pPr algn="l"/>
            <a:r>
              <a:rPr lang="en-GB" sz="1000" dirty="0">
                <a:solidFill>
                  <a:schemeClr val="bg1"/>
                </a:solidFill>
                <a:latin typeface="Arial" panose="020B0604020202020204" pitchFamily="34" charset="0"/>
                <a:cs typeface="Arial" panose="020B0604020202020204" pitchFamily="34" charset="0"/>
              </a:rPr>
              <a:t>UNICEF/</a:t>
            </a:r>
            <a:r>
              <a:rPr lang="en-GB" sz="1000" b="0" i="0" dirty="0">
                <a:solidFill>
                  <a:schemeClr val="bg1"/>
                </a:solidFill>
                <a:effectLst/>
                <a:latin typeface="Arial" panose="020B0604020202020204" pitchFamily="34" charset="0"/>
                <a:cs typeface="Arial" panose="020B0604020202020204" pitchFamily="34" charset="0"/>
              </a:rPr>
              <a:t>Pospiszyl</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2" y="4434357"/>
            <a:ext cx="744014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968892" y="4434357"/>
            <a:ext cx="396412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816798" y="2203743"/>
            <a:ext cx="3929443" cy="1938992"/>
          </a:xfrm>
          <a:prstGeom prst="rect">
            <a:avLst/>
          </a:prstGeom>
          <a:noFill/>
        </p:spPr>
        <p:txBody>
          <a:bodyPr wrap="square" rtlCol="0">
            <a:spAutoFit/>
          </a:bodyPr>
          <a:lstStyle/>
          <a:p>
            <a:pPr algn="ctr"/>
            <a:r>
              <a:rPr lang="en-GB" sz="1500" b="0" i="0" dirty="0">
                <a:solidFill>
                  <a:srgbClr val="000000"/>
                </a:solidFill>
                <a:effectLst/>
                <a:latin typeface="Arial" panose="020B0604020202020204" pitchFamily="34" charset="0"/>
              </a:rPr>
              <a:t>Your parents or carers make many decisions that affect you all the time. What sorts of decisions would you like to be more involved in? Think of why it is in your best interest to be more involved. Discuss in your class or in groups and share your ideas about how you could you start the conversation in a positive way at home?</a:t>
            </a:r>
          </a:p>
        </p:txBody>
      </p:sp>
      <p:sp>
        <p:nvSpPr>
          <p:cNvPr id="10" name="TextBox 9">
            <a:extLst>
              <a:ext uri="{FF2B5EF4-FFF2-40B4-BE49-F238E27FC236}">
                <a16:creationId xmlns:a16="http://schemas.microsoft.com/office/drawing/2014/main" id="{23FB570D-B234-3922-9DE8-4A90483EA3F9}"/>
              </a:ext>
            </a:extLst>
          </p:cNvPr>
          <p:cNvSpPr txBox="1"/>
          <p:nvPr/>
        </p:nvSpPr>
        <p:spPr>
          <a:xfrm>
            <a:off x="589127" y="4540609"/>
            <a:ext cx="5506873" cy="1938992"/>
          </a:xfrm>
          <a:prstGeom prst="rect">
            <a:avLst/>
          </a:prstGeom>
          <a:noFill/>
        </p:spPr>
        <p:txBody>
          <a:bodyPr wrap="square" rtlCol="0">
            <a:spAutoFit/>
          </a:bodyPr>
          <a:lstStyle/>
          <a:p>
            <a:pPr algn="ctr"/>
            <a:r>
              <a:rPr lang="en-GB" sz="1500" b="0" i="0" dirty="0">
                <a:solidFill>
                  <a:schemeClr val="bg1"/>
                </a:solidFill>
                <a:effectLst/>
                <a:latin typeface="Arial" panose="020B0604020202020204" pitchFamily="34" charset="0"/>
              </a:rPr>
              <a:t>Watch this </a:t>
            </a:r>
            <a:r>
              <a:rPr lang="en-GB" sz="1500" b="1"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video</a:t>
            </a:r>
            <a:r>
              <a:rPr lang="en-GB" sz="1500" b="0" i="0" dirty="0">
                <a:solidFill>
                  <a:schemeClr val="bg1"/>
                </a:solidFill>
                <a:effectLst/>
                <a:latin typeface="Arial" panose="020B0604020202020204" pitchFamily="34" charset="0"/>
              </a:rPr>
              <a:t> by the Children’s Commissioners of the four UK nations about young people’s experiences, including during the Covid 19 pandemic. Part of their role is to ensure your best interests are met. Find out who your commissioner is for your country and write to them to express your views and share ideas on how improvements could be made for you personally, for your area or for children and young people globally.</a:t>
            </a:r>
            <a:endParaRPr lang="en-GB" sz="1000" b="0" i="1" dirty="0">
              <a:solidFill>
                <a:schemeClr val="bg1"/>
              </a:solidFill>
              <a:effectLst/>
              <a:latin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864199" y="2336058"/>
            <a:ext cx="6266066" cy="1754326"/>
          </a:xfrm>
          <a:prstGeom prst="rect">
            <a:avLst/>
          </a:prstGeom>
          <a:noFill/>
        </p:spPr>
        <p:txBody>
          <a:bodyPr wrap="square" rtlCol="0">
            <a:spAutoFit/>
          </a:bodyPr>
          <a:lstStyle/>
          <a:p>
            <a:pPr algn="ctr"/>
            <a:r>
              <a:rPr lang="en-GB" dirty="0">
                <a:solidFill>
                  <a:schemeClr val="bg1"/>
                </a:solidFill>
                <a:latin typeface="Arial" panose="020B0604020202020204" pitchFamily="34" charset="0"/>
              </a:rPr>
              <a:t>Are there decisions being made by your local council or government that affect you, that you feel strongly about? Write a letter to one of your local politicians to explain why – make sure you mention your best interest and the other relevant rights that are being impacted and a suggested action to make a change.</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7968892" y="4735655"/>
            <a:ext cx="3964120"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Treating children with dignity includes ensuring that children's best interests are met.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does dignity look like or mean to you in school, home and community? </a:t>
            </a:r>
            <a:r>
              <a:rPr lang="en-GB" sz="1600" b="0" i="0" dirty="0">
                <a:solidFill>
                  <a:srgbClr val="000000"/>
                </a:solidFill>
                <a:effectLst/>
                <a:latin typeface="Arial" panose="020B0604020202020204" pitchFamily="34" charset="0"/>
              </a:rPr>
              <a:t>Could your school do more to promote everyone’s dignity ?</a:t>
            </a:r>
            <a:endParaRPr lang="en-GB" sz="1600" dirty="0">
              <a:latin typeface="Arial" panose="020B0604020202020204" pitchFamily="34" charset="0"/>
              <a:cs typeface="Arial" panose="020B0604020202020204" pitchFamily="34" charset="0"/>
            </a:endParaRPr>
          </a:p>
        </p:txBody>
      </p:sp>
      <p:pic>
        <p:nvPicPr>
          <p:cNvPr id="12" name="Online Media 11" title="UK Children's Commissioners' joint report to UN Committee on the Rights of the Child">
            <a:hlinkClick r:id="" action="ppaction://media"/>
            <a:extLst>
              <a:ext uri="{FF2B5EF4-FFF2-40B4-BE49-F238E27FC236}">
                <a16:creationId xmlns:a16="http://schemas.microsoft.com/office/drawing/2014/main" id="{6FB88BE5-36C5-F75D-F012-6C3CFF155D4F}"/>
              </a:ext>
            </a:extLst>
          </p:cNvPr>
          <p:cNvPicPr>
            <a:picLocks noRot="1" noChangeAspect="1"/>
          </p:cNvPicPr>
          <p:nvPr>
            <a:videoFile r:link="rId1"/>
          </p:nvPr>
        </p:nvPicPr>
        <p:blipFill>
          <a:blip r:embed="rId4"/>
          <a:stretch>
            <a:fillRect/>
          </a:stretch>
        </p:blipFill>
        <p:spPr>
          <a:xfrm>
            <a:off x="6198100" y="5021967"/>
            <a:ext cx="1463197" cy="826707"/>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96111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489861" y="4434357"/>
            <a:ext cx="444315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725116" y="2221550"/>
            <a:ext cx="5370884"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Your school is part of a diverse society. People have different backgrounds, different interests, different beliefs, and values – do you think you have different ‘best interests’ from others among your peers? Should everyone be treated equally? What is the difference between equality and equity? Have a debate or discussion about the issues these questions raise, linking your points to Article 3 and the whole CRC.</a:t>
            </a:r>
          </a:p>
        </p:txBody>
      </p:sp>
      <p:sp>
        <p:nvSpPr>
          <p:cNvPr id="8" name="TextBox 7">
            <a:extLst>
              <a:ext uri="{FF2B5EF4-FFF2-40B4-BE49-F238E27FC236}">
                <a16:creationId xmlns:a16="http://schemas.microsoft.com/office/drawing/2014/main" id="{31773CE7-D42F-65B6-D206-69D99BDDECCC}"/>
              </a:ext>
            </a:extLst>
          </p:cNvPr>
          <p:cNvSpPr txBox="1"/>
          <p:nvPr/>
        </p:nvSpPr>
        <p:spPr>
          <a:xfrm>
            <a:off x="7477829" y="4506548"/>
            <a:ext cx="4511639"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Look at a recent news story involving children or young people. Discuss whether their best interests were a priority? Investigate if different countries place an equal emphasis on the best interests of their children. Feedback what you find out to your class.</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6427973" y="2422140"/>
            <a:ext cx="5452999"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Find out more about the ‘full text’ of Article 3 </a:t>
            </a:r>
            <a:r>
              <a:rPr lang="en-GB" sz="1800" b="1" i="0" dirty="0">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here</a:t>
            </a:r>
            <a:r>
              <a:rPr lang="en-GB" sz="1800" b="0" i="0" dirty="0">
                <a:solidFill>
                  <a:schemeClr val="bg1"/>
                </a:solidFill>
                <a:effectLst/>
                <a:latin typeface="Arial" panose="020B0604020202020204" pitchFamily="34" charset="0"/>
              </a:rPr>
              <a:t> - in particular 3.2 which references wellbeing. How does ‘best interests’ link to your wellbeing? </a:t>
            </a:r>
          </a:p>
          <a:p>
            <a:pPr algn="ctr"/>
            <a:endParaRPr lang="en-GB" dirty="0">
              <a:solidFill>
                <a:schemeClr val="bg1"/>
              </a:solidFill>
              <a:latin typeface="Arial" panose="020B0604020202020204" pitchFamily="34" charset="0"/>
            </a:endParaRPr>
          </a:p>
          <a:p>
            <a:pPr algn="ctr"/>
            <a:r>
              <a:rPr lang="en-GB" sz="1800" b="0" i="0" dirty="0">
                <a:solidFill>
                  <a:schemeClr val="bg1"/>
                </a:solidFill>
                <a:effectLst/>
                <a:latin typeface="Arial" panose="020B0604020202020204" pitchFamily="34" charset="0"/>
              </a:rPr>
              <a:t>List all the ways in which your school supports your wellbeing. </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25116" y="4554531"/>
            <a:ext cx="6609134"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Article 3 is about children’s best interests and Article 12 says you have a right to be involved in decisions that affect you – however, in some situations, adults (duty bearers) may make decisions in your best interest that you may not agree with. Can you think of an example? It may not always feel fair! Make up a hypothetical situation and hold a class debate.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30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870290"/>
          </a:xfrm>
        </p:spPr>
        <p:txBody>
          <a:bodyPr/>
          <a:lstStyle/>
          <a:p>
            <a:r>
              <a:rPr lang="en-GB" sz="1800" dirty="0">
                <a:latin typeface="Arial" panose="020B0604020202020204" pitchFamily="34" charset="0"/>
                <a:cs typeface="Arial" panose="020B0604020202020204" pitchFamily="34" charset="0"/>
              </a:rPr>
              <a:t>Find some time and space to be quiet and reflective.  Make yourself comfortable and thing about these questions…. </a:t>
            </a:r>
          </a:p>
          <a:p>
            <a:endParaRPr lang="en-GB"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425864"/>
            <a:ext cx="5433498" cy="3768452"/>
          </a:xfrm>
        </p:spPr>
        <p:txBody>
          <a:bodyPr>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What does ‘best interest’ mean to you?</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How do you get your voice heard when decisions are made that affect you?</a:t>
            </a: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If this is a struggle sometimes, who could you go to for help?</a:t>
            </a:r>
          </a:p>
        </p:txBody>
      </p:sp>
    </p:spTree>
    <p:extLst>
      <p:ext uri="{BB962C8B-B14F-4D97-AF65-F5344CB8AC3E}">
        <p14:creationId xmlns:p14="http://schemas.microsoft.com/office/powerpoint/2010/main" val="124856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47148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Article 3</a:t>
            </a:r>
          </a:p>
          <a:p>
            <a:pPr>
              <a:lnSpc>
                <a:spcPct val="150000"/>
              </a:lnSpc>
            </a:pPr>
            <a:r>
              <a:rPr lang="en-US" dirty="0">
                <a:solidFill>
                  <a:srgbClr val="00AEEF"/>
                </a:solidFill>
                <a:latin typeface="Arial" panose="020B0604020202020204" pitchFamily="34" charset="0"/>
                <a:cs typeface="Arial" panose="020B0604020202020204" pitchFamily="34" charset="0"/>
              </a:rPr>
              <a:t>Slide 4 &amp; 5</a:t>
            </a:r>
            <a:r>
              <a:rPr lang="en-US" dirty="0">
                <a:latin typeface="Arial" panose="020B0604020202020204" pitchFamily="34" charset="0"/>
                <a:cs typeface="Arial" panose="020B0604020202020204" pitchFamily="34" charset="0"/>
              </a:rPr>
              <a:t>: Exploring Article 3 - Question and Answers</a:t>
            </a:r>
          </a:p>
          <a:p>
            <a:pPr>
              <a:lnSpc>
                <a:spcPct val="150000"/>
              </a:lnSpc>
            </a:pPr>
            <a:r>
              <a:rPr lang="en-US" dirty="0">
                <a:solidFill>
                  <a:srgbClr val="00AEEF"/>
                </a:solidFill>
                <a:latin typeface="Arial" panose="020B0604020202020204" pitchFamily="34" charset="0"/>
                <a:cs typeface="Arial" panose="020B0604020202020204" pitchFamily="34" charset="0"/>
              </a:rPr>
              <a:t>Slide 6, 7 &amp; 8</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10 &amp; 11</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12</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621935"/>
            <a:ext cx="2469102" cy="533205"/>
          </a:xfrm>
        </p:spPr>
        <p:txBody>
          <a:bodyPr/>
          <a:lstStyle/>
          <a:p>
            <a:r>
              <a:rPr lang="en-US" sz="2800" dirty="0">
                <a:latin typeface="Arial Black" panose="020B0A04020102020204" pitchFamily="34" charset="0"/>
              </a:rPr>
              <a:t>ARTICLE 3</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65642" y="936327"/>
            <a:ext cx="5605597" cy="520619"/>
          </a:xfrm>
        </p:spPr>
        <p:txBody>
          <a:bodyPr/>
          <a:lstStyle/>
          <a:p>
            <a:r>
              <a:rPr lang="en-GB" sz="2400" dirty="0">
                <a:latin typeface="Arial" panose="020B0604020202020204" pitchFamily="34" charset="0"/>
                <a:cs typeface="Arial" panose="020B0604020202020204" pitchFamily="34" charset="0"/>
              </a:rPr>
              <a:t>Article 3 – Best Interests of the Child</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65642" y="1463432"/>
            <a:ext cx="5305424" cy="787518"/>
          </a:xfrm>
        </p:spPr>
        <p:txBody>
          <a:bodyPr>
            <a:noAutofit/>
          </a:bodyPr>
          <a:lstStyle/>
          <a:p>
            <a:pPr algn="l" rtl="0" fontAlgn="base"/>
            <a:r>
              <a:rPr lang="en-GB" dirty="0">
                <a:latin typeface="Arial" panose="020B0604020202020204" pitchFamily="34" charset="0"/>
                <a:cs typeface="Arial" panose="020B0604020202020204" pitchFamily="34" charset="0"/>
              </a:rPr>
              <a:t>The best interests of the child must be a top priority in all decisions and actions that affect children</a:t>
            </a: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459413" y="1564804"/>
            <a:ext cx="507685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Helen Trivers, RRSA Senior Professional Adviser, </a:t>
            </a:r>
          </a:p>
          <a:p>
            <a:r>
              <a:rPr lang="en-GB" sz="1600" dirty="0">
                <a:latin typeface="Arial" panose="020B0604020202020204" pitchFamily="34" charset="0"/>
                <a:cs typeface="Arial" panose="020B0604020202020204" pitchFamily="34" charset="0"/>
              </a:rPr>
              <a:t>introduces Article 3</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7" name="Online Media 6" title="Article 3 introduced by Helen Trivers, RRSA Professional Adviser">
            <a:hlinkClick r:id="" action="ppaction://media"/>
            <a:extLst>
              <a:ext uri="{FF2B5EF4-FFF2-40B4-BE49-F238E27FC236}">
                <a16:creationId xmlns:a16="http://schemas.microsoft.com/office/drawing/2014/main" id="{0390D7DA-124B-2561-17CA-FAA6D522A556}"/>
              </a:ext>
            </a:extLst>
          </p:cNvPr>
          <p:cNvPicPr>
            <a:picLocks noRot="1" noChangeAspect="1"/>
          </p:cNvPicPr>
          <p:nvPr>
            <a:videoFile r:link="rId1"/>
          </p:nvPr>
        </p:nvPicPr>
        <p:blipFill>
          <a:blip r:embed="rId4"/>
          <a:stretch>
            <a:fillRect/>
          </a:stretch>
        </p:blipFill>
        <p:spPr>
          <a:xfrm>
            <a:off x="798010" y="2688300"/>
            <a:ext cx="4296832" cy="2427710"/>
          </a:xfrm>
          <a:prstGeom prst="rect">
            <a:avLst/>
          </a:prstGeom>
        </p:spPr>
      </p:pic>
      <p:pic>
        <p:nvPicPr>
          <p:cNvPr id="8" name="Graphic 7">
            <a:extLst>
              <a:ext uri="{FF2B5EF4-FFF2-40B4-BE49-F238E27FC236}">
                <a16:creationId xmlns:a16="http://schemas.microsoft.com/office/drawing/2014/main" id="{728DFA23-DBAF-3F9C-8646-6A88EB47E2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65642" y="2250950"/>
            <a:ext cx="2284843" cy="3046457"/>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ARTICLE 3</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a:bodyPr>
          <a:lstStyle/>
          <a:p>
            <a:r>
              <a:rPr lang="en-GB" sz="2400" b="1" dirty="0">
                <a:solidFill>
                  <a:srgbClr val="00AEEF"/>
                </a:solidFill>
                <a:effectLst/>
                <a:latin typeface="Arial" panose="020B0604020202020204" pitchFamily="34" charset="0"/>
              </a:rPr>
              <a:t>Who </a:t>
            </a:r>
            <a:r>
              <a:rPr lang="en-GB" sz="2400" dirty="0">
                <a:effectLst/>
                <a:latin typeface="Arial" panose="020B0604020202020204" pitchFamily="34" charset="0"/>
              </a:rPr>
              <a:t>makes decisions that affect the lives of </a:t>
            </a:r>
            <a:r>
              <a:rPr lang="en-GB" sz="2400" b="1" dirty="0">
                <a:solidFill>
                  <a:srgbClr val="00AEEF"/>
                </a:solidFill>
                <a:effectLst/>
                <a:latin typeface="Arial" panose="020B0604020202020204" pitchFamily="34" charset="0"/>
              </a:rPr>
              <a:t>children and young people?</a:t>
            </a:r>
          </a:p>
        </p:txBody>
      </p:sp>
    </p:spTree>
    <p:extLst>
      <p:ext uri="{BB962C8B-B14F-4D97-AF65-F5344CB8AC3E}">
        <p14:creationId xmlns:p14="http://schemas.microsoft.com/office/powerpoint/2010/main" val="300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76665"/>
            <a:ext cx="4338534" cy="921003"/>
          </a:xfrm>
        </p:spPr>
        <p:txBody>
          <a:bodyPr/>
          <a:lstStyle/>
          <a:p>
            <a:r>
              <a:rPr lang="en-US" sz="2800" dirty="0">
                <a:latin typeface="Arial Black" panose="020B0A04020102020204" pitchFamily="34" charset="0"/>
              </a:rPr>
              <a:t>EXPLORING ARTICLE 3</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have any others on your list?</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146063"/>
            <a:ext cx="11471580" cy="3967061"/>
          </a:xfrm>
        </p:spPr>
        <p:txBody>
          <a:bodyPr numCol="2">
            <a:noAutofit/>
          </a:bodyPr>
          <a:lstStyle/>
          <a:p>
            <a:pPr marL="342900" lvl="0" indent="-342900">
              <a:lnSpc>
                <a:spcPct val="107000"/>
              </a:lnSpc>
              <a:buFont typeface="Symbol" panose="05050102010706020507" pitchFamily="18" charset="2"/>
              <a:buChar char=""/>
            </a:pPr>
            <a:r>
              <a:rPr lang="en-GB" sz="1800" dirty="0">
                <a:solidFill>
                  <a:srgbClr val="000000"/>
                </a:solidFill>
                <a:effectLst/>
                <a:latin typeface="Arial" panose="020B0604020202020204" pitchFamily="34" charset="0"/>
                <a:ea typeface="Calibri Light" panose="020F0302020204030204" pitchFamily="34" charset="0"/>
                <a:cs typeface="Arial" panose="020B0604020202020204" pitchFamily="34" charset="0"/>
              </a:rPr>
              <a:t>Parents or carers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90000"/>
              </a:lnSpc>
              <a:buFont typeface="Symbol" panose="05050102010706020507" pitchFamily="18" charset="2"/>
              <a:buChar char=""/>
            </a:pPr>
            <a:r>
              <a:rPr lang="en-GB" sz="1800" dirty="0">
                <a:solidFill>
                  <a:srgbClr val="000000"/>
                </a:solidFill>
                <a:effectLst/>
                <a:latin typeface="Arial" panose="020B0604020202020204" pitchFamily="34" charset="0"/>
                <a:ea typeface="Calibri Light" panose="020F0302020204030204" pitchFamily="34" charset="0"/>
                <a:cs typeface="Arial" panose="020B0604020202020204" pitchFamily="34" charset="0"/>
              </a:rPr>
              <a:t>Other family members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90000"/>
              </a:lnSpc>
              <a:buFont typeface="Symbol" panose="05050102010706020507" pitchFamily="18" charset="2"/>
              <a:buChar char=""/>
            </a:pPr>
            <a:r>
              <a:rPr lang="en-GB" sz="1800" dirty="0">
                <a:solidFill>
                  <a:srgbClr val="000000"/>
                </a:solidFill>
                <a:effectLst/>
                <a:latin typeface="Arial" panose="020B0604020202020204" pitchFamily="34" charset="0"/>
                <a:ea typeface="Calibri Light" panose="020F0302020204030204" pitchFamily="34" charset="0"/>
                <a:cs typeface="Arial" panose="020B0604020202020204" pitchFamily="34" charset="0"/>
              </a:rPr>
              <a:t>Teachers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90000"/>
              </a:lnSpc>
              <a:buFont typeface="Symbol" panose="05050102010706020507" pitchFamily="18" charset="2"/>
              <a:buChar char=""/>
            </a:pPr>
            <a:r>
              <a:rPr lang="en-GB" sz="1800" dirty="0">
                <a:solidFill>
                  <a:srgbClr val="000000"/>
                </a:solidFill>
                <a:effectLst/>
                <a:latin typeface="Arial" panose="020B0604020202020204" pitchFamily="34" charset="0"/>
                <a:ea typeface="Calibri Light" panose="020F0302020204030204" pitchFamily="34" charset="0"/>
                <a:cs typeface="Arial" panose="020B0604020202020204" pitchFamily="34" charset="0"/>
              </a:rPr>
              <a:t>Healthcare workers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90000"/>
              </a:lnSpc>
              <a:buFont typeface="Symbol" panose="05050102010706020507" pitchFamily="18" charset="2"/>
              <a:buChar char=""/>
            </a:pPr>
            <a:r>
              <a:rPr lang="en-GB" sz="1800" dirty="0">
                <a:solidFill>
                  <a:srgbClr val="000000"/>
                </a:solidFill>
                <a:effectLst/>
                <a:latin typeface="Arial" panose="020B0604020202020204" pitchFamily="34" charset="0"/>
                <a:ea typeface="Calibri Light" panose="020F0302020204030204" pitchFamily="34" charset="0"/>
                <a:cs typeface="Arial" panose="020B0604020202020204" pitchFamily="34" charset="0"/>
              </a:rPr>
              <a:t>Social workers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90000"/>
              </a:lnSpc>
              <a:buFont typeface="Symbol" panose="05050102010706020507" pitchFamily="18" charset="2"/>
              <a:buChar char=""/>
            </a:pPr>
            <a:r>
              <a:rPr lang="en-GB" sz="1800" dirty="0">
                <a:solidFill>
                  <a:srgbClr val="000000"/>
                </a:solidFill>
                <a:effectLst/>
                <a:latin typeface="Arial" panose="020B0604020202020204" pitchFamily="34" charset="0"/>
                <a:ea typeface="Calibri Light" panose="020F0302020204030204" pitchFamily="34" charset="0"/>
                <a:cs typeface="Arial" panose="020B0604020202020204" pitchFamily="34" charset="0"/>
              </a:rPr>
              <a:t>Sports coaches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90000"/>
              </a:lnSpc>
              <a:buFont typeface="Symbol" panose="05050102010706020507" pitchFamily="18" charset="2"/>
              <a:buChar char=""/>
            </a:pPr>
            <a:r>
              <a:rPr lang="en-GB" sz="1800" dirty="0">
                <a:solidFill>
                  <a:srgbClr val="000000"/>
                </a:solidFill>
                <a:effectLst/>
                <a:latin typeface="Arial" panose="020B0604020202020204" pitchFamily="34" charset="0"/>
                <a:ea typeface="Calibri Light" panose="020F0302020204030204" pitchFamily="34" charset="0"/>
                <a:cs typeface="Arial" panose="020B0604020202020204" pitchFamily="34" charset="0"/>
              </a:rPr>
              <a:t>Youth workers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90000"/>
              </a:lnSpc>
              <a:buFont typeface="Symbol" panose="05050102010706020507" pitchFamily="18" charset="2"/>
              <a:buChar char=""/>
            </a:pPr>
            <a:r>
              <a:rPr lang="en-GB" sz="1800" dirty="0">
                <a:solidFill>
                  <a:srgbClr val="000000"/>
                </a:solidFill>
                <a:effectLst/>
                <a:latin typeface="Arial" panose="020B0604020202020204" pitchFamily="34" charset="0"/>
                <a:ea typeface="Calibri Light" panose="020F0302020204030204" pitchFamily="34" charset="0"/>
                <a:cs typeface="Arial" panose="020B0604020202020204" pitchFamily="34" charset="0"/>
              </a:rPr>
              <a:t>Police officers</a:t>
            </a:r>
          </a:p>
          <a:p>
            <a:pPr marL="342900" lvl="0" indent="-342900">
              <a:lnSpc>
                <a:spcPct val="90000"/>
              </a:lnSpc>
              <a:buFont typeface="Symbol" panose="05050102010706020507" pitchFamily="18" charset="2"/>
              <a:buChar char=""/>
            </a:pPr>
            <a:endParaRPr lang="en-GB"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90000"/>
              </a:lnSpc>
              <a:buFont typeface="Symbol" panose="05050102010706020507" pitchFamily="18" charset="2"/>
              <a:buChar cha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90000"/>
              </a:lnSpc>
              <a:buFont typeface="Symbol" panose="05050102010706020507" pitchFamily="18" charset="2"/>
              <a:buChar char=""/>
            </a:pPr>
            <a:r>
              <a:rPr lang="en-GB" sz="1800" dirty="0">
                <a:solidFill>
                  <a:srgbClr val="000000"/>
                </a:solidFill>
                <a:effectLst/>
                <a:latin typeface="Arial" panose="020B0604020202020204" pitchFamily="34" charset="0"/>
                <a:ea typeface="Calibri Light" panose="020F0302020204030204" pitchFamily="34" charset="0"/>
                <a:cs typeface="Arial" panose="020B0604020202020204" pitchFamily="34" charset="0"/>
              </a:rPr>
              <a:t>Members of the government </a:t>
            </a:r>
          </a:p>
          <a:p>
            <a:pPr marL="342900" lvl="0" indent="-342900">
              <a:lnSpc>
                <a:spcPct val="90000"/>
              </a:lnSpc>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Local councils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90000"/>
              </a:lnSpc>
              <a:buFont typeface="Symbol" panose="05050102010706020507" pitchFamily="18" charset="2"/>
              <a:buChar char=""/>
            </a:pPr>
            <a:r>
              <a:rPr lang="en-GB" sz="1800" dirty="0">
                <a:solidFill>
                  <a:srgbClr val="000000"/>
                </a:solidFill>
                <a:effectLst/>
                <a:latin typeface="Arial" panose="020B0604020202020204" pitchFamily="34" charset="0"/>
                <a:ea typeface="Calibri Light" panose="020F0302020204030204" pitchFamily="34" charset="0"/>
                <a:cs typeface="Arial" panose="020B0604020202020204" pitchFamily="34" charset="0"/>
              </a:rPr>
              <a:t>Children’s Commissioners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90000"/>
              </a:lnSpc>
              <a:spcAft>
                <a:spcPts val="800"/>
              </a:spcAft>
              <a:buFont typeface="Symbol" panose="05050102010706020507" pitchFamily="18" charset="2"/>
              <a:buChar char=""/>
            </a:pPr>
            <a:r>
              <a:rPr lang="en-GB" sz="1800" dirty="0">
                <a:solidFill>
                  <a:srgbClr val="000000"/>
                </a:solidFill>
                <a:effectLst/>
                <a:latin typeface="Arial" panose="020B0604020202020204" pitchFamily="34" charset="0"/>
                <a:ea typeface="Calibri Light" panose="020F0302020204030204" pitchFamily="34" charset="0"/>
                <a:cs typeface="Arial" panose="020B0604020202020204" pitchFamily="34" charset="0"/>
              </a:rPr>
              <a:t>Court officials – judges, lawyers</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840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107015" y="2152816"/>
            <a:ext cx="4825998" cy="2062103"/>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rPr>
              <a:t>Listen to or read the book </a:t>
            </a:r>
            <a:r>
              <a:rPr lang="en-GB" sz="1600" b="1"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You Choose by Nick Sharratt and Pippa Goodhart</a:t>
            </a:r>
            <a:r>
              <a:rPr lang="en-GB" sz="1600" b="0" i="0" dirty="0">
                <a:solidFill>
                  <a:schemeClr val="bg1"/>
                </a:solidFill>
                <a:effectLst/>
                <a:latin typeface="Arial" panose="020B0604020202020204" pitchFamily="34" charset="0"/>
              </a:rPr>
              <a:t>. After reading ask children how they felt about making all of those decisions. Explain to them that adults make lots of decisions about children’s lives and that when they make these decisions, they have to think about what is best for children. Discuss a few examples of these decisions.</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49844" y="4531988"/>
            <a:ext cx="4476881" cy="2031325"/>
          </a:xfrm>
          <a:prstGeom prst="rect">
            <a:avLst/>
          </a:prstGeom>
          <a:noFill/>
        </p:spPr>
        <p:txBody>
          <a:bodyPr wrap="square" rtlCol="0">
            <a:spAutoFit/>
          </a:bodyPr>
          <a:lstStyle/>
          <a:p>
            <a:pPr algn="ctr"/>
            <a:r>
              <a:rPr lang="en-GB" i="0" dirty="0">
                <a:effectLst/>
                <a:latin typeface="Arial" panose="020B0604020202020204" pitchFamily="34" charset="0"/>
              </a:rPr>
              <a:t>In your school, there are many adults who look out for your best interests. Draw round your hand and on each finger write the name of a trusted adult you can go to if you feel worried. This will be called your “Trusted 5”. Maybe these could be displayed in your class.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17204" y="2291477"/>
            <a:ext cx="6402469" cy="1477328"/>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With the youngest children begin an exploration about what’s best for them and who decides.  Perhaps use a story such as The Very Hungry Caterpillar to explore that not all choices are necessarily wise. How do adults help to decide what’s best for children?</a:t>
            </a:r>
            <a:r>
              <a:rPr lang="en-GB" sz="1800" b="0" i="1"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7951047" y="4670487"/>
            <a:ext cx="3286663" cy="1754326"/>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Show the children this icon and discuss how it represents the message of Article 3.  Invite the class to create their own image for this article.</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pic>
        <p:nvPicPr>
          <p:cNvPr id="13" name="Graphic 12">
            <a:extLst>
              <a:ext uri="{FF2B5EF4-FFF2-40B4-BE49-F238E27FC236}">
                <a16:creationId xmlns:a16="http://schemas.microsoft.com/office/drawing/2014/main" id="{AEFF0ABD-CF55-6D5C-CEF4-9D82D3676A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0000" y="4632943"/>
            <a:ext cx="1315745" cy="1754326"/>
          </a:xfrm>
          <a:prstGeom prst="rect">
            <a:avLst/>
          </a:prstGeom>
        </p:spPr>
      </p:pic>
    </p:spTree>
    <p:extLst>
      <p:ext uri="{BB962C8B-B14F-4D97-AF65-F5344CB8AC3E}">
        <p14:creationId xmlns:p14="http://schemas.microsoft.com/office/powerpoint/2010/main" val="200233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1"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80323" y="2290645"/>
            <a:ext cx="5567260" cy="1754326"/>
          </a:xfrm>
          <a:prstGeom prst="rect">
            <a:avLst/>
          </a:prstGeom>
          <a:noFill/>
        </p:spPr>
        <p:txBody>
          <a:bodyPr wrap="square" rtlCol="0">
            <a:spAutoFit/>
          </a:bodyPr>
          <a:lstStyle/>
          <a:p>
            <a:pPr algn="ctr"/>
            <a:r>
              <a:rPr lang="en-GB" dirty="0">
                <a:solidFill>
                  <a:schemeClr val="bg1"/>
                </a:solidFill>
                <a:latin typeface="Arial" panose="020B0604020202020204" pitchFamily="34" charset="0"/>
              </a:rPr>
              <a:t>What do adults, as duty bearers, do to ensure your best interests in school and wider community? </a:t>
            </a:r>
          </a:p>
          <a:p>
            <a:pPr algn="ctr"/>
            <a:endParaRPr lang="en-GB" dirty="0">
              <a:solidFill>
                <a:schemeClr val="bg1"/>
              </a:solidFill>
              <a:latin typeface="Arial" panose="020B0604020202020204" pitchFamily="34" charset="0"/>
            </a:endParaRPr>
          </a:p>
          <a:p>
            <a:pPr algn="ctr"/>
            <a:r>
              <a:rPr lang="en-GB" dirty="0">
                <a:solidFill>
                  <a:schemeClr val="bg1"/>
                </a:solidFill>
                <a:latin typeface="Arial" panose="020B0604020202020204" pitchFamily="34" charset="0"/>
              </a:rPr>
              <a:t>Make a thank you card for a duty bearer who always thinks of the best of interests of children when they make decisions.</a:t>
            </a:r>
            <a:r>
              <a:rPr lang="en-GB" sz="1800" b="0" i="0" dirty="0">
                <a:solidFill>
                  <a:schemeClr val="bg1"/>
                </a:solidFill>
                <a:effectLst/>
                <a:latin typeface="Arial" panose="020B0604020202020204" pitchFamily="34" charset="0"/>
              </a:rPr>
              <a:t> </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6991254" y="4632943"/>
            <a:ext cx="4844465" cy="1754326"/>
          </a:xfrm>
          <a:prstGeom prst="rect">
            <a:avLst/>
          </a:prstGeom>
          <a:noFill/>
        </p:spPr>
        <p:txBody>
          <a:bodyPr wrap="square" rtlCol="0">
            <a:spAutoFit/>
          </a:bodyPr>
          <a:lstStyle/>
          <a:p>
            <a:pPr algn="ctr"/>
            <a:r>
              <a:rPr lang="en-GB" sz="1800" i="0" dirty="0">
                <a:effectLst/>
                <a:latin typeface="Arial" panose="020B0604020202020204" pitchFamily="34" charset="0"/>
              </a:rPr>
              <a:t>Treating children with dignity includes ensuring that children's best interests are met. What does dignity look like or mean to you in school, home and community? Create an acrostic poem with the word DIGNITY to help explain what it means to you.</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314170" y="2214955"/>
            <a:ext cx="3732198" cy="2062103"/>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Watch this very short video from the Children’s Commissioner’s team in Scotland. Discuss in class all the decisions that adults make that affect your life. See how many different things you can come up with. </a:t>
            </a:r>
            <a:r>
              <a:rPr lang="en-GB" sz="2000" b="0" i="0" dirty="0">
                <a:solidFill>
                  <a:srgbClr val="000000"/>
                </a:solidFill>
                <a:effectLst/>
                <a:latin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827229" y="4550990"/>
            <a:ext cx="5768242" cy="1723549"/>
          </a:xfrm>
          <a:prstGeom prst="rect">
            <a:avLst/>
          </a:prstGeom>
          <a:noFill/>
        </p:spPr>
        <p:txBody>
          <a:bodyPr wrap="square" rtlCol="0">
            <a:spAutoFit/>
          </a:bodyPr>
          <a:lstStyle/>
          <a:p>
            <a:pPr algn="ctr" rtl="0" fontAlgn="base"/>
            <a:r>
              <a:rPr lang="en-GB" i="0" dirty="0">
                <a:solidFill>
                  <a:schemeClr val="bg1"/>
                </a:solidFill>
                <a:effectLst/>
                <a:latin typeface="Arial" panose="020B0604020202020204" pitchFamily="34" charset="0"/>
                <a:cs typeface="Arial" panose="020B0604020202020204" pitchFamily="34" charset="0"/>
              </a:rPr>
              <a:t>Article 3 says that children should be protected and cared for to ensure their wellbeing – how does your school ensure you are protected and safe and that your wellbeing is supported? As a group or class, write a list of all the different things you can think of. </a:t>
            </a:r>
          </a:p>
          <a:p>
            <a:pPr algn="ctr" rtl="0" fontAlgn="base"/>
            <a:r>
              <a:rPr lang="en-GB" sz="1600" i="0" dirty="0">
                <a:solidFill>
                  <a:schemeClr val="bg1"/>
                </a:solidFill>
                <a:effectLst/>
                <a:latin typeface="Arial" panose="020B0604020202020204" pitchFamily="34" charset="0"/>
                <a:cs typeface="Arial" panose="020B0604020202020204" pitchFamily="34" charset="0"/>
              </a:rPr>
              <a:t> </a:t>
            </a:r>
          </a:p>
        </p:txBody>
      </p:sp>
      <p:pic>
        <p:nvPicPr>
          <p:cNvPr id="9" name="Online Media 8" title="Adults should act in your best interests">
            <a:hlinkClick r:id="" action="ppaction://media"/>
            <a:extLst>
              <a:ext uri="{FF2B5EF4-FFF2-40B4-BE49-F238E27FC236}">
                <a16:creationId xmlns:a16="http://schemas.microsoft.com/office/drawing/2014/main" id="{5BFA1961-C9CF-5C35-43BF-C89DBC8C08D9}"/>
              </a:ext>
            </a:extLst>
          </p:cNvPr>
          <p:cNvPicPr>
            <a:picLocks noRot="1" noChangeAspect="1"/>
          </p:cNvPicPr>
          <p:nvPr>
            <a:videoFile r:link="rId1"/>
          </p:nvPr>
        </p:nvPicPr>
        <p:blipFill>
          <a:blip r:embed="rId3"/>
          <a:stretch>
            <a:fillRect/>
          </a:stretch>
        </p:blipFill>
        <p:spPr>
          <a:xfrm>
            <a:off x="10140532" y="2336058"/>
            <a:ext cx="1687095" cy="953209"/>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Arial" panose="020B0604020202020204" pitchFamily="34" charset="0"/>
                <a:ea typeface="Times New Roman" panose="02020603050405020304" pitchFamily="18" charset="0"/>
              </a:rPr>
              <a:t>Find out who the Children’s Commissioner is in your country. What role do they play and how do they make sure that children’s best interests are met? Write a letter to your commissioner to find out what children's rights they are focusing on in your area – and anything else that interests you. Maybe they could help you with a particular campaign you have in mind.</a:t>
            </a:r>
            <a:endParaRPr lang="en-US" dirty="0"/>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A62055-B017-63E6-96AD-F128D198FEF1}"/>
              </a:ext>
            </a:extLst>
          </p:cNvPr>
          <p:cNvSpPr txBox="1"/>
          <p:nvPr/>
        </p:nvSpPr>
        <p:spPr>
          <a:xfrm>
            <a:off x="7939448" y="2251419"/>
            <a:ext cx="3993566" cy="1923604"/>
          </a:xfrm>
          <a:prstGeom prst="rect">
            <a:avLst/>
          </a:prstGeom>
          <a:noFill/>
        </p:spPr>
        <p:txBody>
          <a:bodyPr wrap="square" rtlCol="0">
            <a:spAutoFit/>
          </a:bodyPr>
          <a:lstStyle/>
          <a:p>
            <a:pPr algn="ctr"/>
            <a:r>
              <a:rPr lang="en-GB" sz="1700" dirty="0">
                <a:solidFill>
                  <a:srgbClr val="000000"/>
                </a:solidFill>
                <a:latin typeface="Arial" panose="020B0604020202020204" pitchFamily="34" charset="0"/>
              </a:rPr>
              <a:t>Your </a:t>
            </a:r>
            <a:r>
              <a:rPr lang="en-GB" sz="1700" b="0" i="0" dirty="0">
                <a:solidFill>
                  <a:srgbClr val="000000"/>
                </a:solidFill>
                <a:effectLst/>
                <a:latin typeface="Arial" panose="020B0604020202020204" pitchFamily="34" charset="0"/>
              </a:rPr>
              <a:t>parents or carers make many decisions that affect you. What sorts of decisions would you like to be more involved in? Think of why it is in your best interest to be more involved. Discuss in groups. How could you explain this at home?</a:t>
            </a:r>
            <a:endParaRPr lang="en-GB" sz="17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669319" y="2336058"/>
            <a:ext cx="6972451" cy="1477328"/>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Think about your day at school and who makes decisions in your best interest. What sorts of things do you get a say in? What sorts of things do adults make decisions on? Is this fair? Discuss in small groups your views on this and prepare to share with the rest of your class in a creative way that suits your skills.</a:t>
            </a:r>
            <a:endParaRPr lang="en-GB" dirty="0">
              <a:solidFill>
                <a:schemeClr val="bg1"/>
              </a:solidFill>
            </a:endParaRPr>
          </a:p>
        </p:txBody>
      </p:sp>
      <p:sp>
        <p:nvSpPr>
          <p:cNvPr id="7" name="Rectangle 6">
            <a:extLst>
              <a:ext uri="{FF2B5EF4-FFF2-40B4-BE49-F238E27FC236}">
                <a16:creationId xmlns:a16="http://schemas.microsoft.com/office/drawing/2014/main" id="{8586E8C9-069E-09C4-839B-3DBB31CD6271}"/>
              </a:ext>
            </a:extLst>
          </p:cNvPr>
          <p:cNvSpPr/>
          <p:nvPr/>
        </p:nvSpPr>
        <p:spPr>
          <a:xfrm>
            <a:off x="6893961"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41A8D19-837E-D473-FAE5-365317640DB5}"/>
              </a:ext>
            </a:extLst>
          </p:cNvPr>
          <p:cNvSpPr txBox="1"/>
          <p:nvPr/>
        </p:nvSpPr>
        <p:spPr>
          <a:xfrm>
            <a:off x="6901608" y="4540610"/>
            <a:ext cx="5039052" cy="1938992"/>
          </a:xfrm>
          <a:prstGeom prst="rect">
            <a:avLst/>
          </a:prstGeom>
          <a:noFill/>
        </p:spPr>
        <p:txBody>
          <a:bodyPr wrap="square" rtlCol="0">
            <a:spAutoFit/>
          </a:bodyPr>
          <a:lstStyle/>
          <a:p>
            <a:pPr algn="ctr"/>
            <a:r>
              <a:rPr lang="en-GB" sz="1500" i="0" dirty="0">
                <a:effectLst/>
                <a:latin typeface="Arial" panose="020B0604020202020204" pitchFamily="34" charset="0"/>
              </a:rPr>
              <a:t>Article 3 is about children’s best interests and Article 12 says you have a right to be involved in decisions that affect you – however, in some situations, duty bearers may make decisions in your best interest, that you may not agree with. Can you think of an example?  Is it always fair? Write about a real or imagined situation where a decision is made that a child doesn’t agree with. This could be a fair or unfair situation.</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85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73769" y="2258972"/>
            <a:ext cx="4137602" cy="1938992"/>
          </a:xfrm>
          <a:prstGeom prst="rect">
            <a:avLst/>
          </a:prstGeom>
          <a:noFill/>
        </p:spPr>
        <p:txBody>
          <a:bodyPr wrap="square" rtlCol="0">
            <a:spAutoFit/>
          </a:bodyPr>
          <a:lstStyle/>
          <a:p>
            <a:pPr algn="ctr"/>
            <a:r>
              <a:rPr lang="en-GB" sz="1500" b="0" i="0" dirty="0">
                <a:solidFill>
                  <a:srgbClr val="000000"/>
                </a:solidFill>
                <a:effectLst/>
                <a:latin typeface="Arial" panose="020B0604020202020204" pitchFamily="34" charset="0"/>
              </a:rPr>
              <a:t>Think about your life at school and in your local community. Who makes decisions in your best interest? What sorts of things do you get a say in? What sorts of things do adults make decisions on? Is this fair? Discuss in small groups your view on this and prepare to share with the rest of your class in a creative way that suits your skills.</a:t>
            </a:r>
            <a:endParaRPr lang="en-GB" sz="1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491351" y="4540610"/>
            <a:ext cx="3328073" cy="1938992"/>
          </a:xfrm>
          <a:prstGeom prst="rect">
            <a:avLst/>
          </a:prstGeom>
          <a:noFill/>
        </p:spPr>
        <p:txBody>
          <a:bodyPr wrap="square" rtlCol="0">
            <a:spAutoFit/>
          </a:bodyPr>
          <a:lstStyle/>
          <a:p>
            <a:pPr algn="ctr"/>
            <a:r>
              <a:rPr lang="en-GB" sz="1500" b="0" i="0" dirty="0">
                <a:solidFill>
                  <a:srgbClr val="000000"/>
                </a:solidFill>
                <a:effectLst/>
                <a:latin typeface="Arial" panose="020B0604020202020204" pitchFamily="34" charset="0"/>
              </a:rPr>
              <a:t>Where does your school let everyone know that they prioritise your best interests? For example, is it in your school’s handbook? Any policies? Displays? Your school’s website? Perhaps you could suggest a way for it to be more clear for everyone to see and understand. </a:t>
            </a:r>
            <a:endParaRPr lang="en-GB" sz="15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19674" y="2257646"/>
            <a:ext cx="6798633" cy="2031325"/>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Who are the duty bearers in your life and what is their role? How could your school show appreciation to the duty bearers who are always thinking of the best of interests of children and young people when they make decisions? Choose the best idea and work on it in a small group (for example thank you cards, notice in your bulletin/newsletter, duty bearer of the month, certificates, display boards). </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026932" y="4696657"/>
            <a:ext cx="7706285" cy="1477328"/>
          </a:xfrm>
          <a:prstGeom prst="rect">
            <a:avLst/>
          </a:prstGeom>
          <a:noFill/>
        </p:spPr>
        <p:txBody>
          <a:bodyPr wrap="square" rtlCol="0">
            <a:spAutoFit/>
          </a:bodyPr>
          <a:lstStyle/>
          <a:p>
            <a:pPr algn="ctr" rtl="0" fontAlgn="base"/>
            <a:r>
              <a:rPr lang="en-GB" i="0" dirty="0">
                <a:solidFill>
                  <a:schemeClr val="bg1"/>
                </a:solidFill>
                <a:effectLst/>
                <a:latin typeface="Arial" panose="020B0604020202020204" pitchFamily="34" charset="0"/>
              </a:rPr>
              <a:t>Imagine the adults in your school have suggested a change to something big like the school day or uniform. What kinds of things would they need to consider for the best interests of all young people? For example, gender identity, disabilities etc. Discuss in small groups or with partners what these considerations would be to prepare for a class discussion.</a:t>
            </a:r>
          </a:p>
        </p:txBody>
      </p:sp>
    </p:spTree>
    <p:extLst>
      <p:ext uri="{BB962C8B-B14F-4D97-AF65-F5344CB8AC3E}">
        <p14:creationId xmlns:p14="http://schemas.microsoft.com/office/powerpoint/2010/main" val="285797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4940</TotalTime>
  <Words>1866</Words>
  <Application>Microsoft Office PowerPoint</Application>
  <PresentationFormat>Widescreen</PresentationFormat>
  <Paragraphs>91</Paragraphs>
  <Slides>13</Slides>
  <Notes>2</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Black</vt:lpstr>
      <vt:lpstr>Calibri</vt:lpstr>
      <vt:lpstr>Open Sans</vt:lpstr>
      <vt:lpstr>Symbol</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Martin Russell</cp:lastModifiedBy>
  <cp:revision>167</cp:revision>
  <dcterms:created xsi:type="dcterms:W3CDTF">2022-01-18T14:28:30Z</dcterms:created>
  <dcterms:modified xsi:type="dcterms:W3CDTF">2023-02-08T10:20:16Z</dcterms:modified>
</cp:coreProperties>
</file>