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2_4A0C0E0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4" r:id="rId2"/>
    <p:sldId id="285" r:id="rId3"/>
    <p:sldId id="272" r:id="rId4"/>
    <p:sldId id="268" r:id="rId5"/>
    <p:sldId id="276" r:id="rId6"/>
    <p:sldId id="289" r:id="rId7"/>
    <p:sldId id="286" r:id="rId8"/>
    <p:sldId id="292" r:id="rId9"/>
    <p:sldId id="287" r:id="rId10"/>
    <p:sldId id="288" r:id="rId11"/>
    <p:sldId id="290" r:id="rId12"/>
    <p:sldId id="27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 id="{C5662BEB-831F-6686-7D59-80BE54901B5B}" name="Martin Russell" initials="MR" userId="S::martinr@unicef.org.uk::a3a2a494-309d-4d02-9201-5320153f72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AEEF"/>
    <a:srgbClr val="003B5E"/>
    <a:srgbClr val="FF6937"/>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3792" autoAdjust="0"/>
  </p:normalViewPr>
  <p:slideViewPr>
    <p:cSldViewPr snapToGrid="0">
      <p:cViewPr varScale="1">
        <p:scale>
          <a:sx n="67" d="100"/>
          <a:sy n="67" d="100"/>
        </p:scale>
        <p:origin x="900"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22_4A0C0E00.xml><?xml version="1.0" encoding="utf-8"?>
<p188:cmLst xmlns:a="http://schemas.openxmlformats.org/drawingml/2006/main" xmlns:r="http://schemas.openxmlformats.org/officeDocument/2006/relationships" xmlns:p188="http://schemas.microsoft.com/office/powerpoint/2018/8/main">
  <p188:cm id="{0D04EE16-D523-426B-8E24-E7E24A96DA1F}" authorId="{09619C74-98F6-4D6A-F9B6-5E5547497F99}" created="2023-01-27T11:00:39.943">
    <ac:deMkLst xmlns:ac="http://schemas.microsoft.com/office/drawing/2013/main/command">
      <pc:docMk xmlns:pc="http://schemas.microsoft.com/office/powerpoint/2013/main/command"/>
      <pc:sldMk xmlns:pc="http://schemas.microsoft.com/office/powerpoint/2013/main/command" cId="1242304000" sldId="290"/>
      <ac:spMk id="11" creationId="{D5AFE186-0D68-2DD9-BC8D-1CC5C10F8D39}"/>
    </ac:deMkLst>
    <p188:replyLst>
      <p188:reply id="{63CEC35C-C2E1-486A-839D-FC3E86A2070C}" authorId="{C5662BEB-831F-6686-7D59-80BE54901B5B}" created="2023-01-29T12:42:18.005">
        <p188:txBody>
          <a:bodyPr/>
          <a:lstStyle/>
          <a:p>
            <a:r>
              <a:rPr lang="en-GB"/>
              <a:t>Think this is it and I have also added a link to the speech at the inauguration.</a:t>
            </a:r>
          </a:p>
        </p188:txBody>
      </p188:reply>
    </p188:replyLst>
    <p188:txBody>
      <a:bodyPr/>
      <a:lstStyle/>
      <a:p>
        <a:r>
          <a:rPr lang="en-GB"/>
          <a:t>There was no link for the Amanda Gorman video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1/29/2023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132269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45566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2216491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39F1D-39F5-7F78-9B99-703D80A0EC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20" b="9804"/>
          <a:stretch/>
        </p:blipFill>
        <p:spPr>
          <a:xfrm>
            <a:off x="0" y="-1"/>
            <a:ext cx="12192000" cy="6858001"/>
          </a:xfrm>
          <a:prstGeom prst="rect">
            <a:avLst/>
          </a:prstGeom>
        </p:spPr>
      </p:pic>
      <p:sp>
        <p:nvSpPr>
          <p:cNvPr id="5" name="Title 1">
            <a:extLst>
              <a:ext uri="{FF2B5EF4-FFF2-40B4-BE49-F238E27FC236}">
                <a16:creationId xmlns:a16="http://schemas.microsoft.com/office/drawing/2014/main" id="{D751A4D2-FB81-F9A2-E543-E5834D75C92E}"/>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6" name="Picture 5">
            <a:extLst>
              <a:ext uri="{FF2B5EF4-FFF2-40B4-BE49-F238E27FC236}">
                <a16:creationId xmlns:a16="http://schemas.microsoft.com/office/drawing/2014/main" id="{84D10D91-8B1D-E799-521B-3F62678703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43766" y="5185814"/>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TPEEVobqP0&amp;t=8s" TargetMode="External"/><Relationship Id="rId2" Type="http://schemas.openxmlformats.org/officeDocument/2006/relationships/slideLayout" Target="../slideLayouts/slideLayout17.xml"/><Relationship Id="rId1" Type="http://schemas.openxmlformats.org/officeDocument/2006/relationships/video" Target="https://www.youtube.com/embed/zTPEEVobqP0?feature=oembed"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zaZBgqfEa1E" TargetMode="External"/><Relationship Id="rId3" Type="http://schemas.openxmlformats.org/officeDocument/2006/relationships/slideLayout" Target="../slideLayouts/slideLayout16.xml"/><Relationship Id="rId7" Type="http://schemas.openxmlformats.org/officeDocument/2006/relationships/hyperlink" Target="https://www.youtube.com/watch?v=LZ055ilIiN4" TargetMode="External"/><Relationship Id="rId2" Type="http://schemas.openxmlformats.org/officeDocument/2006/relationships/video" Target="https://www.youtube.com/embed/uBL7td5sozk?feature=oembed" TargetMode="External"/><Relationship Id="rId1" Type="http://schemas.openxmlformats.org/officeDocument/2006/relationships/video" Target="https://www.youtube.com/embed/geMOuJZ20Ic?feature=oembed" TargetMode="External"/><Relationship Id="rId6" Type="http://schemas.openxmlformats.org/officeDocument/2006/relationships/hyperlink" Target="https://youtu.be/uBL7td5sozk" TargetMode="External"/><Relationship Id="rId11" Type="http://schemas.openxmlformats.org/officeDocument/2006/relationships/image" Target="../media/image18.jpeg"/><Relationship Id="rId5" Type="http://schemas.openxmlformats.org/officeDocument/2006/relationships/hyperlink" Target="https://www.youtube.com/watch?v=geMOuJZ20Ic&amp;feature=youtu.be" TargetMode="External"/><Relationship Id="rId10" Type="http://schemas.openxmlformats.org/officeDocument/2006/relationships/image" Target="../media/image20.jpeg"/><Relationship Id="rId4" Type="http://schemas.microsoft.com/office/2018/10/relationships/comments" Target="../comments/modernComment_122_4A0C0E00.xml"/><Relationship Id="rId9" Type="http://schemas.openxmlformats.org/officeDocument/2006/relationships/hyperlink" Target="https://www.unicef.org.uk/working-with-young-people/youth-advocacy-toolk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0.xml"/><Relationship Id="rId1" Type="http://schemas.openxmlformats.org/officeDocument/2006/relationships/video" Target="https://www.youtube.com/embed/oxtvhISKsR8?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ScFgc_MoOas" TargetMode="External"/><Relationship Id="rId2" Type="http://schemas.openxmlformats.org/officeDocument/2006/relationships/slideLayout" Target="../slideLayouts/slideLayout6.xml"/><Relationship Id="rId1" Type="http://schemas.openxmlformats.org/officeDocument/2006/relationships/video" Target="https://www.youtube.com/embed/ScFgc_MoOas?feature=oembed" TargetMode="Externa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4.xml"/><Relationship Id="rId7" Type="http://schemas.openxmlformats.org/officeDocument/2006/relationships/image" Target="../media/image15.jpeg"/><Relationship Id="rId2" Type="http://schemas.openxmlformats.org/officeDocument/2006/relationships/video" Target="https://www.youtube.com/embed/eGkQrnMECf0?feature=oembed" TargetMode="External"/><Relationship Id="rId1" Type="http://schemas.openxmlformats.org/officeDocument/2006/relationships/video" Target="https://www.youtube.com/embed/B0zyNIgtuDA?feature=oembed" TargetMode="External"/><Relationship Id="rId6" Type="http://schemas.openxmlformats.org/officeDocument/2006/relationships/hyperlink" Target="https://youtu.be/eGkQrnMECf0" TargetMode="External"/><Relationship Id="rId5" Type="http://schemas.openxmlformats.org/officeDocument/2006/relationships/hyperlink" Target="https://youtu.be/B0zyNIgtuDA" TargetMode="Externa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ideo" Target="https://www.youtube.com/embed/oGfu9IfQrVc?feature=oembed" TargetMode="External"/><Relationship Id="rId5" Type="http://schemas.openxmlformats.org/officeDocument/2006/relationships/image" Target="../media/image17.jpeg"/><Relationship Id="rId4" Type="http://schemas.openxmlformats.org/officeDocument/2006/relationships/hyperlink" Target="https://youtu.be/oGfu9IfQrVc"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ideo" Target="https://www.youtube.com/embed/uBL7td5sozk?feature=oembed" TargetMode="External"/><Relationship Id="rId6" Type="http://schemas.openxmlformats.org/officeDocument/2006/relationships/image" Target="../media/image18.jpeg"/><Relationship Id="rId5" Type="http://schemas.openxmlformats.org/officeDocument/2006/relationships/hyperlink" Target="https://youtu.be/-sbzPt-KACI" TargetMode="External"/><Relationship Id="rId4" Type="http://schemas.openxmlformats.org/officeDocument/2006/relationships/hyperlink" Target="https://youtu.be/uBL7td5soz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962293" y="-1004435"/>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UNICEF/Dawe</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666754" y="2382766"/>
            <a:ext cx="4181833"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Using a top news story from a trusted organisation’s website as inspiration, run a class debate on one of the issues reported. </a:t>
            </a:r>
          </a:p>
          <a:p>
            <a:pPr algn="ctr"/>
            <a:r>
              <a:rPr lang="en-GB" sz="1800" b="0" i="0" dirty="0">
                <a:solidFill>
                  <a:srgbClr val="000000"/>
                </a:solidFill>
                <a:effectLst/>
                <a:latin typeface="Arial" panose="020B0604020202020204" pitchFamily="34" charset="0"/>
              </a:rPr>
              <a:t>How will you be sure to include a range of opinions? </a:t>
            </a:r>
          </a:p>
        </p:txBody>
      </p:sp>
      <p:sp>
        <p:nvSpPr>
          <p:cNvPr id="10" name="TextBox 9">
            <a:extLst>
              <a:ext uri="{FF2B5EF4-FFF2-40B4-BE49-F238E27FC236}">
                <a16:creationId xmlns:a16="http://schemas.microsoft.com/office/drawing/2014/main" id="{23FB570D-B234-3922-9DE8-4A90483EA3F9}"/>
              </a:ext>
            </a:extLst>
          </p:cNvPr>
          <p:cNvSpPr txBox="1"/>
          <p:nvPr/>
        </p:nvSpPr>
        <p:spPr>
          <a:xfrm>
            <a:off x="732524" y="4655716"/>
            <a:ext cx="7178345" cy="1559209"/>
          </a:xfrm>
          <a:prstGeom prst="rect">
            <a:avLst/>
          </a:prstGeom>
          <a:noFill/>
        </p:spPr>
        <p:txBody>
          <a:bodyPr wrap="square" rtlCol="0">
            <a:spAutoFit/>
          </a:bodyPr>
          <a:lstStyle/>
          <a:p>
            <a:pPr lvl="0" algn="ctr">
              <a:lnSpc>
                <a:spcPct val="107000"/>
              </a:lnSpc>
              <a:spcAft>
                <a:spcPts val="800"/>
              </a:spcAft>
            </a:pP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 is a crime to harass someone because of their race, gender, sexuality, disability, or religious beliefs. Article 13 is also a human right. It is important that while expressing yourself, you do not stop others from enjoying their rights. Talk about why this is important or research the impact of hate speech on the rights of others.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861049" y="2336058"/>
            <a:ext cx="3789994" cy="1754326"/>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Watch </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3"/>
              </a:rPr>
              <a:t>this video </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about differing opinions within friendships. What did you hear that you agreed with? Discuss how you deal with different viewpoints in your friendship groups.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08575"/>
            <a:ext cx="3708955" cy="2031325"/>
          </a:xfrm>
          <a:prstGeom prst="rect">
            <a:avLst/>
          </a:prstGeom>
          <a:noFill/>
        </p:spPr>
        <p:txBody>
          <a:bodyPr wrap="square" rtlCol="0">
            <a:spAutoFit/>
          </a:bodyPr>
          <a:lstStyle/>
          <a:p>
            <a:pPr algn="ctr"/>
            <a:r>
              <a:rPr lang="en-GB" sz="1800" dirty="0">
                <a:effectLst/>
                <a:latin typeface="Arial" panose="020B0604020202020204" pitchFamily="34" charset="0"/>
                <a:ea typeface="Calibri" panose="020F0502020204030204" pitchFamily="34" charset="0"/>
                <a:cs typeface="Times New Roman" panose="02020603050405020304" pitchFamily="18" charset="0"/>
              </a:rPr>
              <a:t>Are there some views that you hold very strongly now that differ significantly from what you previously thought? Tell this as a story called </a:t>
            </a:r>
            <a:r>
              <a:rPr lang="en-GB" sz="1800" i="1" dirty="0">
                <a:effectLst/>
                <a:latin typeface="Arial" panose="020B0604020202020204" pitchFamily="34" charset="0"/>
                <a:ea typeface="Calibri" panose="020F0502020204030204" pitchFamily="34" charset="0"/>
                <a:cs typeface="Times New Roman" panose="02020603050405020304" pitchFamily="18" charset="0"/>
              </a:rPr>
              <a:t>‘I’ve changed my mind’</a:t>
            </a:r>
            <a:r>
              <a:rPr lang="en-GB" sz="1800" dirty="0">
                <a:effectLst/>
                <a:latin typeface="Arial" panose="020B0604020202020204" pitchFamily="34" charset="0"/>
                <a:ea typeface="Calibri" panose="020F0502020204030204" pitchFamily="34" charset="0"/>
                <a:cs typeface="Times New Roman" panose="02020603050405020304" pitchFamily="18" charset="0"/>
              </a:rPr>
              <a:t> or share with a group in class how the change happened.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Online Media 11" title="Are You Friends with People That Have Different Opinions?">
            <a:hlinkClick r:id="" action="ppaction://media"/>
            <a:extLst>
              <a:ext uri="{FF2B5EF4-FFF2-40B4-BE49-F238E27FC236}">
                <a16:creationId xmlns:a16="http://schemas.microsoft.com/office/drawing/2014/main" id="{9AF08575-98CE-4826-6BA4-0911DCB1D630}"/>
              </a:ext>
            </a:extLst>
          </p:cNvPr>
          <p:cNvPicPr>
            <a:picLocks noRot="1" noChangeAspect="1"/>
          </p:cNvPicPr>
          <p:nvPr>
            <a:videoFile r:link="rId1"/>
          </p:nvPr>
        </p:nvPicPr>
        <p:blipFill>
          <a:blip r:embed="rId4"/>
          <a:stretch>
            <a:fillRect/>
          </a:stretch>
        </p:blipFill>
        <p:spPr>
          <a:xfrm>
            <a:off x="4848261" y="2424994"/>
            <a:ext cx="2540000" cy="1435100"/>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2286748"/>
            <a:ext cx="3511918" cy="1855573"/>
          </a:xfrm>
          <a:prstGeom prst="rect">
            <a:avLst/>
          </a:prstGeom>
          <a:noFill/>
        </p:spPr>
        <p:txBody>
          <a:bodyPr wrap="square" rtlCol="0">
            <a:spAutoFit/>
          </a:bodyPr>
          <a:lstStyle/>
          <a:p>
            <a:pPr lvl="0" algn="ct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Watch </a:t>
            </a:r>
            <a:r>
              <a:rPr lang="en-GB" sz="1800" b="1" dirty="0">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this video </a:t>
            </a:r>
            <a:r>
              <a:rPr lang="en-GB" sz="1800" dirty="0">
                <a:effectLst/>
                <a:latin typeface="Arial" panose="020B0604020202020204" pitchFamily="34" charset="0"/>
                <a:ea typeface="Calibri" panose="020F0502020204030204" pitchFamily="34" charset="0"/>
                <a:cs typeface="Times New Roman" panose="02020603050405020304" pitchFamily="18" charset="0"/>
              </a:rPr>
              <a:t>from Amnesty International and then use their website to find out about how freedom of expression is not always allowed in a number of countries.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528740" y="4494443"/>
            <a:ext cx="4760555" cy="2031325"/>
          </a:xfrm>
          <a:prstGeom prst="rect">
            <a:avLst/>
          </a:prstGeom>
          <a:noFill/>
        </p:spPr>
        <p:txBody>
          <a:bodyPr wrap="square" rtlCol="0">
            <a:spAutoFit/>
          </a:bodyPr>
          <a:lstStyle/>
          <a:p>
            <a:pPr algn="ctr"/>
            <a:r>
              <a:rPr lang="en-GB" sz="1800" b="0" i="0" dirty="0">
                <a:effectLst/>
                <a:latin typeface="Arial" panose="020B0604020202020204" pitchFamily="34" charset="0"/>
              </a:rPr>
              <a:t>Watch </a:t>
            </a:r>
            <a:r>
              <a:rPr lang="en-GB" sz="1800" b="1" i="0" dirty="0">
                <a:effectLst/>
                <a:latin typeface="Arial" panose="020B0604020202020204" pitchFamily="34" charset="0"/>
                <a:hlinkClick r:id="rId6">
                  <a:extLst>
                    <a:ext uri="{A12FA001-AC4F-418D-AE19-62706E023703}">
                      <ahyp:hlinkClr xmlns:ahyp="http://schemas.microsoft.com/office/drawing/2018/hyperlinkcolor" val="tx"/>
                    </a:ext>
                  </a:extLst>
                </a:hlinkClick>
              </a:rPr>
              <a:t>this video </a:t>
            </a:r>
            <a:r>
              <a:rPr lang="en-GB" sz="1800" b="0" i="0" dirty="0">
                <a:effectLst/>
                <a:latin typeface="Arial" panose="020B0604020202020204" pitchFamily="34" charset="0"/>
              </a:rPr>
              <a:t>of Greta Thunberg addressing adults at COP26 for inspiration. Investigate some other activists or campaigners. What are the skills and strategies they use to strengthen the communication of their views. Discuss such techniques in an English lesson.</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342436" y="2257646"/>
            <a:ext cx="5452999" cy="1815882"/>
          </a:xfrm>
          <a:prstGeom prst="rect">
            <a:avLst/>
          </a:prstGeom>
          <a:noFill/>
        </p:spPr>
        <p:txBody>
          <a:bodyPr wrap="square" rtlCol="0">
            <a:spAutoFit/>
          </a:bodyPr>
          <a:lstStyle/>
          <a:p>
            <a:pPr algn="ctr"/>
            <a:r>
              <a:rPr lang="en-GB" sz="1600" dirty="0">
                <a:solidFill>
                  <a:schemeClr val="bg1"/>
                </a:solidFill>
                <a:effectLst/>
                <a:latin typeface="Arial" panose="020B0604020202020204" pitchFamily="34" charset="0"/>
                <a:ea typeface="Calibri" panose="020F0502020204030204" pitchFamily="34" charset="0"/>
              </a:rPr>
              <a:t>You may have seen young poet and activist Amanda Gorman perform her poem </a:t>
            </a:r>
            <a:r>
              <a:rPr lang="en-GB" sz="1600" dirty="0">
                <a:solidFill>
                  <a:schemeClr val="bg1"/>
                </a:solidFill>
                <a:effectLst/>
                <a:latin typeface="Arial" panose="020B0604020202020204" pitchFamily="34" charset="0"/>
                <a:ea typeface="Calibri" panose="020F0502020204030204" pitchFamily="34" charset="0"/>
                <a:hlinkClick r:id="rId7"/>
              </a:rPr>
              <a:t>The Hill We Climb </a:t>
            </a:r>
            <a:r>
              <a:rPr lang="en-GB" sz="1600" dirty="0">
                <a:solidFill>
                  <a:schemeClr val="bg1"/>
                </a:solidFill>
                <a:effectLst/>
                <a:latin typeface="Arial" panose="020B0604020202020204" pitchFamily="34" charset="0"/>
                <a:ea typeface="Calibri" panose="020F0502020204030204" pitchFamily="34" charset="0"/>
              </a:rPr>
              <a:t>at the inauguration of US President Joe Biden.  </a:t>
            </a:r>
            <a:r>
              <a:rPr lang="en-GB" sz="1600" dirty="0">
                <a:solidFill>
                  <a:schemeClr val="bg1"/>
                </a:solidFill>
                <a:effectLst/>
                <a:latin typeface="Arial" panose="020B0604020202020204" pitchFamily="34" charset="0"/>
                <a:ea typeface="Calibri" panose="020F0502020204030204" pitchFamily="34" charset="0"/>
                <a:hlinkClick r:id="rId8"/>
              </a:rPr>
              <a:t>In this video</a:t>
            </a:r>
            <a:r>
              <a:rPr lang="en-GB" sz="1600" dirty="0">
                <a:solidFill>
                  <a:schemeClr val="bg1"/>
                </a:solidFill>
                <a:effectLst/>
                <a:latin typeface="Arial" panose="020B0604020202020204" pitchFamily="34" charset="0"/>
                <a:ea typeface="Calibri" panose="020F0502020204030204" pitchFamily="34" charset="0"/>
              </a:rPr>
              <a:t>, she explains how poetry is her way of expressing her views and opinions.  How do you express yourself?  Write a poem, draw a picture, compose a song or find another way to share how you feel.</a:t>
            </a:r>
            <a:r>
              <a:rPr lang="en-GB" sz="1600" b="0" i="0" dirty="0">
                <a:solidFill>
                  <a:schemeClr val="bg1"/>
                </a:solidFill>
                <a:effectLst/>
                <a:latin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587649" y="4549676"/>
            <a:ext cx="4247576"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rPr>
              <a:t>One way to express your opinions is to campaign for change. UNICEF UK’s </a:t>
            </a:r>
            <a:r>
              <a:rPr lang="en-GB" sz="1600" b="1" i="0" dirty="0">
                <a:solidFill>
                  <a:schemeClr val="bg1"/>
                </a:solidFill>
                <a:effectLst/>
                <a:latin typeface="Arial" panose="020B0604020202020204" pitchFamily="34" charset="0"/>
                <a:hlinkClick r:id="rId9">
                  <a:extLst>
                    <a:ext uri="{A12FA001-AC4F-418D-AE19-62706E023703}">
                      <ahyp:hlinkClr xmlns:ahyp="http://schemas.microsoft.com/office/drawing/2018/hyperlinkcolor" val="tx"/>
                    </a:ext>
                  </a:extLst>
                </a:hlinkClick>
              </a:rPr>
              <a:t>Youth Advocacy Toolkit</a:t>
            </a:r>
            <a:r>
              <a:rPr lang="en-GB" sz="1600" b="0" i="0" dirty="0">
                <a:solidFill>
                  <a:schemeClr val="bg1"/>
                </a:solidFill>
                <a:effectLst/>
                <a:latin typeface="Arial" panose="020B0604020202020204" pitchFamily="34" charset="0"/>
              </a:rPr>
              <a:t> is designed to help young people to identify an issue and to express their views about it, to bring about change. Have a look and perhaps have a go.</a:t>
            </a:r>
            <a:endParaRPr lang="en-GB" sz="1600" dirty="0">
              <a:solidFill>
                <a:schemeClr val="bg1"/>
              </a:solidFill>
              <a:latin typeface="Arial" panose="020B0604020202020204" pitchFamily="34" charset="0"/>
              <a:cs typeface="Arial" panose="020B0604020202020204" pitchFamily="34" charset="0"/>
            </a:endParaRPr>
          </a:p>
        </p:txBody>
      </p:sp>
      <p:pic>
        <p:nvPicPr>
          <p:cNvPr id="15" name="Online Media 14" title="Freedom of Expression">
            <a:hlinkClick r:id="" action="ppaction://media"/>
            <a:extLst>
              <a:ext uri="{FF2B5EF4-FFF2-40B4-BE49-F238E27FC236}">
                <a16:creationId xmlns:a16="http://schemas.microsoft.com/office/drawing/2014/main" id="{FA11EAF4-EF7E-5E97-CBC2-B1BA5A7869FE}"/>
              </a:ext>
            </a:extLst>
          </p:cNvPr>
          <p:cNvPicPr>
            <a:picLocks noRot="1" noChangeAspect="1"/>
          </p:cNvPicPr>
          <p:nvPr>
            <a:videoFile r:link="rId1"/>
          </p:nvPr>
        </p:nvPicPr>
        <p:blipFill>
          <a:blip r:embed="rId10"/>
          <a:stretch>
            <a:fillRect/>
          </a:stretch>
        </p:blipFill>
        <p:spPr>
          <a:xfrm>
            <a:off x="4040659" y="2355032"/>
            <a:ext cx="1900828" cy="1073968"/>
          </a:xfrm>
          <a:prstGeom prst="rect">
            <a:avLst/>
          </a:prstGeom>
        </p:spPr>
      </p:pic>
      <p:pic>
        <p:nvPicPr>
          <p:cNvPr id="17" name="Online Media 16" title="Greta Thunberg full speech from Glasgow COP26 or &quot;Global North Greenwash Festival&quot;">
            <a:hlinkClick r:id="" action="ppaction://media"/>
            <a:extLst>
              <a:ext uri="{FF2B5EF4-FFF2-40B4-BE49-F238E27FC236}">
                <a16:creationId xmlns:a16="http://schemas.microsoft.com/office/drawing/2014/main" id="{D52F81A9-8405-773D-7BC7-4B1018EAB279}"/>
              </a:ext>
            </a:extLst>
          </p:cNvPr>
          <p:cNvPicPr>
            <a:picLocks noRot="1" noChangeAspect="1"/>
          </p:cNvPicPr>
          <p:nvPr>
            <a:videoFile r:link="rId2"/>
          </p:nvPr>
        </p:nvPicPr>
        <p:blipFill>
          <a:blip r:embed="rId11"/>
          <a:stretch>
            <a:fillRect/>
          </a:stretch>
        </p:blipFill>
        <p:spPr>
          <a:xfrm>
            <a:off x="5289295" y="4581007"/>
            <a:ext cx="2021007" cy="1141869"/>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5"/>
                </p:tgtEl>
              </p:cMediaNode>
            </p:video>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5"/>
                                        </p:tgtEl>
                                      </p:cBhvr>
                                    </p:cmd>
                                  </p:childTnLst>
                                </p:cTn>
                              </p:par>
                            </p:childTnLst>
                          </p:cTn>
                        </p:par>
                      </p:childTnLst>
                    </p:cTn>
                  </p:par>
                </p:childTnLst>
              </p:cTn>
              <p:nextCondLst>
                <p:cond evt="onClick" delay="0">
                  <p:tgtEl>
                    <p:spTgt spid="15"/>
                  </p:tgtEl>
                </p:cond>
              </p:nextCondLst>
            </p:seq>
            <p:video>
              <p:cMediaNode vol="80000">
                <p:cTn id="17" fill="hold" display="0">
                  <p:stCondLst>
                    <p:cond delay="indefinite"/>
                  </p:stCondLst>
                </p:cTn>
                <p:tgtEl>
                  <p:spTgt spid="17"/>
                </p:tgtEl>
              </p:cMediaNode>
            </p:video>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7"/>
                                        </p:tgtEl>
                                      </p:cBhvr>
                                    </p:cmd>
                                  </p:childTnLst>
                                </p:cTn>
                              </p:par>
                            </p:childTnLst>
                          </p:cTn>
                        </p:par>
                      </p:childTnLst>
                    </p:cTn>
                  </p:par>
                </p:childTnLst>
              </p:cTn>
              <p:nextCondLst>
                <p:cond evt="onClick" delay="0">
                  <p:tgtEl>
                    <p:spTgt spid="17"/>
                  </p:tgtEl>
                </p:cond>
              </p:nextCondLst>
            </p:seq>
          </p:childTnLst>
        </p:cTn>
      </p:par>
    </p:tnLst>
  </p:timing>
  <p:extLst>
    <p:ext uri="{6950BFC3-D8DA-4A85-94F7-54DA5524770B}">
      <p188:commentRel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864228"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864122" y="1395067"/>
            <a:ext cx="5305425" cy="870290"/>
          </a:xfrm>
        </p:spPr>
        <p:txBody>
          <a:bodyPr/>
          <a:lstStyle/>
          <a:p>
            <a:r>
              <a:rPr lang="en-GB" sz="1800" dirty="0">
                <a:effectLst/>
                <a:latin typeface="Calibri" panose="020F0502020204030204" pitchFamily="34" charset="0"/>
                <a:ea typeface="Calibri" panose="020F0502020204030204" pitchFamily="34" charset="0"/>
              </a:rPr>
              <a:t>Watch this short story (it may seem to be aimed at younger children but there is a message for everyone!) </a:t>
            </a:r>
          </a:p>
          <a:p>
            <a:r>
              <a:rPr lang="en-GB" sz="1800" dirty="0">
                <a:effectLst/>
                <a:latin typeface="Calibri" panose="020F0502020204030204" pitchFamily="34" charset="0"/>
                <a:ea typeface="Calibri" panose="020F0502020204030204" pitchFamily="34" charset="0"/>
              </a:rPr>
              <a:t>Then….</a:t>
            </a: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864122" y="2425864"/>
            <a:ext cx="5433498" cy="3768452"/>
          </a:xfrm>
        </p:spPr>
        <p:txBody>
          <a:bodyPr>
            <a:noAutofit/>
          </a:bodyPr>
          <a:lstStyle/>
          <a:p>
            <a:pPr marL="0" indent="0" fontAlgn="base">
              <a:buNone/>
            </a:pPr>
            <a:r>
              <a:rPr lang="en-GB"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pend a few minutes thinking about these questions…</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What ideas do you have to make things better?  In your life? At home? At school?</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Do you think it’s important to listen to get ideas from lots of different people?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How can your school encourage people to share their ideas and show that they’re listening?</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Online Media 3" title="📚What Do You Do With An Idea? // A READ ALOUD">
            <a:hlinkClick r:id="" action="ppaction://media"/>
            <a:extLst>
              <a:ext uri="{FF2B5EF4-FFF2-40B4-BE49-F238E27FC236}">
                <a16:creationId xmlns:a16="http://schemas.microsoft.com/office/drawing/2014/main" id="{4A91E538-766E-6B1B-001A-FFEFEABEC1BF}"/>
              </a:ext>
            </a:extLst>
          </p:cNvPr>
          <p:cNvPicPr>
            <a:picLocks noRot="1" noChangeAspect="1"/>
          </p:cNvPicPr>
          <p:nvPr>
            <a:videoFile r:link="rId1"/>
          </p:nvPr>
        </p:nvPicPr>
        <p:blipFill>
          <a:blip r:embed="rId3"/>
          <a:stretch>
            <a:fillRect/>
          </a:stretch>
        </p:blipFill>
        <p:spPr>
          <a:xfrm>
            <a:off x="6762547" y="642547"/>
            <a:ext cx="5156887" cy="3867665"/>
          </a:xfrm>
          <a:prstGeom prst="rect">
            <a:avLst/>
          </a:prstGeom>
        </p:spPr>
      </p:pic>
    </p:spTree>
    <p:extLst>
      <p:ext uri="{BB962C8B-B14F-4D97-AF65-F5344CB8AC3E}">
        <p14:creationId xmlns:p14="http://schemas.microsoft.com/office/powerpoint/2010/main" val="12485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Articles 13</a:t>
            </a:r>
          </a:p>
          <a:p>
            <a:pPr>
              <a:lnSpc>
                <a:spcPct val="150000"/>
              </a:lnSpc>
            </a:pPr>
            <a:r>
              <a:rPr lang="en-US" dirty="0">
                <a:solidFill>
                  <a:srgbClr val="00AEEF"/>
                </a:solidFill>
                <a:latin typeface="Arial" panose="020B0604020202020204" pitchFamily="34" charset="0"/>
                <a:cs typeface="Arial" panose="020B0604020202020204" pitchFamily="34" charset="0"/>
              </a:rPr>
              <a:t>Slide 4 &amp; 5</a:t>
            </a:r>
            <a:r>
              <a:rPr lang="en-US" dirty="0">
                <a:latin typeface="Arial" panose="020B0604020202020204" pitchFamily="34" charset="0"/>
                <a:cs typeface="Arial" panose="020B0604020202020204" pitchFamily="34" charset="0"/>
              </a:rPr>
              <a:t>: Exploring Article 13 - Question and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 </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612631" y="596768"/>
            <a:ext cx="3353888" cy="584775"/>
          </a:xfrm>
        </p:spPr>
        <p:txBody>
          <a:bodyPr/>
          <a:lstStyle/>
          <a:p>
            <a:r>
              <a:rPr lang="en-US" sz="2800" dirty="0">
                <a:latin typeface="Arial Black" panose="020B0A04020102020204" pitchFamily="34" charset="0"/>
              </a:rPr>
              <a:t>ARTICLES 13</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481352"/>
            <a:ext cx="5305425" cy="520619"/>
          </a:xfrm>
        </p:spPr>
        <p:txBody>
          <a:bodyPr/>
          <a:lstStyle/>
          <a:p>
            <a:r>
              <a:rPr lang="en-GB" sz="2400" dirty="0">
                <a:latin typeface="Arial" panose="020B0604020202020204" pitchFamily="34" charset="0"/>
                <a:cs typeface="Arial" panose="020B0604020202020204" pitchFamily="34" charset="0"/>
              </a:rPr>
              <a:t>Article 13</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1021337"/>
            <a:ext cx="5305424" cy="1665399"/>
          </a:xfrm>
        </p:spPr>
        <p:txBody>
          <a:bodyPr>
            <a:noAutofit/>
          </a:bodyPr>
          <a:lstStyle/>
          <a:p>
            <a:pPr algn="l" rtl="0" fontAlgn="base"/>
            <a:r>
              <a:rPr lang="en-GB" sz="1600" b="1" dirty="0">
                <a:latin typeface="Arial" panose="020B0604020202020204" pitchFamily="34" charset="0"/>
                <a:cs typeface="Arial" panose="020B0604020202020204" pitchFamily="34" charset="0"/>
              </a:rPr>
              <a:t>Article 13 (freedom of expression)  </a:t>
            </a:r>
          </a:p>
          <a:p>
            <a:pPr algn="l" rtl="0" fontAlgn="base"/>
            <a:r>
              <a:rPr lang="en-GB" sz="1600" b="1" dirty="0">
                <a:latin typeface="Arial" panose="020B0604020202020204" pitchFamily="34" charset="0"/>
                <a:cs typeface="Arial" panose="020B0604020202020204" pitchFamily="34" charset="0"/>
              </a:rPr>
              <a:t>Sharing Thoughts Freely</a:t>
            </a:r>
          </a:p>
          <a:p>
            <a:pPr algn="l" rtl="0" fontAlgn="base"/>
            <a:r>
              <a:rPr lang="en-GB" sz="1600" b="1" dirty="0">
                <a:latin typeface="Arial" panose="020B0604020202020204" pitchFamily="34" charset="0"/>
                <a:cs typeface="Arial" panose="020B0604020202020204" pitchFamily="34" charset="0"/>
              </a:rPr>
              <a:t>Every child must be free to express their thoughts and opinions and to access all kinds of information, as long as it is within the law.</a:t>
            </a:r>
            <a:endParaRPr lang="en-GB" sz="1600" dirty="0">
              <a:latin typeface="Arial" panose="020B0604020202020204" pitchFamily="34" charset="0"/>
              <a:cs typeface="Arial" panose="020B0604020202020204" pitchFamily="34" charset="0"/>
            </a:endParaRP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616366" y="1545129"/>
            <a:ext cx="5502943" cy="584775"/>
          </a:xfrm>
          <a:prstGeom prst="rect">
            <a:avLst/>
          </a:prstGeom>
          <a:noFill/>
        </p:spPr>
        <p:txBody>
          <a:bodyPr wrap="square" lIns="91440" tIns="45720" rIns="91440" bIns="45720" rtlCol="0" anchor="t">
            <a:spAutoFit/>
          </a:bodyPr>
          <a:lstStyle/>
          <a:p>
            <a:r>
              <a:rPr lang="en-GB" sz="1600" dirty="0">
                <a:latin typeface="Arial"/>
                <a:cs typeface="Arial"/>
              </a:rPr>
              <a:t>Gerry McMurtrie, RRSA Senior Professional Adviser, </a:t>
            </a:r>
            <a:endParaRPr lang="en-US" dirty="0"/>
          </a:p>
          <a:p>
            <a:r>
              <a:rPr lang="en-GB" sz="1600" dirty="0">
                <a:latin typeface="Arial" panose="020B0604020202020204" pitchFamily="34" charset="0"/>
                <a:cs typeface="Arial" panose="020B0604020202020204" pitchFamily="34" charset="0"/>
              </a:rPr>
              <a:t>introduces Article 13</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RRSA Article of the Week: Article 13, Introduced by Gerry McMurtrie, Senior Professional Adviser">
            <a:hlinkClick r:id="" action="ppaction://media"/>
            <a:extLst>
              <a:ext uri="{FF2B5EF4-FFF2-40B4-BE49-F238E27FC236}">
                <a16:creationId xmlns:a16="http://schemas.microsoft.com/office/drawing/2014/main" id="{E71C05E3-2570-F21E-2000-F5A0F6DE0052}"/>
              </a:ext>
            </a:extLst>
          </p:cNvPr>
          <p:cNvPicPr>
            <a:picLocks noRot="1" noChangeAspect="1"/>
          </p:cNvPicPr>
          <p:nvPr>
            <a:videoFile r:link="rId1"/>
          </p:nvPr>
        </p:nvPicPr>
        <p:blipFill>
          <a:blip r:embed="rId4"/>
          <a:stretch>
            <a:fillRect/>
          </a:stretch>
        </p:blipFill>
        <p:spPr>
          <a:xfrm>
            <a:off x="803123" y="2686736"/>
            <a:ext cx="4256184" cy="2404744"/>
          </a:xfrm>
          <a:prstGeom prst="rect">
            <a:avLst/>
          </a:prstGeom>
        </p:spPr>
      </p:pic>
      <p:pic>
        <p:nvPicPr>
          <p:cNvPr id="8" name="Graphic 7">
            <a:extLst>
              <a:ext uri="{FF2B5EF4-FFF2-40B4-BE49-F238E27FC236}">
                <a16:creationId xmlns:a16="http://schemas.microsoft.com/office/drawing/2014/main" id="{33BB2178-DCBB-5F25-3013-78B38FA46D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6402" y="2706102"/>
            <a:ext cx="2401148" cy="3201531"/>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13</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lnSpcReduction="10000"/>
          </a:bodyPr>
          <a:lstStyle/>
          <a:p>
            <a:r>
              <a:rPr lang="en-GB" sz="2400" dirty="0">
                <a:effectLst/>
                <a:latin typeface="Arial" panose="020B0604020202020204" pitchFamily="34" charset="0"/>
                <a:ea typeface="Roboto Medium" panose="02000000000000000000" pitchFamily="2" charset="0"/>
                <a:cs typeface="Arial" panose="020B0604020202020204" pitchFamily="34" charset="0"/>
              </a:rPr>
              <a:t>Why do you think it’s important that children and young people are able to express their thoughts, ideas and opinions freely?</a:t>
            </a:r>
            <a:endParaRPr lang="en-US" sz="4400" dirty="0">
              <a:latin typeface="Arial" panose="020B0604020202020204" pitchFamily="34" charset="0"/>
              <a:ea typeface="Roboto Medium" panose="02000000000000000000" pitchFamily="2"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a:rPr>
              <a:t>EXPLORING ARTICLE 13</a:t>
            </a:r>
            <a:endParaRPr lang="en-US" sz="2800" dirty="0">
              <a:latin typeface="Arial Black" panose="020B0A04020102020204" pitchFamily="34" charset="0"/>
            </a:endParaRP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1663676"/>
            <a:ext cx="11471580" cy="455817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Our views matter.</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Free expression helps good conversation and discussion.</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Many thoughts and ideas can lead to a better world.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Children have some great ideas that adults might never think of.</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It helps to prepare you for adulthood.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Adults have this right so children should have it too,</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It helps children and young people to feel valued.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Involving young people means there are more people to make a difference.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We all have different views and experiences, so including everyone means we get lots of perspectives.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It can help you to learn about politics and democracy.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We have rights!</a:t>
            </a:r>
          </a:p>
          <a:p>
            <a:pPr marL="0" indent="0" algn="l" rtl="0" fontAlgn="base">
              <a:buNone/>
            </a:pPr>
            <a:endParaRPr lang="en-GB" sz="15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53242" y="2137471"/>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495258" y="2270366"/>
            <a:ext cx="4102774" cy="1653979"/>
          </a:xfrm>
          <a:prstGeom prst="rect">
            <a:avLst/>
          </a:prstGeom>
          <a:noFill/>
        </p:spPr>
        <p:txBody>
          <a:bodyPr wrap="square" rtlCol="0">
            <a:spAutoFit/>
          </a:bodyPr>
          <a:lstStyle/>
          <a:p>
            <a:pPr lvl="0" algn="ctr">
              <a:lnSpc>
                <a:spcPct val="107000"/>
              </a:lnSpc>
              <a:spcAft>
                <a:spcPts val="800"/>
              </a:spcAft>
            </a:pPr>
            <a:r>
              <a:rPr lang="en-GB" sz="1600" dirty="0">
                <a:solidFill>
                  <a:schemeClr val="bg1"/>
                </a:solidFill>
                <a:effectLst/>
                <a:latin typeface="Arial" panose="020B0604020202020204" pitchFamily="34" charset="0"/>
                <a:ea typeface="Arial" panose="020B0604020202020204" pitchFamily="34" charset="0"/>
                <a:cs typeface="Arial" panose="020B0604020202020204" pitchFamily="34" charset="0"/>
              </a:rPr>
              <a:t>What can teachers do to make it easier for you to share your views?  Draw a picture of a teacher and around them write all your ideas about how they can respect your right to express your thoughts and opinions.</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DD3FF4E1-6384-ACDA-AC24-C12B1E305126}"/>
              </a:ext>
            </a:extLst>
          </p:cNvPr>
          <p:cNvSpPr txBox="1"/>
          <p:nvPr/>
        </p:nvSpPr>
        <p:spPr>
          <a:xfrm>
            <a:off x="669591" y="4518174"/>
            <a:ext cx="4476881" cy="1200329"/>
          </a:xfrm>
          <a:prstGeom prst="rect">
            <a:avLst/>
          </a:prstGeom>
          <a:noFill/>
        </p:spPr>
        <p:txBody>
          <a:bodyPr wrap="square" rtlCol="0">
            <a:spAutoFit/>
          </a:bodyPr>
          <a:lstStyle/>
          <a:p>
            <a:pPr algn="ctr"/>
            <a:r>
              <a:rPr lang="en-GB" i="0" dirty="0">
                <a:effectLst/>
                <a:latin typeface="Arial" panose="020B0604020202020204" pitchFamily="34" charset="0"/>
              </a:rPr>
              <a:t>What do the words ‘opinion’ and ‘viewpoint’ mean?  Discuss as a class how your teachers listen to your opinions in different ways every day.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77225" y="2265628"/>
            <a:ext cx="3417024" cy="1077218"/>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Listen to this story, </a:t>
            </a:r>
            <a:r>
              <a:rPr lang="en-GB" sz="1600" b="1" i="0" dirty="0">
                <a:effectLst/>
                <a:latin typeface="Arial" panose="020B0604020202020204" pitchFamily="34" charset="0"/>
                <a:hlinkClick r:id="rId5">
                  <a:extLst>
                    <a:ext uri="{A12FA001-AC4F-418D-AE19-62706E023703}">
                      <ahyp:hlinkClr xmlns:ahyp="http://schemas.microsoft.com/office/drawing/2018/hyperlinkcolor" val="tx"/>
                    </a:ext>
                  </a:extLst>
                </a:hlinkClick>
              </a:rPr>
              <a:t>Everyone Gets a Say</a:t>
            </a:r>
            <a:r>
              <a:rPr lang="en-GB" sz="1600" b="0" i="0" dirty="0">
                <a:solidFill>
                  <a:srgbClr val="000000"/>
                </a:solidFill>
                <a:effectLst/>
                <a:latin typeface="Arial" panose="020B0604020202020204" pitchFamily="34" charset="0"/>
              </a:rPr>
              <a:t> then discuss why it’s important to listen to lot of peoples ideas.</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301211" y="4523753"/>
            <a:ext cx="3977845" cy="2062103"/>
          </a:xfrm>
          <a:prstGeom prst="rect">
            <a:avLst/>
          </a:prstGeom>
          <a:noFill/>
        </p:spPr>
        <p:txBody>
          <a:bodyPr wrap="square" rtlCol="0">
            <a:spAutoFit/>
          </a:bodyPr>
          <a:lstStyle/>
          <a:p>
            <a:pPr algn="ctr"/>
            <a:r>
              <a:rPr lang="en-GB" sz="1600" b="0" dirty="0">
                <a:solidFill>
                  <a:schemeClr val="bg1"/>
                </a:solidFill>
                <a:effectLst/>
                <a:latin typeface="Arial" panose="020B0604020202020204" pitchFamily="34" charset="0"/>
                <a:cs typeface="Arial" panose="020B0604020202020204" pitchFamily="34" charset="0"/>
              </a:rPr>
              <a:t>In circle time, ask children to share their favourite toy, or game, or story. Explore why there are so many different answers… that this is not just OK but actually a good thing. Talk about how it feels when people have different opinions to ours. </a:t>
            </a:r>
            <a:r>
              <a:rPr lang="en-GB" sz="1600" b="1"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This Peppy Pals</a:t>
            </a:r>
            <a:r>
              <a:rPr lang="en-GB" sz="1600" b="0" dirty="0">
                <a:solidFill>
                  <a:schemeClr val="bg1"/>
                </a:solidFill>
                <a:effectLst/>
                <a:latin typeface="Arial" panose="020B0604020202020204" pitchFamily="34" charset="0"/>
                <a:cs typeface="Arial" panose="020B0604020202020204" pitchFamily="34" charset="0"/>
              </a:rPr>
              <a:t> video may help.</a:t>
            </a:r>
            <a:br>
              <a:rPr lang="en-GB" sz="1600" b="0" i="0" dirty="0">
                <a:solidFill>
                  <a:schemeClr val="bg1"/>
                </a:solidFill>
                <a:effectLst/>
                <a:latin typeface="Arial" panose="020B0604020202020204" pitchFamily="34" charset="0"/>
                <a:cs typeface="Arial" panose="020B0604020202020204" pitchFamily="34" charset="0"/>
              </a:rPr>
            </a:br>
            <a:r>
              <a:rPr lang="en-GB" sz="1600" b="0" i="0" dirty="0">
                <a:solidFill>
                  <a:schemeClr val="bg1"/>
                </a:solidFill>
                <a:effectLst/>
                <a:latin typeface="Arial" panose="020B0604020202020204" pitchFamily="34" charset="0"/>
                <a:cs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pic>
        <p:nvPicPr>
          <p:cNvPr id="13" name="Online Media 12" title="Everyone Gets a Say | Storytime Read Aloud">
            <a:hlinkClick r:id="" action="ppaction://media"/>
            <a:extLst>
              <a:ext uri="{FF2B5EF4-FFF2-40B4-BE49-F238E27FC236}">
                <a16:creationId xmlns:a16="http://schemas.microsoft.com/office/drawing/2014/main" id="{06C2182B-1615-67A9-E90D-15175185D0A5}"/>
              </a:ext>
            </a:extLst>
          </p:cNvPr>
          <p:cNvPicPr>
            <a:picLocks noRot="1" noChangeAspect="1"/>
          </p:cNvPicPr>
          <p:nvPr>
            <a:videoFile r:link="rId1"/>
          </p:nvPr>
        </p:nvPicPr>
        <p:blipFill>
          <a:blip r:embed="rId7"/>
          <a:stretch>
            <a:fillRect/>
          </a:stretch>
        </p:blipFill>
        <p:spPr>
          <a:xfrm>
            <a:off x="4277487" y="2302029"/>
            <a:ext cx="2540000" cy="1435100"/>
          </a:xfrm>
          <a:prstGeom prst="rect">
            <a:avLst/>
          </a:prstGeom>
        </p:spPr>
      </p:pic>
      <p:pic>
        <p:nvPicPr>
          <p:cNvPr id="15" name="Online Media 14" title="|Cartoons for kids| Different opinions - Like or don't like?">
            <a:hlinkClick r:id="" action="ppaction://media"/>
            <a:extLst>
              <a:ext uri="{FF2B5EF4-FFF2-40B4-BE49-F238E27FC236}">
                <a16:creationId xmlns:a16="http://schemas.microsoft.com/office/drawing/2014/main" id="{F1544CE2-379A-00B9-A0C0-F16EC3CA30C7}"/>
              </a:ext>
            </a:extLst>
          </p:cNvPr>
          <p:cNvPicPr>
            <a:picLocks noRot="1" noChangeAspect="1"/>
          </p:cNvPicPr>
          <p:nvPr>
            <a:videoFile r:link="rId2"/>
          </p:nvPr>
        </p:nvPicPr>
        <p:blipFill>
          <a:blip r:embed="rId8"/>
          <a:stretch>
            <a:fillRect/>
          </a:stretch>
        </p:blipFill>
        <p:spPr>
          <a:xfrm>
            <a:off x="9279056" y="4602165"/>
            <a:ext cx="2540000" cy="143510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3"/>
                </p:tgtEl>
              </p:cMediaNode>
            </p:vide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3"/>
                                        </p:tgtEl>
                                      </p:cBhvr>
                                    </p:cmd>
                                  </p:childTnLst>
                                </p:cTn>
                              </p:par>
                            </p:childTnLst>
                          </p:cTn>
                        </p:par>
                      </p:childTnLst>
                    </p:cTn>
                  </p:par>
                </p:childTnLst>
              </p:cTn>
              <p:nextCondLst>
                <p:cond evt="onClick" delay="0">
                  <p:tgtEl>
                    <p:spTgt spid="13"/>
                  </p:tgtEl>
                </p:cond>
              </p:nextCondLst>
            </p:seq>
            <p:video>
              <p:cMediaNode vol="80000">
                <p:cTn id="17" fill="hold" display="0">
                  <p:stCondLst>
                    <p:cond delay="indefinite"/>
                  </p:stCondLst>
                </p:cTn>
                <p:tgtEl>
                  <p:spTgt spid="15"/>
                </p:tgtEl>
              </p:cMediaNode>
            </p:video>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49002" y="2286907"/>
            <a:ext cx="3292803" cy="1815882"/>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rPr>
              <a:t>Watch </a:t>
            </a:r>
            <a:r>
              <a:rPr lang="en-GB" sz="1600" b="1"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this video</a:t>
            </a:r>
            <a:r>
              <a:rPr lang="en-GB" sz="1600" dirty="0">
                <a:solidFill>
                  <a:schemeClr val="bg1"/>
                </a:solidFill>
                <a:latin typeface="Arial" panose="020B0604020202020204" pitchFamily="34" charset="0"/>
              </a:rPr>
              <a:t> clip of a pupil council meeting where they’re talking about homework. Have a discussion in your class about one aspect of school life. How can you encourage the sharing of as many different views as possible?</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130861" y="4650247"/>
            <a:ext cx="4532398" cy="1200329"/>
          </a:xfrm>
          <a:prstGeom prst="rect">
            <a:avLst/>
          </a:prstGeom>
          <a:noFill/>
        </p:spPr>
        <p:txBody>
          <a:bodyPr wrap="square" rtlCol="0">
            <a:spAutoFit/>
          </a:bodyPr>
          <a:lstStyle/>
          <a:p>
            <a:pPr algn="ctr"/>
            <a:r>
              <a:rPr lang="en-GB" sz="1800" i="0" dirty="0">
                <a:effectLst/>
                <a:latin typeface="Arial" panose="020B0604020202020204" pitchFamily="34" charset="0"/>
              </a:rPr>
              <a:t>You have the right to express yourself. Can you find out about groups in school or your community that you can join to help you express yourself?</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388004" y="2444082"/>
            <a:ext cx="5361862" cy="1200329"/>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How do you like to express yourself? </a:t>
            </a:r>
          </a:p>
          <a:p>
            <a:pPr algn="ctr"/>
            <a:r>
              <a:rPr lang="en-GB" b="0" i="0" dirty="0">
                <a:solidFill>
                  <a:srgbClr val="000000"/>
                </a:solidFill>
                <a:effectLst/>
                <a:latin typeface="Arial" panose="020B0604020202020204" pitchFamily="34" charset="0"/>
              </a:rPr>
              <a:t>Create some art, write a story, poetry or make up a song or dance, or draw a poster to show what it’s like to be you!</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49003" y="4595581"/>
            <a:ext cx="6088925" cy="1723549"/>
          </a:xfrm>
          <a:prstGeom prst="rect">
            <a:avLst/>
          </a:prstGeom>
          <a:noFill/>
        </p:spPr>
        <p:txBody>
          <a:bodyPr wrap="square" rtlCol="0">
            <a:spAutoFit/>
          </a:bodyPr>
          <a:lstStyle/>
          <a:p>
            <a:pPr algn="ctr" rtl="0" fontAlgn="base"/>
            <a:r>
              <a:rPr lang="en-GB" sz="1800" dirty="0">
                <a:solidFill>
                  <a:schemeClr val="bg1"/>
                </a:solidFill>
                <a:effectLst/>
                <a:latin typeface="Arial" panose="020B0604020202020204" pitchFamily="34" charset="0"/>
                <a:ea typeface="Calibri" panose="020F0502020204030204" pitchFamily="34" charset="0"/>
              </a:rPr>
              <a:t>How can we make sure every child enjoys Article 13 and that everyone is included?  </a:t>
            </a:r>
          </a:p>
          <a:p>
            <a:pPr algn="ctr" rtl="0" fontAlgn="base"/>
            <a:r>
              <a:rPr lang="en-GB" sz="1800" dirty="0">
                <a:solidFill>
                  <a:schemeClr val="bg1"/>
                </a:solidFill>
                <a:effectLst/>
                <a:latin typeface="Arial" panose="020B0604020202020204" pitchFamily="34" charset="0"/>
                <a:ea typeface="Calibri" panose="020F0502020204030204" pitchFamily="34" charset="0"/>
              </a:rPr>
              <a:t>Can you think of different ways adults help particular individuals and groups of children to express themselves.  </a:t>
            </a:r>
          </a:p>
          <a:p>
            <a:pPr algn="ctr" rtl="0" fontAlgn="base"/>
            <a:r>
              <a:rPr lang="en-GB" sz="1800" dirty="0">
                <a:solidFill>
                  <a:schemeClr val="bg1"/>
                </a:solidFill>
                <a:effectLst/>
                <a:latin typeface="Arial" panose="020B0604020202020204" pitchFamily="34" charset="0"/>
                <a:ea typeface="Calibri" panose="020F0502020204030204" pitchFamily="34" charset="0"/>
              </a:rPr>
              <a:t>What resources might some children need?</a:t>
            </a:r>
            <a:r>
              <a:rPr lang="en-GB" i="0" dirty="0">
                <a:solidFill>
                  <a:schemeClr val="bg1"/>
                </a:solidFill>
                <a:effectLst/>
                <a:latin typeface="Arial" panose="020B0604020202020204" pitchFamily="34" charset="0"/>
                <a:cs typeface="Arial" panose="020B0604020202020204" pitchFamily="34" charset="0"/>
              </a:rPr>
              <a:t>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10" name="Online Media 9" title="Pupil council meeting">
            <a:hlinkClick r:id="" action="ppaction://media"/>
            <a:extLst>
              <a:ext uri="{FF2B5EF4-FFF2-40B4-BE49-F238E27FC236}">
                <a16:creationId xmlns:a16="http://schemas.microsoft.com/office/drawing/2014/main" id="{25A85D59-CBEE-46CE-AFFA-AACB558150D6}"/>
              </a:ext>
            </a:extLst>
          </p:cNvPr>
          <p:cNvPicPr>
            <a:picLocks noRot="1" noChangeAspect="1"/>
          </p:cNvPicPr>
          <p:nvPr>
            <a:videoFile r:link="rId1"/>
          </p:nvPr>
        </p:nvPicPr>
        <p:blipFill>
          <a:blip r:embed="rId5"/>
          <a:stretch>
            <a:fillRect/>
          </a:stretch>
        </p:blipFill>
        <p:spPr>
          <a:xfrm>
            <a:off x="4039941" y="2358077"/>
            <a:ext cx="1936611" cy="1094185"/>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effectLst/>
                <a:latin typeface="Arial" panose="020B0604020202020204" pitchFamily="34" charset="0"/>
                <a:ea typeface="Times New Roman" panose="02020603050405020304" pitchFamily="18" charset="0"/>
              </a:rPr>
              <a:t>Do you know the story of Malala Yousafzai? Malala continues to use her right to share her thoughts freely to change the world, even though people tried to stop her doing so. How might people like Malala and Greta Thunberg inspire other young people to express their opinions? Are there qualities they show, that you would like to develop? Explore these questions in a piece of writing or by discussing in groups. </a:t>
            </a:r>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939448" y="2254413"/>
            <a:ext cx="3993566"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Do you remember looking at Article 12 about children’s views being taken as seriously as those of adults? Can you explain to your friends or teachers how Articles 12 and 13 support each other?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528740" y="2213331"/>
            <a:ext cx="5163070"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Can you think of a someone famous who uses their freedom of expression to be heard? Watch </a:t>
            </a:r>
            <a:r>
              <a:rPr lang="en-GB"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this video of Greta Thunberg</a:t>
            </a:r>
            <a:r>
              <a:rPr lang="en-GB" b="0" i="0" dirty="0">
                <a:solidFill>
                  <a:schemeClr val="bg1"/>
                </a:solidFill>
                <a:effectLst/>
                <a:latin typeface="Arial" panose="020B0604020202020204" pitchFamily="34" charset="0"/>
              </a:rPr>
              <a:t> addressing adults at COP26 for inspiration. Is there anything that you feel very strongly about? How do you express your thoughts about this issue? How could you share your views in school?</a:t>
            </a:r>
            <a:endParaRPr lang="en-GB" dirty="0">
              <a:solidFill>
                <a:schemeClr val="bg1"/>
              </a:solidFill>
            </a:endParaRPr>
          </a:p>
        </p:txBody>
      </p:sp>
      <p:sp>
        <p:nvSpPr>
          <p:cNvPr id="7" name="Rectangle 6">
            <a:extLst>
              <a:ext uri="{FF2B5EF4-FFF2-40B4-BE49-F238E27FC236}">
                <a16:creationId xmlns:a16="http://schemas.microsoft.com/office/drawing/2014/main" id="{FE92F1C2-B8FF-E880-3380-576FF37E5F87}"/>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FBC6AA-3616-59F5-9914-849C4A92CEDE}"/>
              </a:ext>
            </a:extLst>
          </p:cNvPr>
          <p:cNvSpPr txBox="1"/>
          <p:nvPr/>
        </p:nvSpPr>
        <p:spPr>
          <a:xfrm>
            <a:off x="7130861" y="4632943"/>
            <a:ext cx="4532398" cy="1754326"/>
          </a:xfrm>
          <a:prstGeom prst="rect">
            <a:avLst/>
          </a:prstGeom>
          <a:noFill/>
        </p:spPr>
        <p:txBody>
          <a:bodyPr wrap="square" rtlCol="0">
            <a:spAutoFit/>
          </a:bodyPr>
          <a:lstStyle/>
          <a:p>
            <a:pPr algn="ctr"/>
            <a:r>
              <a:rPr lang="en-GB" sz="1800" dirty="0">
                <a:effectLst/>
                <a:latin typeface="Arial" panose="020B0604020202020204" pitchFamily="34" charset="0"/>
                <a:ea typeface="Calibri" panose="020F0502020204030204" pitchFamily="34" charset="0"/>
                <a:cs typeface="Times New Roman" panose="02020603050405020304" pitchFamily="18" charset="0"/>
              </a:rPr>
              <a:t>You have the right to access information as long as it is within the law. Why are there age limits on who can access things, like films or social media? Watch </a:t>
            </a:r>
            <a:r>
              <a:rPr lang="en-GB" sz="1800" b="1" dirty="0">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this video</a:t>
            </a:r>
            <a:r>
              <a:rPr lang="en-GB" sz="1800" dirty="0">
                <a:effectLst/>
                <a:latin typeface="Arial" panose="020B0604020202020204" pitchFamily="34" charset="0"/>
                <a:ea typeface="Calibri" panose="020F0502020204030204" pitchFamily="34" charset="0"/>
                <a:cs typeface="Times New Roman" panose="02020603050405020304" pitchFamily="18" charset="0"/>
              </a:rPr>
              <a:t> and talk to your class about how you stay safe online.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nline Media 8" title="Greta Thunberg full speech from Glasgow COP26 or &quot;Global North Greenwash Festival&quot;">
            <a:hlinkClick r:id="" action="ppaction://media"/>
            <a:extLst>
              <a:ext uri="{FF2B5EF4-FFF2-40B4-BE49-F238E27FC236}">
                <a16:creationId xmlns:a16="http://schemas.microsoft.com/office/drawing/2014/main" id="{D5C3EAF1-2123-0CB4-B5AC-788B0097FF78}"/>
              </a:ext>
            </a:extLst>
          </p:cNvPr>
          <p:cNvPicPr>
            <a:picLocks noRot="1" noChangeAspect="1"/>
          </p:cNvPicPr>
          <p:nvPr>
            <a:videoFile r:link="rId1"/>
          </p:nvPr>
        </p:nvPicPr>
        <p:blipFill>
          <a:blip r:embed="rId6"/>
          <a:stretch>
            <a:fillRect/>
          </a:stretch>
        </p:blipFill>
        <p:spPr>
          <a:xfrm>
            <a:off x="5731472" y="2296641"/>
            <a:ext cx="2004175" cy="1132359"/>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801750" y="2405874"/>
            <a:ext cx="3857908" cy="1477328"/>
          </a:xfrm>
          <a:prstGeom prst="rect">
            <a:avLst/>
          </a:prstGeom>
          <a:noFill/>
        </p:spPr>
        <p:txBody>
          <a:bodyPr wrap="square" rtlCol="0">
            <a:spAutoFit/>
          </a:bodyPr>
          <a:lstStyle/>
          <a:p>
            <a:pPr algn="ctr"/>
            <a:r>
              <a:rPr lang="en-GB" sz="1800" dirty="0">
                <a:effectLst/>
                <a:latin typeface="Arial" panose="020B0604020202020204" pitchFamily="34" charset="0"/>
                <a:ea typeface="Calibri" panose="020F0502020204030204" pitchFamily="34" charset="0"/>
                <a:cs typeface="Times New Roman" panose="02020603050405020304" pitchFamily="18" charset="0"/>
              </a:rPr>
              <a:t>How would you define the words </a:t>
            </a:r>
            <a:r>
              <a:rPr lang="en-GB" sz="1800" i="1" dirty="0">
                <a:effectLst/>
                <a:latin typeface="Arial" panose="020B0604020202020204" pitchFamily="34" charset="0"/>
                <a:ea typeface="Calibri" panose="020F0502020204030204" pitchFamily="34" charset="0"/>
                <a:cs typeface="Times New Roman" panose="02020603050405020304" pitchFamily="18" charset="0"/>
              </a:rPr>
              <a:t>viewpoint</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a:effectLst/>
                <a:latin typeface="Arial" panose="020B0604020202020204" pitchFamily="34" charset="0"/>
                <a:ea typeface="Calibri" panose="020F0502020204030204" pitchFamily="34" charset="0"/>
                <a:cs typeface="Times New Roman" panose="02020603050405020304" pitchFamily="18" charset="0"/>
              </a:rPr>
              <a:t>opinion</a:t>
            </a:r>
            <a:r>
              <a:rPr lang="en-GB" sz="1800" dirty="0">
                <a:effectLst/>
                <a:latin typeface="Arial" panose="020B0604020202020204" pitchFamily="34" charset="0"/>
                <a:ea typeface="Calibri" panose="020F0502020204030204" pitchFamily="34" charset="0"/>
                <a:cs typeface="Times New Roman" panose="02020603050405020304" pitchFamily="18" charset="0"/>
              </a:rPr>
              <a:t> and </a:t>
            </a:r>
            <a:r>
              <a:rPr lang="en-GB" sz="1800" i="1" dirty="0">
                <a:effectLst/>
                <a:latin typeface="Arial" panose="020B0604020202020204" pitchFamily="34" charset="0"/>
                <a:ea typeface="Calibri" panose="020F0502020204030204" pitchFamily="34" charset="0"/>
                <a:cs typeface="Times New Roman" panose="02020603050405020304" pitchFamily="18" charset="0"/>
              </a:rPr>
              <a:t>thoughts</a:t>
            </a:r>
            <a:r>
              <a:rPr lang="en-GB" sz="1800" dirty="0">
                <a:effectLst/>
                <a:latin typeface="Arial" panose="020B0604020202020204" pitchFamily="34" charset="0"/>
                <a:ea typeface="Calibri" panose="020F0502020204030204" pitchFamily="34" charset="0"/>
                <a:cs typeface="Times New Roman" panose="02020603050405020304" pitchFamily="18" charset="0"/>
              </a:rPr>
              <a:t>? Look them up to check and then discuss how this information relates to Article 13.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739727" y="4617112"/>
            <a:ext cx="2799149" cy="2000548"/>
          </a:xfrm>
          <a:prstGeom prst="rect">
            <a:avLst/>
          </a:prstGeom>
          <a:noFill/>
        </p:spPr>
        <p:txBody>
          <a:bodyPr wrap="square" rtlCol="0">
            <a:spAutoFit/>
          </a:bodyPr>
          <a:lstStyle/>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You have the right to express yourself and look for information to help you to develop and share your opinions. </a:t>
            </a:r>
          </a:p>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How do you do this in your life?</a:t>
            </a:r>
            <a:endParaRPr lang="en-GB" sz="16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5" y="2345937"/>
            <a:ext cx="6798633" cy="2000548"/>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How does your school enable everyone to express their thoughts and opinions. Think about individual lessons as well as wider school life. </a:t>
            </a:r>
          </a:p>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Do opportunities for this apply equally to all young people?</a:t>
            </a:r>
          </a:p>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Work with classmates to design a survey to explore this further. Share what you find with school leaders and </a:t>
            </a: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rPr>
              <a:t>the</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School Council.</a:t>
            </a:r>
          </a:p>
          <a:p>
            <a:pPr algn="ct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047749" y="4803898"/>
            <a:ext cx="7551236" cy="1262846"/>
          </a:xfrm>
          <a:prstGeom prst="rect">
            <a:avLst/>
          </a:prstGeom>
          <a:noFill/>
        </p:spPr>
        <p:txBody>
          <a:bodyPr wrap="square" rtlCol="0">
            <a:spAutoFit/>
          </a:bodyPr>
          <a:lstStyle/>
          <a:p>
            <a:pPr lvl="0" algn="ctr">
              <a:lnSpc>
                <a:spcPct val="107000"/>
              </a:lnSpc>
              <a:spcAft>
                <a:spcPts val="800"/>
              </a:spcAft>
            </a:pP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Even if you’re too young to vote, there are people elected to represent you, including Councillors and members of parliaments or national assemblies.  Find details of one of your elected representatives and contact them to share your views on an issue that matters to you.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9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5279</TotalTime>
  <Words>1602</Words>
  <Application>Microsoft Office PowerPoint</Application>
  <PresentationFormat>Widescreen</PresentationFormat>
  <Paragraphs>92</Paragraphs>
  <Slides>13</Slides>
  <Notes>5</Notes>
  <HiddenSlides>0</HiddenSlides>
  <MMClips>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Black</vt:lpstr>
      <vt:lpstr>Calibri</vt:lpstr>
      <vt:lpstr>Open Sans</vt:lpstr>
      <vt:lpstr>Symbol</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Martin Russell</cp:lastModifiedBy>
  <cp:revision>200</cp:revision>
  <dcterms:created xsi:type="dcterms:W3CDTF">2022-01-18T14:28:30Z</dcterms:created>
  <dcterms:modified xsi:type="dcterms:W3CDTF">2023-01-29T12:51:33Z</dcterms:modified>
</cp:coreProperties>
</file>