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4" r:id="rId2"/>
    <p:sldId id="285" r:id="rId3"/>
    <p:sldId id="272" r:id="rId4"/>
    <p:sldId id="268" r:id="rId5"/>
    <p:sldId id="276" r:id="rId6"/>
    <p:sldId id="289" r:id="rId7"/>
    <p:sldId id="286" r:id="rId8"/>
    <p:sldId id="292" r:id="rId9"/>
    <p:sldId id="287" r:id="rId10"/>
    <p:sldId id="288" r:id="rId11"/>
    <p:sldId id="290" r:id="rId12"/>
    <p:sldId id="27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B5E"/>
    <a:srgbClr val="FF6937"/>
    <a:srgbClr val="00AEEF"/>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66C44-A1B4-4D3B-AA77-E57C9E761AC2}" v="82" dt="2023-02-21T09:53:52.202"/>
    <p1510:client id="{D4878ACA-2352-420D-8F2B-29D0CAFB2311}" v="429" dt="2023-02-20T19:40:52.744"/>
    <p1510:client id="{EEE9D541-1A07-43B9-9658-1435F92F30C0}" v="32" dt="2023-02-20T15:45:49.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83401" autoAdjust="0"/>
  </p:normalViewPr>
  <p:slideViewPr>
    <p:cSldViewPr snapToGrid="0">
      <p:cViewPr>
        <p:scale>
          <a:sx n="54" d="100"/>
          <a:sy n="54" d="100"/>
        </p:scale>
        <p:origin x="1404" y="8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rivers" userId="8pMgN81jyqnMrUI0dNIJa8beac0O984VTe51k3YQ86A=" providerId="None" clId="Web-{D4878ACA-2352-420D-8F2B-29D0CAFB2311}"/>
    <pc:docChg chg="modSld">
      <pc:chgData name="Helen Trivers" userId="8pMgN81jyqnMrUI0dNIJa8beac0O984VTe51k3YQ86A=" providerId="None" clId="Web-{D4878ACA-2352-420D-8F2B-29D0CAFB2311}" dt="2023-02-20T19:40:52.744" v="385" actId="20577"/>
      <pc:docMkLst>
        <pc:docMk/>
      </pc:docMkLst>
      <pc:sldChg chg="modSp">
        <pc:chgData name="Helen Trivers" userId="8pMgN81jyqnMrUI0dNIJa8beac0O984VTe51k3YQ86A=" providerId="None" clId="Web-{D4878ACA-2352-420D-8F2B-29D0CAFB2311}" dt="2023-02-20T19:25:43.164" v="346" actId="20577"/>
        <pc:sldMkLst>
          <pc:docMk/>
          <pc:sldMk cId="1248567209" sldId="270"/>
        </pc:sldMkLst>
        <pc:spChg chg="mod">
          <ac:chgData name="Helen Trivers" userId="8pMgN81jyqnMrUI0dNIJa8beac0O984VTe51k3YQ86A=" providerId="None" clId="Web-{D4878ACA-2352-420D-8F2B-29D0CAFB2311}" dt="2023-02-20T19:24:52.913" v="302" actId="20577"/>
          <ac:spMkLst>
            <pc:docMk/>
            <pc:sldMk cId="1248567209" sldId="270"/>
            <ac:spMk id="3" creationId="{D571A7BB-2A24-D942-B067-AA19DC6FF020}"/>
          </ac:spMkLst>
        </pc:spChg>
        <pc:spChg chg="mod">
          <ac:chgData name="Helen Trivers" userId="8pMgN81jyqnMrUI0dNIJa8beac0O984VTe51k3YQ86A=" providerId="None" clId="Web-{D4878ACA-2352-420D-8F2B-29D0CAFB2311}" dt="2023-02-20T19:25:43.164" v="346" actId="20577"/>
          <ac:spMkLst>
            <pc:docMk/>
            <pc:sldMk cId="1248567209" sldId="270"/>
            <ac:spMk id="6" creationId="{DF0353F7-0EFC-E549-AA82-F8CD01C78C85}"/>
          </ac:spMkLst>
        </pc:spChg>
      </pc:sldChg>
      <pc:sldChg chg="modSp">
        <pc:chgData name="Helen Trivers" userId="8pMgN81jyqnMrUI0dNIJa8beac0O984VTe51k3YQ86A=" providerId="None" clId="Web-{D4878ACA-2352-420D-8F2B-29D0CAFB2311}" dt="2023-02-20T19:36:07.832" v="365" actId="20577"/>
        <pc:sldMkLst>
          <pc:docMk/>
          <pc:sldMk cId="4091436881" sldId="272"/>
        </pc:sldMkLst>
        <pc:spChg chg="mod">
          <ac:chgData name="Helen Trivers" userId="8pMgN81jyqnMrUI0dNIJa8beac0O984VTe51k3YQ86A=" providerId="None" clId="Web-{D4878ACA-2352-420D-8F2B-29D0CAFB2311}" dt="2023-02-20T19:36:07.832" v="365" actId="20577"/>
          <ac:spMkLst>
            <pc:docMk/>
            <pc:sldMk cId="4091436881" sldId="272"/>
            <ac:spMk id="2" creationId="{627778A1-9760-5310-3D0C-C99F762FA511}"/>
          </ac:spMkLst>
        </pc:spChg>
      </pc:sldChg>
      <pc:sldChg chg="modSp">
        <pc:chgData name="Helen Trivers" userId="8pMgN81jyqnMrUI0dNIJa8beac0O984VTe51k3YQ86A=" providerId="None" clId="Web-{D4878ACA-2352-420D-8F2B-29D0CAFB2311}" dt="2023-02-20T19:27:36.901" v="347" actId="20577"/>
        <pc:sldMkLst>
          <pc:docMk/>
          <pc:sldMk cId="2857979391" sldId="287"/>
        </pc:sldMkLst>
        <pc:spChg chg="mod">
          <ac:chgData name="Helen Trivers" userId="8pMgN81jyqnMrUI0dNIJa8beac0O984VTe51k3YQ86A=" providerId="None" clId="Web-{D4878ACA-2352-420D-8F2B-29D0CAFB2311}" dt="2023-02-20T19:27:36.901" v="347" actId="20577"/>
          <ac:spMkLst>
            <pc:docMk/>
            <pc:sldMk cId="2857979391" sldId="287"/>
            <ac:spMk id="8" creationId="{78DCF693-5CCB-63D9-FE72-88CA642F1CA1}"/>
          </ac:spMkLst>
        </pc:spChg>
      </pc:sldChg>
      <pc:sldChg chg="modSp">
        <pc:chgData name="Helen Trivers" userId="8pMgN81jyqnMrUI0dNIJa8beac0O984VTe51k3YQ86A=" providerId="None" clId="Web-{D4878ACA-2352-420D-8F2B-29D0CAFB2311}" dt="2023-02-20T19:40:52.744" v="385" actId="20577"/>
        <pc:sldMkLst>
          <pc:docMk/>
          <pc:sldMk cId="2002339656" sldId="289"/>
        </pc:sldMkLst>
        <pc:spChg chg="mod">
          <ac:chgData name="Helen Trivers" userId="8pMgN81jyqnMrUI0dNIJa8beac0O984VTe51k3YQ86A=" providerId="None" clId="Web-{D4878ACA-2352-420D-8F2B-29D0CAFB2311}" dt="2023-02-20T19:40:52.744" v="385" actId="20577"/>
          <ac:spMkLst>
            <pc:docMk/>
            <pc:sldMk cId="2002339656" sldId="289"/>
            <ac:spMk id="10" creationId="{DD3FF4E1-6384-ACDA-AC24-C12B1E305126}"/>
          </ac:spMkLst>
        </pc:spChg>
      </pc:sldChg>
      <pc:sldChg chg="modSp">
        <pc:chgData name="Helen Trivers" userId="8pMgN81jyqnMrUI0dNIJa8beac0O984VTe51k3YQ86A=" providerId="None" clId="Web-{D4878ACA-2352-420D-8F2B-29D0CAFB2311}" dt="2023-02-20T19:28:36.167" v="349" actId="20577"/>
        <pc:sldMkLst>
          <pc:docMk/>
          <pc:sldMk cId="1631855075" sldId="292"/>
        </pc:sldMkLst>
        <pc:spChg chg="mod">
          <ac:chgData name="Helen Trivers" userId="8pMgN81jyqnMrUI0dNIJa8beac0O984VTe51k3YQ86A=" providerId="None" clId="Web-{D4878ACA-2352-420D-8F2B-29D0CAFB2311}" dt="2023-02-20T19:28:36.167" v="349" actId="20577"/>
          <ac:spMkLst>
            <pc:docMk/>
            <pc:sldMk cId="1631855075" sldId="292"/>
            <ac:spMk id="12" creationId="{BAA62055-B017-63E6-96AD-F128D198FEF1}"/>
          </ac:spMkLst>
        </pc:spChg>
      </pc:sldChg>
    </pc:docChg>
  </pc:docChgLst>
  <pc:docChgLst>
    <pc:chgData name="Helen Trivers" userId="8pMgN81jyqnMrUI0dNIJa8beac0O984VTe51k3YQ86A=" providerId="None" clId="Web-{8F066C44-A1B4-4D3B-AA77-E57C9E761AC2}"/>
    <pc:docChg chg="modSld">
      <pc:chgData name="Helen Trivers" userId="8pMgN81jyqnMrUI0dNIJa8beac0O984VTe51k3YQ86A=" providerId="None" clId="Web-{8F066C44-A1B4-4D3B-AA77-E57C9E761AC2}" dt="2023-02-21T09:53:51.983" v="47" actId="20577"/>
      <pc:docMkLst>
        <pc:docMk/>
      </pc:docMkLst>
      <pc:sldChg chg="modSp">
        <pc:chgData name="Helen Trivers" userId="8pMgN81jyqnMrUI0dNIJa8beac0O984VTe51k3YQ86A=" providerId="None" clId="Web-{8F066C44-A1B4-4D3B-AA77-E57C9E761AC2}" dt="2023-02-21T09:53:51.983" v="47" actId="20577"/>
        <pc:sldMkLst>
          <pc:docMk/>
          <pc:sldMk cId="2002339656" sldId="289"/>
        </pc:sldMkLst>
        <pc:spChg chg="mod">
          <ac:chgData name="Helen Trivers" userId="8pMgN81jyqnMrUI0dNIJa8beac0O984VTe51k3YQ86A=" providerId="None" clId="Web-{8F066C44-A1B4-4D3B-AA77-E57C9E761AC2}" dt="2023-02-21T09:52:01.746" v="22" actId="14100"/>
          <ac:spMkLst>
            <pc:docMk/>
            <pc:sldMk cId="2002339656" sldId="289"/>
            <ac:spMk id="5" creationId="{F05F42D4-759C-0084-0604-75C92CF20A90}"/>
          </ac:spMkLst>
        </pc:spChg>
        <pc:spChg chg="mod">
          <ac:chgData name="Helen Trivers" userId="8pMgN81jyqnMrUI0dNIJa8beac0O984VTe51k3YQ86A=" providerId="None" clId="Web-{8F066C44-A1B4-4D3B-AA77-E57C9E761AC2}" dt="2023-02-21T09:52:17.559" v="25" actId="14100"/>
          <ac:spMkLst>
            <pc:docMk/>
            <pc:sldMk cId="2002339656" sldId="289"/>
            <ac:spMk id="7" creationId="{41238C7B-2FE0-8A8D-1EEC-D11B2AFFD794}"/>
          </ac:spMkLst>
        </pc:spChg>
        <pc:spChg chg="mod">
          <ac:chgData name="Helen Trivers" userId="8pMgN81jyqnMrUI0dNIJa8beac0O984VTe51k3YQ86A=" providerId="None" clId="Web-{8F066C44-A1B4-4D3B-AA77-E57C9E761AC2}" dt="2023-02-21T09:52:37.700" v="30" actId="20577"/>
          <ac:spMkLst>
            <pc:docMk/>
            <pc:sldMk cId="2002339656" sldId="289"/>
            <ac:spMk id="8" creationId="{3A32228E-A587-B079-368C-799516903CFD}"/>
          </ac:spMkLst>
        </pc:spChg>
        <pc:spChg chg="mod">
          <ac:chgData name="Helen Trivers" userId="8pMgN81jyqnMrUI0dNIJa8beac0O984VTe51k3YQ86A=" providerId="None" clId="Web-{8F066C44-A1B4-4D3B-AA77-E57C9E761AC2}" dt="2023-02-21T09:53:51.983" v="47" actId="20577"/>
          <ac:spMkLst>
            <pc:docMk/>
            <pc:sldMk cId="2002339656" sldId="289"/>
            <ac:spMk id="10" creationId="{DD3FF4E1-6384-ACDA-AC24-C12B1E305126}"/>
          </ac:spMkLst>
        </pc:spChg>
      </pc:sldChg>
    </pc:docChg>
  </pc:docChgLst>
  <pc:docChgLst>
    <pc:chgData name="Helen Trivers" userId="8pMgN81jyqnMrUI0dNIJa8beac0O984VTe51k3YQ86A=" providerId="None" clId="Web-{EEE9D541-1A07-43B9-9658-1435F92F30C0}"/>
    <pc:docChg chg="modSld">
      <pc:chgData name="Helen Trivers" userId="8pMgN81jyqnMrUI0dNIJa8beac0O984VTe51k3YQ86A=" providerId="None" clId="Web-{EEE9D541-1A07-43B9-9658-1435F92F30C0}" dt="2023-02-20T15:45:49.764" v="21" actId="20577"/>
      <pc:docMkLst>
        <pc:docMk/>
      </pc:docMkLst>
      <pc:sldChg chg="modSp">
        <pc:chgData name="Helen Trivers" userId="8pMgN81jyqnMrUI0dNIJa8beac0O984VTe51k3YQ86A=" providerId="None" clId="Web-{EEE9D541-1A07-43B9-9658-1435F92F30C0}" dt="2023-02-20T15:44:55.310" v="13" actId="20577"/>
        <pc:sldMkLst>
          <pc:docMk/>
          <pc:sldMk cId="1858401542" sldId="276"/>
        </pc:sldMkLst>
        <pc:spChg chg="mod">
          <ac:chgData name="Helen Trivers" userId="8pMgN81jyqnMrUI0dNIJa8beac0O984VTe51k3YQ86A=" providerId="None" clId="Web-{EEE9D541-1A07-43B9-9658-1435F92F30C0}" dt="2023-02-20T15:44:55.310" v="13" actId="20577"/>
          <ac:spMkLst>
            <pc:docMk/>
            <pc:sldMk cId="1858401542" sldId="276"/>
            <ac:spMk id="5" creationId="{605676CA-21AD-D447-A863-BE7395533B6E}"/>
          </ac:spMkLst>
        </pc:spChg>
      </pc:sldChg>
      <pc:sldChg chg="modSp">
        <pc:chgData name="Helen Trivers" userId="8pMgN81jyqnMrUI0dNIJa8beac0O984VTe51k3YQ86A=" providerId="None" clId="Web-{EEE9D541-1A07-43B9-9658-1435F92F30C0}" dt="2023-02-20T15:45:49.764" v="21" actId="20577"/>
        <pc:sldMkLst>
          <pc:docMk/>
          <pc:sldMk cId="2002339656" sldId="289"/>
        </pc:sldMkLst>
        <pc:spChg chg="mod">
          <ac:chgData name="Helen Trivers" userId="8pMgN81jyqnMrUI0dNIJa8beac0O984VTe51k3YQ86A=" providerId="None" clId="Web-{EEE9D541-1A07-43B9-9658-1435F92F30C0}" dt="2023-02-20T15:45:49.764" v="21" actId="20577"/>
          <ac:spMkLst>
            <pc:docMk/>
            <pc:sldMk cId="2002339656" sldId="289"/>
            <ac:spMk id="10" creationId="{DD3FF4E1-6384-ACDA-AC24-C12B1E30512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2/21/2023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Image: </a:t>
            </a:r>
            <a:r>
              <a:rPr lang="en-GB" b="0" i="0" dirty="0">
                <a:solidFill>
                  <a:srgbClr val="121212"/>
                </a:solidFill>
                <a:effectLst/>
                <a:latin typeface="Open Sans" panose="020B0606030504020204" pitchFamily="34" charset="0"/>
              </a:rPr>
              <a:t>Rahaf, 20, from Salt in Jordon, is a Youth Climate Leader with the UNICEF-supported Sawn (‘to protect/preserve’ in Arabic) programme.</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371434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2397984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3607124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picture containing tree, person, clothing, outdoor&#10;&#10;Description automatically generated">
            <a:extLst>
              <a:ext uri="{FF2B5EF4-FFF2-40B4-BE49-F238E27FC236}">
                <a16:creationId xmlns:a16="http://schemas.microsoft.com/office/drawing/2014/main" id="{7C3FD8EC-00AB-C94C-F42F-EAF3AA0F28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74" b="12932"/>
          <a:stretch/>
        </p:blipFill>
        <p:spPr>
          <a:xfrm>
            <a:off x="-56958" y="-1"/>
            <a:ext cx="12305916" cy="6858001"/>
          </a:xfrm>
          <a:prstGeom prst="rect">
            <a:avLst/>
          </a:prstGeom>
        </p:spPr>
      </p:pic>
      <p:sp>
        <p:nvSpPr>
          <p:cNvPr id="7" name="Title 1">
            <a:extLst>
              <a:ext uri="{FF2B5EF4-FFF2-40B4-BE49-F238E27FC236}">
                <a16:creationId xmlns:a16="http://schemas.microsoft.com/office/drawing/2014/main" id="{4484FD13-0E70-99DC-26BA-756F6DC18DE2}"/>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8" name="Picture 7">
            <a:extLst>
              <a:ext uri="{FF2B5EF4-FFF2-40B4-BE49-F238E27FC236}">
                <a16:creationId xmlns:a16="http://schemas.microsoft.com/office/drawing/2014/main" id="{AFFC875D-9D89-C57C-997E-A1FEAC9A3B4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85814"/>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21/02/2023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eatures.unicef.org/teen-girl-activist/" TargetMode="External"/><Relationship Id="rId7" Type="http://schemas.openxmlformats.org/officeDocument/2006/relationships/image" Target="../media/image21.jpeg"/><Relationship Id="rId2" Type="http://schemas.openxmlformats.org/officeDocument/2006/relationships/slideLayout" Target="../slideLayouts/slideLayout17.xml"/><Relationship Id="rId1" Type="http://schemas.openxmlformats.org/officeDocument/2006/relationships/video" Target="https://www.youtube.com/embed/Ue49KHAragY?feature=oembed" TargetMode="External"/><Relationship Id="rId6" Type="http://schemas.openxmlformats.org/officeDocument/2006/relationships/hyperlink" Target="https://www.youtube.com/watch?v=m_UjYOfmkn8" TargetMode="External"/><Relationship Id="rId5" Type="http://schemas.openxmlformats.org/officeDocument/2006/relationships/hyperlink" Target="https://www.yumpu.com/xx/document/read/55730350/1-page-goals-comics-full-set-pdf" TargetMode="External"/><Relationship Id="rId4" Type="http://schemas.openxmlformats.org/officeDocument/2006/relationships/hyperlink" Target="https://youtu.be/Ue49KHAragY"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jpeg"/><Relationship Id="rId2" Type="http://schemas.openxmlformats.org/officeDocument/2006/relationships/slideLayout" Target="../slideLayouts/slideLayout16.xml"/><Relationship Id="rId1" Type="http://schemas.openxmlformats.org/officeDocument/2006/relationships/video" Target="https://www.youtube.com/embed/nCS7Rus4_-Y?start=2&amp;feature=oembed" TargetMode="External"/><Relationship Id="rId6" Type="http://schemas.openxmlformats.org/officeDocument/2006/relationships/hyperlink" Target="https://hwb.gov.wales/repository/resource/070ca8b4-1f45-4de5-a14f-3f784694bbf8/en" TargetMode="External"/><Relationship Id="rId5" Type="http://schemas.openxmlformats.org/officeDocument/2006/relationships/hyperlink" Target="https://www.unicef.org/reports/state-worlds-children-2021" TargetMode="External"/><Relationship Id="rId4" Type="http://schemas.openxmlformats.org/officeDocument/2006/relationships/hyperlink" Target="https://www.youtube.com/watch?v=nCS7Rus4_-Y&amp;t=2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therightsrespectingschools8108" TargetMode="External"/><Relationship Id="rId2" Type="http://schemas.openxmlformats.org/officeDocument/2006/relationships/slideLayout" Target="../slideLayouts/slideLayout6.xml"/><Relationship Id="rId1" Type="http://schemas.openxmlformats.org/officeDocument/2006/relationships/video" Target="https://www.youtube.com/embed/ZyALlr7kUq4?feature=oembed" TargetMode="Externa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14.xml"/><Relationship Id="rId7" Type="http://schemas.openxmlformats.org/officeDocument/2006/relationships/hyperlink" Target="https://youtu.be/WWkrQMVqB3s" TargetMode="External"/><Relationship Id="rId2" Type="http://schemas.openxmlformats.org/officeDocument/2006/relationships/video" Target="https://www.youtube.com/embed/ct1Odrl1A6U?feature=oembed" TargetMode="External"/><Relationship Id="rId1" Type="http://schemas.openxmlformats.org/officeDocument/2006/relationships/video" Target="https://www.youtube.com/embed/WWkrQMVqB3s?feature=oembed" TargetMode="External"/><Relationship Id="rId6" Type="http://schemas.openxmlformats.org/officeDocument/2006/relationships/hyperlink" Target="https://clpe.org.uk/system/files/International%20Women%27s%20Day%202021.pdf" TargetMode="External"/><Relationship Id="rId5" Type="http://schemas.openxmlformats.org/officeDocument/2006/relationships/hyperlink" Target="https://www.youtube.com/watch?v=ct1Odrl1A6U" TargetMode="External"/><Relationship Id="rId4" Type="http://schemas.openxmlformats.org/officeDocument/2006/relationships/notesSlide" Target="../notesSlides/notesSlide2.xml"/><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hyperlink" Target="https://www.readingzone.com/media/cdendiyp/fantasticallygreatwomen-who-changed-the-world.pdf" TargetMode="External"/><Relationship Id="rId3" Type="http://schemas.openxmlformats.org/officeDocument/2006/relationships/slideLayout" Target="../slideLayouts/slideLayout15.xml"/><Relationship Id="rId7" Type="http://schemas.openxmlformats.org/officeDocument/2006/relationships/hyperlink" Target="https://worldslargestlesson.globalgoals.org/resource/animation-part-2-with-thanks-to-sir-ken-robinson-and-emma-watson/" TargetMode="External"/><Relationship Id="rId2" Type="http://schemas.openxmlformats.org/officeDocument/2006/relationships/video" Target="https://www.youtube.com/embed/dg6dGpmb2e8?feature=oembed" TargetMode="External"/><Relationship Id="rId1" Type="http://schemas.openxmlformats.org/officeDocument/2006/relationships/video" Target="https://www.youtube.com/embed/usFpfoFYpzU?feature=oembed" TargetMode="External"/><Relationship Id="rId6" Type="http://schemas.openxmlformats.org/officeDocument/2006/relationships/hyperlink" Target="https://youtu.be/G3Aweo-74kY" TargetMode="External"/><Relationship Id="rId11" Type="http://schemas.openxmlformats.org/officeDocument/2006/relationships/image" Target="../media/image18.jpeg"/><Relationship Id="rId5" Type="http://schemas.openxmlformats.org/officeDocument/2006/relationships/hyperlink" Target="https://youtu.be/usFpfoFYpzU" TargetMode="External"/><Relationship Id="rId10" Type="http://schemas.openxmlformats.org/officeDocument/2006/relationships/image" Target="../media/image17.jpeg"/><Relationship Id="rId4" Type="http://schemas.openxmlformats.org/officeDocument/2006/relationships/notesSlide" Target="../notesSlides/notesSlide3.xml"/><Relationship Id="rId9" Type="http://schemas.openxmlformats.org/officeDocument/2006/relationships/hyperlink" Target="https://www.youtube.com/watch?v=dg6dGpmb2e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hwb.gov.wales/repository/resource/46a1fca6-4a3e-46c6-98c7-39b655752ce9/en" TargetMode="External"/><Relationship Id="rId2" Type="http://schemas.openxmlformats.org/officeDocument/2006/relationships/slideLayout" Target="../slideLayouts/slideLayout15.xml"/><Relationship Id="rId1" Type="http://schemas.openxmlformats.org/officeDocument/2006/relationships/video" Target="https://www.youtube.com/embed/p4OyCNctKXg?feature=oembed" TargetMode="External"/><Relationship Id="rId5" Type="http://schemas.openxmlformats.org/officeDocument/2006/relationships/image" Target="../media/image19.jpeg"/><Relationship Id="rId4" Type="http://schemas.openxmlformats.org/officeDocument/2006/relationships/hyperlink" Target="https://youtu.be/p4OyCNctKX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6.xml"/><Relationship Id="rId7" Type="http://schemas.openxmlformats.org/officeDocument/2006/relationships/image" Target="../media/image20.jpeg"/><Relationship Id="rId2" Type="http://schemas.openxmlformats.org/officeDocument/2006/relationships/video" Target="https://www.youtube.com/embed/p4OyCNctKXg?feature=oembed" TargetMode="External"/><Relationship Id="rId1" Type="http://schemas.openxmlformats.org/officeDocument/2006/relationships/video" Target="https://www.youtube.com/embed/2vyjjKGHQbc?feature=oembed" TargetMode="External"/><Relationship Id="rId6" Type="http://schemas.openxmlformats.org/officeDocument/2006/relationships/hyperlink" Target="https://youtu.be/p4OyCNctKXg" TargetMode="External"/><Relationship Id="rId5" Type="http://schemas.openxmlformats.org/officeDocument/2006/relationships/hyperlink" Target="https://youtu.be/2vyjjKGHQbc" TargetMode="External"/><Relationship Id="rId4" Type="http://schemas.openxmlformats.org/officeDocument/2006/relationships/hyperlink" Target="https://www.internationalwomensda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932241" y="-1098539"/>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a:t>
            </a:r>
            <a:r>
              <a:rPr lang="en-GB" sz="1000" b="0" i="0" dirty="0">
                <a:solidFill>
                  <a:schemeClr val="bg1"/>
                </a:solidFill>
                <a:effectLst/>
                <a:latin typeface="Arial" panose="020B0604020202020204" pitchFamily="34" charset="0"/>
                <a:cs typeface="Arial" panose="020B0604020202020204" pitchFamily="34" charset="0"/>
              </a:rPr>
              <a:t>Bseiso</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2" y="4434357"/>
            <a:ext cx="744014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968892" y="4434357"/>
            <a:ext cx="396412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816798" y="2336092"/>
            <a:ext cx="3929443"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Look at </a:t>
            </a:r>
            <a:r>
              <a:rPr lang="en-GB" sz="16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UNICEF’s Teen-Girl-Activist </a:t>
            </a:r>
            <a:r>
              <a:rPr lang="en-GB" sz="1600" b="0" i="0" dirty="0">
                <a:solidFill>
                  <a:srgbClr val="000000"/>
                </a:solidFill>
                <a:effectLst/>
                <a:latin typeface="Arial" panose="020B0604020202020204" pitchFamily="34" charset="0"/>
              </a:rPr>
              <a:t>page and read about five inspiring young women from across the world. Choose an activist and decide what questions you would you ask if she came to visit your school.</a:t>
            </a:r>
          </a:p>
        </p:txBody>
      </p:sp>
      <p:sp>
        <p:nvSpPr>
          <p:cNvPr id="10" name="TextBox 9">
            <a:extLst>
              <a:ext uri="{FF2B5EF4-FFF2-40B4-BE49-F238E27FC236}">
                <a16:creationId xmlns:a16="http://schemas.microsoft.com/office/drawing/2014/main" id="{23FB570D-B234-3922-9DE8-4A90483EA3F9}"/>
              </a:ext>
            </a:extLst>
          </p:cNvPr>
          <p:cNvSpPr txBox="1"/>
          <p:nvPr/>
        </p:nvSpPr>
        <p:spPr>
          <a:xfrm>
            <a:off x="668059" y="4550989"/>
            <a:ext cx="5002211"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Watch Abi Dare talk about her book </a:t>
            </a:r>
            <a:r>
              <a:rPr lang="en-GB"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‘The Girl with the Louding Voice’</a:t>
            </a:r>
            <a:r>
              <a:rPr lang="en-GB" b="0" i="0" dirty="0">
                <a:solidFill>
                  <a:schemeClr val="bg1"/>
                </a:solidFill>
                <a:effectLst/>
                <a:latin typeface="Arial" panose="020B0604020202020204" pitchFamily="34" charset="0"/>
              </a:rPr>
              <a:t>.  In the book the mother says “Your schooling is your voice child. It will be speaking for you even if you didn’t open your mouth to talk.” What do you think this means? Do you think it’s true for you? </a:t>
            </a:r>
            <a:endParaRPr lang="en-GB" b="0" i="1" dirty="0">
              <a:solidFill>
                <a:schemeClr val="bg1"/>
              </a:solidFill>
              <a:effectLst/>
              <a:latin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912327" y="2287930"/>
            <a:ext cx="6266066" cy="1477328"/>
          </a:xfrm>
          <a:prstGeom prst="rect">
            <a:avLst/>
          </a:prstGeom>
          <a:noFill/>
        </p:spPr>
        <p:txBody>
          <a:bodyPr wrap="square" rtlCol="0">
            <a:spAutoFit/>
          </a:bodyPr>
          <a:lstStyle/>
          <a:p>
            <a:pPr algn="ctr"/>
            <a:r>
              <a:rPr lang="en-GB" dirty="0">
                <a:solidFill>
                  <a:schemeClr val="bg1"/>
                </a:solidFill>
                <a:latin typeface="Arial" panose="020B0604020202020204" pitchFamily="34" charset="0"/>
              </a:rPr>
              <a:t>Sustainable Development Goal 5 is all about Gender Equality. Look at page 5 of this </a:t>
            </a:r>
            <a:r>
              <a:rPr lang="en-GB" b="1" dirty="0">
                <a:solidFill>
                  <a:schemeClr val="bg1"/>
                </a:solidFill>
                <a:latin typeface="Arial" panose="020B0604020202020204" pitchFamily="34" charset="0"/>
                <a:hlinkClick r:id="rId5">
                  <a:extLst>
                    <a:ext uri="{A12FA001-AC4F-418D-AE19-62706E023703}">
                      <ahyp:hlinkClr xmlns:ahyp="http://schemas.microsoft.com/office/drawing/2018/hyperlinkcolor" val="tx"/>
                    </a:ext>
                  </a:extLst>
                </a:hlinkClick>
              </a:rPr>
              <a:t>comic</a:t>
            </a:r>
            <a:r>
              <a:rPr lang="en-GB" dirty="0">
                <a:solidFill>
                  <a:schemeClr val="bg1"/>
                </a:solidFill>
                <a:latin typeface="Arial" panose="020B0604020202020204" pitchFamily="34" charset="0"/>
              </a:rPr>
              <a:t> which shows what we can do to tackle gender equality.  Work in groups to create your own comic showing four things you can do to work towards gender equality in your school or community.</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087974" y="4524158"/>
            <a:ext cx="3656506"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Watch a </a:t>
            </a:r>
            <a:r>
              <a:rPr lang="en-GB" sz="1600" b="1" i="0" dirty="0">
                <a:effectLst/>
                <a:latin typeface="Arial" panose="020B0604020202020204" pitchFamily="34" charset="0"/>
                <a:hlinkClick r:id="rId6">
                  <a:extLst>
                    <a:ext uri="{A12FA001-AC4F-418D-AE19-62706E023703}">
                      <ahyp:hlinkClr xmlns:ahyp="http://schemas.microsoft.com/office/drawing/2018/hyperlinkcolor" val="tx"/>
                    </a:ext>
                  </a:extLst>
                </a:hlinkClick>
              </a:rPr>
              <a:t>Global History of  Women’s Rights</a:t>
            </a:r>
            <a:r>
              <a:rPr lang="en-GB" sz="1600" b="0" i="0" dirty="0">
                <a:solidFill>
                  <a:srgbClr val="000000"/>
                </a:solidFill>
                <a:effectLst/>
                <a:latin typeface="Arial" panose="020B0604020202020204" pitchFamily="34" charset="0"/>
              </a:rPr>
              <a:t>. In pairs or small groups, think of ways that the UK government can make the world a better place for women and girls of all nationalities. Present your ideas as a mind map.</a:t>
            </a:r>
            <a:endParaRPr lang="en-GB" sz="1600" dirty="0">
              <a:latin typeface="Arial" panose="020B0604020202020204" pitchFamily="34" charset="0"/>
              <a:cs typeface="Arial" panose="020B0604020202020204" pitchFamily="34" charset="0"/>
            </a:endParaRPr>
          </a:p>
        </p:txBody>
      </p:sp>
      <p:pic>
        <p:nvPicPr>
          <p:cNvPr id="8" name="Online Media 7" title="Abi Daré Discusses Her Debut Novel THE GIRL WITH THE LOUDING VOICE">
            <a:hlinkClick r:id="" action="ppaction://media"/>
            <a:extLst>
              <a:ext uri="{FF2B5EF4-FFF2-40B4-BE49-F238E27FC236}">
                <a16:creationId xmlns:a16="http://schemas.microsoft.com/office/drawing/2014/main" id="{4011870C-D37B-EFB5-8AB8-ED8193867F2D}"/>
              </a:ext>
            </a:extLst>
          </p:cNvPr>
          <p:cNvPicPr>
            <a:picLocks noRot="1" noChangeAspect="1"/>
          </p:cNvPicPr>
          <p:nvPr>
            <a:videoFile r:link="rId1"/>
          </p:nvPr>
        </p:nvPicPr>
        <p:blipFill>
          <a:blip r:embed="rId7"/>
          <a:stretch>
            <a:fillRect/>
          </a:stretch>
        </p:blipFill>
        <p:spPr>
          <a:xfrm>
            <a:off x="5670270" y="4580087"/>
            <a:ext cx="2129551" cy="1203196"/>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9DABE4C-A04F-5B8C-9171-D4E4C4FE47EB}"/>
              </a:ext>
            </a:extLst>
          </p:cNvPr>
          <p:cNvSpPr txBox="1"/>
          <p:nvPr/>
        </p:nvSpPr>
        <p:spPr>
          <a:xfrm>
            <a:off x="644162" y="2293888"/>
            <a:ext cx="5479217"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Article 2 is about non-discrimination. Think about ways in which your school can be made fairer, and more equitable for people of all genders. For example, think about spaces such as the playground, access to sports and clubs and uniform requirements. Present your ideas in a mind map and compare with friends. You might want to share the most popular ideas with senior leaders.</a:t>
            </a:r>
          </a:p>
        </p:txBody>
      </p:sp>
      <p:sp>
        <p:nvSpPr>
          <p:cNvPr id="8" name="TextBox 7">
            <a:extLst>
              <a:ext uri="{FF2B5EF4-FFF2-40B4-BE49-F238E27FC236}">
                <a16:creationId xmlns:a16="http://schemas.microsoft.com/office/drawing/2014/main" id="{31773CE7-D42F-65B6-D206-69D99BDDECCC}"/>
              </a:ext>
            </a:extLst>
          </p:cNvPr>
          <p:cNvSpPr txBox="1"/>
          <p:nvPr/>
        </p:nvSpPr>
        <p:spPr>
          <a:xfrm>
            <a:off x="682216" y="4650491"/>
            <a:ext cx="3327084" cy="1569660"/>
          </a:xfrm>
          <a:prstGeom prst="rect">
            <a:avLst/>
          </a:prstGeom>
          <a:noFill/>
        </p:spPr>
        <p:txBody>
          <a:bodyPr wrap="square" rtlCol="0">
            <a:spAutoFit/>
          </a:bodyPr>
          <a:lstStyle/>
          <a:p>
            <a:pPr algn="ctr"/>
            <a:r>
              <a:rPr lang="en-GB" sz="1600" b="0" i="0" dirty="0">
                <a:effectLst/>
                <a:latin typeface="Arial" panose="020B0604020202020204" pitchFamily="34" charset="0"/>
              </a:rPr>
              <a:t>What is the difference between equality and equity? Watch </a:t>
            </a:r>
            <a:r>
              <a:rPr lang="en-GB" sz="1600" b="1" i="0" dirty="0">
                <a:effectLst/>
                <a:latin typeface="Arial" panose="020B0604020202020204" pitchFamily="34" charset="0"/>
                <a:hlinkClick r:id="rId4">
                  <a:extLst>
                    <a:ext uri="{A12FA001-AC4F-418D-AE19-62706E023703}">
                      <ahyp:hlinkClr xmlns:ahyp="http://schemas.microsoft.com/office/drawing/2018/hyperlinkcolor" val="tx"/>
                    </a:ext>
                  </a:extLst>
                </a:hlinkClick>
              </a:rPr>
              <a:t>this video </a:t>
            </a:r>
            <a:r>
              <a:rPr lang="en-GB" sz="1600" b="0" i="0" dirty="0">
                <a:effectLst/>
                <a:latin typeface="Arial" panose="020B0604020202020204" pitchFamily="34" charset="0"/>
              </a:rPr>
              <a:t>to explore this question. How can we work towards gender equity as a school, and as a local, national and global community? </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7643335" y="4527380"/>
            <a:ext cx="4252587"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rPr>
              <a:t>Choose 5 countries from around the world and use </a:t>
            </a:r>
            <a:r>
              <a:rPr lang="en-GB" sz="1600" b="1"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UNICEF’s 2021 State of the World’s Children data </a:t>
            </a:r>
            <a:r>
              <a:rPr lang="en-GB" sz="1600" b="0" i="0" dirty="0">
                <a:solidFill>
                  <a:schemeClr val="bg1"/>
                </a:solidFill>
                <a:effectLst/>
                <a:latin typeface="Arial" panose="020B0604020202020204" pitchFamily="34" charset="0"/>
              </a:rPr>
              <a:t>to compare primary and upper secondary completion rates for girls and boys. This can be found in Table 11 at the back of the report. Display your findings in a creative way.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6253678" y="2235367"/>
            <a:ext cx="5545816" cy="1815882"/>
          </a:xfrm>
          <a:prstGeom prst="rect">
            <a:avLst/>
          </a:prstGeom>
          <a:noFill/>
        </p:spPr>
        <p:txBody>
          <a:bodyPr wrap="square" rtlCol="0">
            <a:spAutoFit/>
          </a:bodyPr>
          <a:lstStyle/>
          <a:p>
            <a:pPr algn="ctr"/>
            <a:r>
              <a:rPr lang="en-GB" sz="1400" b="0" i="0" dirty="0">
                <a:solidFill>
                  <a:schemeClr val="bg1"/>
                </a:solidFill>
                <a:effectLst/>
                <a:latin typeface="Arial" panose="020B0604020202020204" pitchFamily="34" charset="0"/>
              </a:rPr>
              <a:t> </a:t>
            </a: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Have you heard the word misogyny being used? As a class, discuss what the word means and if you can think of any real-life examples of misogyny. Unfortunately, there is still a great deal of hate directed towards women and girls, particularly on social media. To explore this as a class, check out this lesson </a:t>
            </a:r>
            <a:r>
              <a:rPr lang="en-GB" sz="1600" u="sng" dirty="0">
                <a:solidFill>
                  <a:schemeClr val="bg1"/>
                </a:solidFill>
                <a:effectLst/>
                <a:latin typeface="Arial" panose="020B0604020202020204" pitchFamily="34" charset="0"/>
                <a:ea typeface="Arial" panose="020B06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Tackling online misogyny: Misogyny, hate speech and toxic masculinity (secondary)</a:t>
            </a:r>
            <a:r>
              <a:rPr lang="en-GB" sz="1600" b="0" i="0" dirty="0">
                <a:solidFill>
                  <a:schemeClr val="bg1"/>
                </a:solidFill>
                <a:effectLst/>
                <a:latin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pic>
        <p:nvPicPr>
          <p:cNvPr id="10" name="Online Media 9" title="Equity and Equality">
            <a:hlinkClick r:id="" action="ppaction://media"/>
            <a:extLst>
              <a:ext uri="{FF2B5EF4-FFF2-40B4-BE49-F238E27FC236}">
                <a16:creationId xmlns:a16="http://schemas.microsoft.com/office/drawing/2014/main" id="{6E87E100-2219-425F-5145-45EE7AF5ACE5}"/>
              </a:ext>
            </a:extLst>
          </p:cNvPr>
          <p:cNvPicPr>
            <a:picLocks noRot="1" noChangeAspect="1"/>
          </p:cNvPicPr>
          <p:nvPr>
            <a:videoFile r:link="rId1"/>
          </p:nvPr>
        </p:nvPicPr>
        <p:blipFill>
          <a:blip r:embed="rId7"/>
          <a:stretch>
            <a:fillRect/>
          </a:stretch>
        </p:blipFill>
        <p:spPr>
          <a:xfrm>
            <a:off x="4493470" y="4708724"/>
            <a:ext cx="2540000" cy="1435100"/>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870290"/>
          </a:xfrm>
        </p:spPr>
        <p:txBody>
          <a:bodyPr vert="horz" lIns="0" tIns="45720" rIns="90000" bIns="45720" rtlCol="0" anchor="t">
            <a:noAutofit/>
          </a:bodyPr>
          <a:lstStyle/>
          <a:p>
            <a:pPr algn="ctr"/>
            <a:r>
              <a:rPr lang="en-GB" sz="2400" i="1" dirty="0">
                <a:latin typeface="Arial"/>
                <a:cs typeface="Arial"/>
              </a:rPr>
              <a:t>We need to be brave to challenge unfairness and make the world a better place for everyone</a:t>
            </a:r>
            <a:r>
              <a:rPr lang="en-GB" sz="1800" dirty="0">
                <a:latin typeface="Arial"/>
                <a:cs typeface="Arial"/>
              </a:rPr>
              <a:t>.</a:t>
            </a:r>
            <a:endParaRPr lang="en-US"/>
          </a:p>
          <a:p>
            <a:r>
              <a:rPr lang="en-GB" sz="1800" i="1" dirty="0">
                <a:latin typeface="Arial"/>
                <a:ea typeface="Calibri" panose="020F0502020204030204" pitchFamily="34" charset="0"/>
                <a:cs typeface="Times New Roman"/>
              </a:rPr>
              <a:t>  </a:t>
            </a:r>
            <a:endParaRPr lang="en-GB" sz="1800" dirty="0">
              <a:latin typeface="Arial"/>
              <a:ea typeface="Calibri" panose="020F0502020204030204" pitchFamily="34" charset="0"/>
              <a:cs typeface="Times New Roman" panose="02020603050405020304" pitchFamily="18" charset="0"/>
            </a:endParaRPr>
          </a:p>
          <a:p>
            <a:r>
              <a:rPr lang="en-GB" sz="1800" i="1" dirty="0">
                <a:latin typeface="Arial"/>
                <a:ea typeface="Arial" panose="020B0604020202020204" pitchFamily="34" charset="0"/>
                <a:cs typeface="Times New Roman"/>
              </a:rPr>
              <a:t>  </a:t>
            </a:r>
            <a:endParaRPr lang="en-GB" sz="1800">
              <a:effectLst/>
              <a:latin typeface="Arial"/>
              <a:ea typeface="Calibri" panose="020F0502020204030204" pitchFamily="34" charset="0"/>
              <a:cs typeface="Times New Roman" panose="02020603050405020304" pitchFamily="18" charset="0"/>
            </a:endParaRPr>
          </a:p>
          <a:p>
            <a:endParaRPr lang="en-GB"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900426"/>
            <a:ext cx="5433498" cy="3768452"/>
          </a:xfrm>
        </p:spPr>
        <p:txBody>
          <a:bodyPr vert="horz" lIns="0" tIns="45720" rIns="91440" bIns="45720" rtlCol="0" anchor="t">
            <a:noAutofit/>
          </a:bodyPr>
          <a:lstStyle/>
          <a:p>
            <a:pPr marL="342900" indent="-342900">
              <a:lnSpc>
                <a:spcPct val="107000"/>
              </a:lnSpc>
              <a:buFont typeface="Symbol" panose="05050102010706020507" pitchFamily="18" charset="2"/>
              <a:buChar char=""/>
            </a:pPr>
            <a:r>
              <a:rPr lang="en-GB" dirty="0">
                <a:latin typeface="Arial"/>
                <a:ea typeface="Calibri" panose="020F0502020204030204" pitchFamily="34" charset="0"/>
                <a:cs typeface="Arial"/>
              </a:rPr>
              <a:t>Think of a change that would help to make a fairer world where gender equality is a reality. It might be something small. </a:t>
            </a:r>
            <a:endParaRPr lang="en-US" dirty="0"/>
          </a:p>
          <a:p>
            <a:pPr marL="342900" indent="-342900">
              <a:lnSpc>
                <a:spcPct val="107000"/>
              </a:lnSpc>
              <a:buFont typeface="Symbol" panose="05050102010706020507" pitchFamily="18" charset="2"/>
              <a:buChar char=""/>
            </a:pPr>
            <a:r>
              <a:rPr lang="en-GB" dirty="0">
                <a:latin typeface="Arial"/>
                <a:ea typeface="Calibri" panose="020F0502020204030204" pitchFamily="34" charset="0"/>
                <a:cs typeface="Arial"/>
              </a:rPr>
              <a:t>Is there something you can do to make this happen?</a:t>
            </a:r>
            <a:endParaRPr lang="en-GB" sz="1800" dirty="0">
              <a:effectLst/>
              <a:latin typeface="Arial"/>
              <a:ea typeface="Calibri" panose="020F0502020204030204" pitchFamily="34" charset="0"/>
              <a:cs typeface="Arial"/>
            </a:endParaRPr>
          </a:p>
          <a:p>
            <a:pPr marL="342900" indent="-342900">
              <a:lnSpc>
                <a:spcPct val="107000"/>
              </a:lnSpc>
              <a:buFont typeface="Symbol" panose="05050102010706020507" pitchFamily="18" charset="2"/>
              <a:buChar char=""/>
            </a:pPr>
            <a:r>
              <a:rPr lang="en-GB" dirty="0">
                <a:latin typeface="Arial"/>
                <a:ea typeface="Calibri" panose="020F0502020204030204" pitchFamily="34" charset="0"/>
                <a:cs typeface="Arial"/>
              </a:rPr>
              <a:t>Can you tell somebody about the change you would like to see? </a:t>
            </a:r>
            <a:endParaRPr lang="en-GB" sz="1800" dirty="0">
              <a:effectLst/>
              <a:latin typeface="Arial"/>
              <a:ea typeface="Calibri" panose="020F0502020204030204" pitchFamily="34" charset="0"/>
              <a:cs typeface="Arial"/>
            </a:endParaRPr>
          </a:p>
        </p:txBody>
      </p:sp>
    </p:spTree>
    <p:extLst>
      <p:ext uri="{BB962C8B-B14F-4D97-AF65-F5344CB8AC3E}">
        <p14:creationId xmlns:p14="http://schemas.microsoft.com/office/powerpoint/2010/main" val="124856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International Women’s Day</a:t>
            </a:r>
          </a:p>
          <a:p>
            <a:pPr>
              <a:lnSpc>
                <a:spcPct val="150000"/>
              </a:lnSpc>
            </a:pPr>
            <a:r>
              <a:rPr lang="en-US" dirty="0">
                <a:solidFill>
                  <a:srgbClr val="00AEEF"/>
                </a:solidFill>
                <a:latin typeface="Arial" panose="020B0604020202020204" pitchFamily="34" charset="0"/>
                <a:cs typeface="Arial" panose="020B0604020202020204" pitchFamily="34" charset="0"/>
              </a:rPr>
              <a:t>Slide 4 &amp; 5</a:t>
            </a:r>
            <a:r>
              <a:rPr lang="en-US" dirty="0">
                <a:latin typeface="Arial" panose="020B0604020202020204" pitchFamily="34" charset="0"/>
                <a:cs typeface="Arial" panose="020B0604020202020204" pitchFamily="34" charset="0"/>
              </a:rPr>
              <a:t>: Exploring International Women’s day- Question and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259922"/>
            <a:ext cx="4529396" cy="921003"/>
          </a:xfrm>
        </p:spPr>
        <p:txBody>
          <a:bodyPr/>
          <a:lstStyle/>
          <a:p>
            <a:r>
              <a:rPr lang="en-US" sz="2800" dirty="0">
                <a:latin typeface="Arial Black" panose="020B0A04020102020204" pitchFamily="34" charset="0"/>
              </a:rPr>
              <a:t>INTERNATIONAL WOMEN’S DAY</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655730" y="864350"/>
            <a:ext cx="5305424" cy="787518"/>
          </a:xfrm>
        </p:spPr>
        <p:txBody>
          <a:bodyPr>
            <a:noAutofit/>
          </a:bodyPr>
          <a:lstStyle/>
          <a:p>
            <a:pPr algn="l" rtl="0" fontAlgn="base"/>
            <a:r>
              <a:rPr lang="en-GB" dirty="0">
                <a:latin typeface="Arial" panose="020B0604020202020204" pitchFamily="34" charset="0"/>
                <a:cs typeface="Arial" panose="020B0604020202020204" pitchFamily="34" charset="0"/>
              </a:rPr>
              <a:t>International Women's Day (IWD) is celebrated on 8 March. It is a global day celebrating the social, economic, cultural and political achievements of women. The day also marks a call to action for accelerating gender parity. Significant activity is witnessed worldwide as groups come together to celebrate women's achievements or rally for women's equality.</a:t>
            </a:r>
          </a:p>
          <a:p>
            <a:pPr algn="l" rtl="0" fontAlgn="base"/>
            <a:endParaRPr lang="en-GB" dirty="0">
              <a:latin typeface="Arial" panose="020B0604020202020204" pitchFamily="34" charset="0"/>
              <a:cs typeface="Arial" panose="020B0604020202020204" pitchFamily="34" charset="0"/>
            </a:endParaRPr>
          </a:p>
          <a:p>
            <a:pPr algn="l" rtl="0" fontAlgn="base"/>
            <a:endParaRPr lang="en-GB" dirty="0">
              <a:latin typeface="Arial" panose="020B0604020202020204" pitchFamily="34" charset="0"/>
              <a:cs typeface="Arial" panose="020B0604020202020204" pitchFamily="34" charset="0"/>
            </a:endParaRP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r>
              <a:rPr lang="en-GB" b="0" i="0" dirty="0">
                <a:solidFill>
                  <a:srgbClr val="000000"/>
                </a:solidFill>
                <a:effectLst/>
                <a:latin typeface="Arial" panose="020B0604020202020204" pitchFamily="34" charset="0"/>
                <a:cs typeface="Arial" panose="020B0604020202020204" pitchFamily="34" charset="0"/>
              </a:rPr>
              <a:t>c</a:t>
            </a:r>
          </a:p>
        </p:txBody>
      </p:sp>
      <p:sp>
        <p:nvSpPr>
          <p:cNvPr id="2" name="TextBox 1">
            <a:extLst>
              <a:ext uri="{FF2B5EF4-FFF2-40B4-BE49-F238E27FC236}">
                <a16:creationId xmlns:a16="http://schemas.microsoft.com/office/drawing/2014/main" id="{627778A1-9760-5310-3D0C-C99F762FA511}"/>
              </a:ext>
            </a:extLst>
          </p:cNvPr>
          <p:cNvSpPr txBox="1"/>
          <p:nvPr/>
        </p:nvSpPr>
        <p:spPr>
          <a:xfrm>
            <a:off x="459413" y="1564804"/>
            <a:ext cx="5076859" cy="584775"/>
          </a:xfrm>
          <a:prstGeom prst="rect">
            <a:avLst/>
          </a:prstGeom>
          <a:noFill/>
        </p:spPr>
        <p:txBody>
          <a:bodyPr wrap="square" lIns="91440" tIns="45720" rIns="91440" bIns="45720" rtlCol="0" anchor="t">
            <a:spAutoFit/>
          </a:bodyPr>
          <a:lstStyle/>
          <a:p>
            <a:r>
              <a:rPr lang="en-GB" sz="1600" dirty="0">
                <a:latin typeface="Arial" panose="020B0604020202020204" pitchFamily="34" charset="0"/>
                <a:cs typeface="Arial" panose="020B0604020202020204" pitchFamily="34" charset="0"/>
              </a:rPr>
              <a:t>Kathy Allen, RRSA Senior Professional Adviser, </a:t>
            </a:r>
          </a:p>
          <a:p>
            <a:r>
              <a:rPr lang="en-GB" sz="1600" dirty="0">
                <a:latin typeface="Arial"/>
                <a:cs typeface="Arial"/>
              </a:rPr>
              <a:t>Introduces International Women's Day.</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4" name="Graphic 3">
            <a:extLst>
              <a:ext uri="{FF2B5EF4-FFF2-40B4-BE49-F238E27FC236}">
                <a16:creationId xmlns:a16="http://schemas.microsoft.com/office/drawing/2014/main" id="{7DB06A2B-5C6D-C2DF-84F2-1FEE392393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5730" y="3401839"/>
            <a:ext cx="2017179" cy="2689572"/>
          </a:xfrm>
          <a:prstGeom prst="rect">
            <a:avLst/>
          </a:prstGeom>
        </p:spPr>
      </p:pic>
      <p:sp>
        <p:nvSpPr>
          <p:cNvPr id="8" name="Text Placeholder 5">
            <a:extLst>
              <a:ext uri="{FF2B5EF4-FFF2-40B4-BE49-F238E27FC236}">
                <a16:creationId xmlns:a16="http://schemas.microsoft.com/office/drawing/2014/main" id="{1BABD005-E183-D00C-F083-A33D936746AD}"/>
              </a:ext>
            </a:extLst>
          </p:cNvPr>
          <p:cNvSpPr txBox="1">
            <a:spLocks/>
          </p:cNvSpPr>
          <p:nvPr/>
        </p:nvSpPr>
        <p:spPr>
          <a:xfrm>
            <a:off x="9005065" y="3401839"/>
            <a:ext cx="2644629" cy="78751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b="1" dirty="0">
                <a:latin typeface="Arial" panose="020B0604020202020204" pitchFamily="34" charset="0"/>
                <a:cs typeface="Arial" panose="020B0604020202020204" pitchFamily="34" charset="0"/>
              </a:rPr>
              <a:t>Article 2 – Non-discrimination</a:t>
            </a:r>
          </a:p>
          <a:p>
            <a:pPr fontAlgn="base"/>
            <a:r>
              <a:rPr lang="en-GB" dirty="0">
                <a:latin typeface="Arial" panose="020B0604020202020204" pitchFamily="34" charset="0"/>
                <a:cs typeface="Arial" panose="020B0604020202020204" pitchFamily="34" charset="0"/>
              </a:rPr>
              <a:t>The Convention applies to every child without discrimination.</a:t>
            </a:r>
          </a:p>
          <a:p>
            <a:pPr fontAlgn="base"/>
            <a:endParaRPr lang="en-GB" dirty="0">
              <a:latin typeface="Arial" panose="020B0604020202020204" pitchFamily="34" charset="0"/>
              <a:cs typeface="Arial" panose="020B0604020202020204" pitchFamily="34" charset="0"/>
            </a:endParaRPr>
          </a:p>
          <a:p>
            <a:pPr fontAlgn="base"/>
            <a:endParaRPr lang="en-GB" dirty="0">
              <a:latin typeface="Arial" panose="020B0604020202020204" pitchFamily="34" charset="0"/>
              <a:cs typeface="Arial" panose="020B0604020202020204" pitchFamily="34" charset="0"/>
            </a:endParaRPr>
          </a:p>
          <a:p>
            <a:pPr fontAlgn="base"/>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9" name="Online Media 8" title="Kathy Allen, Senior Professional Adviser, Introduces International Women's Day">
            <a:hlinkClick r:id="" action="ppaction://media"/>
            <a:extLst>
              <a:ext uri="{FF2B5EF4-FFF2-40B4-BE49-F238E27FC236}">
                <a16:creationId xmlns:a16="http://schemas.microsoft.com/office/drawing/2014/main" id="{0BB6CA90-DA02-58A7-796D-D90B86C0CD41}"/>
              </a:ext>
            </a:extLst>
          </p:cNvPr>
          <p:cNvPicPr>
            <a:picLocks noRot="1" noChangeAspect="1"/>
          </p:cNvPicPr>
          <p:nvPr>
            <a:videoFile r:link="rId1"/>
          </p:nvPr>
        </p:nvPicPr>
        <p:blipFill>
          <a:blip r:embed="rId6"/>
          <a:stretch>
            <a:fillRect/>
          </a:stretch>
        </p:blipFill>
        <p:spPr>
          <a:xfrm>
            <a:off x="771896" y="2671348"/>
            <a:ext cx="4296742" cy="2427659"/>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283035"/>
            <a:ext cx="5351199" cy="1308802"/>
          </a:xfrm>
        </p:spPr>
        <p:txBody>
          <a:bodyPr/>
          <a:lstStyle/>
          <a:p>
            <a:r>
              <a:rPr lang="en-US" sz="2800" dirty="0">
                <a:latin typeface="Arial Black" panose="020B0A04020102020204" pitchFamily="34" charset="0"/>
              </a:rPr>
              <a:t>EXPLORING INTERNATINAL WOMEN’S DAY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400" dirty="0">
                <a:effectLst/>
                <a:latin typeface="Arial" panose="020B0604020202020204" pitchFamily="34" charset="0"/>
              </a:rPr>
              <a:t>Why do you think it is important to have a special day to</a:t>
            </a:r>
            <a:r>
              <a:rPr lang="en-GB" sz="2400" b="1" dirty="0">
                <a:effectLst/>
                <a:latin typeface="Arial" panose="020B0604020202020204" pitchFamily="34" charset="0"/>
              </a:rPr>
              <a:t> </a:t>
            </a:r>
            <a:r>
              <a:rPr lang="en-GB" sz="2400" b="1" dirty="0">
                <a:solidFill>
                  <a:srgbClr val="00AEEF"/>
                </a:solidFill>
                <a:effectLst/>
                <a:latin typeface="Arial" panose="020B0604020202020204" pitchFamily="34" charset="0"/>
              </a:rPr>
              <a:t>celebrate women?</a:t>
            </a:r>
            <a:endParaRPr lang="en-GB" sz="2400" dirty="0">
              <a:effectLst/>
              <a:latin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242905"/>
            <a:ext cx="6358948" cy="921003"/>
          </a:xfrm>
        </p:spPr>
        <p:txBody>
          <a:bodyPr/>
          <a:lstStyle/>
          <a:p>
            <a:r>
              <a:rPr lang="en-US" sz="2800" dirty="0">
                <a:latin typeface="Arial Black" panose="020B0A04020102020204" pitchFamily="34" charset="0"/>
              </a:rPr>
              <a:t>EXPLORING INTERNATIONAL WOMEN’S DAY</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have any others on your list?</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146063"/>
            <a:ext cx="11471580" cy="3967061"/>
          </a:xfrm>
        </p:spPr>
        <p:txBody>
          <a:bodyPr vert="horz" lIns="0" tIns="45720" rIns="91440" bIns="45720" numCol="2" rtlCol="0" anchor="t">
            <a:noAutofit/>
          </a:bodyPr>
          <a:lstStyle/>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To celebrate how amazing women are.</a:t>
            </a: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To recognise how women have changed the world.</a:t>
            </a: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To acknowledge the challenges women still face around the world.</a:t>
            </a: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To encourage women to be themselves – to be the best they can be!</a:t>
            </a:r>
          </a:p>
          <a:p>
            <a:pPr marL="342900" indent="-342900">
              <a:lnSpc>
                <a:spcPct val="107000"/>
              </a:lnSpc>
              <a:spcAft>
                <a:spcPts val="800"/>
              </a:spcAft>
              <a:buFont typeface="Wingdings" panose="05000000000000000000" pitchFamily="2" charset="2"/>
              <a:buChar char=""/>
              <a:tabLst>
                <a:tab pos="457200" algn="l"/>
              </a:tabLst>
            </a:pPr>
            <a:r>
              <a:rPr lang="en-GB" sz="1800" dirty="0">
                <a:effectLst/>
                <a:latin typeface="Arial"/>
                <a:ea typeface="Arial" panose="020B0604020202020204" pitchFamily="34" charset="0"/>
                <a:cs typeface="Arial"/>
              </a:rPr>
              <a:t>To let women know </a:t>
            </a:r>
            <a:r>
              <a:rPr lang="en-GB" dirty="0">
                <a:latin typeface="Arial"/>
                <a:ea typeface="Arial" panose="020B0604020202020204" pitchFamily="34" charset="0"/>
                <a:cs typeface="Arial"/>
              </a:rPr>
              <a:t>they are appreciated</a:t>
            </a:r>
            <a:r>
              <a:rPr lang="en-GB" sz="1800" dirty="0">
                <a:effectLst/>
                <a:latin typeface="Arial"/>
                <a:ea typeface="Arial" panose="020B0604020202020204" pitchFamily="34" charset="0"/>
                <a:cs typeface="Arial"/>
              </a:rPr>
              <a:t>.</a:t>
            </a: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To speak out about inequality.</a:t>
            </a: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Fewer girls than boys go to school – this isn’t right.</a:t>
            </a: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Women often get paid less than men for doing the same job.</a:t>
            </a:r>
          </a:p>
          <a:p>
            <a:pPr marL="342900" indent="-342900">
              <a:lnSpc>
                <a:spcPct val="107000"/>
              </a:lnSpc>
              <a:spcAft>
                <a:spcPts val="800"/>
              </a:spcAft>
              <a:buFont typeface="Wingdings" panose="05000000000000000000" pitchFamily="2" charset="2"/>
              <a:buChar char=""/>
              <a:tabLst>
                <a:tab pos="457200" algn="l"/>
              </a:tabLst>
            </a:pPr>
            <a:r>
              <a:rPr lang="en-GB" sz="1800" dirty="0">
                <a:effectLst/>
                <a:latin typeface="Arial"/>
                <a:ea typeface="Arial" panose="020B0604020202020204" pitchFamily="34" charset="0"/>
                <a:cs typeface="Arial"/>
              </a:rPr>
              <a:t>It is about equality and ensuring</a:t>
            </a:r>
            <a:r>
              <a:rPr lang="en-GB" dirty="0">
                <a:latin typeface="Arial"/>
                <a:ea typeface="Arial" panose="020B0604020202020204" pitchFamily="34" charset="0"/>
                <a:cs typeface="Arial"/>
              </a:rPr>
              <a:t> </a:t>
            </a:r>
            <a:r>
              <a:rPr lang="en-GB" sz="1800" dirty="0">
                <a:effectLst/>
                <a:latin typeface="Arial"/>
                <a:ea typeface="Arial" panose="020B0604020202020204" pitchFamily="34" charset="0"/>
                <a:cs typeface="Arial"/>
              </a:rPr>
              <a:t>all </a:t>
            </a:r>
            <a:r>
              <a:rPr lang="en-GB" dirty="0">
                <a:latin typeface="Arial"/>
                <a:ea typeface="Arial" panose="020B0604020202020204" pitchFamily="34" charset="0"/>
                <a:cs typeface="Arial"/>
              </a:rPr>
              <a:t>are </a:t>
            </a:r>
            <a:r>
              <a:rPr lang="en-GB" sz="1800" dirty="0">
                <a:effectLst/>
                <a:latin typeface="Arial"/>
                <a:ea typeface="Arial" panose="020B0604020202020204" pitchFamily="34" charset="0"/>
                <a:cs typeface="Arial"/>
              </a:rPr>
              <a:t>treated fairly and not discriminated against.</a:t>
            </a:r>
          </a:p>
          <a:p>
            <a:pPr marL="342900" lvl="0" indent="-342900">
              <a:lnSpc>
                <a:spcPct val="107000"/>
              </a:lnSpc>
              <a:spcAft>
                <a:spcPts val="800"/>
              </a:spcAft>
              <a:buFont typeface="Wingdings" panose="05000000000000000000" pitchFamily="2" charset="2"/>
              <a:buChar char=""/>
              <a:tabLst>
                <a:tab pos="457200" algn="l"/>
              </a:tabLst>
            </a:pPr>
            <a:r>
              <a:rPr lang="en-GB" sz="1800" dirty="0">
                <a:effectLst/>
                <a:latin typeface="Arial" panose="020B0604020202020204" pitchFamily="34" charset="0"/>
                <a:ea typeface="Arial" panose="020B0604020202020204" pitchFamily="34" charset="0"/>
                <a:cs typeface="Arial" panose="020B0604020202020204" pitchFamily="34" charset="0"/>
              </a:rPr>
              <a:t>To explore what we need to do to create a world where gender equality exists.</a:t>
            </a: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3809809"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4349593" y="4434357"/>
            <a:ext cx="758342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4325462" y="4602165"/>
            <a:ext cx="4730385" cy="1754326"/>
          </a:xfrm>
          <a:prstGeom prst="rect">
            <a:avLst/>
          </a:prstGeom>
          <a:noFill/>
        </p:spPr>
        <p:txBody>
          <a:bodyPr wrap="square" lIns="91440" tIns="45720" rIns="91440" bIns="45720" rtlCol="0" anchor="t">
            <a:spAutoFit/>
          </a:bodyPr>
          <a:lstStyle/>
          <a:p>
            <a:pPr algn="ctr"/>
            <a:r>
              <a:rPr lang="en-GB" dirty="0">
                <a:solidFill>
                  <a:schemeClr val="bg1"/>
                </a:solidFill>
                <a:effectLst/>
                <a:latin typeface="Arial"/>
                <a:ea typeface="Arial" panose="020B0604020202020204" pitchFamily="34" charset="0"/>
                <a:cs typeface="Times New Roman"/>
              </a:rPr>
              <a:t>Choose a picture book for story time that features strong, independent girl characters, such as </a:t>
            </a:r>
            <a:r>
              <a:rPr lang="en-GB" b="1" dirty="0">
                <a:solidFill>
                  <a:schemeClr val="bg1"/>
                </a:solidFill>
                <a:effectLst/>
                <a:latin typeface="Arial"/>
                <a:ea typeface="Arial" panose="020B0604020202020204" pitchFamily="34" charset="0"/>
                <a:cs typeface="Times New Roman"/>
                <a:hlinkClick r:id="rId5">
                  <a:extLst>
                    <a:ext uri="{A12FA001-AC4F-418D-AE19-62706E023703}">
                      <ahyp:hlinkClr xmlns:ahyp="http://schemas.microsoft.com/office/drawing/2018/hyperlinkcolor" val="tx"/>
                    </a:ext>
                  </a:extLst>
                </a:hlinkClick>
              </a:rPr>
              <a:t>The Girls by Lauren Ace</a:t>
            </a:r>
            <a:r>
              <a:rPr lang="en-GB" dirty="0">
                <a:solidFill>
                  <a:schemeClr val="bg1"/>
                </a:solidFill>
                <a:effectLst/>
                <a:latin typeface="Arial"/>
                <a:ea typeface="Arial" panose="020B0604020202020204" pitchFamily="34" charset="0"/>
                <a:cs typeface="Times New Roman"/>
              </a:rPr>
              <a:t> that tells the story of four very different girls and their strong bond of friendship. There is a great list of other suggestions from </a:t>
            </a:r>
            <a:r>
              <a:rPr lang="en-GB" b="1" dirty="0">
                <a:solidFill>
                  <a:schemeClr val="bg1"/>
                </a:solidFill>
                <a:effectLst/>
                <a:latin typeface="Arial"/>
                <a:ea typeface="Arial" panose="020B0604020202020204" pitchFamily="34" charset="0"/>
                <a:cs typeface="Times New Roman"/>
                <a:hlinkClick r:id="rId6">
                  <a:extLst>
                    <a:ext uri="{A12FA001-AC4F-418D-AE19-62706E023703}">
                      <ahyp:hlinkClr xmlns:ahyp="http://schemas.microsoft.com/office/drawing/2018/hyperlinkcolor" val="tx"/>
                    </a:ext>
                  </a:extLst>
                </a:hlinkClick>
              </a:rPr>
              <a:t>CLPE</a:t>
            </a:r>
            <a:r>
              <a:rPr lang="en-GB" dirty="0">
                <a:solidFill>
                  <a:schemeClr val="bg1"/>
                </a:solidFill>
                <a:effectLst/>
                <a:latin typeface="Arial"/>
                <a:ea typeface="Arial" panose="020B0604020202020204" pitchFamily="34" charset="0"/>
                <a:cs typeface="Times New Roman"/>
              </a:rPr>
              <a:t>.</a:t>
            </a:r>
            <a:endParaRPr lang="en-GB" dirty="0">
              <a:solidFill>
                <a:schemeClr val="bg1"/>
              </a:solidFill>
              <a:effectLst/>
              <a:latin typeface="Arial"/>
              <a:ea typeface="Calibri" panose="020F0502020204030204" pitchFamily="34" charset="0"/>
              <a:cs typeface="Times New Roman"/>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27758" y="4716654"/>
            <a:ext cx="3703837" cy="1477328"/>
          </a:xfrm>
          <a:prstGeom prst="rect">
            <a:avLst/>
          </a:prstGeom>
          <a:noFill/>
        </p:spPr>
        <p:txBody>
          <a:bodyPr wrap="square" lIns="91440" tIns="45720" rIns="91440" bIns="45720" rtlCol="0" anchor="t">
            <a:spAutoFit/>
          </a:bodyPr>
          <a:lstStyle/>
          <a:p>
            <a:pPr algn="ctr"/>
            <a:r>
              <a:rPr lang="en-GB" i="0" dirty="0">
                <a:effectLst/>
                <a:latin typeface="Arial"/>
                <a:cs typeface="Arial"/>
              </a:rPr>
              <a:t>Have a boogie to celebrate International Women’s Day and dance along to songs </a:t>
            </a:r>
            <a:r>
              <a:rPr lang="en-GB" dirty="0">
                <a:latin typeface="Arial"/>
                <a:cs typeface="Arial"/>
              </a:rPr>
              <a:t>which celebrate women. Make sure to use radio edits!</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17205" y="2291477"/>
            <a:ext cx="4085424" cy="2092881"/>
          </a:xfrm>
          <a:prstGeom prst="rect">
            <a:avLst/>
          </a:prstGeom>
          <a:noFill/>
        </p:spPr>
        <p:txBody>
          <a:bodyPr wrap="square" rtlCol="0">
            <a:spAutoFit/>
          </a:bodyPr>
          <a:lstStyle/>
          <a:p>
            <a:pPr algn="ctr"/>
            <a:r>
              <a:rPr lang="en-GB" sz="1600" b="1" dirty="0">
                <a:effectLst/>
                <a:latin typeface="Arial" panose="020B0604020202020204" pitchFamily="34" charset="0"/>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Watch Thomas and Friends on Gender Equality</a:t>
            </a:r>
            <a:r>
              <a:rPr lang="en-GB" sz="1600" b="1" dirty="0">
                <a:effectLst/>
                <a:latin typeface="Arial" panose="020B0604020202020204" pitchFamily="34" charset="0"/>
                <a:ea typeface="Arial" panose="020B0604020202020204" pitchFamily="34" charset="0"/>
                <a:cs typeface="Arial" panose="020B0604020202020204" pitchFamily="34" charset="0"/>
              </a:rPr>
              <a:t>. </a:t>
            </a:r>
            <a:r>
              <a:rPr lang="en-GB" sz="1600" dirty="0">
                <a:effectLst/>
                <a:latin typeface="Arial" panose="020B0604020202020204" pitchFamily="34" charset="0"/>
                <a:ea typeface="Arial" panose="020B0604020202020204" pitchFamily="34" charset="0"/>
                <a:cs typeface="Arial" panose="020B0604020202020204" pitchFamily="34" charset="0"/>
              </a:rPr>
              <a:t>Thomas talks about what his friends are good at and says that girls and boys should work as equals and have the same chances in life. What are you really good at? Share this with your friends. Can girls and boys be good at the same things?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1800" b="0" i="1"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236942" y="2448949"/>
            <a:ext cx="4523959" cy="1754326"/>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a picture of a woman or girl that you look up to. This might be a member of your family, someone at school or someone you have learned about. Share your picture with your classmates. </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pic>
        <p:nvPicPr>
          <p:cNvPr id="9" name="Online Media 8" title="Thomas &amp; Friends on Gender Equality - Goal #5">
            <a:hlinkClick r:id="" action="ppaction://media"/>
            <a:extLst>
              <a:ext uri="{FF2B5EF4-FFF2-40B4-BE49-F238E27FC236}">
                <a16:creationId xmlns:a16="http://schemas.microsoft.com/office/drawing/2014/main" id="{F8366E9C-82ED-B6CC-710E-4239A293BABD}"/>
              </a:ext>
            </a:extLst>
          </p:cNvPr>
          <p:cNvPicPr>
            <a:picLocks noRot="1" noChangeAspect="1"/>
          </p:cNvPicPr>
          <p:nvPr>
            <a:videoFile r:link="rId1"/>
          </p:nvPr>
        </p:nvPicPr>
        <p:blipFill>
          <a:blip r:embed="rId8"/>
          <a:stretch>
            <a:fillRect/>
          </a:stretch>
        </p:blipFill>
        <p:spPr>
          <a:xfrm>
            <a:off x="4791093" y="2448949"/>
            <a:ext cx="2026062" cy="1144725"/>
          </a:xfrm>
          <a:prstGeom prst="rect">
            <a:avLst/>
          </a:prstGeom>
        </p:spPr>
      </p:pic>
      <p:pic>
        <p:nvPicPr>
          <p:cNvPr id="13" name="Online Media 12" title="“The Girls” by Lauren Ace and Jenny Lovlie">
            <a:hlinkClick r:id="" action="ppaction://media"/>
            <a:extLst>
              <a:ext uri="{FF2B5EF4-FFF2-40B4-BE49-F238E27FC236}">
                <a16:creationId xmlns:a16="http://schemas.microsoft.com/office/drawing/2014/main" id="{F3F2C4E3-08D6-A44A-B102-3EFE293BF837}"/>
              </a:ext>
            </a:extLst>
          </p:cNvPr>
          <p:cNvPicPr>
            <a:picLocks noRot="1" noChangeAspect="1"/>
          </p:cNvPicPr>
          <p:nvPr>
            <a:videoFile r:link="rId2"/>
          </p:nvPr>
        </p:nvPicPr>
        <p:blipFill>
          <a:blip r:embed="rId9"/>
          <a:stretch>
            <a:fillRect/>
          </a:stretch>
        </p:blipFill>
        <p:spPr>
          <a:xfrm>
            <a:off x="9120063" y="4716654"/>
            <a:ext cx="2540000" cy="143510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28740" y="2167405"/>
            <a:ext cx="3356106" cy="2062103"/>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rPr>
              <a:t>There are so many amazing women to learn about and some brilliant books that help you to do this! Watch this </a:t>
            </a:r>
            <a:r>
              <a:rPr lang="en-GB" sz="1600" b="1" dirty="0">
                <a:solidFill>
                  <a:schemeClr val="bg1"/>
                </a:solidFill>
                <a:latin typeface="Arial" panose="020B0604020202020204" pitchFamily="34" charset="0"/>
                <a:hlinkClick r:id="rId5">
                  <a:extLst>
                    <a:ext uri="{A12FA001-AC4F-418D-AE19-62706E023703}">
                      <ahyp:hlinkClr xmlns:ahyp="http://schemas.microsoft.com/office/drawing/2018/hyperlinkcolor" val="tx"/>
                    </a:ext>
                  </a:extLst>
                </a:hlinkClick>
              </a:rPr>
              <a:t>clip</a:t>
            </a:r>
            <a:r>
              <a:rPr lang="en-GB" sz="1600" dirty="0">
                <a:solidFill>
                  <a:schemeClr val="bg1"/>
                </a:solidFill>
                <a:latin typeface="Arial" panose="020B0604020202020204" pitchFamily="34" charset="0"/>
              </a:rPr>
              <a:t> to see some drawings of the women who are part of the Puffin Little Leaders books. Choose someone to find out more about as a class.</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991254" y="4632943"/>
            <a:ext cx="4844465" cy="1754326"/>
          </a:xfrm>
          <a:prstGeom prst="rect">
            <a:avLst/>
          </a:prstGeom>
          <a:noFill/>
        </p:spPr>
        <p:txBody>
          <a:bodyPr wrap="square" rtlCol="0">
            <a:spAutoFit/>
          </a:bodyPr>
          <a:lstStyle/>
          <a:p>
            <a:pPr algn="ctr"/>
            <a:r>
              <a:rPr lang="en-GB" sz="1800" i="0" dirty="0">
                <a:effectLst/>
                <a:latin typeface="Arial" panose="020B0604020202020204" pitchFamily="34" charset="0"/>
              </a:rPr>
              <a:t>Discuss different jobs that people do. Can anyone do any job they like? Share your opinions in class. Watch </a:t>
            </a:r>
            <a:r>
              <a:rPr lang="en-GB" sz="1800" b="1" i="0" dirty="0">
                <a:effectLst/>
                <a:latin typeface="Arial" panose="020B0604020202020204" pitchFamily="34" charset="0"/>
                <a:hlinkClick r:id="rId6">
                  <a:extLst>
                    <a:ext uri="{A12FA001-AC4F-418D-AE19-62706E023703}">
                      <ahyp:hlinkClr xmlns:ahyp="http://schemas.microsoft.com/office/drawing/2018/hyperlinkcolor" val="tx"/>
                    </a:ext>
                  </a:extLst>
                </a:hlinkClick>
              </a:rPr>
              <a:t>this video</a:t>
            </a:r>
            <a:r>
              <a:rPr lang="en-GB" sz="1800" b="1" i="0" dirty="0">
                <a:effectLst/>
                <a:latin typeface="Arial" panose="020B0604020202020204" pitchFamily="34" charset="0"/>
              </a:rPr>
              <a:t> </a:t>
            </a:r>
            <a:r>
              <a:rPr lang="en-GB" sz="1800" i="0" dirty="0">
                <a:effectLst/>
                <a:latin typeface="Arial" panose="020B0604020202020204" pitchFamily="34" charset="0"/>
              </a:rPr>
              <a:t>and see if anything surprises you. What are your thoughts after watching the video? Draw a picture of you doing your dream job.</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773135" y="2305904"/>
            <a:ext cx="4890124" cy="1785104"/>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Have you heard of the UN Global Goals? One of them is about gender equality. Find out more about Global Goal 5 by </a:t>
            </a:r>
            <a:r>
              <a:rPr lang="en-GB" b="1" i="0" dirty="0">
                <a:effectLst/>
                <a:latin typeface="Arial" panose="020B0604020202020204" pitchFamily="34" charset="0"/>
                <a:hlinkClick r:id="rId7">
                  <a:extLst>
                    <a:ext uri="{A12FA001-AC4F-418D-AE19-62706E023703}">
                      <ahyp:hlinkClr xmlns:ahyp="http://schemas.microsoft.com/office/drawing/2018/hyperlinkcolor" val="tx"/>
                    </a:ext>
                  </a:extLst>
                </a:hlinkClick>
              </a:rPr>
              <a:t>watching this video</a:t>
            </a:r>
            <a:r>
              <a:rPr lang="en-GB" b="0" i="0" dirty="0">
                <a:solidFill>
                  <a:srgbClr val="000000"/>
                </a:solidFill>
                <a:effectLst/>
                <a:latin typeface="Arial" panose="020B0604020202020204" pitchFamily="34" charset="0"/>
              </a:rPr>
              <a:t>. What can you do to support the Global Goal of Gender Equality? Choose an action you will take individually or as a class. </a:t>
            </a:r>
            <a:r>
              <a:rPr lang="en-GB" sz="2000" b="0" i="0" dirty="0">
                <a:solidFill>
                  <a:srgbClr val="000000"/>
                </a:solidFill>
                <a:effectLst/>
                <a:latin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46411" y="4464290"/>
            <a:ext cx="4112906" cy="2308324"/>
          </a:xfrm>
          <a:prstGeom prst="rect">
            <a:avLst/>
          </a:prstGeom>
          <a:noFill/>
        </p:spPr>
        <p:txBody>
          <a:bodyPr wrap="square" rtlCol="0">
            <a:spAutoFit/>
          </a:bodyPr>
          <a:lstStyle/>
          <a:p>
            <a:pPr algn="ctr" rtl="0" fontAlgn="base"/>
            <a:r>
              <a:rPr lang="en-GB" sz="1600" i="0" dirty="0">
                <a:solidFill>
                  <a:schemeClr val="bg1"/>
                </a:solidFill>
                <a:effectLst/>
                <a:latin typeface="Arial" panose="020B0604020202020204" pitchFamily="34" charset="0"/>
                <a:cs typeface="Arial" panose="020B0604020202020204" pitchFamily="34" charset="0"/>
              </a:rPr>
              <a:t>Find out about some influential women who have changed the world in the ‘Fantastically Great Women’ series by Kate Pankhurst. You can see an extract </a:t>
            </a:r>
            <a:r>
              <a:rPr lang="en-GB" sz="1600" b="1" i="0" dirty="0">
                <a:solidFill>
                  <a:schemeClr val="bg1"/>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here</a:t>
            </a:r>
            <a:r>
              <a:rPr lang="en-GB" sz="1600" i="0" dirty="0">
                <a:solidFill>
                  <a:schemeClr val="bg1"/>
                </a:solidFill>
                <a:effectLst/>
                <a:latin typeface="Arial" panose="020B0604020202020204" pitchFamily="34" charset="0"/>
                <a:cs typeface="Arial" panose="020B0604020202020204" pitchFamily="34" charset="0"/>
              </a:rPr>
              <a:t>. Why not sing along to some of the songs from the </a:t>
            </a:r>
            <a:r>
              <a:rPr lang="en-GB" sz="1600" b="1" i="0" dirty="0">
                <a:solidFill>
                  <a:schemeClr val="bg1"/>
                </a:solidFill>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musical</a:t>
            </a:r>
            <a:r>
              <a:rPr lang="en-GB" sz="1600" i="0" dirty="0">
                <a:solidFill>
                  <a:schemeClr val="bg1"/>
                </a:solidFill>
                <a:effectLst/>
                <a:latin typeface="Arial" panose="020B0604020202020204" pitchFamily="34" charset="0"/>
                <a:cs typeface="Arial" panose="020B0604020202020204" pitchFamily="34" charset="0"/>
              </a:rPr>
              <a:t> based on the book. You could even try to write your own song about a woman who inspires you. </a:t>
            </a:r>
          </a:p>
          <a:p>
            <a:pPr algn="ctr" rtl="0" fontAlgn="base"/>
            <a:r>
              <a:rPr lang="en-GB" sz="1600" i="0" dirty="0">
                <a:solidFill>
                  <a:schemeClr val="bg1"/>
                </a:solidFill>
                <a:effectLst/>
                <a:latin typeface="Arial" panose="020B0604020202020204" pitchFamily="34" charset="0"/>
                <a:cs typeface="Arial" panose="020B0604020202020204" pitchFamily="34" charset="0"/>
              </a:rPr>
              <a:t> </a:t>
            </a:r>
          </a:p>
        </p:txBody>
      </p:sp>
      <p:pic>
        <p:nvPicPr>
          <p:cNvPr id="9" name="Online Media 8" title="International Women's Day - Little Leaders by Vashti Harrison">
            <a:hlinkClick r:id="" action="ppaction://media"/>
            <a:extLst>
              <a:ext uri="{FF2B5EF4-FFF2-40B4-BE49-F238E27FC236}">
                <a16:creationId xmlns:a16="http://schemas.microsoft.com/office/drawing/2014/main" id="{5ADD7DB7-DF26-BFC8-7434-4949451973E6}"/>
              </a:ext>
            </a:extLst>
          </p:cNvPr>
          <p:cNvPicPr>
            <a:picLocks noRot="1" noChangeAspect="1"/>
          </p:cNvPicPr>
          <p:nvPr>
            <a:videoFile r:link="rId1"/>
          </p:nvPr>
        </p:nvPicPr>
        <p:blipFill>
          <a:blip r:embed="rId10"/>
          <a:stretch>
            <a:fillRect/>
          </a:stretch>
        </p:blipFill>
        <p:spPr>
          <a:xfrm>
            <a:off x="4138694" y="2284931"/>
            <a:ext cx="1653969" cy="1240477"/>
          </a:xfrm>
          <a:prstGeom prst="rect">
            <a:avLst/>
          </a:prstGeom>
        </p:spPr>
      </p:pic>
      <p:pic>
        <p:nvPicPr>
          <p:cNvPr id="14" name="Online Media 13" title="Fantastically Great Women - Deeds Not Words">
            <a:hlinkClick r:id="" action="ppaction://media"/>
            <a:extLst>
              <a:ext uri="{FF2B5EF4-FFF2-40B4-BE49-F238E27FC236}">
                <a16:creationId xmlns:a16="http://schemas.microsoft.com/office/drawing/2014/main" id="{B86FF512-5DC7-5890-8D15-6E0ABAF7FA7E}"/>
              </a:ext>
            </a:extLst>
          </p:cNvPr>
          <p:cNvPicPr>
            <a:picLocks noRot="1" noChangeAspect="1"/>
          </p:cNvPicPr>
          <p:nvPr>
            <a:videoFile r:link="rId2"/>
          </p:nvPr>
        </p:nvPicPr>
        <p:blipFill>
          <a:blip r:embed="rId11"/>
          <a:stretch>
            <a:fillRect/>
          </a:stretch>
        </p:blipFill>
        <p:spPr>
          <a:xfrm>
            <a:off x="4826000" y="4526585"/>
            <a:ext cx="1803880" cy="1019192"/>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Times New Roman" panose="02020603050405020304" pitchFamily="18" charset="0"/>
              </a:rPr>
              <a:t>Have you ever heard the word misogyny? As a class discuss its meaning. Unfortunately, there is still a great deal of hate directed towards women and girls, particularly on social media. To explore this as a class, check out this lesson </a:t>
            </a:r>
            <a:r>
              <a:rPr lang="en-GB" sz="1800" b="1" dirty="0">
                <a:solidFill>
                  <a:schemeClr val="bg1"/>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Tackling online misogyny: mutual respect between boys and girls</a:t>
            </a:r>
            <a:r>
              <a:rPr lang="en-GB" sz="1800" dirty="0">
                <a:effectLst/>
                <a:latin typeface="Arial" panose="020B0604020202020204" pitchFamily="34" charset="0"/>
                <a:ea typeface="Times New Roman" panose="02020603050405020304" pitchFamily="18" charset="0"/>
              </a:rPr>
              <a:t>.</a:t>
            </a:r>
            <a:endParaRPr lang="en-US" dirty="0"/>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A62055-B017-63E6-96AD-F128D198FEF1}"/>
              </a:ext>
            </a:extLst>
          </p:cNvPr>
          <p:cNvSpPr txBox="1"/>
          <p:nvPr/>
        </p:nvSpPr>
        <p:spPr>
          <a:xfrm>
            <a:off x="7939448" y="2251419"/>
            <a:ext cx="3993566" cy="1815882"/>
          </a:xfrm>
          <a:prstGeom prst="rect">
            <a:avLst/>
          </a:prstGeom>
          <a:noFill/>
        </p:spPr>
        <p:txBody>
          <a:bodyPr wrap="square" lIns="91440" tIns="45720" rIns="91440" bIns="45720" rtlCol="0" anchor="t">
            <a:spAutoFit/>
          </a:bodyPr>
          <a:lstStyle/>
          <a:p>
            <a:pPr algn="ctr"/>
            <a:r>
              <a:rPr lang="en-GB" sz="1400" dirty="0">
                <a:solidFill>
                  <a:srgbClr val="000000"/>
                </a:solidFill>
                <a:latin typeface="Arial"/>
                <a:cs typeface="Arial"/>
              </a:rPr>
              <a:t>Sadly, many girls across the world are unable to access the same education as boys. Imagine you were a girl kept at home to grow food, cook and help look after your siblings while your brothers went off to school each day. Write a poem about your feelings or a letter to your parents to explain why this situation should change. </a:t>
            </a:r>
            <a:endParaRPr lang="en-GB" sz="1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669319" y="2264808"/>
            <a:ext cx="4674577" cy="1846659"/>
          </a:xfrm>
          <a:prstGeom prst="rect">
            <a:avLst/>
          </a:prstGeom>
          <a:noFill/>
        </p:spPr>
        <p:txBody>
          <a:bodyPr wrap="square" rtlCol="0">
            <a:spAutoFit/>
          </a:bodyPr>
          <a:lstStyle/>
          <a:p>
            <a:pPr algn="ctr"/>
            <a:r>
              <a:rPr lang="en-GB"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Watch ‘If Cinderella were a guy…’</a:t>
            </a:r>
            <a:r>
              <a:rPr lang="en-GB" b="1" i="0" dirty="0">
                <a:solidFill>
                  <a:schemeClr val="bg1"/>
                </a:solidFill>
                <a:effectLst/>
                <a:latin typeface="Arial" panose="020B0604020202020204" pitchFamily="34" charset="0"/>
              </a:rPr>
              <a:t>*</a:t>
            </a:r>
            <a:r>
              <a:rPr lang="en-GB" b="0" i="0" dirty="0">
                <a:solidFill>
                  <a:schemeClr val="bg1"/>
                </a:solidFill>
                <a:effectLst/>
                <a:latin typeface="Arial" panose="020B0604020202020204" pitchFamily="34" charset="0"/>
              </a:rPr>
              <a:t> Write your own fairy tale where ‘traditional’ gender roles are reversed or use other fairy tales that you know and change the characters around.</a:t>
            </a:r>
          </a:p>
          <a:p>
            <a:pPr algn="ctr"/>
            <a:r>
              <a:rPr lang="en-GB" sz="1200" i="1" dirty="0">
                <a:solidFill>
                  <a:schemeClr val="bg1"/>
                </a:solidFill>
                <a:latin typeface="Arial" panose="020B0604020202020204" pitchFamily="34" charset="0"/>
              </a:rPr>
              <a:t>*T</a:t>
            </a:r>
            <a:r>
              <a:rPr lang="en-GB" sz="1200" b="0" i="1" dirty="0">
                <a:solidFill>
                  <a:schemeClr val="bg1"/>
                </a:solidFill>
                <a:effectLst/>
                <a:latin typeface="Arial" panose="020B0604020202020204" pitchFamily="34" charset="0"/>
              </a:rPr>
              <a:t>he second part of the short video is promoting a book but raises some interesting questions.</a:t>
            </a:r>
            <a:endParaRPr lang="en-GB" sz="1200" i="1" dirty="0">
              <a:solidFill>
                <a:schemeClr val="bg1"/>
              </a:solidFill>
            </a:endParaRPr>
          </a:p>
        </p:txBody>
      </p:sp>
      <p:sp>
        <p:nvSpPr>
          <p:cNvPr id="7" name="Rectangle 6">
            <a:extLst>
              <a:ext uri="{FF2B5EF4-FFF2-40B4-BE49-F238E27FC236}">
                <a16:creationId xmlns:a16="http://schemas.microsoft.com/office/drawing/2014/main" id="{8586E8C9-069E-09C4-839B-3DBB31CD6271}"/>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1A8D19-837E-D473-FAE5-365317640DB5}"/>
              </a:ext>
            </a:extLst>
          </p:cNvPr>
          <p:cNvSpPr txBox="1"/>
          <p:nvPr/>
        </p:nvSpPr>
        <p:spPr>
          <a:xfrm>
            <a:off x="7103168" y="4529357"/>
            <a:ext cx="4761651" cy="1938992"/>
          </a:xfrm>
          <a:prstGeom prst="rect">
            <a:avLst/>
          </a:prstGeom>
          <a:noFill/>
        </p:spPr>
        <p:txBody>
          <a:bodyPr wrap="square" rtlCol="0">
            <a:spAutoFit/>
          </a:bodyPr>
          <a:lstStyle/>
          <a:p>
            <a:pPr algn="ctr"/>
            <a:r>
              <a:rPr lang="en-GB" sz="1500" dirty="0">
                <a:effectLst/>
                <a:latin typeface="Arial" panose="020B0604020202020204" pitchFamily="34" charset="0"/>
                <a:ea typeface="Calibri" panose="020F0502020204030204" pitchFamily="34" charset="0"/>
                <a:cs typeface="Times New Roman" panose="02020603050405020304" pitchFamily="18" charset="0"/>
              </a:rPr>
              <a:t>Article 2 is about non-discrimination. What does discrimination mean? Think about ways in which your school can be made fairer, and more equitable for girls (and boys). For example, think about your playground and whether there are spaces that both boys and girls enjoy. Present your ideas in a mind map and compare with friends. You might want to share the most popular ideas with senior leaders.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nline Media 8" title="If Cinderella were a guy...">
            <a:hlinkClick r:id="" action="ppaction://media"/>
            <a:extLst>
              <a:ext uri="{FF2B5EF4-FFF2-40B4-BE49-F238E27FC236}">
                <a16:creationId xmlns:a16="http://schemas.microsoft.com/office/drawing/2014/main" id="{59A81C8E-0CAC-0B1B-3B1E-F7845041D546}"/>
              </a:ext>
            </a:extLst>
          </p:cNvPr>
          <p:cNvPicPr>
            <a:picLocks noRot="1" noChangeAspect="1"/>
          </p:cNvPicPr>
          <p:nvPr>
            <a:videoFile r:link="rId1"/>
          </p:nvPr>
        </p:nvPicPr>
        <p:blipFill>
          <a:blip r:embed="rId5"/>
          <a:stretch>
            <a:fillRect/>
          </a:stretch>
        </p:blipFill>
        <p:spPr>
          <a:xfrm>
            <a:off x="5735781" y="2357747"/>
            <a:ext cx="1796473" cy="1347355"/>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73769" y="2258972"/>
            <a:ext cx="4137602" cy="1754326"/>
          </a:xfrm>
          <a:prstGeom prst="rect">
            <a:avLst/>
          </a:prstGeom>
          <a:noFill/>
        </p:spPr>
        <p:txBody>
          <a:bodyPr wrap="square" lIns="91440" tIns="45720" rIns="91440" bIns="45720" rtlCol="0" anchor="t">
            <a:spAutoFit/>
          </a:bodyPr>
          <a:lstStyle/>
          <a:p>
            <a:pPr algn="ctr"/>
            <a:r>
              <a:rPr lang="en-GB" b="0" i="0" dirty="0">
                <a:solidFill>
                  <a:srgbClr val="000000"/>
                </a:solidFill>
                <a:effectLst/>
                <a:latin typeface="Arial"/>
                <a:cs typeface="Arial"/>
              </a:rPr>
              <a:t>Take a look at the </a:t>
            </a:r>
            <a:r>
              <a:rPr lang="en-GB" b="1" i="0" dirty="0">
                <a:effectLst/>
                <a:latin typeface="Arial"/>
                <a:cs typeface="Arial"/>
                <a:hlinkClick r:id="rId4">
                  <a:extLst>
                    <a:ext uri="{A12FA001-AC4F-418D-AE19-62706E023703}">
                      <ahyp:hlinkClr xmlns:ahyp="http://schemas.microsoft.com/office/drawing/2018/hyperlinkcolor" val="tx"/>
                    </a:ext>
                  </a:extLst>
                </a:hlinkClick>
              </a:rPr>
              <a:t>theme of International Women’s Day for this year</a:t>
            </a:r>
            <a:r>
              <a:rPr lang="en-GB" b="0" i="0" dirty="0">
                <a:solidFill>
                  <a:srgbClr val="000000"/>
                </a:solidFill>
                <a:effectLst/>
                <a:latin typeface="Arial"/>
                <a:cs typeface="Arial"/>
              </a:rPr>
              <a:t>.</a:t>
            </a:r>
            <a:r>
              <a:rPr lang="en-GB" dirty="0">
                <a:solidFill>
                  <a:srgbClr val="000000"/>
                </a:solidFill>
                <a:latin typeface="Arial"/>
                <a:cs typeface="Arial"/>
              </a:rPr>
              <a:t> </a:t>
            </a:r>
            <a:r>
              <a:rPr lang="en-GB" b="0" i="0" dirty="0">
                <a:solidFill>
                  <a:srgbClr val="000000"/>
                </a:solidFill>
                <a:effectLst/>
                <a:latin typeface="Arial"/>
                <a:cs typeface="Arial"/>
              </a:rPr>
              <a:t> How can you get involved in celebrating women and promoting gender equality</a:t>
            </a:r>
            <a:r>
              <a:rPr lang="en-GB" dirty="0">
                <a:solidFill>
                  <a:srgbClr val="000000"/>
                </a:solidFill>
                <a:latin typeface="Arial"/>
                <a:cs typeface="Arial"/>
              </a:rPr>
              <a:t>?</a:t>
            </a:r>
            <a:r>
              <a:rPr lang="en-GB" b="0" i="0" dirty="0">
                <a:solidFill>
                  <a:srgbClr val="000000"/>
                </a:solidFill>
                <a:effectLst/>
                <a:latin typeface="Arial"/>
                <a:cs typeface="Arial"/>
              </a:rPr>
              <a:t> Share your action on your school’s social media.</a:t>
            </a:r>
            <a:endParaRPr lang="en-GB" dirty="0">
              <a:latin typeface="Arial"/>
              <a:cs typeface="Arial"/>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754424" y="4535074"/>
            <a:ext cx="2857491"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Research an influential woman from today or from the past. Write a quiz about their life and achievements and share with your classmates.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4" y="2257646"/>
            <a:ext cx="4282631" cy="2031325"/>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Around the world, 129 million girls are out of school and only 49% of countries have achieved gender parity in primary education.  </a:t>
            </a:r>
            <a:r>
              <a:rPr lang="en-GB" b="1"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Watch Educate4Equality </a:t>
            </a:r>
            <a:r>
              <a:rPr lang="en-GB" b="0" i="0" dirty="0">
                <a:solidFill>
                  <a:schemeClr val="bg1"/>
                </a:solidFill>
                <a:effectLst/>
                <a:latin typeface="Arial" panose="020B0604020202020204" pitchFamily="34" charset="0"/>
              </a:rPr>
              <a:t>and write no more than three sentences about why you think equal education for girls is important.</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374610" y="4586776"/>
            <a:ext cx="4353357" cy="1846659"/>
          </a:xfrm>
          <a:prstGeom prst="rect">
            <a:avLst/>
          </a:prstGeom>
          <a:noFill/>
        </p:spPr>
        <p:txBody>
          <a:bodyPr wrap="square" rtlCol="0">
            <a:spAutoFit/>
          </a:bodyPr>
          <a:lstStyle/>
          <a:p>
            <a:pPr algn="ctr"/>
            <a:r>
              <a:rPr lang="en-GB" b="1" i="0"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Watch ‘If Cinderella were a guy…’</a:t>
            </a:r>
            <a:r>
              <a:rPr lang="en-GB" b="1" i="0" dirty="0">
                <a:solidFill>
                  <a:schemeClr val="bg1"/>
                </a:solidFill>
                <a:effectLst/>
                <a:latin typeface="Arial" panose="020B0604020202020204" pitchFamily="34" charset="0"/>
              </a:rPr>
              <a:t>*</a:t>
            </a:r>
            <a:r>
              <a:rPr lang="en-GB" b="0" i="0" dirty="0">
                <a:solidFill>
                  <a:schemeClr val="bg1"/>
                </a:solidFill>
                <a:effectLst/>
                <a:latin typeface="Arial" panose="020B0604020202020204" pitchFamily="34" charset="0"/>
              </a:rPr>
              <a:t> Write your own fairy tale where ‘traditional’ gender roles are reversed or use other fairy tales that you know and change the characters around.</a:t>
            </a:r>
          </a:p>
          <a:p>
            <a:pPr algn="ctr"/>
            <a:r>
              <a:rPr lang="en-GB" sz="1200" i="1" dirty="0">
                <a:solidFill>
                  <a:schemeClr val="bg1"/>
                </a:solidFill>
                <a:latin typeface="Arial" panose="020B0604020202020204" pitchFamily="34" charset="0"/>
              </a:rPr>
              <a:t>*T</a:t>
            </a:r>
            <a:r>
              <a:rPr lang="en-GB" sz="1200" b="0" i="1" dirty="0">
                <a:solidFill>
                  <a:schemeClr val="bg1"/>
                </a:solidFill>
                <a:effectLst/>
                <a:latin typeface="Arial" panose="020B0604020202020204" pitchFamily="34" charset="0"/>
              </a:rPr>
              <a:t>he second part of the short video is promoting a book but raises some interesting questions.</a:t>
            </a:r>
            <a:endParaRPr lang="en-GB" sz="1200" i="1" dirty="0">
              <a:solidFill>
                <a:schemeClr val="bg1"/>
              </a:solidFill>
            </a:endParaRPr>
          </a:p>
        </p:txBody>
      </p:sp>
      <p:pic>
        <p:nvPicPr>
          <p:cNvPr id="10" name="Online Media 9" title="#Educate4Equality: Milestones in the movement for gender equality in and through education">
            <a:hlinkClick r:id="" action="ppaction://media"/>
            <a:extLst>
              <a:ext uri="{FF2B5EF4-FFF2-40B4-BE49-F238E27FC236}">
                <a16:creationId xmlns:a16="http://schemas.microsoft.com/office/drawing/2014/main" id="{10FC7C6A-FDB4-9CB2-AD41-057A38C42803}"/>
              </a:ext>
            </a:extLst>
          </p:cNvPr>
          <p:cNvPicPr>
            <a:picLocks noRot="1" noChangeAspect="1"/>
          </p:cNvPicPr>
          <p:nvPr>
            <a:videoFile r:link="rId1"/>
          </p:nvPr>
        </p:nvPicPr>
        <p:blipFill>
          <a:blip r:embed="rId7"/>
          <a:stretch>
            <a:fillRect/>
          </a:stretch>
        </p:blipFill>
        <p:spPr>
          <a:xfrm>
            <a:off x="9406456" y="2355956"/>
            <a:ext cx="2280799" cy="1288651"/>
          </a:xfrm>
          <a:prstGeom prst="rect">
            <a:avLst/>
          </a:prstGeom>
        </p:spPr>
      </p:pic>
      <p:pic>
        <p:nvPicPr>
          <p:cNvPr id="13" name="Online Media 8" title="If Cinderella were a guy...">
            <a:hlinkClick r:id="" action="ppaction://media"/>
            <a:extLst>
              <a:ext uri="{FF2B5EF4-FFF2-40B4-BE49-F238E27FC236}">
                <a16:creationId xmlns:a16="http://schemas.microsoft.com/office/drawing/2014/main" id="{7FBB0FFB-5213-2A85-ACB9-35A88FE5A210}"/>
              </a:ext>
            </a:extLst>
          </p:cNvPr>
          <p:cNvPicPr>
            <a:picLocks noRot="1" noChangeAspect="1"/>
          </p:cNvPicPr>
          <p:nvPr>
            <a:videoFile r:link="rId2"/>
          </p:nvPr>
        </p:nvPicPr>
        <p:blipFill>
          <a:blip r:embed="rId8"/>
          <a:stretch>
            <a:fillRect/>
          </a:stretch>
        </p:blipFill>
        <p:spPr>
          <a:xfrm>
            <a:off x="9164195" y="4696657"/>
            <a:ext cx="1984912" cy="1488684"/>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3"/>
                                        </p:tgtEl>
                                      </p:cBhvr>
                                    </p:cmd>
                                  </p:childTnLst>
                                </p:cTn>
                              </p:par>
                            </p:childTnLst>
                          </p:cTn>
                        </p:par>
                      </p:childTnLst>
                    </p:cTn>
                  </p:par>
                </p:childTnLst>
              </p:cTn>
              <p:nextCondLst>
                <p:cond evt="onClick" delay="0">
                  <p:tgtEl>
                    <p:spTgt spid="13"/>
                  </p:tgtEl>
                </p:cond>
              </p:nextCondLst>
            </p:seq>
            <p:video>
              <p:cMediaNode vol="80000">
                <p:cTn id="22" fill="hold" display="0">
                  <p:stCondLst>
                    <p:cond delay="indefinite"/>
                  </p:stCondLst>
                </p:cTn>
                <p:tgtEl>
                  <p:spTgt spid="1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5179</TotalTime>
  <Words>1855</Words>
  <Application>Microsoft Office PowerPoint</Application>
  <PresentationFormat>Widescreen</PresentationFormat>
  <Paragraphs>93</Paragraphs>
  <Slides>13</Slides>
  <Notes>5</Notes>
  <HiddenSlides>0</HiddenSlides>
  <MMClips>10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268</cp:revision>
  <dcterms:created xsi:type="dcterms:W3CDTF">2022-01-18T14:28:30Z</dcterms:created>
  <dcterms:modified xsi:type="dcterms:W3CDTF">2023-02-21T09:53:53Z</dcterms:modified>
</cp:coreProperties>
</file>