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93" r:id="rId5"/>
    <p:sldId id="268" r:id="rId6"/>
    <p:sldId id="276" r:id="rId7"/>
    <p:sldId id="289" r:id="rId8"/>
    <p:sldId id="286" r:id="rId9"/>
    <p:sldId id="292" r:id="rId10"/>
    <p:sldId id="287" r:id="rId11"/>
    <p:sldId id="288" r:id="rId12"/>
    <p:sldId id="290" r:id="rId13"/>
    <p:sldId id="27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5E"/>
    <a:srgbClr val="FF6937"/>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3792" autoAdjust="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2/16/2023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Image: </a:t>
            </a:r>
            <a:r>
              <a:rPr lang="en-GB" b="0" i="0" dirty="0">
                <a:solidFill>
                  <a:srgbClr val="121212"/>
                </a:solidFill>
                <a:effectLst/>
                <a:latin typeface="Open Sans" panose="020B0606030504020204" pitchFamily="34" charset="0"/>
              </a:rPr>
              <a:t>Children read children's reading book inside the community library at </a:t>
            </a:r>
            <a:r>
              <a:rPr lang="en-GB" b="0" i="0" dirty="0" err="1">
                <a:solidFill>
                  <a:srgbClr val="121212"/>
                </a:solidFill>
                <a:effectLst/>
                <a:latin typeface="Open Sans" panose="020B0606030504020204" pitchFamily="34" charset="0"/>
              </a:rPr>
              <a:t>Majhgawan</a:t>
            </a:r>
            <a:r>
              <a:rPr lang="en-GB" b="0" i="0" dirty="0">
                <a:solidFill>
                  <a:srgbClr val="121212"/>
                </a:solidFill>
                <a:effectLst/>
                <a:latin typeface="Open Sans" panose="020B0606030504020204" pitchFamily="34" charset="0"/>
              </a:rPr>
              <a:t> village, </a:t>
            </a:r>
            <a:r>
              <a:rPr lang="en-GB" b="0" i="0" dirty="0" err="1">
                <a:solidFill>
                  <a:srgbClr val="121212"/>
                </a:solidFill>
                <a:effectLst/>
                <a:latin typeface="Open Sans" panose="020B0606030504020204" pitchFamily="34" charset="0"/>
              </a:rPr>
              <a:t>Gaurela-Pendra</a:t>
            </a:r>
            <a:r>
              <a:rPr lang="en-GB" b="0" i="0" dirty="0">
                <a:solidFill>
                  <a:srgbClr val="121212"/>
                </a:solidFill>
                <a:effectLst/>
                <a:latin typeface="Open Sans" panose="020B0606030504020204" pitchFamily="34" charset="0"/>
              </a:rPr>
              <a:t>- </a:t>
            </a:r>
            <a:r>
              <a:rPr lang="en-GB" b="0" i="0" dirty="0" err="1">
                <a:solidFill>
                  <a:srgbClr val="121212"/>
                </a:solidFill>
                <a:effectLst/>
                <a:latin typeface="Open Sans" panose="020B0606030504020204" pitchFamily="34" charset="0"/>
              </a:rPr>
              <a:t>Marwahi</a:t>
            </a:r>
            <a:r>
              <a:rPr lang="en-GB" b="0" i="0" dirty="0">
                <a:solidFill>
                  <a:srgbClr val="121212"/>
                </a:solidFill>
                <a:effectLst/>
                <a:latin typeface="Open Sans" panose="020B0606030504020204" pitchFamily="34" charset="0"/>
              </a:rPr>
              <a:t> (GPM) district, </a:t>
            </a:r>
            <a:r>
              <a:rPr lang="en-GB" b="0" i="0" dirty="0" err="1">
                <a:solidFill>
                  <a:srgbClr val="121212"/>
                </a:solidFill>
                <a:effectLst/>
                <a:latin typeface="Open Sans" panose="020B0606030504020204" pitchFamily="34" charset="0"/>
              </a:rPr>
              <a:t>Chattisgarh</a:t>
            </a:r>
            <a:r>
              <a:rPr lang="en-GB" b="0" i="0" dirty="0">
                <a:solidFill>
                  <a:srgbClr val="121212"/>
                </a:solidFill>
                <a:effectLst/>
                <a:latin typeface="Open Sans" panose="020B0606030504020204" pitchFamily="34" charset="0"/>
              </a:rPr>
              <a:t>, India.</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102031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3607124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group of people reading books&#10;&#10;Description automatically generated with low confidence">
            <a:extLst>
              <a:ext uri="{FF2B5EF4-FFF2-40B4-BE49-F238E27FC236}">
                <a16:creationId xmlns:a16="http://schemas.microsoft.com/office/drawing/2014/main" id="{67D77DE1-8818-05EB-4DF8-F798BDE3C9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785" b="4841"/>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A0E8CCE-4A04-5F4F-0ABA-2D58F95945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
        <p:nvSpPr>
          <p:cNvPr id="6" name="Title 1">
            <a:extLst>
              <a:ext uri="{FF2B5EF4-FFF2-40B4-BE49-F238E27FC236}">
                <a16:creationId xmlns:a16="http://schemas.microsoft.com/office/drawing/2014/main" id="{A02AF3D0-7FAE-DE63-3464-250E61E36996}"/>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16/02/2023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orldbookday.com/"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therightsrespectingschools8108" TargetMode="External"/><Relationship Id="rId2" Type="http://schemas.openxmlformats.org/officeDocument/2006/relationships/slideLayout" Target="../slideLayouts/slideLayout6.xml"/><Relationship Id="rId1" Type="http://schemas.openxmlformats.org/officeDocument/2006/relationships/video" Target="https://www.youtube.com/embed/MJrWNqys0os?feature=oembed" TargetMode="Externa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ZpTkjssrL4k" TargetMode="External"/><Relationship Id="rId2" Type="http://schemas.openxmlformats.org/officeDocument/2006/relationships/slideLayout" Target="../slideLayouts/slideLayout15.xml"/><Relationship Id="rId1" Type="http://schemas.openxmlformats.org/officeDocument/2006/relationships/video" Target="https://www.youtube.com/embed/ZpTkjssrL4k?feature=oembed" TargetMode="External"/><Relationship Id="rId5" Type="http://schemas.openxmlformats.org/officeDocument/2006/relationships/image" Target="../media/image20.jpeg"/><Relationship Id="rId4" Type="http://schemas.openxmlformats.org/officeDocument/2006/relationships/hyperlink" Target="https://www.worldbookday.com/event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worldbookday.com/"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32241" y="-1098539"/>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Singhc</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73769" y="2258972"/>
            <a:ext cx="4137602" cy="1708160"/>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rPr>
              <a:t>There are lots of ways in which books and  reading support your rights. Look particularly at Articles 17, 29 and 31. Design a chart or diagram with these rights as headings and then work in a small group to fill in your thoughts about how books and reading support each article.</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491351" y="4540610"/>
            <a:ext cx="3328073" cy="1938992"/>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rPr>
              <a:t>Each year the World Book Day charity has new plans and activities to help you celebrate. Take a look at their </a:t>
            </a:r>
            <a:r>
              <a:rPr lang="en-GB" sz="15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website</a:t>
            </a:r>
            <a:r>
              <a:rPr lang="en-GB" sz="1500" b="0" i="0" dirty="0">
                <a:solidFill>
                  <a:srgbClr val="000000"/>
                </a:solidFill>
                <a:effectLst/>
                <a:latin typeface="Arial" panose="020B0604020202020204" pitchFamily="34" charset="0"/>
              </a:rPr>
              <a:t> and see what’s new this year. </a:t>
            </a:r>
          </a:p>
          <a:p>
            <a:pPr algn="ctr"/>
            <a:r>
              <a:rPr lang="en-GB" sz="1500" b="0" i="0" dirty="0">
                <a:solidFill>
                  <a:srgbClr val="000000"/>
                </a:solidFill>
                <a:effectLst/>
                <a:latin typeface="Arial" panose="020B0604020202020204" pitchFamily="34" charset="0"/>
              </a:rPr>
              <a:t>Which of the books on the website would you most like to read and why? </a:t>
            </a:r>
            <a:endParaRPr lang="en-GB" sz="1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4" y="2257646"/>
            <a:ext cx="6798633"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World Book Day is about promoting reading for pleasure. </a:t>
            </a:r>
          </a:p>
          <a:p>
            <a:pPr algn="ctr"/>
            <a:r>
              <a:rPr lang="en-GB" b="0" i="0" dirty="0">
                <a:solidFill>
                  <a:schemeClr val="bg1"/>
                </a:solidFill>
                <a:effectLst/>
                <a:latin typeface="Arial" panose="020B0604020202020204" pitchFamily="34" charset="0"/>
              </a:rPr>
              <a:t>What do you enjoy reading most? It might be a fact or fiction book, magazine, or a poem. Create a piece of artwork to represent why this text is important to you. </a:t>
            </a:r>
          </a:p>
          <a:p>
            <a:pPr algn="ctr"/>
            <a:r>
              <a:rPr lang="en-GB" b="0" i="0" dirty="0">
                <a:solidFill>
                  <a:schemeClr val="bg1"/>
                </a:solidFill>
                <a:effectLst/>
                <a:latin typeface="Arial" panose="020B0604020202020204" pitchFamily="34" charset="0"/>
              </a:rPr>
              <a:t>Can you link this to Article 31?</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026932" y="4696657"/>
            <a:ext cx="7706285" cy="923330"/>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rPr>
              <a:t>If you have a school librarian or library team, work with them to advertise the importance of the library. </a:t>
            </a:r>
          </a:p>
          <a:p>
            <a:pPr algn="ctr" rtl="0" fontAlgn="base"/>
            <a:r>
              <a:rPr lang="en-GB" i="0" dirty="0">
                <a:solidFill>
                  <a:schemeClr val="bg1"/>
                </a:solidFill>
                <a:effectLst/>
                <a:latin typeface="Arial" panose="020B0604020202020204" pitchFamily="34" charset="0"/>
              </a:rPr>
              <a:t>Try to point out how the school library supports several of your rights.</a:t>
            </a: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744014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968892" y="4434357"/>
            <a:ext cx="396412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8" y="2336092"/>
            <a:ext cx="3929443"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Many books you have in your school will be linked to rights. Choose three books from your school library and see if you can link them to Articles. </a:t>
            </a:r>
          </a:p>
          <a:p>
            <a:pPr algn="ctr"/>
            <a:r>
              <a:rPr lang="en-GB" sz="1600" b="0" i="0" dirty="0">
                <a:solidFill>
                  <a:srgbClr val="000000"/>
                </a:solidFill>
                <a:effectLst/>
                <a:latin typeface="Arial" panose="020B0604020202020204" pitchFamily="34" charset="0"/>
              </a:rPr>
              <a:t>How many different articles can you find altogether?</a:t>
            </a:r>
          </a:p>
        </p:txBody>
      </p:sp>
      <p:sp>
        <p:nvSpPr>
          <p:cNvPr id="10" name="TextBox 9">
            <a:extLst>
              <a:ext uri="{FF2B5EF4-FFF2-40B4-BE49-F238E27FC236}">
                <a16:creationId xmlns:a16="http://schemas.microsoft.com/office/drawing/2014/main" id="{23FB570D-B234-3922-9DE8-4A90483EA3F9}"/>
              </a:ext>
            </a:extLst>
          </p:cNvPr>
          <p:cNvSpPr txBox="1"/>
          <p:nvPr/>
        </p:nvSpPr>
        <p:spPr>
          <a:xfrm>
            <a:off x="864199" y="4651123"/>
            <a:ext cx="6807096"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Explore how World Book Day links to Articles 17 and 29. </a:t>
            </a:r>
          </a:p>
          <a:p>
            <a:pPr algn="ctr"/>
            <a:r>
              <a:rPr lang="en-GB" b="0" i="0" dirty="0">
                <a:solidFill>
                  <a:schemeClr val="bg1"/>
                </a:solidFill>
                <a:effectLst/>
                <a:latin typeface="Arial" panose="020B0604020202020204" pitchFamily="34" charset="0"/>
              </a:rPr>
              <a:t>Have you ever been consulted about the textbooks used in school? Which textbooks and resources set out information most clearly and are best at supporting your learning? Work on this with your friends and discuss your conclusions with subject leaders. </a:t>
            </a:r>
            <a:endParaRPr lang="en-GB" b="0" i="1" dirty="0">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912327" y="2287930"/>
            <a:ext cx="6266066" cy="2031325"/>
          </a:xfrm>
          <a:prstGeom prst="rect">
            <a:avLst/>
          </a:prstGeom>
          <a:noFill/>
        </p:spPr>
        <p:txBody>
          <a:bodyPr wrap="square" rtlCol="0">
            <a:spAutoFit/>
          </a:bodyPr>
          <a:lstStyle/>
          <a:p>
            <a:pPr algn="ctr"/>
            <a:r>
              <a:rPr lang="en-GB" dirty="0">
                <a:solidFill>
                  <a:schemeClr val="bg1"/>
                </a:solidFill>
                <a:latin typeface="Arial" panose="020B0604020202020204" pitchFamily="34" charset="0"/>
              </a:rPr>
              <a:t>Design and carry out a survey in your class or at home to find out how many of your friends and family read books and why. </a:t>
            </a:r>
          </a:p>
          <a:p>
            <a:pPr algn="ctr"/>
            <a:r>
              <a:rPr lang="en-GB" dirty="0">
                <a:solidFill>
                  <a:schemeClr val="bg1"/>
                </a:solidFill>
                <a:latin typeface="Arial" panose="020B0604020202020204" pitchFamily="34" charset="0"/>
              </a:rPr>
              <a:t>Is it mostly for pleasure, for information, to learn a new skill or for another reason? </a:t>
            </a:r>
          </a:p>
          <a:p>
            <a:pPr algn="ctr"/>
            <a:r>
              <a:rPr lang="en-GB" dirty="0">
                <a:solidFill>
                  <a:schemeClr val="bg1"/>
                </a:solidFill>
                <a:latin typeface="Arial" panose="020B0604020202020204" pitchFamily="34" charset="0"/>
              </a:rPr>
              <a:t>Share the findings of your survey on your school's social media.</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87974" y="4524158"/>
            <a:ext cx="3656506"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Create a ‘Book Swap’ somewhere in your school. Bring in a book from home that you would like to donate and leave it with a short review. Encourage your peers to do the same. Create posters to put up around the school to advertise the scheme.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934072" y="2374012"/>
            <a:ext cx="4865456"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Set up a ‘Reading Ambassadors’ pupil group within your school. Create an action plan with a focus on the promotion of the reading for pleasure. Build upon the activities started on World Book Day throughout the next school year. </a:t>
            </a:r>
          </a:p>
          <a:p>
            <a:pPr algn="ctr"/>
            <a:r>
              <a:rPr lang="en-GB" sz="1600" b="0" i="0" dirty="0">
                <a:solidFill>
                  <a:srgbClr val="000000"/>
                </a:solidFill>
                <a:effectLst/>
                <a:latin typeface="Arial" panose="020B0604020202020204" pitchFamily="34" charset="0"/>
              </a:rPr>
              <a:t>Can you link rights into your ideas?</a:t>
            </a:r>
          </a:p>
        </p:txBody>
      </p:sp>
      <p:sp>
        <p:nvSpPr>
          <p:cNvPr id="8" name="TextBox 7">
            <a:extLst>
              <a:ext uri="{FF2B5EF4-FFF2-40B4-BE49-F238E27FC236}">
                <a16:creationId xmlns:a16="http://schemas.microsoft.com/office/drawing/2014/main" id="{31773CE7-D42F-65B6-D206-69D99BDDECCC}"/>
              </a:ext>
            </a:extLst>
          </p:cNvPr>
          <p:cNvSpPr txBox="1"/>
          <p:nvPr/>
        </p:nvSpPr>
        <p:spPr>
          <a:xfrm>
            <a:off x="7477829" y="4506548"/>
            <a:ext cx="4511639"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Research local authors who may be able to come in and discuss their work or the importance of reading. If they’re unable to visit, see whether a Zoom or Teams chat might be the next best thing. Prepare some questions to ask the author and see if there is a way of you sharing your knowledge of rights with them.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67813" y="2422140"/>
            <a:ext cx="5452999"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Conduct an audit of the books in your school library </a:t>
            </a:r>
            <a:r>
              <a:rPr lang="en-GB" dirty="0">
                <a:solidFill>
                  <a:schemeClr val="bg1"/>
                </a:solidFill>
                <a:latin typeface="Arial" panose="020B0604020202020204" pitchFamily="34" charset="0"/>
              </a:rPr>
              <a:t> to find out if </a:t>
            </a:r>
            <a:r>
              <a:rPr lang="en-GB" sz="1800" b="0" i="0" dirty="0">
                <a:solidFill>
                  <a:schemeClr val="bg1"/>
                </a:solidFill>
                <a:effectLst/>
                <a:latin typeface="Arial" panose="020B0604020202020204" pitchFamily="34" charset="0"/>
              </a:rPr>
              <a:t>the characters and stories reflect a diverse range of people and communities? </a:t>
            </a:r>
          </a:p>
          <a:p>
            <a:pPr algn="ctr"/>
            <a:r>
              <a:rPr lang="en-GB" sz="1800" b="0" i="0" dirty="0">
                <a:solidFill>
                  <a:schemeClr val="bg1"/>
                </a:solidFill>
                <a:effectLst/>
                <a:latin typeface="Arial" panose="020B0604020202020204" pitchFamily="34" charset="0"/>
              </a:rPr>
              <a:t>Can you suggest additional books to create a more diverse range to choose from?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554531"/>
            <a:ext cx="6609134"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Do you know the character Scout from To Kill a Mockingbird, Auggie from Wonder, or even Cinderella? You can look at most characters in books from the point of view of whether or not they get to enjoy all their rights. Pick a character from a book who made an impression on you and create a word cloud or an image to reflect their engagement with rights.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Find somewhere quiet and allow yourself a few minutes to think:</a:t>
            </a:r>
          </a:p>
          <a:p>
            <a:r>
              <a:rPr lang="en-GB" sz="1800" b="1" i="1" dirty="0">
                <a:effectLst/>
                <a:latin typeface="Arial" panose="020B0604020202020204" pitchFamily="34" charset="0"/>
                <a:ea typeface="Calibri" panose="020F0502020204030204" pitchFamily="34" charset="0"/>
                <a:cs typeface="Times New Roman" panose="02020603050405020304" pitchFamily="18" charset="0"/>
              </a:rPr>
              <a:t> It has been said that </a:t>
            </a:r>
            <a:r>
              <a:rPr lang="en-GB" sz="1800" i="1" dirty="0">
                <a:effectLst/>
                <a:latin typeface="Arial" panose="020B0604020202020204" pitchFamily="34" charset="0"/>
                <a:ea typeface="Arial" panose="020B0604020202020204" pitchFamily="34" charset="0"/>
                <a:cs typeface="Times New Roman" panose="02020603050405020304" pitchFamily="18" charset="0"/>
              </a:rPr>
              <a:t>“We don’t need books anymore because we have the internet.”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900426"/>
            <a:ext cx="5433498" cy="3768452"/>
          </a:xfrm>
        </p:spPr>
        <p:txBody>
          <a:bodyPr>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Do you agree with the statement? </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Do books matter to you?</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If you could keep only one book from all that you have read, which would it be?   What made you choose that one?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Who would you like to tell about this special book?</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07951C98-B68A-A42F-54AB-8D1C40C9EA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145" b="10996"/>
          <a:stretch/>
        </p:blipFill>
        <p:spPr>
          <a:xfrm>
            <a:off x="0" y="0"/>
            <a:ext cx="6096000" cy="6858000"/>
          </a:xfrm>
          <a:prstGeom prst="rect">
            <a:avLst/>
          </a:prstGeom>
        </p:spPr>
      </p:pic>
      <p:sp>
        <p:nvSpPr>
          <p:cNvPr id="7" name="TextBox 6">
            <a:extLst>
              <a:ext uri="{FF2B5EF4-FFF2-40B4-BE49-F238E27FC236}">
                <a16:creationId xmlns:a16="http://schemas.microsoft.com/office/drawing/2014/main" id="{FFBE896F-617F-C169-36CA-8B3EC06D7561}"/>
              </a:ext>
            </a:extLst>
          </p:cNvPr>
          <p:cNvSpPr txBox="1"/>
          <p:nvPr/>
        </p:nvSpPr>
        <p:spPr>
          <a:xfrm rot="16200000">
            <a:off x="-1968573" y="4705198"/>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Moskalenko</a:t>
            </a:r>
            <a:r>
              <a:rPr lang="en-GB" sz="1000" b="0" i="0" dirty="0">
                <a:solidFill>
                  <a:srgbClr val="121212"/>
                </a:solidFill>
                <a:effectLst/>
                <a:latin typeface="Open Sans" panose="020B0606030504020204" pitchFamily="34" charset="0"/>
              </a:rPr>
              <a:t>i</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World Book Day</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World Book Day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6"/>
            <a:ext cx="4529396" cy="584775"/>
          </a:xfrm>
        </p:spPr>
        <p:txBody>
          <a:bodyPr/>
          <a:lstStyle/>
          <a:p>
            <a:r>
              <a:rPr lang="en-US" sz="2800" dirty="0">
                <a:latin typeface="Arial Black" panose="020B0A04020102020204" pitchFamily="34" charset="0"/>
              </a:rPr>
              <a:t>WORLD BOOK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655730" y="864350"/>
            <a:ext cx="5305424" cy="787518"/>
          </a:xfrm>
        </p:spPr>
        <p:txBody>
          <a:bodyPr>
            <a:noAutofit/>
          </a:bodyPr>
          <a:lstStyle/>
          <a:p>
            <a:pPr algn="l" rtl="0" fontAlgn="base"/>
            <a:r>
              <a:rPr lang="en-GB" dirty="0">
                <a:latin typeface="Arial" panose="020B0604020202020204" pitchFamily="34" charset="0"/>
                <a:cs typeface="Arial" panose="020B0604020202020204" pitchFamily="34" charset="0"/>
              </a:rPr>
              <a:t>World Book Day was created by UNESCO on 23 April 1995 as a worldwide celebration of books and reading.</a:t>
            </a:r>
          </a:p>
          <a:p>
            <a:pPr algn="l" rtl="0" fontAlgn="base"/>
            <a:r>
              <a:rPr lang="en-GB" dirty="0">
                <a:latin typeface="Arial" panose="020B0604020202020204" pitchFamily="34" charset="0"/>
                <a:cs typeface="Arial" panose="020B0604020202020204" pitchFamily="34" charset="0"/>
              </a:rPr>
              <a:t>In countries around the world it is celebrated on the anniversary of that date, but in the UK it is generally marked on the first Thursday of March. </a:t>
            </a:r>
          </a:p>
          <a:p>
            <a:pPr algn="l" rtl="0" fontAlgn="base"/>
            <a:r>
              <a:rPr lang="en-GB" dirty="0">
                <a:latin typeface="Arial" panose="020B0604020202020204" pitchFamily="34" charset="0"/>
                <a:cs typeface="Arial" panose="020B0604020202020204" pitchFamily="34" charset="0"/>
              </a:rPr>
              <a:t>Spending just 10 minutes a day reading and sharing stories can make a crucial difference to your future success and is fun for all involved.</a:t>
            </a:r>
          </a:p>
          <a:p>
            <a:pPr algn="l" rtl="0" fontAlgn="base"/>
            <a:r>
              <a:rPr lang="en-GB" dirty="0">
                <a:latin typeface="Arial" panose="020B0604020202020204" pitchFamily="34" charset="0"/>
                <a:cs typeface="Arial" panose="020B0604020202020204" pitchFamily="34" charset="0"/>
              </a:rPr>
              <a:t>That’s why World Book Day continues to encourage children and young people to read for pleasure through its work with authors, illustrators, publishers, bookshops and libraries.</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459413" y="1564804"/>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Helen Trivers, RRSA Senior Professional Adviser, </a:t>
            </a:r>
          </a:p>
          <a:p>
            <a:r>
              <a:rPr lang="en-GB" sz="1600" dirty="0">
                <a:latin typeface="Arial" panose="020B0604020202020204" pitchFamily="34" charset="0"/>
                <a:cs typeface="Arial" panose="020B0604020202020204" pitchFamily="34" charset="0"/>
              </a:rPr>
              <a:t>introduces World Book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Helen Trivers, Senior Professional Adviser, introduces World Book Day">
            <a:hlinkClick r:id="" action="ppaction://media"/>
            <a:extLst>
              <a:ext uri="{FF2B5EF4-FFF2-40B4-BE49-F238E27FC236}">
                <a16:creationId xmlns:a16="http://schemas.microsoft.com/office/drawing/2014/main" id="{BAB4BA04-B430-6E38-E5CC-AB4D307684DE}"/>
              </a:ext>
            </a:extLst>
          </p:cNvPr>
          <p:cNvPicPr>
            <a:picLocks noRot="1" noChangeAspect="1"/>
          </p:cNvPicPr>
          <p:nvPr>
            <a:videoFile r:link="rId1"/>
          </p:nvPr>
        </p:nvPicPr>
        <p:blipFill>
          <a:blip r:embed="rId4"/>
          <a:stretch>
            <a:fillRect/>
          </a:stretch>
        </p:blipFill>
        <p:spPr>
          <a:xfrm>
            <a:off x="788257" y="2685395"/>
            <a:ext cx="4284710" cy="2420861"/>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8F6B5-5320-6683-13F1-2B70B2F7C683}"/>
              </a:ext>
            </a:extLst>
          </p:cNvPr>
          <p:cNvSpPr>
            <a:spLocks noGrp="1"/>
          </p:cNvSpPr>
          <p:nvPr>
            <p:ph type="body" sz="quarter" idx="14"/>
          </p:nvPr>
        </p:nvSpPr>
        <p:spPr>
          <a:xfrm>
            <a:off x="528636" y="219919"/>
            <a:ext cx="6369770" cy="815492"/>
          </a:xfrm>
        </p:spPr>
        <p:txBody>
          <a:bodyPr/>
          <a:lstStyle/>
          <a:p>
            <a:r>
              <a:rPr lang="en-GB" dirty="0"/>
              <a:t>LINKED ARTICLES</a:t>
            </a:r>
          </a:p>
        </p:txBody>
      </p:sp>
      <p:sp>
        <p:nvSpPr>
          <p:cNvPr id="4" name="Text Placeholder 3">
            <a:extLst>
              <a:ext uri="{FF2B5EF4-FFF2-40B4-BE49-F238E27FC236}">
                <a16:creationId xmlns:a16="http://schemas.microsoft.com/office/drawing/2014/main" id="{389105B3-BBF6-985B-4375-6B945AF19614}"/>
              </a:ext>
            </a:extLst>
          </p:cNvPr>
          <p:cNvSpPr>
            <a:spLocks noGrp="1"/>
          </p:cNvSpPr>
          <p:nvPr>
            <p:ph type="body" sz="quarter" idx="20"/>
          </p:nvPr>
        </p:nvSpPr>
        <p:spPr>
          <a:xfrm>
            <a:off x="528637" y="1397460"/>
            <a:ext cx="10901363" cy="448808"/>
          </a:xfrm>
        </p:spPr>
        <p:txBody>
          <a:bodyPr/>
          <a:lstStyle/>
          <a:p>
            <a:r>
              <a:rPr lang="en-GB" sz="1800" dirty="0">
                <a:effectLst/>
                <a:latin typeface="Arial" panose="020B0604020202020204" pitchFamily="34" charset="0"/>
                <a:ea typeface="Arial" panose="020B0604020202020204" pitchFamily="34" charset="0"/>
                <a:cs typeface="Times New Roman" panose="02020603050405020304" pitchFamily="18" charset="0"/>
              </a:rPr>
              <a:t>This week’s activities link to the following articles: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0685F574-59BA-B0EC-3C7E-476D50BFA633}"/>
              </a:ext>
            </a:extLst>
          </p:cNvPr>
          <p:cNvSpPr>
            <a:spLocks noGrp="1"/>
          </p:cNvSpPr>
          <p:nvPr>
            <p:ph type="body" sz="quarter" idx="21"/>
          </p:nvPr>
        </p:nvSpPr>
        <p:spPr>
          <a:xfrm>
            <a:off x="645319" y="1834236"/>
            <a:ext cx="10901362" cy="3396433"/>
          </a:xfrm>
        </p:spPr>
        <p:txBody>
          <a:bodyPr>
            <a:normAutofit/>
          </a:bodyPr>
          <a:lstStyle/>
          <a:p>
            <a:r>
              <a:rPr lang="en-GB" b="1" dirty="0"/>
              <a:t>Article 17  (access to information from the media)  </a:t>
            </a:r>
            <a:r>
              <a:rPr lang="en-GB" dirty="0"/>
              <a:t>- Every child has the right to reliable information from a variety of sources, and governments should encourage the media to provide information that children can understand. Governments must help protect children from materials that could harm them.</a:t>
            </a:r>
          </a:p>
          <a:p>
            <a:r>
              <a:rPr lang="en-GB" b="1" dirty="0"/>
              <a:t>Article 29 (goals of education) - </a:t>
            </a:r>
            <a:r>
              <a:rPr lang="en-GB" dirty="0"/>
              <a:t>Education must develop every child’s personality, talents and abilities to the full. It must encourage the child’s respect for human rights, as well as respect for their parents, their own and other cultures and the environment.</a:t>
            </a:r>
          </a:p>
          <a:p>
            <a:r>
              <a:rPr lang="en-GB" b="1" dirty="0"/>
              <a:t>Article 31 (leisure, play and culture)  - </a:t>
            </a:r>
            <a:r>
              <a:rPr lang="en-GB" dirty="0"/>
              <a:t>Every child has the right to relax, play and take part in a wide range of cultural and artistic activities. </a:t>
            </a:r>
          </a:p>
          <a:p>
            <a:endParaRPr lang="en-GB" dirty="0"/>
          </a:p>
        </p:txBody>
      </p:sp>
      <p:pic>
        <p:nvPicPr>
          <p:cNvPr id="8" name="Graphic 7">
            <a:extLst>
              <a:ext uri="{FF2B5EF4-FFF2-40B4-BE49-F238E27FC236}">
                <a16:creationId xmlns:a16="http://schemas.microsoft.com/office/drawing/2014/main" id="{FEABF125-1F1E-B3E8-0BFA-D0B6FE24E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054" y="4352081"/>
            <a:ext cx="1571629" cy="2095506"/>
          </a:xfrm>
          <a:prstGeom prst="rect">
            <a:avLst/>
          </a:prstGeom>
        </p:spPr>
      </p:pic>
      <p:pic>
        <p:nvPicPr>
          <p:cNvPr id="9" name="Graphic 8">
            <a:extLst>
              <a:ext uri="{FF2B5EF4-FFF2-40B4-BE49-F238E27FC236}">
                <a16:creationId xmlns:a16="http://schemas.microsoft.com/office/drawing/2014/main" id="{8211BE62-4348-C2C4-A99E-6B44DC3D2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181" y="4352081"/>
            <a:ext cx="1571629" cy="2095505"/>
          </a:xfrm>
          <a:prstGeom prst="rect">
            <a:avLst/>
          </a:prstGeom>
        </p:spPr>
      </p:pic>
      <p:pic>
        <p:nvPicPr>
          <p:cNvPr id="10" name="Graphic 9">
            <a:extLst>
              <a:ext uri="{FF2B5EF4-FFF2-40B4-BE49-F238E27FC236}">
                <a16:creationId xmlns:a16="http://schemas.microsoft.com/office/drawing/2014/main" id="{15D68E21-DCE1-E3D2-DEFB-67E58DCB74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3308" y="4352080"/>
            <a:ext cx="1571629" cy="2095505"/>
          </a:xfrm>
          <a:prstGeom prst="rect">
            <a:avLst/>
          </a:prstGeom>
        </p:spPr>
      </p:pic>
    </p:spTree>
    <p:extLst>
      <p:ext uri="{BB962C8B-B14F-4D97-AF65-F5344CB8AC3E}">
        <p14:creationId xmlns:p14="http://schemas.microsoft.com/office/powerpoint/2010/main" val="48498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WORLD BOOK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b="1" dirty="0">
                <a:solidFill>
                  <a:srgbClr val="00AEEF"/>
                </a:solidFill>
                <a:effectLst/>
                <a:latin typeface="Arial" panose="020B0604020202020204" pitchFamily="34" charset="0"/>
              </a:rPr>
              <a:t>Reading books is an important skill. </a:t>
            </a:r>
            <a:r>
              <a:rPr lang="en-GB" sz="2400" dirty="0">
                <a:effectLst/>
                <a:latin typeface="Arial" panose="020B0604020202020204" pitchFamily="34" charset="0"/>
              </a:rPr>
              <a:t>How can reading help us? List as many answers as you can?</a:t>
            </a:r>
          </a:p>
        </p:txBody>
      </p:sp>
      <p:pic>
        <p:nvPicPr>
          <p:cNvPr id="6" name="Picture 5" descr="A picture containing person, indoor, bed&#10;&#10;Description automatically generated">
            <a:extLst>
              <a:ext uri="{FF2B5EF4-FFF2-40B4-BE49-F238E27FC236}">
                <a16:creationId xmlns:a16="http://schemas.microsoft.com/office/drawing/2014/main" id="{B4619B86-D9CE-9D70-D45B-4A1C16CF1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84" r="1200" b="17725"/>
          <a:stretch/>
        </p:blipFill>
        <p:spPr>
          <a:xfrm>
            <a:off x="-123986" y="1"/>
            <a:ext cx="6163292" cy="6858000"/>
          </a:xfrm>
          <a:prstGeom prst="rect">
            <a:avLst/>
          </a:prstGeom>
        </p:spPr>
      </p:pic>
      <p:sp>
        <p:nvSpPr>
          <p:cNvPr id="9" name="TextBox 8">
            <a:extLst>
              <a:ext uri="{FF2B5EF4-FFF2-40B4-BE49-F238E27FC236}">
                <a16:creationId xmlns:a16="http://schemas.microsoft.com/office/drawing/2014/main" id="{37FEF98A-38AD-DC68-44C4-CDF779288BFD}"/>
              </a:ext>
            </a:extLst>
          </p:cNvPr>
          <p:cNvSpPr txBox="1"/>
          <p:nvPr/>
        </p:nvSpPr>
        <p:spPr>
          <a:xfrm rot="16200000">
            <a:off x="-1968573" y="4705198"/>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Zaid</a:t>
            </a:r>
            <a:r>
              <a:rPr lang="en-GB" sz="1000" b="0" i="0" dirty="0">
                <a:solidFill>
                  <a:srgbClr val="121212"/>
                </a:solidFill>
                <a:effectLst/>
                <a:latin typeface="Open Sans" panose="020B0606030504020204" pitchFamily="34" charset="0"/>
              </a:rPr>
              <a:t>i</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376666"/>
            <a:ext cx="8453213" cy="653482"/>
          </a:xfrm>
        </p:spPr>
        <p:txBody>
          <a:bodyPr/>
          <a:lstStyle/>
          <a:p>
            <a:r>
              <a:rPr lang="en-US" sz="2800" dirty="0">
                <a:latin typeface="Arial Black" panose="020B0A04020102020204" pitchFamily="34" charset="0"/>
              </a:rPr>
              <a:t>EXPLORING WORLD BOOK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have any others on your list?</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can learn new things about the world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can enjoy a story that makes you laugh, cry or get excited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It can help us calm down or get to sleep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It inspires us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can use our imagination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can share with friends and family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learn new skills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can find out how other people view the world and learn about their experiences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It helps your brain to develop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It is a good alternative to spending time on a screen or phone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We get ideas for your own writing and stories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064829" y="2353898"/>
            <a:ext cx="4825998"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Do you have a favourite place to read? Can you think of some words to describe that place? If you have a reading corner in your classroom, have a talk about what makes it special.</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49844" y="4716654"/>
            <a:ext cx="4476881" cy="923330"/>
          </a:xfrm>
          <a:prstGeom prst="rect">
            <a:avLst/>
          </a:prstGeom>
          <a:noFill/>
        </p:spPr>
        <p:txBody>
          <a:bodyPr wrap="square" rtlCol="0">
            <a:spAutoFit/>
          </a:bodyPr>
          <a:lstStyle/>
          <a:p>
            <a:pPr algn="ctr"/>
            <a:r>
              <a:rPr lang="en-GB" i="0" dirty="0">
                <a:effectLst/>
                <a:latin typeface="Arial" panose="020B0604020202020204" pitchFamily="34" charset="0"/>
              </a:rPr>
              <a:t>Who is your favourite character – can you dress up as your favourite character and say why you like them?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204" y="2291477"/>
            <a:ext cx="6402469" cy="1477328"/>
          </a:xfrm>
          <a:prstGeom prst="rect">
            <a:avLst/>
          </a:prstGeom>
          <a:noFill/>
        </p:spPr>
        <p:txBody>
          <a:bodyPr wrap="square" rtlCol="0">
            <a:spAutoFit/>
          </a:bodyPr>
          <a:lstStyle/>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Do you have a favourite book? Can you draw a picture of the cover? Talk to a partner and describe what you can see on the cover. Tell your partner what your book is about and why you think they should read 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999190" y="4716654"/>
            <a:ext cx="5542966" cy="1477328"/>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Can you create a story map of your favourite book? Think about the order of the story, draw, or write words to describe the main parts of the story. Can you retell the story to a friend using your map?</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80323" y="2290645"/>
            <a:ext cx="3389793" cy="2031325"/>
          </a:xfrm>
          <a:prstGeom prst="rect">
            <a:avLst/>
          </a:prstGeom>
          <a:noFill/>
        </p:spPr>
        <p:txBody>
          <a:bodyPr wrap="square" rtlCol="0">
            <a:spAutoFit/>
          </a:bodyPr>
          <a:lstStyle/>
          <a:p>
            <a:pPr algn="ctr"/>
            <a:r>
              <a:rPr lang="en-GB" dirty="0">
                <a:solidFill>
                  <a:schemeClr val="bg1"/>
                </a:solidFill>
                <a:latin typeface="Arial" panose="020B0604020202020204" pitchFamily="34" charset="0"/>
              </a:rPr>
              <a:t>Listen to this </a:t>
            </a:r>
            <a:r>
              <a:rPr lang="en-GB" b="1"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World Book Day song</a:t>
            </a:r>
            <a:r>
              <a:rPr lang="en-GB" dirty="0">
                <a:solidFill>
                  <a:schemeClr val="bg1"/>
                </a:solidFill>
                <a:latin typeface="Arial" panose="020B0604020202020204" pitchFamily="34" charset="0"/>
              </a:rPr>
              <a:t>. How many books and characters did you hear mentioned? Can you create your own song/story or poem about reading or your favourite books.</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991254" y="4632943"/>
            <a:ext cx="4844465" cy="1754326"/>
          </a:xfrm>
          <a:prstGeom prst="rect">
            <a:avLst/>
          </a:prstGeom>
          <a:noFill/>
        </p:spPr>
        <p:txBody>
          <a:bodyPr wrap="square" rtlCol="0">
            <a:spAutoFit/>
          </a:bodyPr>
          <a:lstStyle/>
          <a:p>
            <a:pPr algn="ctr"/>
            <a:r>
              <a:rPr lang="en-GB" sz="1800" i="0" dirty="0">
                <a:effectLst/>
                <a:latin typeface="Arial" panose="020B0604020202020204" pitchFamily="34" charset="0"/>
              </a:rPr>
              <a:t>Each year there are various </a:t>
            </a:r>
            <a:r>
              <a:rPr lang="en-GB" sz="18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World Book Day live events</a:t>
            </a:r>
            <a:r>
              <a:rPr lang="en-GB" sz="1800" i="0" dirty="0">
                <a:effectLst/>
                <a:latin typeface="Arial" panose="020B0604020202020204" pitchFamily="34" charset="0"/>
              </a:rPr>
              <a:t>. See what might be suitable for your class to join. Follow it up by having a discussion in class or creating a piece of art together to represent what you saw and heard.</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721553" y="2370293"/>
            <a:ext cx="4890124" cy="150810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Talk to someone you live with about what their favourite book was when they were your age. Have you read the book? </a:t>
            </a:r>
          </a:p>
          <a:p>
            <a:pPr algn="ctr"/>
            <a:r>
              <a:rPr lang="en-GB" dirty="0">
                <a:solidFill>
                  <a:srgbClr val="000000"/>
                </a:solidFill>
                <a:latin typeface="Arial" panose="020B0604020202020204" pitchFamily="34" charset="0"/>
              </a:rPr>
              <a:t>F</a:t>
            </a:r>
            <a:r>
              <a:rPr lang="en-GB" b="0" i="0" dirty="0">
                <a:solidFill>
                  <a:srgbClr val="000000"/>
                </a:solidFill>
                <a:effectLst/>
                <a:latin typeface="Arial" panose="020B0604020202020204" pitchFamily="34" charset="0"/>
              </a:rPr>
              <a:t>ind a copy online or in a library and enjoy it together. </a:t>
            </a:r>
            <a:r>
              <a:rPr lang="en-GB" sz="20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827229" y="4550990"/>
            <a:ext cx="5768242" cy="2000548"/>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cs typeface="Arial" panose="020B0604020202020204" pitchFamily="34" charset="0"/>
              </a:rPr>
              <a:t>Libraries are a great place for reading and to find the books you enjoy the most.  </a:t>
            </a:r>
          </a:p>
          <a:p>
            <a:pPr algn="ctr" rtl="0" fontAlgn="base"/>
            <a:r>
              <a:rPr lang="en-GB" i="0" dirty="0">
                <a:solidFill>
                  <a:schemeClr val="bg1"/>
                </a:solidFill>
                <a:effectLst/>
                <a:latin typeface="Arial" panose="020B0604020202020204" pitchFamily="34" charset="0"/>
                <a:cs typeface="Arial" panose="020B0604020202020204" pitchFamily="34" charset="0"/>
              </a:rPr>
              <a:t>Where is your nearest library? </a:t>
            </a:r>
          </a:p>
          <a:p>
            <a:pPr algn="ctr" rtl="0" fontAlgn="base"/>
            <a:r>
              <a:rPr lang="en-GB" i="0" dirty="0">
                <a:solidFill>
                  <a:schemeClr val="bg1"/>
                </a:solidFill>
                <a:effectLst/>
                <a:latin typeface="Arial" panose="020B0604020202020204" pitchFamily="34" charset="0"/>
                <a:cs typeface="Arial" panose="020B0604020202020204" pitchFamily="34" charset="0"/>
              </a:rPr>
              <a:t>Find out when it is open and create a poster to advertise its importance. Lots of people use libraries to do research. How does this link to Article 17? </a:t>
            </a:r>
          </a:p>
          <a:p>
            <a:pPr algn="ctr" rtl="0" fontAlgn="base"/>
            <a:r>
              <a:rPr lang="en-GB" sz="1600" i="0" dirty="0">
                <a:solidFill>
                  <a:schemeClr val="bg1"/>
                </a:solidFill>
                <a:effectLst/>
                <a:latin typeface="Arial" panose="020B0604020202020204" pitchFamily="34" charset="0"/>
                <a:cs typeface="Arial" panose="020B0604020202020204" pitchFamily="34" charset="0"/>
              </a:rPr>
              <a:t> </a:t>
            </a:r>
          </a:p>
        </p:txBody>
      </p:sp>
      <p:pic>
        <p:nvPicPr>
          <p:cNvPr id="10" name="Online Media 9" title="The World Book Day Song by MC Grammar">
            <a:hlinkClick r:id="" action="ppaction://media"/>
            <a:extLst>
              <a:ext uri="{FF2B5EF4-FFF2-40B4-BE49-F238E27FC236}">
                <a16:creationId xmlns:a16="http://schemas.microsoft.com/office/drawing/2014/main" id="{B0E39052-724A-98F7-DC95-7A4FBD0C8963}"/>
              </a:ext>
            </a:extLst>
          </p:cNvPr>
          <p:cNvPicPr>
            <a:picLocks noRot="1" noChangeAspect="1"/>
          </p:cNvPicPr>
          <p:nvPr>
            <a:videoFile r:link="rId1"/>
          </p:nvPr>
        </p:nvPicPr>
        <p:blipFill>
          <a:blip r:embed="rId5"/>
          <a:stretch>
            <a:fillRect/>
          </a:stretch>
        </p:blipFill>
        <p:spPr>
          <a:xfrm>
            <a:off x="4111402" y="2541605"/>
            <a:ext cx="1875742" cy="1059794"/>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Times New Roman" panose="02020603050405020304" pitchFamily="18" charset="0"/>
              </a:rPr>
              <a:t>Each year the World Book Day charity has new plans and activities to help you celebrate. </a:t>
            </a:r>
            <a:r>
              <a:rPr lang="en-GB" sz="1800" b="1" dirty="0">
                <a:solidFill>
                  <a:schemeClr val="bg1"/>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Look at their website</a:t>
            </a:r>
            <a:r>
              <a:rPr lang="en-GB" sz="1800" u="sng" dirty="0">
                <a:solidFill>
                  <a:schemeClr val="bg1"/>
                </a:solidFill>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and see what’s new this year. Which of the books on the website would you most like to read and why?</a:t>
            </a:r>
            <a:endParaRPr lang="en-US" dirty="0"/>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1419"/>
            <a:ext cx="3993566" cy="1923604"/>
          </a:xfrm>
          <a:prstGeom prst="rect">
            <a:avLst/>
          </a:prstGeom>
          <a:noFill/>
        </p:spPr>
        <p:txBody>
          <a:bodyPr wrap="square" rtlCol="0">
            <a:spAutoFit/>
          </a:bodyPr>
          <a:lstStyle/>
          <a:p>
            <a:pPr algn="ctr"/>
            <a:r>
              <a:rPr lang="en-GB" sz="1700" dirty="0">
                <a:solidFill>
                  <a:srgbClr val="000000"/>
                </a:solidFill>
                <a:latin typeface="Arial" panose="020B0604020202020204" pitchFamily="34" charset="0"/>
              </a:rPr>
              <a:t>Conduct an audit of the books in your school library or class book corner – do the characters and stories reflect a diverse range of people and communities? Can you suggest additional books to create a more diverse range to choose from?</a:t>
            </a:r>
            <a:endParaRPr lang="en-GB" sz="17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69319" y="2336058"/>
            <a:ext cx="6972451" cy="1200329"/>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Many books you have in your school will be linked to rights. Choose three books from your classroom or school library and see if you can link them to Articles? How many Articles can your class come up with all together?</a:t>
            </a:r>
            <a:endParaRPr lang="en-GB" dirty="0">
              <a:solidFill>
                <a:schemeClr val="bg1"/>
              </a:solidFill>
            </a:endParaRPr>
          </a:p>
        </p:txBody>
      </p:sp>
      <p:sp>
        <p:nvSpPr>
          <p:cNvPr id="7" name="Rectangle 6">
            <a:extLst>
              <a:ext uri="{FF2B5EF4-FFF2-40B4-BE49-F238E27FC236}">
                <a16:creationId xmlns:a16="http://schemas.microsoft.com/office/drawing/2014/main" id="{8586E8C9-069E-09C4-839B-3DBB31CD6271}"/>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1A8D19-837E-D473-FAE5-365317640DB5}"/>
              </a:ext>
            </a:extLst>
          </p:cNvPr>
          <p:cNvSpPr txBox="1"/>
          <p:nvPr/>
        </p:nvSpPr>
        <p:spPr>
          <a:xfrm>
            <a:off x="7036485" y="4725276"/>
            <a:ext cx="4761651" cy="1569660"/>
          </a:xfrm>
          <a:prstGeom prst="rect">
            <a:avLst/>
          </a:prstGeom>
          <a:noFill/>
        </p:spPr>
        <p:txBody>
          <a:bodyPr wrap="square" rtlCol="0">
            <a:spAutoFit/>
          </a:bodyPr>
          <a:lstStyle/>
          <a:p>
            <a:pPr algn="ctr"/>
            <a:r>
              <a:rPr lang="en-GB" sz="1600" i="0" dirty="0">
                <a:effectLst/>
                <a:latin typeface="Arial" panose="020B0604020202020204" pitchFamily="34" charset="0"/>
              </a:rPr>
              <a:t>There are lots of ways in which books and  reading support your rights. Look particularly at Articles 17, 29 and 31. Design a chart or diagram with these rights as headings and then ask everyone in your class to fill in their thoughts about how books and reading support each article.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5029</TotalTime>
  <Words>1909</Words>
  <Application>Microsoft Office PowerPoint</Application>
  <PresentationFormat>Widescreen</PresentationFormat>
  <Paragraphs>107</Paragraphs>
  <Slides>14</Slides>
  <Notes>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Wingdings</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178</cp:revision>
  <dcterms:created xsi:type="dcterms:W3CDTF">2022-01-18T14:28:30Z</dcterms:created>
  <dcterms:modified xsi:type="dcterms:W3CDTF">2023-02-16T09:14:58Z</dcterms:modified>
</cp:coreProperties>
</file>