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84" r:id="rId2"/>
    <p:sldId id="285" r:id="rId3"/>
    <p:sldId id="273" r:id="rId4"/>
    <p:sldId id="272" r:id="rId5"/>
    <p:sldId id="268" r:id="rId6"/>
    <p:sldId id="292" r:id="rId7"/>
    <p:sldId id="291" r:id="rId8"/>
    <p:sldId id="269" r:id="rId9"/>
    <p:sldId id="27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84"/>
          </p14:sldIdLst>
        </p14:section>
        <p14:section name="CONTENT" id="{62F97AE5-1B37-4F4D-B550-6C929424125D}">
          <p14:sldIdLst>
            <p14:sldId id="285"/>
            <p14:sldId id="273"/>
            <p14:sldId id="272"/>
            <p14:sldId id="268"/>
            <p14:sldId id="292"/>
            <p14:sldId id="291"/>
            <p14:sldId id="269"/>
          </p14:sldIdLst>
        </p14:section>
        <p14:section name="LAST SLIDE" id="{A8231A23-7B82-0E4D-AA30-D542E0280A80}">
          <p14:sldIdLst>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619C74-98F6-4D6A-F9B6-5E5547497F99}" name="Samantha Bradey" initials="SB" userId="S::SamanthaB@unicef.org.uk::41c99f15-9b87-403a-8456-1da8256f332b" providerId="AD"/>
  <p188:author id="{E06E2B9B-EB6C-C777-D29A-9FC5B31A8857}" name="Christian Humphries" initials="CH" userId="S::christianh@unicef.org.uk::99799258-bfe8-48e8-8ea2-41935e2231f3" providerId="AD"/>
  <p188:author id="{63DB6CC4-EA8F-D9EC-C856-AA60752CADD5}" name="Helen Abramson" initials="HA" userId="auV0aTmTeViSwWEVA3US71xkcmSmp3lJiBZogvYQtJU=" providerId="None"/>
  <p188:author id="{4A5C5EDE-1B41-045C-B8E2-CA4F80E7A25D}" name="Daniel Walden" initials="DW" userId="zPv9w53k+qsHuQdkrlX1cjL3ualBiUsTvrgI0SjBRB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6937"/>
    <a:srgbClr val="DDF3F1"/>
    <a:srgbClr val="FFFF00"/>
    <a:srgbClr val="003B5E"/>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75F9A-CE3A-47EA-874C-0C018A7429A9}" v="76" dt="2023-02-10T16:19:31.192"/>
    <p1510:client id="{5EFA1E7A-22A3-4934-A460-B2E2A66B438C}" v="3" dt="2023-02-13T10:47:07.668"/>
    <p1510:client id="{F26963BB-A414-4BB4-9EC2-04F6B121827D}" v="155" dt="2023-02-13T14:56:34.539"/>
    <p1510:client id="{F9B46AB2-8A39-4790-94E7-16C5F123C41A}" v="443" dt="2023-02-13T06:28:56.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12" autoAdjust="0"/>
    <p:restoredTop sz="77347" autoAdjust="0"/>
  </p:normalViewPr>
  <p:slideViewPr>
    <p:cSldViewPr snapToGrid="0">
      <p:cViewPr varScale="1">
        <p:scale>
          <a:sx n="51" d="100"/>
          <a:sy n="51" d="100"/>
        </p:scale>
        <p:origin x="1512" y="5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Abramson" userId="auV0aTmTeViSwWEVA3US71xkcmSmp3lJiBZogvYQtJU=" providerId="None" clId="Web-{F26963BB-A414-4BB4-9EC2-04F6B121827D}"/>
    <pc:docChg chg="modSld">
      <pc:chgData name="Helen Abramson" userId="auV0aTmTeViSwWEVA3US71xkcmSmp3lJiBZogvYQtJU=" providerId="None" clId="Web-{F26963BB-A414-4BB4-9EC2-04F6B121827D}" dt="2023-02-13T13:21:53.858" v="24" actId="1076"/>
      <pc:docMkLst>
        <pc:docMk/>
      </pc:docMkLst>
      <pc:sldChg chg="modSp">
        <pc:chgData name="Helen Abramson" userId="auV0aTmTeViSwWEVA3US71xkcmSmp3lJiBZogvYQtJU=" providerId="None" clId="Web-{F26963BB-A414-4BB4-9EC2-04F6B121827D}" dt="2023-02-13T13:21:53.858" v="24" actId="1076"/>
        <pc:sldMkLst>
          <pc:docMk/>
          <pc:sldMk cId="824152780" sldId="284"/>
        </pc:sldMkLst>
        <pc:spChg chg="mod">
          <ac:chgData name="Helen Abramson" userId="auV0aTmTeViSwWEVA3US71xkcmSmp3lJiBZogvYQtJU=" providerId="None" clId="Web-{F26963BB-A414-4BB4-9EC2-04F6B121827D}" dt="2023-02-13T13:21:53.858" v="24" actId="1076"/>
          <ac:spMkLst>
            <pc:docMk/>
            <pc:sldMk cId="824152780" sldId="284"/>
            <ac:spMk id="3" creationId="{644AE93F-A5B5-55D9-0E0C-F7F2CD976D92}"/>
          </ac:spMkLst>
        </pc:spChg>
      </pc:sldChg>
    </pc:docChg>
  </pc:docChgLst>
  <pc:docChgLst>
    <pc:chgData name="Samantha Bradey" userId="/My3CRHsN1ZqGHHDoFkqcBTUi7mdY9HM7A/sVIP6q1I=" providerId="None" clId="Web-{5EFA1E7A-22A3-4934-A460-B2E2A66B438C}"/>
    <pc:docChg chg="modSld">
      <pc:chgData name="Samantha Bradey" userId="/My3CRHsN1ZqGHHDoFkqcBTUi7mdY9HM7A/sVIP6q1I=" providerId="None" clId="Web-{5EFA1E7A-22A3-4934-A460-B2E2A66B438C}" dt="2023-02-13T10:47:07.668" v="2" actId="1076"/>
      <pc:docMkLst>
        <pc:docMk/>
      </pc:docMkLst>
      <pc:sldChg chg="modSp">
        <pc:chgData name="Samantha Bradey" userId="/My3CRHsN1ZqGHHDoFkqcBTUi7mdY9HM7A/sVIP6q1I=" providerId="None" clId="Web-{5EFA1E7A-22A3-4934-A460-B2E2A66B438C}" dt="2023-02-13T10:47:07.668" v="2" actId="1076"/>
        <pc:sldMkLst>
          <pc:docMk/>
          <pc:sldMk cId="4091436881" sldId="272"/>
        </pc:sldMkLst>
        <pc:picChg chg="mod">
          <ac:chgData name="Samantha Bradey" userId="/My3CRHsN1ZqGHHDoFkqcBTUi7mdY9HM7A/sVIP6q1I=" providerId="None" clId="Web-{5EFA1E7A-22A3-4934-A460-B2E2A66B438C}" dt="2023-02-13T10:47:07.668" v="2" actId="1076"/>
          <ac:picMkLst>
            <pc:docMk/>
            <pc:sldMk cId="4091436881" sldId="272"/>
            <ac:picMk id="1026" creationId="{8888487A-2E61-CFBE-3107-D9BDA8384876}"/>
          </ac:picMkLst>
        </pc:picChg>
      </pc:sldChg>
    </pc:docChg>
  </pc:docChgLst>
  <pc:docChgLst>
    <pc:chgData name="Helen Abramson" clId="Web-{F26963BB-A414-4BB4-9EC2-04F6B121827D}"/>
    <pc:docChg chg="mod modSld">
      <pc:chgData name="Helen Abramson" userId="" providerId="" clId="Web-{F26963BB-A414-4BB4-9EC2-04F6B121827D}" dt="2023-02-13T14:56:34.539" v="132" actId="20577"/>
      <pc:docMkLst>
        <pc:docMk/>
      </pc:docMkLst>
      <pc:sldChg chg="modCm">
        <pc:chgData name="Helen Abramson" userId="" providerId="" clId="Web-{F26963BB-A414-4BB4-9EC2-04F6B121827D}" dt="2023-02-13T14:42:18.488" v="83"/>
        <pc:sldMkLst>
          <pc:docMk/>
          <pc:sldMk cId="30056248" sldId="268"/>
        </pc:sldMkLst>
        <pc:extLst>
          <p:ext xmlns:p="http://schemas.openxmlformats.org/presentationml/2006/main" uri="{D6D511B9-2390-475A-947B-AFAB55BFBCF1}">
            <pc226:cmChg xmlns:pc226="http://schemas.microsoft.com/office/powerpoint/2022/06/main/command" chg="">
              <pc226:chgData name="Helen Abramson" userId="" providerId="" clId="Web-{F26963BB-A414-4BB4-9EC2-04F6B121827D}" dt="2023-02-13T14:42:18.488" v="83"/>
              <pc2:cmMkLst xmlns:pc2="http://schemas.microsoft.com/office/powerpoint/2019/9/main/command">
                <pc:docMk/>
                <pc:sldMk cId="30056248" sldId="268"/>
                <pc2:cmMk id="{C3536184-F2EB-4A44-B67C-71F4B9608586}"/>
              </pc2:cmMkLst>
              <pc226:cmRplyChg chg="add">
                <pc226:chgData name="Helen Abramson" userId="" providerId="" clId="Web-{F26963BB-A414-4BB4-9EC2-04F6B121827D}" dt="2023-02-13T14:42:18.488" v="83"/>
                <pc2:cmRplyMkLst xmlns:pc2="http://schemas.microsoft.com/office/powerpoint/2019/9/main/command">
                  <pc:docMk/>
                  <pc:sldMk cId="30056248" sldId="268"/>
                  <pc2:cmMk id="{C3536184-F2EB-4A44-B67C-71F4B9608586}"/>
                  <pc2:cmRplyMk id="{BDD88C13-B70C-4165-9F4B-421931504C1E}"/>
                </pc2:cmRplyMkLst>
              </pc226:cmRplyChg>
            </pc226:cmChg>
          </p:ext>
        </pc:extLst>
      </pc:sldChg>
      <pc:sldChg chg="modSp">
        <pc:chgData name="Helen Abramson" userId="" providerId="" clId="Web-{F26963BB-A414-4BB4-9EC2-04F6B121827D}" dt="2023-02-13T14:56:34.539" v="132" actId="20577"/>
        <pc:sldMkLst>
          <pc:docMk/>
          <pc:sldMk cId="3674990363" sldId="269"/>
        </pc:sldMkLst>
        <pc:spChg chg="mod">
          <ac:chgData name="Helen Abramson" userId="" providerId="" clId="Web-{F26963BB-A414-4BB4-9EC2-04F6B121827D}" dt="2023-02-13T14:56:34.539" v="132" actId="20577"/>
          <ac:spMkLst>
            <pc:docMk/>
            <pc:sldMk cId="3674990363" sldId="269"/>
            <ac:spMk id="5" creationId="{89F320D2-351E-D046-96C2-40329195128B}"/>
          </ac:spMkLst>
        </pc:spChg>
      </pc:sldChg>
      <pc:sldChg chg="modSp addCm modCm">
        <pc:chgData name="Helen Abramson" userId="" providerId="" clId="Web-{F26963BB-A414-4BB4-9EC2-04F6B121827D}" dt="2023-02-13T14:27:45.672" v="82" actId="20577"/>
        <pc:sldMkLst>
          <pc:docMk/>
          <pc:sldMk cId="4091436881" sldId="272"/>
        </pc:sldMkLst>
        <pc:spChg chg="mod">
          <ac:chgData name="Helen Abramson" userId="" providerId="" clId="Web-{F26963BB-A414-4BB4-9EC2-04F6B121827D}" dt="2023-02-13T14:27:45.672" v="82" actId="20577"/>
          <ac:spMkLst>
            <pc:docMk/>
            <pc:sldMk cId="4091436881" sldId="272"/>
            <ac:spMk id="6" creationId="{1655297F-1DF4-2847-81FC-29805F363780}"/>
          </ac:spMkLst>
        </pc:spChg>
        <pc:extLst>
          <p:ext xmlns:p="http://schemas.openxmlformats.org/presentationml/2006/main" uri="{D6D511B9-2390-475A-947B-AFAB55BFBCF1}">
            <pc226:cmChg xmlns:pc226="http://schemas.microsoft.com/office/powerpoint/2022/06/main/command" chg="add">
              <pc226:chgData name="Helen Abramson" userId="" providerId="" clId="Web-{F26963BB-A414-4BB4-9EC2-04F6B121827D}" dt="2023-02-13T14:27:24.640" v="79"/>
              <pc2:cmMkLst xmlns:pc2="http://schemas.microsoft.com/office/powerpoint/2019/9/main/command">
                <pc:docMk/>
                <pc:sldMk cId="4091436881" sldId="272"/>
                <pc2:cmMk id="{AB6D6D8E-12B1-48C8-8A86-F2BEB5C7D6FD}"/>
              </pc2:cmMkLst>
            </pc226:cmChg>
            <pc226:cmChg xmlns:pc226="http://schemas.microsoft.com/office/powerpoint/2022/06/main/command" chg="add mod">
              <pc226:chgData name="Helen Abramson" userId="" providerId="" clId="Web-{F26963BB-A414-4BB4-9EC2-04F6B121827D}" dt="2023-02-13T14:26:19.373" v="78" actId="20577"/>
              <pc2:cmMkLst xmlns:pc2="http://schemas.microsoft.com/office/powerpoint/2019/9/main/command">
                <pc:docMk/>
                <pc:sldMk cId="4091436881" sldId="272"/>
                <pc2:cmMk id="{EADFD7D5-A5F2-4A2C-A159-D3EC76135BF4}"/>
              </pc2:cmMkLst>
            </pc226:cmChg>
          </p:ext>
        </pc:extLst>
      </pc:sldChg>
      <pc:sldChg chg="modSp addCm">
        <pc:chgData name="Helen Abramson" userId="" providerId="" clId="Web-{F26963BB-A414-4BB4-9EC2-04F6B121827D}" dt="2023-02-13T14:17:17.518" v="14"/>
        <pc:sldMkLst>
          <pc:docMk/>
          <pc:sldMk cId="1825517791" sldId="273"/>
        </pc:sldMkLst>
        <pc:spChg chg="mod">
          <ac:chgData name="Helen Abramson" userId="" providerId="" clId="Web-{F26963BB-A414-4BB4-9EC2-04F6B121827D}" dt="2023-02-13T14:15:05.890" v="12" actId="20577"/>
          <ac:spMkLst>
            <pc:docMk/>
            <pc:sldMk cId="1825517791" sldId="273"/>
            <ac:spMk id="9" creationId="{D9EFEB71-DD99-AF2F-FA92-BFE87DBE3F16}"/>
          </ac:spMkLst>
        </pc:spChg>
        <pc:extLst>
          <p:ext xmlns:p="http://schemas.openxmlformats.org/presentationml/2006/main" uri="{D6D511B9-2390-475A-947B-AFAB55BFBCF1}">
            <pc226:cmChg xmlns:pc226="http://schemas.microsoft.com/office/powerpoint/2022/06/main/command" chg="add">
              <pc226:chgData name="Helen Abramson" userId="" providerId="" clId="Web-{F26963BB-A414-4BB4-9EC2-04F6B121827D}" dt="2023-02-13T14:17:17.518" v="14"/>
              <pc2:cmMkLst xmlns:pc2="http://schemas.microsoft.com/office/powerpoint/2019/9/main/command">
                <pc:docMk/>
                <pc:sldMk cId="1825517791" sldId="273"/>
                <pc2:cmMk id="{4385F392-096D-47E8-BEBB-320DFE1A5EF2}"/>
              </pc2:cmMkLst>
            </pc226:cmChg>
          </p:ext>
        </pc:extLst>
      </pc:sldChg>
      <pc:sldChg chg="modSp">
        <pc:chgData name="Helen Abramson" userId="" providerId="" clId="Web-{F26963BB-A414-4BB4-9EC2-04F6B121827D}" dt="2023-02-13T14:13:56.076" v="1" actId="20577"/>
        <pc:sldMkLst>
          <pc:docMk/>
          <pc:sldMk cId="640117266" sldId="285"/>
        </pc:sldMkLst>
        <pc:spChg chg="mod">
          <ac:chgData name="Helen Abramson" userId="" providerId="" clId="Web-{F26963BB-A414-4BB4-9EC2-04F6B121827D}" dt="2023-02-13T14:13:56.076" v="1" actId="20577"/>
          <ac:spMkLst>
            <pc:docMk/>
            <pc:sldMk cId="640117266" sldId="285"/>
            <ac:spMk id="4" creationId="{F4687935-24FA-FE41-1612-3A707C5FCC46}"/>
          </ac:spMkLst>
        </pc:spChg>
      </pc:sldChg>
      <pc:sldChg chg="modSp modCm">
        <pc:chgData name="Helen Abramson" userId="" providerId="" clId="Web-{F26963BB-A414-4BB4-9EC2-04F6B121827D}" dt="2023-02-13T14:51:10.469" v="88"/>
        <pc:sldMkLst>
          <pc:docMk/>
          <pc:sldMk cId="2441591638" sldId="290"/>
        </pc:sldMkLst>
        <pc:spChg chg="mod">
          <ac:chgData name="Helen Abramson" userId="" providerId="" clId="Web-{F26963BB-A414-4BB4-9EC2-04F6B121827D}" dt="2023-02-13T14:47:54.480" v="87" actId="20577"/>
          <ac:spMkLst>
            <pc:docMk/>
            <pc:sldMk cId="2441591638" sldId="290"/>
            <ac:spMk id="7" creationId="{41F004B3-86AA-FD4D-A532-9368937E9590}"/>
          </ac:spMkLst>
        </pc:spChg>
        <pc:extLst>
          <p:ext xmlns:p="http://schemas.openxmlformats.org/presentationml/2006/main" uri="{D6D511B9-2390-475A-947B-AFAB55BFBCF1}">
            <pc226:cmChg xmlns:pc226="http://schemas.microsoft.com/office/powerpoint/2022/06/main/command" chg="">
              <pc226:chgData name="Helen Abramson" userId="" providerId="" clId="Web-{F26963BB-A414-4BB4-9EC2-04F6B121827D}" dt="2023-02-13T14:51:10.469" v="88"/>
              <pc2:cmMkLst xmlns:pc2="http://schemas.microsoft.com/office/powerpoint/2019/9/main/command">
                <pc:docMk/>
                <pc:sldMk cId="2441591638" sldId="290"/>
                <pc2:cmMk id="{55AE1864-11D5-483C-AD49-5919BF7E769B}"/>
              </pc2:cmMkLst>
              <pc226:cmRplyChg chg="add mod">
                <pc226:chgData name="Helen Abramson" userId="" providerId="" clId="Web-{F26963BB-A414-4BB4-9EC2-04F6B121827D}" dt="2023-02-13T14:51:10.469" v="88"/>
                <pc2:cmRplyMkLst xmlns:pc2="http://schemas.microsoft.com/office/powerpoint/2019/9/main/command">
                  <pc:docMk/>
                  <pc:sldMk cId="2441591638" sldId="290"/>
                  <pc2:cmMk id="{55AE1864-11D5-483C-AD49-5919BF7E769B}"/>
                  <pc2:cmRplyMk id="{B363ECC7-1E19-49EA-9212-2B3F3D2D85AB}"/>
                </pc2:cmRplyMkLst>
              </pc226:cmRplyChg>
            </pc226:cmChg>
          </p:ext>
        </pc:extLst>
      </pc:sldChg>
      <pc:sldChg chg="modSp addCm modCm">
        <pc:chgData name="Helen Abramson" userId="" providerId="" clId="Web-{F26963BB-A414-4BB4-9EC2-04F6B121827D}" dt="2023-02-13T14:56:11.569" v="130"/>
        <pc:sldMkLst>
          <pc:docMk/>
          <pc:sldMk cId="895524524" sldId="291"/>
        </pc:sldMkLst>
        <pc:spChg chg="mod">
          <ac:chgData name="Helen Abramson" userId="" providerId="" clId="Web-{F26963BB-A414-4BB4-9EC2-04F6B121827D}" dt="2023-02-13T14:51:28.563" v="90" actId="20577"/>
          <ac:spMkLst>
            <pc:docMk/>
            <pc:sldMk cId="895524524" sldId="291"/>
            <ac:spMk id="4" creationId="{DA00A70D-C02F-1F48-AE19-24D630D47F99}"/>
          </ac:spMkLst>
        </pc:spChg>
        <pc:extLst>
          <p:ext xmlns:p="http://schemas.openxmlformats.org/presentationml/2006/main" uri="{D6D511B9-2390-475A-947B-AFAB55BFBCF1}">
            <pc226:cmChg xmlns:pc226="http://schemas.microsoft.com/office/powerpoint/2022/06/main/command" chg="add mod">
              <pc226:chgData name="Helen Abramson" userId="" providerId="" clId="Web-{F26963BB-A414-4BB4-9EC2-04F6B121827D}" dt="2023-02-13T14:56:11.569" v="130"/>
              <pc2:cmMkLst xmlns:pc2="http://schemas.microsoft.com/office/powerpoint/2019/9/main/command">
                <pc:docMk/>
                <pc:sldMk cId="895524524" sldId="291"/>
                <pc2:cmMk id="{7A9B620C-5FAB-4F3A-AE56-B8AD51BAA996}"/>
              </pc2:cmMkLst>
            </pc226:cmChg>
          </p:ext>
        </pc:extLst>
      </pc:sldChg>
    </pc:docChg>
  </pc:docChgLst>
  <pc:docChgLst>
    <pc:chgData name="Samantha Bradey" userId="/My3CRHsN1ZqGHHDoFkqcBTUi7mdY9HM7A/sVIP6q1I=" providerId="None" clId="Web-{49475F9A-CE3A-47EA-874C-0C018A7429A9}"/>
    <pc:docChg chg="modSld">
      <pc:chgData name="Samantha Bradey" userId="/My3CRHsN1ZqGHHDoFkqcBTUi7mdY9HM7A/sVIP6q1I=" providerId="None" clId="Web-{49475F9A-CE3A-47EA-874C-0C018A7429A9}" dt="2023-02-10T16:19:31.192" v="41" actId="20577"/>
      <pc:docMkLst>
        <pc:docMk/>
      </pc:docMkLst>
      <pc:sldChg chg="modSp">
        <pc:chgData name="Samantha Bradey" userId="/My3CRHsN1ZqGHHDoFkqcBTUi7mdY9HM7A/sVIP6q1I=" providerId="None" clId="Web-{49475F9A-CE3A-47EA-874C-0C018A7429A9}" dt="2023-02-10T16:19:31.192" v="41" actId="20577"/>
        <pc:sldMkLst>
          <pc:docMk/>
          <pc:sldMk cId="640117266" sldId="285"/>
        </pc:sldMkLst>
        <pc:spChg chg="mod">
          <ac:chgData name="Samantha Bradey" userId="/My3CRHsN1ZqGHHDoFkqcBTUi7mdY9HM7A/sVIP6q1I=" providerId="None" clId="Web-{49475F9A-CE3A-47EA-874C-0C018A7429A9}" dt="2023-02-10T16:19:31.192" v="41" actId="20577"/>
          <ac:spMkLst>
            <pc:docMk/>
            <pc:sldMk cId="640117266" sldId="285"/>
            <ac:spMk id="4" creationId="{F4687935-24FA-FE41-1612-3A707C5FCC46}"/>
          </ac:spMkLst>
        </pc:spChg>
      </pc:sldChg>
    </pc:docChg>
  </pc:docChgLst>
  <pc:docChgLst>
    <pc:chgData name="Daniel Walden" userId="zPv9w53k+qsHuQdkrlX1cjL3ualBiUsTvrgI0SjBRBA=" providerId="None" clId="Web-{F9B46AB2-8A39-4790-94E7-16C5F123C41A}"/>
    <pc:docChg chg="mod modSld">
      <pc:chgData name="Daniel Walden" userId="zPv9w53k+qsHuQdkrlX1cjL3ualBiUsTvrgI0SjBRBA=" providerId="None" clId="Web-{F9B46AB2-8A39-4790-94E7-16C5F123C41A}" dt="2023-02-13T06:28:56.457" v="441" actId="20577"/>
      <pc:docMkLst>
        <pc:docMk/>
      </pc:docMkLst>
      <pc:sldChg chg="modSp addCm">
        <pc:chgData name="Daniel Walden" userId="zPv9w53k+qsHuQdkrlX1cjL3ualBiUsTvrgI0SjBRBA=" providerId="None" clId="Web-{F9B46AB2-8A39-4790-94E7-16C5F123C41A}" dt="2023-02-13T06:22:38.241" v="295"/>
        <pc:sldMkLst>
          <pc:docMk/>
          <pc:sldMk cId="30056248" sldId="268"/>
        </pc:sldMkLst>
        <pc:spChg chg="mod">
          <ac:chgData name="Daniel Walden" userId="zPv9w53k+qsHuQdkrlX1cjL3ualBiUsTvrgI0SjBRBA=" providerId="None" clId="Web-{F9B46AB2-8A39-4790-94E7-16C5F123C41A}" dt="2023-02-13T06:16:10.447" v="142" actId="20577"/>
          <ac:spMkLst>
            <pc:docMk/>
            <pc:sldMk cId="30056248" sldId="268"/>
            <ac:spMk id="4" creationId="{DA00A70D-C02F-1F48-AE19-24D630D47F99}"/>
          </ac:spMkLst>
        </pc:spChg>
        <pc:spChg chg="mod">
          <ac:chgData name="Daniel Walden" userId="zPv9w53k+qsHuQdkrlX1cjL3ualBiUsTvrgI0SjBRBA=" providerId="None" clId="Web-{F9B46AB2-8A39-4790-94E7-16C5F123C41A}" dt="2023-02-13T06:20:53.332" v="294" actId="20577"/>
          <ac:spMkLst>
            <pc:docMk/>
            <pc:sldMk cId="30056248" sldId="268"/>
            <ac:spMk id="6" creationId="{CCD7AAC0-53AA-7542-961B-CC476A5151A7}"/>
          </ac:spMkLst>
        </pc:spChg>
        <pc:extLst>
          <p:ext xmlns:p="http://schemas.openxmlformats.org/presentationml/2006/main" uri="{D6D511B9-2390-475A-947B-AFAB55BFBCF1}">
            <pc226:cmChg xmlns:pc226="http://schemas.microsoft.com/office/powerpoint/2022/06/main/command" chg="add">
              <pc226:chgData name="Daniel Walden" userId="zPv9w53k+qsHuQdkrlX1cjL3ualBiUsTvrgI0SjBRBA=" providerId="None" clId="Web-{F9B46AB2-8A39-4790-94E7-16C5F123C41A}" dt="2023-02-13T06:22:38.241" v="295"/>
              <pc2:cmMkLst xmlns:pc2="http://schemas.microsoft.com/office/powerpoint/2019/9/main/command">
                <pc:docMk/>
                <pc:sldMk cId="30056248" sldId="268"/>
                <pc2:cmMk id="{C3536184-F2EB-4A44-B67C-71F4B9608586}"/>
              </pc2:cmMkLst>
            </pc226:cmChg>
          </p:ext>
        </pc:extLst>
      </pc:sldChg>
      <pc:sldChg chg="modSp">
        <pc:chgData name="Daniel Walden" userId="zPv9w53k+qsHuQdkrlX1cjL3ualBiUsTvrgI0SjBRBA=" providerId="None" clId="Web-{F9B46AB2-8A39-4790-94E7-16C5F123C41A}" dt="2023-02-13T06:28:56.457" v="441" actId="20577"/>
        <pc:sldMkLst>
          <pc:docMk/>
          <pc:sldMk cId="3674990363" sldId="269"/>
        </pc:sldMkLst>
        <pc:spChg chg="mod">
          <ac:chgData name="Daniel Walden" userId="zPv9w53k+qsHuQdkrlX1cjL3ualBiUsTvrgI0SjBRBA=" providerId="None" clId="Web-{F9B46AB2-8A39-4790-94E7-16C5F123C41A}" dt="2023-02-13T06:28:56.457" v="441" actId="20577"/>
          <ac:spMkLst>
            <pc:docMk/>
            <pc:sldMk cId="3674990363" sldId="269"/>
            <ac:spMk id="5" creationId="{89F320D2-351E-D046-96C2-40329195128B}"/>
          </ac:spMkLst>
        </pc:spChg>
      </pc:sldChg>
      <pc:sldChg chg="modSp addCm modCm">
        <pc:chgData name="Daniel Walden" userId="zPv9w53k+qsHuQdkrlX1cjL3ualBiUsTvrgI0SjBRBA=" providerId="None" clId="Web-{F9B46AB2-8A39-4790-94E7-16C5F123C41A}" dt="2023-02-13T06:15:23.040" v="132"/>
        <pc:sldMkLst>
          <pc:docMk/>
          <pc:sldMk cId="4091436881" sldId="272"/>
        </pc:sldMkLst>
        <pc:spChg chg="mod">
          <ac:chgData name="Daniel Walden" userId="zPv9w53k+qsHuQdkrlX1cjL3ualBiUsTvrgI0SjBRBA=" providerId="None" clId="Web-{F9B46AB2-8A39-4790-94E7-16C5F123C41A}" dt="2023-02-13T06:13:28.427" v="131" actId="20577"/>
          <ac:spMkLst>
            <pc:docMk/>
            <pc:sldMk cId="4091436881" sldId="272"/>
            <ac:spMk id="6" creationId="{1655297F-1DF4-2847-81FC-29805F363780}"/>
          </ac:spMkLst>
        </pc:spChg>
        <pc:extLst>
          <p:ext xmlns:p="http://schemas.openxmlformats.org/presentationml/2006/main" uri="{D6D511B9-2390-475A-947B-AFAB55BFBCF1}">
            <pc226:cmChg xmlns:pc226="http://schemas.microsoft.com/office/powerpoint/2022/06/main/command" chg="">
              <pc226:chgData name="Daniel Walden" userId="zPv9w53k+qsHuQdkrlX1cjL3ualBiUsTvrgI0SjBRBA=" providerId="None" clId="Web-{F9B46AB2-8A39-4790-94E7-16C5F123C41A}" dt="2023-02-13T05:55:24.282" v="3"/>
              <pc2:cmMkLst xmlns:pc2="http://schemas.microsoft.com/office/powerpoint/2019/9/main/command">
                <pc:docMk/>
                <pc:sldMk cId="4091436881" sldId="272"/>
                <pc2:cmMk id="{FA534107-E2CB-424F-BDC1-637CE22DB83A}"/>
              </pc2:cmMkLst>
              <pc226:cmRplyChg chg="add">
                <pc226:chgData name="Daniel Walden" userId="zPv9w53k+qsHuQdkrlX1cjL3ualBiUsTvrgI0SjBRBA=" providerId="None" clId="Web-{F9B46AB2-8A39-4790-94E7-16C5F123C41A}" dt="2023-02-13T05:55:24.282" v="3"/>
                <pc2:cmRplyMkLst xmlns:pc2="http://schemas.microsoft.com/office/powerpoint/2019/9/main/command">
                  <pc:docMk/>
                  <pc:sldMk cId="4091436881" sldId="272"/>
                  <pc2:cmMk id="{FA534107-E2CB-424F-BDC1-637CE22DB83A}"/>
                  <pc2:cmRplyMk id="{168984AE-1BA5-4423-9EA9-654D2A86007F}"/>
                </pc2:cmRplyMkLst>
              </pc226:cmRplyChg>
            </pc226:cmChg>
            <pc226:cmChg xmlns:pc226="http://schemas.microsoft.com/office/powerpoint/2022/06/main/command" chg="add">
              <pc226:chgData name="Daniel Walden" userId="zPv9w53k+qsHuQdkrlX1cjL3ualBiUsTvrgI0SjBRBA=" providerId="None" clId="Web-{F9B46AB2-8A39-4790-94E7-16C5F123C41A}" dt="2023-02-13T06:15:23.040" v="132"/>
              <pc2:cmMkLst xmlns:pc2="http://schemas.microsoft.com/office/powerpoint/2019/9/main/command">
                <pc:docMk/>
                <pc:sldMk cId="4091436881" sldId="272"/>
                <pc2:cmMk id="{C8A47127-11D2-4309-8E22-8D69CE22A091}"/>
              </pc2:cmMkLst>
            </pc226:cmChg>
          </p:ext>
        </pc:extLst>
      </pc:sldChg>
      <pc:sldChg chg="addCm">
        <pc:chgData name="Daniel Walden" userId="zPv9w53k+qsHuQdkrlX1cjL3ualBiUsTvrgI0SjBRBA=" providerId="None" clId="Web-{F9B46AB2-8A39-4790-94E7-16C5F123C41A}" dt="2023-02-13T05:54:19.530" v="2"/>
        <pc:sldMkLst>
          <pc:docMk/>
          <pc:sldMk cId="1825517791" sldId="273"/>
        </pc:sldMkLst>
        <pc:extLst>
          <p:ext xmlns:p="http://schemas.openxmlformats.org/presentationml/2006/main" uri="{D6D511B9-2390-475A-947B-AFAB55BFBCF1}">
            <pc226:cmChg xmlns:pc226="http://schemas.microsoft.com/office/powerpoint/2022/06/main/command" chg="add">
              <pc226:chgData name="Daniel Walden" userId="zPv9w53k+qsHuQdkrlX1cjL3ualBiUsTvrgI0SjBRBA=" providerId="None" clId="Web-{F9B46AB2-8A39-4790-94E7-16C5F123C41A}" dt="2023-02-13T05:54:19.530" v="2"/>
              <pc2:cmMkLst xmlns:pc2="http://schemas.microsoft.com/office/powerpoint/2019/9/main/command">
                <pc:docMk/>
                <pc:sldMk cId="1825517791" sldId="273"/>
                <pc2:cmMk id="{70241CAE-B752-4F22-A6F7-2122B27EC556}"/>
              </pc2:cmMkLst>
            </pc226:cmChg>
          </p:ext>
        </pc:extLst>
      </pc:sldChg>
      <pc:sldChg chg="addCm">
        <pc:chgData name="Daniel Walden" userId="zPv9w53k+qsHuQdkrlX1cjL3ualBiUsTvrgI0SjBRBA=" providerId="None" clId="Web-{F9B46AB2-8A39-4790-94E7-16C5F123C41A}" dt="2023-02-13T05:51:03.020" v="1"/>
        <pc:sldMkLst>
          <pc:docMk/>
          <pc:sldMk cId="640117266" sldId="285"/>
        </pc:sldMkLst>
        <pc:extLst>
          <p:ext xmlns:p="http://schemas.openxmlformats.org/presentationml/2006/main" uri="{D6D511B9-2390-475A-947B-AFAB55BFBCF1}">
            <pc226:cmChg xmlns:pc226="http://schemas.microsoft.com/office/powerpoint/2022/06/main/command" chg="add">
              <pc226:chgData name="Daniel Walden" userId="zPv9w53k+qsHuQdkrlX1cjL3ualBiUsTvrgI0SjBRBA=" providerId="None" clId="Web-{F9B46AB2-8A39-4790-94E7-16C5F123C41A}" dt="2023-02-13T05:51:03.020" v="1"/>
              <pc2:cmMkLst xmlns:pc2="http://schemas.microsoft.com/office/powerpoint/2019/9/main/command">
                <pc:docMk/>
                <pc:sldMk cId="640117266" sldId="285"/>
                <pc2:cmMk id="{92B8CBB4-9B21-406D-B8FB-42C50BB97343}"/>
              </pc2:cmMkLst>
            </pc226:cmChg>
          </p:ext>
        </pc:extLst>
      </pc:sldChg>
      <pc:sldChg chg="modSp addCm">
        <pc:chgData name="Daniel Walden" userId="zPv9w53k+qsHuQdkrlX1cjL3ualBiUsTvrgI0SjBRBA=" providerId="None" clId="Web-{F9B46AB2-8A39-4790-94E7-16C5F123C41A}" dt="2023-02-13T06:26:10.795" v="359"/>
        <pc:sldMkLst>
          <pc:docMk/>
          <pc:sldMk cId="2441591638" sldId="290"/>
        </pc:sldMkLst>
        <pc:spChg chg="mod">
          <ac:chgData name="Daniel Walden" userId="zPv9w53k+qsHuQdkrlX1cjL3ualBiUsTvrgI0SjBRBA=" providerId="None" clId="Web-{F9B46AB2-8A39-4790-94E7-16C5F123C41A}" dt="2023-02-13T06:23:52.197" v="358" actId="20577"/>
          <ac:spMkLst>
            <pc:docMk/>
            <pc:sldMk cId="2441591638" sldId="290"/>
            <ac:spMk id="7" creationId="{41F004B3-86AA-FD4D-A532-9368937E9590}"/>
          </ac:spMkLst>
        </pc:spChg>
        <pc:extLst>
          <p:ext xmlns:p="http://schemas.openxmlformats.org/presentationml/2006/main" uri="{D6D511B9-2390-475A-947B-AFAB55BFBCF1}">
            <pc226:cmChg xmlns:pc226="http://schemas.microsoft.com/office/powerpoint/2022/06/main/command" chg="add">
              <pc226:chgData name="Daniel Walden" userId="zPv9w53k+qsHuQdkrlX1cjL3ualBiUsTvrgI0SjBRBA=" providerId="None" clId="Web-{F9B46AB2-8A39-4790-94E7-16C5F123C41A}" dt="2023-02-13T06:26:10.795" v="359"/>
              <pc2:cmMkLst xmlns:pc2="http://schemas.microsoft.com/office/powerpoint/2019/9/main/command">
                <pc:docMk/>
                <pc:sldMk cId="2441591638" sldId="290"/>
                <pc2:cmMk id="{55AE1864-11D5-483C-AD49-5919BF7E769B}"/>
              </pc2:cmMkLst>
            </pc226:cmChg>
          </p:ext>
        </pc:extLst>
      </pc:sldChg>
      <pc:sldChg chg="modSp addCm">
        <pc:chgData name="Daniel Walden" userId="zPv9w53k+qsHuQdkrlX1cjL3ualBiUsTvrgI0SjBRBA=" providerId="None" clId="Web-{F9B46AB2-8A39-4790-94E7-16C5F123C41A}" dt="2023-02-13T06:28:02.315" v="378" actId="20577"/>
        <pc:sldMkLst>
          <pc:docMk/>
          <pc:sldMk cId="895524524" sldId="291"/>
        </pc:sldMkLst>
        <pc:spChg chg="mod">
          <ac:chgData name="Daniel Walden" userId="zPv9w53k+qsHuQdkrlX1cjL3ualBiUsTvrgI0SjBRBA=" providerId="None" clId="Web-{F9B46AB2-8A39-4790-94E7-16C5F123C41A}" dt="2023-02-13T06:28:02.315" v="378" actId="20577"/>
          <ac:spMkLst>
            <pc:docMk/>
            <pc:sldMk cId="895524524" sldId="291"/>
            <ac:spMk id="4" creationId="{DA00A70D-C02F-1F48-AE19-24D630D47F99}"/>
          </ac:spMkLst>
        </pc:spChg>
        <pc:extLst>
          <p:ext xmlns:p="http://schemas.openxmlformats.org/presentationml/2006/main" uri="{D6D511B9-2390-475A-947B-AFAB55BFBCF1}">
            <pc226:cmChg xmlns:pc226="http://schemas.microsoft.com/office/powerpoint/2022/06/main/command" chg="add">
              <pc226:chgData name="Daniel Walden" userId="zPv9w53k+qsHuQdkrlX1cjL3ualBiUsTvrgI0SjBRBA=" providerId="None" clId="Web-{F9B46AB2-8A39-4790-94E7-16C5F123C41A}" dt="2023-02-13T06:27:33.970" v="360"/>
              <pc2:cmMkLst xmlns:pc2="http://schemas.microsoft.com/office/powerpoint/2019/9/main/command">
                <pc:docMk/>
                <pc:sldMk cId="895524524" sldId="291"/>
                <pc2:cmMk id="{D606953A-C5A0-4371-A69F-58BECCEDC512}"/>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2/13/2023</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On 6 February 2023, rescue workers and residents search for people affected by the earthquake amidst the rubble of collapsed buildings in </a:t>
            </a:r>
            <a:r>
              <a:rPr lang="en-GB" dirty="0" err="1"/>
              <a:t>Bisnia</a:t>
            </a:r>
            <a:r>
              <a:rPr lang="en-GB" dirty="0"/>
              <a:t>, northwest of Idlib, near the </a:t>
            </a:r>
            <a:r>
              <a:rPr lang="en-GB" dirty="0">
                <a:solidFill>
                  <a:srgbClr val="FF0000"/>
                </a:solidFill>
              </a:rPr>
              <a:t>Syria-</a:t>
            </a:r>
            <a:r>
              <a:rPr lang="en-GB" dirty="0" err="1">
                <a:solidFill>
                  <a:srgbClr val="FF0000"/>
                </a:solidFill>
              </a:rPr>
              <a:t>Türkiye</a:t>
            </a:r>
            <a:r>
              <a:rPr lang="en-GB" dirty="0"/>
              <a:t> border.  Two devastating earthquakes and dozens of aftershocks hit southeast Türkiye and Syria on 6 February 2023.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371498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346614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Shows the epicentre of the earthquake, near Gaziantep.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61030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0" i="0" dirty="0">
                <a:solidFill>
                  <a:srgbClr val="121212"/>
                </a:solidFill>
                <a:effectLst/>
                <a:latin typeface="Open Sans" panose="020B0606030504020204" pitchFamily="34" charset="0"/>
              </a:rPr>
              <a:t>UNICEF-supported contractors check to ensure the safety of the drinking water being provided by tanker to children and families in the most affected neighbourhoods of Bustan </a:t>
            </a:r>
            <a:r>
              <a:rPr lang="en-GB" b="0" i="0" dirty="0" err="1">
                <a:solidFill>
                  <a:srgbClr val="121212"/>
                </a:solidFill>
                <a:effectLst/>
                <a:latin typeface="Open Sans" panose="020B0606030504020204" pitchFamily="34" charset="0"/>
              </a:rPr>
              <a:t>Alkaser</a:t>
            </a:r>
            <a:r>
              <a:rPr lang="en-GB" b="0" i="0" dirty="0">
                <a:solidFill>
                  <a:srgbClr val="121212"/>
                </a:solidFill>
                <a:effectLst/>
                <a:latin typeface="Open Sans" panose="020B0606030504020204" pitchFamily="34" charset="0"/>
              </a:rPr>
              <a:t>, </a:t>
            </a:r>
            <a:r>
              <a:rPr lang="en-GB" b="0" i="0" dirty="0" err="1">
                <a:solidFill>
                  <a:srgbClr val="121212"/>
                </a:solidFill>
                <a:effectLst/>
                <a:latin typeface="Open Sans" panose="020B0606030504020204" pitchFamily="34" charset="0"/>
              </a:rPr>
              <a:t>Tareek</a:t>
            </a:r>
            <a:r>
              <a:rPr lang="en-GB" b="0" i="0" dirty="0">
                <a:solidFill>
                  <a:srgbClr val="121212"/>
                </a:solidFill>
                <a:effectLst/>
                <a:latin typeface="Open Sans" panose="020B0606030504020204" pitchFamily="34" charset="0"/>
              </a:rPr>
              <a:t> </a:t>
            </a:r>
            <a:r>
              <a:rPr lang="en-GB" b="0" i="0" dirty="0" err="1">
                <a:solidFill>
                  <a:srgbClr val="121212"/>
                </a:solidFill>
                <a:effectLst/>
                <a:latin typeface="Open Sans" panose="020B0606030504020204" pitchFamily="34" charset="0"/>
              </a:rPr>
              <a:t>AlBab</a:t>
            </a:r>
            <a:r>
              <a:rPr lang="en-GB" b="0" i="0" dirty="0">
                <a:solidFill>
                  <a:srgbClr val="121212"/>
                </a:solidFill>
                <a:effectLst/>
                <a:latin typeface="Open Sans" panose="020B0606030504020204" pitchFamily="34" charset="0"/>
              </a:rPr>
              <a:t> and Kadi Askar in Aleppo, northern Syrian Arab Republic. UNICEF is reaching thousands of people with clean water through trucking in the affected neighbourhoods of Aleppo city in the aftermath of a destructive earthquake that hit southeast Türkiye and part of Syria on 6 February.</a:t>
            </a:r>
            <a:br>
              <a:rPr lang="en-GB" dirty="0"/>
            </a:b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273379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21212"/>
                </a:solidFill>
                <a:effectLst/>
                <a:latin typeface="Open Sans" panose="020B0606030504020204" pitchFamily="34" charset="0"/>
              </a:rPr>
              <a:t>On 10 February 2023 in the Syrian Arab Republic, 13-year-old seventh grader </a:t>
            </a:r>
            <a:r>
              <a:rPr lang="en-GB" b="0" i="0" dirty="0" err="1">
                <a:solidFill>
                  <a:srgbClr val="121212"/>
                </a:solidFill>
                <a:effectLst/>
                <a:latin typeface="Open Sans" panose="020B0606030504020204" pitchFamily="34" charset="0"/>
              </a:rPr>
              <a:t>Moustafa</a:t>
            </a:r>
            <a:r>
              <a:rPr lang="en-GB" b="0" i="0" dirty="0">
                <a:solidFill>
                  <a:srgbClr val="121212"/>
                </a:solidFill>
                <a:effectLst/>
                <a:latin typeface="Open Sans" panose="020B0606030504020204" pitchFamily="34" charset="0"/>
              </a:rPr>
              <a:t> stands in front of a water truck at a distribution point in the </a:t>
            </a:r>
            <a:r>
              <a:rPr lang="en-GB" b="0" i="0" dirty="0" err="1">
                <a:solidFill>
                  <a:srgbClr val="121212"/>
                </a:solidFill>
                <a:effectLst/>
                <a:latin typeface="Open Sans" panose="020B0606030504020204" pitchFamily="34" charset="0"/>
              </a:rPr>
              <a:t>Almyassar</a:t>
            </a:r>
            <a:r>
              <a:rPr lang="en-GB" b="0" i="0" dirty="0">
                <a:solidFill>
                  <a:srgbClr val="121212"/>
                </a:solidFill>
                <a:effectLst/>
                <a:latin typeface="Open Sans" panose="020B0606030504020204" pitchFamily="34" charset="0"/>
              </a:rPr>
              <a:t> neighbourhood of Aleppo city, northern Syrian Arab Republic.</a:t>
            </a:r>
            <a:br>
              <a:rPr lang="en-GB" dirty="0"/>
            </a:br>
            <a:br>
              <a:rPr lang="en-GB" dirty="0"/>
            </a:br>
            <a:r>
              <a:rPr lang="en-GB" b="0" i="0" dirty="0">
                <a:solidFill>
                  <a:srgbClr val="121212"/>
                </a:solidFill>
                <a:effectLst/>
                <a:latin typeface="Open Sans" panose="020B0606030504020204" pitchFamily="34" charset="0"/>
              </a:rPr>
              <a:t>“I came here to fetch water so we can use it to wash up and for drinking,” says </a:t>
            </a:r>
            <a:r>
              <a:rPr lang="en-GB" b="0" i="0" dirty="0" err="1">
                <a:solidFill>
                  <a:srgbClr val="121212"/>
                </a:solidFill>
                <a:effectLst/>
                <a:latin typeface="Open Sans" panose="020B0606030504020204" pitchFamily="34" charset="0"/>
              </a:rPr>
              <a:t>Moustafa</a:t>
            </a:r>
            <a:r>
              <a:rPr lang="en-GB" b="0" i="0" dirty="0">
                <a:solidFill>
                  <a:srgbClr val="121212"/>
                </a:solidFill>
                <a:effectLst/>
                <a:latin typeface="Open Sans" panose="020B0606030504020204" pitchFamily="34" charset="0"/>
              </a:rPr>
              <a:t>, who came here with his grandfather (not pictured). “Since the earthquake happened, we did not have water.”</a:t>
            </a:r>
            <a:br>
              <a:rPr lang="en-GB" dirty="0"/>
            </a:br>
            <a:br>
              <a:rPr lang="en-GB" dirty="0"/>
            </a:br>
            <a:r>
              <a:rPr lang="en-GB" b="0" i="0" dirty="0">
                <a:solidFill>
                  <a:srgbClr val="121212"/>
                </a:solidFill>
                <a:effectLst/>
                <a:latin typeface="Open Sans" panose="020B0606030504020204" pitchFamily="34" charset="0"/>
              </a:rPr>
              <a:t>Water and pumping stations in Aleppo were disrupted by the recent earthquakes, affecting a number of the city’s neighbourhoods and preventing people from accessing water. UNICEF is responding by trucking water to the most affected areas.</a:t>
            </a:r>
            <a:endParaRPr lang="en-GB" dirty="0"/>
          </a:p>
          <a:p>
            <a:br>
              <a:rPr lang="en-GB" dirty="0"/>
            </a:b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218046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0" i="0" dirty="0">
                <a:solidFill>
                  <a:srgbClr val="121212"/>
                </a:solidFill>
                <a:effectLst/>
                <a:latin typeface="Open Sans" panose="020B0606030504020204" pitchFamily="34" charset="0"/>
              </a:rPr>
              <a:t>Rescue operations following the earthquake in İskenderun, Türkiye on 6 February 2023.</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1599447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0" i="0" dirty="0">
                <a:solidFill>
                  <a:srgbClr val="121212"/>
                </a:solidFill>
                <a:effectLst/>
                <a:latin typeface="Open Sans" panose="020B0606030504020204" pitchFamily="34" charset="0"/>
              </a:rPr>
              <a:t>On 9 February 2023, two days after a deadly earthquake hit Türkiye and Syria, children sit outside their tents at the Al-</a:t>
            </a:r>
            <a:r>
              <a:rPr lang="en-GB" b="0" i="0" dirty="0" err="1">
                <a:solidFill>
                  <a:srgbClr val="121212"/>
                </a:solidFill>
                <a:effectLst/>
                <a:latin typeface="Open Sans" panose="020B0606030504020204" pitchFamily="34" charset="0"/>
              </a:rPr>
              <a:t>Hamam</a:t>
            </a:r>
            <a:r>
              <a:rPr lang="en-GB" b="0" i="0" dirty="0">
                <a:solidFill>
                  <a:srgbClr val="121212"/>
                </a:solidFill>
                <a:effectLst/>
                <a:latin typeface="Open Sans" panose="020B0606030504020204" pitchFamily="34" charset="0"/>
              </a:rPr>
              <a:t>, a makeshift shelter for people who were left homeless, near the town of </a:t>
            </a:r>
            <a:r>
              <a:rPr lang="en-GB" b="0" i="0" dirty="0" err="1">
                <a:solidFill>
                  <a:srgbClr val="121212"/>
                </a:solidFill>
                <a:effectLst/>
                <a:latin typeface="Open Sans" panose="020B0606030504020204" pitchFamily="34" charset="0"/>
              </a:rPr>
              <a:t>Jandairis</a:t>
            </a:r>
            <a:r>
              <a:rPr lang="en-GB" b="0" i="0" dirty="0">
                <a:solidFill>
                  <a:srgbClr val="121212"/>
                </a:solidFill>
                <a:effectLst/>
                <a:latin typeface="Open Sans" panose="020B0606030504020204" pitchFamily="34" charset="0"/>
              </a:rPr>
              <a:t>, northern Syria, in the Afrin District of the Aleppo Governorate, on the</a:t>
            </a:r>
            <a:r>
              <a:rPr lang="en-GB" b="0" i="0" dirty="0">
                <a:solidFill>
                  <a:srgbClr val="FF0000"/>
                </a:solidFill>
                <a:effectLst/>
                <a:latin typeface="Open Sans" panose="020B0606030504020204" pitchFamily="34" charset="0"/>
              </a:rPr>
              <a:t> Syria-</a:t>
            </a:r>
            <a:r>
              <a:rPr lang="en-GB" b="0" i="0" dirty="0" err="1">
                <a:solidFill>
                  <a:srgbClr val="FF0000"/>
                </a:solidFill>
                <a:effectLst/>
                <a:latin typeface="Open Sans" panose="020B0606030504020204" pitchFamily="34" charset="0"/>
              </a:rPr>
              <a:t>Türkiye</a:t>
            </a:r>
            <a:r>
              <a:rPr lang="en-GB" b="0" i="0" dirty="0">
                <a:solidFill>
                  <a:srgbClr val="FF0000"/>
                </a:solidFill>
                <a:effectLst/>
                <a:latin typeface="Open Sans" panose="020B0606030504020204" pitchFamily="34" charset="0"/>
              </a:rPr>
              <a:t> </a:t>
            </a:r>
            <a:r>
              <a:rPr lang="en-GB" b="0" i="0" dirty="0">
                <a:solidFill>
                  <a:srgbClr val="121212"/>
                </a:solidFill>
                <a:effectLst/>
                <a:latin typeface="Open Sans" panose="020B0606030504020204" pitchFamily="34" charset="0"/>
              </a:rPr>
              <a:t>border.</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413577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12868"/>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8" name="Picture 7" descr="A picture containing outdoor, light, night&#10;&#10;Description automatically generated">
            <a:extLst>
              <a:ext uri="{FF2B5EF4-FFF2-40B4-BE49-F238E27FC236}">
                <a16:creationId xmlns:a16="http://schemas.microsoft.com/office/drawing/2014/main" id="{A79523F2-A373-E2AD-A3BC-7009562E90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3127"/>
            <a:ext cx="12192000" cy="6941127"/>
          </a:xfrm>
          <a:prstGeom prst="rect">
            <a:avLst/>
          </a:prstGeom>
        </p:spPr>
      </p:pic>
      <p:sp>
        <p:nvSpPr>
          <p:cNvPr id="11" name="Title 1">
            <a:extLst>
              <a:ext uri="{FF2B5EF4-FFF2-40B4-BE49-F238E27FC236}">
                <a16:creationId xmlns:a16="http://schemas.microsoft.com/office/drawing/2014/main" id="{9C047457-EE2F-B44F-6A08-740B7172DCB0}"/>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pic>
        <p:nvPicPr>
          <p:cNvPr id="12" name="Picture 11">
            <a:extLst>
              <a:ext uri="{FF2B5EF4-FFF2-40B4-BE49-F238E27FC236}">
                <a16:creationId xmlns:a16="http://schemas.microsoft.com/office/drawing/2014/main" id="{F9D09A2D-0B8D-A06C-F752-89D6683D63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pic>
        <p:nvPicPr>
          <p:cNvPr id="4" name="Picture 3" descr="A picture containing outdoor, sky, ground, person&#10;&#10;Description automatically generated">
            <a:extLst>
              <a:ext uri="{FF2B5EF4-FFF2-40B4-BE49-F238E27FC236}">
                <a16:creationId xmlns:a16="http://schemas.microsoft.com/office/drawing/2014/main" id="{C4C01C09-56E9-94A6-295B-F20ED2B144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75" y="-150313"/>
            <a:ext cx="12192000" cy="7008313"/>
          </a:xfrm>
          <a:prstGeom prst="rect">
            <a:avLst/>
          </a:prstGeom>
        </p:spPr>
      </p:pic>
      <p:pic>
        <p:nvPicPr>
          <p:cNvPr id="6" name="Picture 5">
            <a:extLst>
              <a:ext uri="{FF2B5EF4-FFF2-40B4-BE49-F238E27FC236}">
                <a16:creationId xmlns:a16="http://schemas.microsoft.com/office/drawing/2014/main" id="{04792EA7-F75D-A9BE-E7DB-727FD4BAD6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6" y="221899"/>
            <a:ext cx="1728039" cy="1424750"/>
          </a:xfrm>
          <a:prstGeom prst="rect">
            <a:avLst/>
          </a:prstGeom>
        </p:spPr>
      </p:pic>
      <p:sp>
        <p:nvSpPr>
          <p:cNvPr id="7" name="Title 1">
            <a:extLst>
              <a:ext uri="{FF2B5EF4-FFF2-40B4-BE49-F238E27FC236}">
                <a16:creationId xmlns:a16="http://schemas.microsoft.com/office/drawing/2014/main" id="{BDE28DE4-C507-C11A-6A64-74F64EA3A75C}"/>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7" name="Picture 6" descr="A picture containing outdoor, person">
            <a:extLst>
              <a:ext uri="{FF2B5EF4-FFF2-40B4-BE49-F238E27FC236}">
                <a16:creationId xmlns:a16="http://schemas.microsoft.com/office/drawing/2014/main" id="{450490E4-3C2C-16A3-C504-22B39F188E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1" y="0"/>
            <a:ext cx="6096000" cy="6858000"/>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7" name="Picture 6" descr="A picture containing person">
            <a:extLst>
              <a:ext uri="{FF2B5EF4-FFF2-40B4-BE49-F238E27FC236}">
                <a16:creationId xmlns:a16="http://schemas.microsoft.com/office/drawing/2014/main" id="{9426D433-F35E-ACD5-D4AD-DD05580B8FB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55" y="11874"/>
            <a:ext cx="6101355" cy="6864023"/>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48517" y="5129961"/>
            <a:ext cx="1728039" cy="1424750"/>
          </a:xfrm>
          <a:prstGeom prst="rect">
            <a:avLst/>
          </a:prstGeom>
        </p:spPr>
      </p:pic>
      <p:pic>
        <p:nvPicPr>
          <p:cNvPr id="4" name="Picture 3" descr="A group of people standing in a pile of rubble">
            <a:extLst>
              <a:ext uri="{FF2B5EF4-FFF2-40B4-BE49-F238E27FC236}">
                <a16:creationId xmlns:a16="http://schemas.microsoft.com/office/drawing/2014/main" id="{6DBDD1E0-4F2B-F00E-FD0F-FE2694B01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5997" y="0"/>
            <a:ext cx="6096003" cy="6872266"/>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13/02/2023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donate/syria-turkiye-earthquake/"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www.bbc.co.uk/newsround/6458263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302435" y="4772416"/>
            <a:ext cx="5058706" cy="1756375"/>
          </a:xfrm>
        </p:spPr>
        <p:txBody>
          <a:bodyPr/>
          <a:lstStyle/>
          <a:p>
            <a:r>
              <a:rPr lang="en-GB" sz="3600" dirty="0">
                <a:latin typeface="Univers LT Pro 85 XBlack"/>
              </a:rPr>
              <a:t>TÜRKIYE &amp; SYRIA EARTHQUAKES </a:t>
            </a:r>
            <a:br>
              <a:rPr lang="en-GB" sz="3600" dirty="0">
                <a:latin typeface="Univers LT Pro 85 XBlack"/>
              </a:rPr>
            </a:br>
            <a:r>
              <a:rPr lang="en-GB" sz="3600" dirty="0">
                <a:latin typeface="Univers LT Pro 85 XBlack"/>
              </a:rPr>
              <a:t>FEB 2023</a:t>
            </a:r>
            <a:endParaRPr lang="en-US" sz="3600" dirty="0">
              <a:latin typeface="Univers LT Pro 85 XBlack"/>
            </a:endParaRPr>
          </a:p>
        </p:txBody>
      </p:sp>
      <p:sp>
        <p:nvSpPr>
          <p:cNvPr id="2" name="TextBox 1">
            <a:extLst>
              <a:ext uri="{FF2B5EF4-FFF2-40B4-BE49-F238E27FC236}">
                <a16:creationId xmlns:a16="http://schemas.microsoft.com/office/drawing/2014/main" id="{23DC3441-EB3B-86CB-A589-6F94B2AF5531}"/>
              </a:ext>
            </a:extLst>
          </p:cNvPr>
          <p:cNvSpPr txBox="1"/>
          <p:nvPr/>
        </p:nvSpPr>
        <p:spPr>
          <a:xfrm rot="16200000">
            <a:off x="11344896" y="358556"/>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UNICEF/Suleiman</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824152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353378" y="375871"/>
            <a:ext cx="7425286" cy="763998"/>
          </a:xfrm>
        </p:spPr>
        <p:txBody>
          <a:bodyPr/>
          <a:lstStyle/>
          <a:p>
            <a:r>
              <a:rPr lang="en-US" dirty="0"/>
              <a:t>GUIDANCE FOR ADULTS</a:t>
            </a:r>
          </a:p>
        </p:txBody>
      </p:sp>
      <p:sp>
        <p:nvSpPr>
          <p:cNvPr id="4" name="TextBox 3">
            <a:extLst>
              <a:ext uri="{FF2B5EF4-FFF2-40B4-BE49-F238E27FC236}">
                <a16:creationId xmlns:a16="http://schemas.microsoft.com/office/drawing/2014/main" id="{F4687935-24FA-FE41-1612-3A707C5FCC46}"/>
              </a:ext>
            </a:extLst>
          </p:cNvPr>
          <p:cNvSpPr txBox="1"/>
          <p:nvPr/>
        </p:nvSpPr>
        <p:spPr>
          <a:xfrm>
            <a:off x="265694" y="1487153"/>
            <a:ext cx="11926306" cy="5201424"/>
          </a:xfrm>
          <a:prstGeom prst="rect">
            <a:avLst/>
          </a:prstGeom>
          <a:noFill/>
        </p:spPr>
        <p:txBody>
          <a:bodyPr wrap="square" lIns="91440" tIns="45720" rIns="91440" bIns="45720" anchor="t">
            <a:spAutoFit/>
          </a:bodyPr>
          <a:lstStyle/>
          <a:p>
            <a:pPr lvl="0"/>
            <a:r>
              <a:rPr lang="en-GB" sz="2000" b="0" i="0" dirty="0">
                <a:solidFill>
                  <a:schemeClr val="bg1"/>
                </a:solidFill>
                <a:latin typeface="Univers LT Pro 45 Light" panose="020B0403020202020204" pitchFamily="34" charset="77"/>
              </a:rPr>
              <a:t>We know you have been responding to questions about the disaster in Türkiye (Turkey) and Syria over the past few days.  In many of your schools there will be children with connections to both countries and you will already be offering these families support.</a:t>
            </a:r>
          </a:p>
          <a:p>
            <a:pPr lvl="0"/>
            <a:endParaRPr lang="en-GB" sz="2000" dirty="0">
              <a:solidFill>
                <a:schemeClr val="bg1"/>
              </a:solidFill>
              <a:latin typeface="Univers LT Pro 45 Light" panose="020B0403020202020204" pitchFamily="34" charset="77"/>
            </a:endParaRPr>
          </a:p>
          <a:p>
            <a:r>
              <a:rPr lang="en-GB" sz="2000" b="0" i="0" dirty="0">
                <a:solidFill>
                  <a:schemeClr val="bg1"/>
                </a:solidFill>
                <a:latin typeface="Univers LT Pro 45 Light"/>
              </a:rPr>
              <a:t>As adults, your expertise will be invaluable in helping all children to navigate the troubling news. We wanted to share a </a:t>
            </a:r>
            <a:r>
              <a:rPr lang="en-GB" sz="2000" dirty="0">
                <a:solidFill>
                  <a:schemeClr val="bg1"/>
                </a:solidFill>
                <a:latin typeface="Univers LT Pro 45 Light"/>
              </a:rPr>
              <a:t>few thoughts and some supportive information</a:t>
            </a:r>
            <a:r>
              <a:rPr lang="en-GB" sz="2000" b="0" i="0" dirty="0">
                <a:solidFill>
                  <a:schemeClr val="bg1"/>
                </a:solidFill>
                <a:latin typeface="Univers LT Pro 45 Light"/>
              </a:rPr>
              <a:t>. Slides 4 to 8 may be used in small group, whole class or assembly settings.</a:t>
            </a:r>
          </a:p>
          <a:p>
            <a:endParaRPr lang="en-GB" sz="2000" dirty="0">
              <a:solidFill>
                <a:schemeClr val="bg1"/>
              </a:solidFill>
              <a:latin typeface="Univers LT Pro 45 Light" panose="020B0403020202020204" pitchFamily="34" charset="77"/>
            </a:endParaRPr>
          </a:p>
          <a:p>
            <a:r>
              <a:rPr lang="en-GB" sz="2000" b="0" i="0" dirty="0">
                <a:solidFill>
                  <a:schemeClr val="bg1"/>
                </a:solidFill>
                <a:latin typeface="Univers LT Pro 45 Light"/>
              </a:rPr>
              <a:t>Please remember to</a:t>
            </a:r>
            <a:r>
              <a:rPr lang="en-GB" sz="2000" dirty="0">
                <a:solidFill>
                  <a:schemeClr val="bg1"/>
                </a:solidFill>
                <a:latin typeface="Univers LT Pro 45 Light"/>
              </a:rPr>
              <a:t> reassure your pupils that a similar earthquake is unlikely to happen in the UK and that UNICEF is on the ground in </a:t>
            </a:r>
            <a:r>
              <a:rPr lang="en-GB" sz="2000" b="0" i="0" dirty="0">
                <a:solidFill>
                  <a:schemeClr val="bg1"/>
                </a:solidFill>
                <a:latin typeface="Univers LT Pro 45 Light"/>
              </a:rPr>
              <a:t>Türkiye and Syria, alongside many other organisations,</a:t>
            </a:r>
            <a:r>
              <a:rPr lang="en-GB" sz="2000" dirty="0">
                <a:solidFill>
                  <a:schemeClr val="bg1"/>
                </a:solidFill>
                <a:latin typeface="Univers LT Pro 45 Light"/>
              </a:rPr>
              <a:t> to help children and their families.</a:t>
            </a:r>
          </a:p>
          <a:p>
            <a:endParaRPr lang="en-GB" sz="2000" b="0" i="0" dirty="0">
              <a:solidFill>
                <a:schemeClr val="bg1"/>
              </a:solidFill>
              <a:latin typeface="Univers LT Pro 45 Light" panose="020B0403020202020204" pitchFamily="34" charset="77"/>
            </a:endParaRPr>
          </a:p>
          <a:p>
            <a:pPr lvl="0"/>
            <a:r>
              <a:rPr lang="en-GB" sz="2000" b="0" i="0" dirty="0">
                <a:solidFill>
                  <a:schemeClr val="bg1"/>
                </a:solidFill>
                <a:latin typeface="Univers LT Pro 45 Light" panose="020B0403020202020204" pitchFamily="34" charset="77"/>
              </a:rPr>
              <a:t>As a Rights Respecting School, an approach based on </a:t>
            </a:r>
            <a:r>
              <a:rPr lang="en-GB" sz="2000" dirty="0">
                <a:solidFill>
                  <a:schemeClr val="bg1"/>
                </a:solidFill>
                <a:latin typeface="Univers LT Pro 45 Light" panose="020B0403020202020204" pitchFamily="34" charset="77"/>
              </a:rPr>
              <a:t>children’s rights can be useful in framing discussions with children and young people and provide a reassuring perspective on this tragic event. </a:t>
            </a:r>
          </a:p>
          <a:p>
            <a:pPr lvl="0"/>
            <a:endParaRPr lang="en-GB" sz="2000" b="0" i="0" dirty="0">
              <a:solidFill>
                <a:schemeClr val="bg1"/>
              </a:solidFill>
              <a:latin typeface="Univers LT Pro 45 Light" panose="020B0403020202020204" pitchFamily="34" charset="77"/>
            </a:endParaRP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636" y="136949"/>
            <a:ext cx="6811616" cy="1326242"/>
          </a:xfrm>
        </p:spPr>
        <p:txBody>
          <a:bodyPr/>
          <a:lstStyle/>
          <a:p>
            <a:r>
              <a:rPr lang="en-US" sz="3800" dirty="0"/>
              <a:t>ARTICLES 12 AND 13 – </a:t>
            </a:r>
          </a:p>
          <a:p>
            <a:r>
              <a:rPr lang="en-US" sz="3800" dirty="0"/>
              <a:t>GUIDANCE FOR ADULTS </a:t>
            </a:r>
          </a:p>
        </p:txBody>
      </p:sp>
      <p:sp>
        <p:nvSpPr>
          <p:cNvPr id="5" name="Text Placeholder 4">
            <a:extLst>
              <a:ext uri="{FF2B5EF4-FFF2-40B4-BE49-F238E27FC236}">
                <a16:creationId xmlns:a16="http://schemas.microsoft.com/office/drawing/2014/main" id="{246CF7EB-FD07-D34E-9F54-4DE04D9B51FC}"/>
              </a:ext>
            </a:extLst>
          </p:cNvPr>
          <p:cNvSpPr>
            <a:spLocks noGrp="1"/>
          </p:cNvSpPr>
          <p:nvPr>
            <p:ph type="body" sz="quarter" idx="20"/>
          </p:nvPr>
        </p:nvSpPr>
        <p:spPr>
          <a:xfrm>
            <a:off x="528637" y="1594418"/>
            <a:ext cx="10901363" cy="448808"/>
          </a:xfrm>
        </p:spPr>
        <p:txBody>
          <a:bodyPr>
            <a:normAutofit lnSpcReduction="10000"/>
          </a:bodyPr>
          <a:lstStyle/>
          <a:p>
            <a:r>
              <a:rPr lang="en-US" dirty="0"/>
              <a:t>THE VOICES OF CHILDREN &amp; YOUNG PEOPLE</a:t>
            </a:r>
          </a:p>
        </p:txBody>
      </p:sp>
      <p:sp>
        <p:nvSpPr>
          <p:cNvPr id="6" name="Text Placeholder 5">
            <a:extLst>
              <a:ext uri="{FF2B5EF4-FFF2-40B4-BE49-F238E27FC236}">
                <a16:creationId xmlns:a16="http://schemas.microsoft.com/office/drawing/2014/main" id="{CB9980EE-D111-5D44-911A-32FF5C900BD9}"/>
              </a:ext>
            </a:extLst>
          </p:cNvPr>
          <p:cNvSpPr>
            <a:spLocks noGrp="1"/>
          </p:cNvSpPr>
          <p:nvPr>
            <p:ph type="body" sz="quarter" idx="21"/>
          </p:nvPr>
        </p:nvSpPr>
        <p:spPr>
          <a:xfrm>
            <a:off x="5415414" y="3745134"/>
            <a:ext cx="4578478" cy="2349060"/>
          </a:xfrm>
        </p:spPr>
        <p:txBody>
          <a:bodyPr>
            <a:normAutofit fontScale="77500" lnSpcReduction="20000"/>
          </a:bodyPr>
          <a:lstStyle/>
          <a:p>
            <a:pPr marL="342900" indent="-342900">
              <a:lnSpc>
                <a:spcPct val="120000"/>
              </a:lnSpc>
              <a:spcBef>
                <a:spcPts val="0"/>
              </a:spcBef>
              <a:buFont typeface="+mj-lt"/>
              <a:buAutoNum type="arabicPeriod"/>
            </a:pPr>
            <a:r>
              <a:rPr lang="en-GB" dirty="0"/>
              <a:t>Be honest and reassuring, you may need to repeat information if they find it hard to understand. </a:t>
            </a:r>
            <a:br>
              <a:rPr lang="en-GB" dirty="0"/>
            </a:br>
            <a:endParaRPr lang="en-GB" dirty="0"/>
          </a:p>
          <a:p>
            <a:pPr marL="342900" indent="-342900">
              <a:lnSpc>
                <a:spcPct val="120000"/>
              </a:lnSpc>
              <a:spcBef>
                <a:spcPts val="0"/>
              </a:spcBef>
              <a:buFont typeface="+mj-lt"/>
              <a:buAutoNum type="arabicPeriod"/>
            </a:pPr>
            <a:r>
              <a:rPr lang="en-GB" dirty="0"/>
              <a:t>Let children and young people know their thoughts and ideas are valid and important. </a:t>
            </a:r>
            <a:br>
              <a:rPr lang="en-GB" dirty="0"/>
            </a:br>
            <a:endParaRPr lang="en-GB" dirty="0"/>
          </a:p>
          <a:p>
            <a:pPr marL="342900" indent="-342900">
              <a:lnSpc>
                <a:spcPct val="120000"/>
              </a:lnSpc>
              <a:spcBef>
                <a:spcPts val="0"/>
              </a:spcBef>
              <a:buFont typeface="+mj-lt"/>
              <a:buAutoNum type="arabicPeriod"/>
            </a:pPr>
            <a:r>
              <a:rPr lang="en-GB" dirty="0"/>
              <a:t>Some children may not want to talk and may be more comfortable drawing, playing or writing. Let them express their ideas and feelings how they wish. </a:t>
            </a:r>
            <a:endParaRPr lang="en-US" dirty="0"/>
          </a:p>
        </p:txBody>
      </p:sp>
      <p:sp>
        <p:nvSpPr>
          <p:cNvPr id="9" name="Text Placeholder 8">
            <a:extLst>
              <a:ext uri="{FF2B5EF4-FFF2-40B4-BE49-F238E27FC236}">
                <a16:creationId xmlns:a16="http://schemas.microsoft.com/office/drawing/2014/main" id="{D9EFEB71-DD99-AF2F-FA92-BFE87DBE3F16}"/>
              </a:ext>
            </a:extLst>
          </p:cNvPr>
          <p:cNvSpPr>
            <a:spLocks noGrp="1"/>
          </p:cNvSpPr>
          <p:nvPr>
            <p:ph type="body" sz="quarter" idx="23"/>
          </p:nvPr>
        </p:nvSpPr>
        <p:spPr>
          <a:xfrm>
            <a:off x="528638" y="1981201"/>
            <a:ext cx="9832349" cy="1851615"/>
          </a:xfrm>
        </p:spPr>
        <p:txBody>
          <a:bodyPr vert="horz" lIns="0" tIns="45720" rIns="91440" bIns="45720" rtlCol="0" anchor="t">
            <a:normAutofit fontScale="85000" lnSpcReduction="10000"/>
          </a:bodyPr>
          <a:lstStyle/>
          <a:p>
            <a:pPr>
              <a:lnSpc>
                <a:spcPct val="120000"/>
              </a:lnSpc>
            </a:pPr>
            <a:r>
              <a:rPr lang="en-GB" dirty="0">
                <a:latin typeface="Univers LT Pro 45 Light"/>
              </a:rPr>
              <a:t>As with your response to all traumatic situations, remember to be led by the voice of the children. Where possible facilitate safe and open spaces for them to ask questions and express their thoughts and emotions should they wish to.</a:t>
            </a:r>
          </a:p>
          <a:p>
            <a:pPr>
              <a:lnSpc>
                <a:spcPct val="120000"/>
              </a:lnSpc>
            </a:pPr>
            <a:r>
              <a:rPr lang="en-GB" dirty="0"/>
              <a:t>There will be questions to which no easy answers may be found. It’s appropriate to be open and honest about that and important for children to realise sometimes adults do not know the answers but will need to go away and find out more. Reassure children and young people that whatever happens adults are always there to help.  </a:t>
            </a:r>
          </a:p>
        </p:txBody>
      </p:sp>
      <p:pic>
        <p:nvPicPr>
          <p:cNvPr id="12" name="Graphic 11">
            <a:extLst>
              <a:ext uri="{FF2B5EF4-FFF2-40B4-BE49-F238E27FC236}">
                <a16:creationId xmlns:a16="http://schemas.microsoft.com/office/drawing/2014/main" id="{1EED6CDB-998B-EFD4-59E4-EC589A244D0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72025" y="3782712"/>
            <a:ext cx="1733612" cy="2311482"/>
          </a:xfrm>
          <a:prstGeom prst="rect">
            <a:avLst/>
          </a:prstGeom>
        </p:spPr>
      </p:pic>
      <p:pic>
        <p:nvPicPr>
          <p:cNvPr id="13" name="Graphic 12">
            <a:extLst>
              <a:ext uri="{FF2B5EF4-FFF2-40B4-BE49-F238E27FC236}">
                <a16:creationId xmlns:a16="http://schemas.microsoft.com/office/drawing/2014/main" id="{2CC13806-919F-FE57-0C57-7FB50FB4E41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8636" y="3770186"/>
            <a:ext cx="1733612" cy="2311482"/>
          </a:xfrm>
          <a:prstGeom prst="rect">
            <a:avLst/>
          </a:prstGeom>
        </p:spPr>
      </p:pic>
    </p:spTree>
    <p:extLst>
      <p:ext uri="{BB962C8B-B14F-4D97-AF65-F5344CB8AC3E}">
        <p14:creationId xmlns:p14="http://schemas.microsoft.com/office/powerpoint/2010/main" val="18255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261836"/>
            <a:ext cx="4067010" cy="1253402"/>
          </a:xfrm>
        </p:spPr>
        <p:txBody>
          <a:bodyPr/>
          <a:lstStyle/>
          <a:p>
            <a:r>
              <a:rPr lang="en-US" dirty="0"/>
              <a:t>WHAT HAS HAPPENED?</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528741" y="1751135"/>
            <a:ext cx="5305425" cy="4352782"/>
          </a:xfrm>
        </p:spPr>
        <p:txBody>
          <a:bodyPr vert="horz" lIns="0" tIns="45720" rIns="91440" bIns="45720" rtlCol="0" anchor="t">
            <a:noAutofit/>
          </a:bodyPr>
          <a:lstStyle/>
          <a:p>
            <a:r>
              <a:rPr lang="en-GB" sz="2000" dirty="0">
                <a:solidFill>
                  <a:schemeClr val="tx1"/>
                </a:solidFill>
                <a:latin typeface="Univers LT Pro 45 Light"/>
              </a:rPr>
              <a:t>A massive earthquake struck Türkiye and Syria at around 4 am local time on 6 February. </a:t>
            </a:r>
          </a:p>
          <a:p>
            <a:r>
              <a:rPr lang="en-GB" sz="2000" dirty="0">
                <a:solidFill>
                  <a:schemeClr val="tx1"/>
                </a:solidFill>
                <a:latin typeface="Univers LT Pro 45 Light"/>
              </a:rPr>
              <a:t>It was 7.8 magnitude, and the epicentre was near Gaziantep in southern Türkiye. Millions of people felt the earthquake, including in Lebanon, Israel, Cyprus, and Egypt.</a:t>
            </a:r>
          </a:p>
          <a:p>
            <a:r>
              <a:rPr lang="en-GB" sz="2000" dirty="0">
                <a:solidFill>
                  <a:schemeClr val="tx1"/>
                </a:solidFill>
                <a:latin typeface="Univers LT Pro 45 Light"/>
              </a:rPr>
              <a:t>Aftershocks were felt throughout the day, including two further huge earthquakes. </a:t>
            </a:r>
            <a:endParaRPr lang="en-GB" sz="2000" dirty="0">
              <a:solidFill>
                <a:schemeClr val="tx1"/>
              </a:solidFill>
            </a:endParaRPr>
          </a:p>
          <a:p>
            <a:r>
              <a:rPr lang="en-GB" sz="2000" dirty="0">
                <a:solidFill>
                  <a:schemeClr val="tx1"/>
                </a:solidFill>
                <a:latin typeface="Univers LT Pro 45 Light"/>
              </a:rPr>
              <a:t>Many children have lost their homes and have been separated from their families. </a:t>
            </a:r>
            <a:endParaRPr lang="en-GB" sz="2000" dirty="0">
              <a:solidFill>
                <a:schemeClr val="tx1"/>
              </a:solidFill>
            </a:endParaRPr>
          </a:p>
          <a:p>
            <a:r>
              <a:rPr lang="en-GB" sz="2000" dirty="0">
                <a:solidFill>
                  <a:schemeClr val="tx1"/>
                </a:solidFill>
                <a:latin typeface="Univers LT Pro 45 Light"/>
              </a:rPr>
              <a:t>Access to clean water is a priority. It is exceptionally cold at this time of year so access to shelter, warm clothing and food are also very important. </a:t>
            </a:r>
            <a:endParaRPr lang="en-US" sz="2000" dirty="0">
              <a:solidFill>
                <a:schemeClr val="tx1"/>
              </a:solidFill>
            </a:endParaRPr>
          </a:p>
        </p:txBody>
      </p:sp>
      <p:sp>
        <p:nvSpPr>
          <p:cNvPr id="2" name="TextBox 1">
            <a:extLst>
              <a:ext uri="{FF2B5EF4-FFF2-40B4-BE49-F238E27FC236}">
                <a16:creationId xmlns:a16="http://schemas.microsoft.com/office/drawing/2014/main" id="{D4DB4E79-AB11-11B5-EDB2-105EC6943530}"/>
              </a:ext>
            </a:extLst>
          </p:cNvPr>
          <p:cNvSpPr txBox="1"/>
          <p:nvPr/>
        </p:nvSpPr>
        <p:spPr>
          <a:xfrm rot="16200000">
            <a:off x="11452268" y="156156"/>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UNICEF/Erok</a:t>
            </a:r>
            <a:endParaRPr lang="en-US" sz="800" b="0" i="0" dirty="0">
              <a:solidFill>
                <a:schemeClr val="bg1"/>
              </a:solidFill>
              <a:latin typeface="Univers LT Pro 45 Light" panose="020B0403020202020204" pitchFamily="34" charset="77"/>
            </a:endParaRPr>
          </a:p>
        </p:txBody>
      </p:sp>
      <p:pic>
        <p:nvPicPr>
          <p:cNvPr id="5" name="Picture 4" descr="Map">
            <a:extLst>
              <a:ext uri="{FF2B5EF4-FFF2-40B4-BE49-F238E27FC236}">
                <a16:creationId xmlns:a16="http://schemas.microsoft.com/office/drawing/2014/main" id="{A36DF9C8-2603-DF06-6AFE-100C8F0DB9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TextBox 6">
            <a:extLst>
              <a:ext uri="{FF2B5EF4-FFF2-40B4-BE49-F238E27FC236}">
                <a16:creationId xmlns:a16="http://schemas.microsoft.com/office/drawing/2014/main" id="{11ACE169-E7F3-F981-7005-62E0D94C9ACC}"/>
              </a:ext>
            </a:extLst>
          </p:cNvPr>
          <p:cNvSpPr txBox="1"/>
          <p:nvPr/>
        </p:nvSpPr>
        <p:spPr>
          <a:xfrm>
            <a:off x="11189809" y="6642556"/>
            <a:ext cx="1264025" cy="215444"/>
          </a:xfrm>
          <a:prstGeom prst="rect">
            <a:avLst/>
          </a:prstGeom>
          <a:noFill/>
        </p:spPr>
        <p:txBody>
          <a:bodyPr wrap="square">
            <a:spAutoFit/>
          </a:bodyPr>
          <a:lstStyle/>
          <a:p>
            <a:pPr algn="l"/>
            <a:r>
              <a:rPr lang="en-GB" sz="800" b="0" i="0" dirty="0">
                <a:effectLst/>
                <a:latin typeface="Univers LT Pro 45 Light" panose="020B0403020202020204" pitchFamily="34" charset="77"/>
              </a:rPr>
              <a:t>© UNICEF/</a:t>
            </a:r>
            <a:r>
              <a:rPr lang="en-GB" sz="800" dirty="0">
                <a:latin typeface="Univers LT Pro 45 Light" panose="020B0403020202020204" pitchFamily="34" charset="77"/>
              </a:rPr>
              <a:t>USGS</a:t>
            </a:r>
            <a:endParaRPr lang="en-US" sz="800" b="0" i="0" dirty="0">
              <a:latin typeface="Univers LT Pro 45 Light" panose="020B0403020202020204" pitchFamily="34" charset="77"/>
            </a:endParaRPr>
          </a:p>
        </p:txBody>
      </p:sp>
    </p:spTree>
    <p:extLst>
      <p:ext uri="{BB962C8B-B14F-4D97-AF65-F5344CB8AC3E}">
        <p14:creationId xmlns:p14="http://schemas.microsoft.com/office/powerpoint/2010/main" val="4091436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5896" y="390884"/>
            <a:ext cx="4555551" cy="921003"/>
          </a:xfrm>
        </p:spPr>
        <p:txBody>
          <a:bodyPr/>
          <a:lstStyle/>
          <a:p>
            <a:r>
              <a:rPr lang="en-US" sz="2800" dirty="0"/>
              <a:t>WHAT UNICEF DOES IN AN EMERGENCY</a:t>
            </a:r>
          </a:p>
        </p:txBody>
      </p:sp>
      <p:sp>
        <p:nvSpPr>
          <p:cNvPr id="4" name="Text Placeholder 3">
            <a:extLst>
              <a:ext uri="{FF2B5EF4-FFF2-40B4-BE49-F238E27FC236}">
                <a16:creationId xmlns:a16="http://schemas.microsoft.com/office/drawing/2014/main" id="{DA00A70D-C02F-1F48-AE19-24D630D47F99}"/>
              </a:ext>
            </a:extLst>
          </p:cNvPr>
          <p:cNvSpPr>
            <a:spLocks noGrp="1"/>
          </p:cNvSpPr>
          <p:nvPr>
            <p:ph type="body" sz="quarter" idx="20"/>
          </p:nvPr>
        </p:nvSpPr>
        <p:spPr>
          <a:xfrm>
            <a:off x="6535898" y="1551132"/>
            <a:ext cx="5305425" cy="928585"/>
          </a:xfrm>
        </p:spPr>
        <p:txBody>
          <a:bodyPr vert="horz" lIns="0" tIns="45720" rIns="90000" bIns="45720" rtlCol="0" anchor="t">
            <a:noAutofit/>
          </a:bodyPr>
          <a:lstStyle/>
          <a:p>
            <a:r>
              <a:rPr lang="en-US" sz="1800" b="0" dirty="0">
                <a:latin typeface="Univers LT Pro 45 Light"/>
              </a:rPr>
              <a:t>In a disaster children may be unable to enjoy all their rights – for instance education, health care. UNICEF works to restore access to these rights as soon as possible. </a:t>
            </a:r>
            <a:endParaRPr lang="en-US" sz="1800" b="0" dirty="0">
              <a:latin typeface="Univers LT Pro 45 Light" panose="020B0403020202020204" pitchFamily="34" charset="0"/>
            </a:endParaRPr>
          </a:p>
          <a:p>
            <a:r>
              <a:rPr lang="en-US" sz="1800" b="0" dirty="0">
                <a:latin typeface="Univers LT Pro 45 Light" panose="020B0403020202020204" pitchFamily="34" charset="0"/>
              </a:rPr>
              <a:t>UNICEF may: </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8" y="3026889"/>
            <a:ext cx="5305425" cy="3466658"/>
          </a:xfrm>
        </p:spPr>
        <p:txBody>
          <a:bodyPr vert="horz" lIns="0" tIns="45720" rIns="91440" bIns="45720" rtlCol="0" anchor="t">
            <a:normAutofit fontScale="92500" lnSpcReduction="10000"/>
          </a:bodyPr>
          <a:lstStyle/>
          <a:p>
            <a:r>
              <a:rPr lang="en-GB" dirty="0">
                <a:latin typeface="Univers LT Pro 45 Light"/>
              </a:rPr>
              <a:t>Help provide access to nutritious food, clean water and health care (Article 24).</a:t>
            </a:r>
          </a:p>
          <a:p>
            <a:r>
              <a:rPr lang="en-GB" dirty="0">
                <a:latin typeface="Univers LT Pro 45 Light"/>
              </a:rPr>
              <a:t>Set up safe spaces to ensure the immediate safety of children, support them to express their feelings, and to protect them from any further harm </a:t>
            </a:r>
            <a:br>
              <a:rPr lang="en-GB" dirty="0">
                <a:latin typeface="Univers LT Pro 45 Light"/>
              </a:rPr>
            </a:br>
            <a:r>
              <a:rPr lang="en-GB" dirty="0">
                <a:latin typeface="Univers LT Pro 45 Light"/>
              </a:rPr>
              <a:t>(Articles 13 and 19).</a:t>
            </a:r>
          </a:p>
          <a:p>
            <a:r>
              <a:rPr lang="en-GB" dirty="0">
                <a:latin typeface="Univers LT Pro 45 Light"/>
              </a:rPr>
              <a:t>Support access to education and children's right to play (Articles 28 and 31) </a:t>
            </a:r>
            <a:endParaRPr lang="en-GB" dirty="0"/>
          </a:p>
          <a:p>
            <a:r>
              <a:rPr lang="en-GB" dirty="0">
                <a:latin typeface="Univers LT Pro 45 Light"/>
              </a:rPr>
              <a:t>Send experts to help reunite children with their families wherever possible. Sometimes that may need to be a relative who isn't the parent or immediate caregiver. UNICEF works to ensure that children can connect with people they know and love (Articles 9 and 10). </a:t>
            </a:r>
            <a:endParaRPr lang="en-US" dirty="0">
              <a:latin typeface="Univers LT Pro 45 Light"/>
            </a:endParaRPr>
          </a:p>
        </p:txBody>
      </p:sp>
      <p:sp>
        <p:nvSpPr>
          <p:cNvPr id="8" name="TextBox 7">
            <a:extLst>
              <a:ext uri="{FF2B5EF4-FFF2-40B4-BE49-F238E27FC236}">
                <a16:creationId xmlns:a16="http://schemas.microsoft.com/office/drawing/2014/main" id="{3622E5CB-8E89-DBC3-30CC-9FE0276A7C1A}"/>
              </a:ext>
            </a:extLst>
          </p:cNvPr>
          <p:cNvSpPr txBox="1"/>
          <p:nvPr/>
        </p:nvSpPr>
        <p:spPr>
          <a:xfrm rot="16200000">
            <a:off x="-434931" y="6130142"/>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a:t>
            </a:r>
            <a:r>
              <a:rPr lang="en-GB" sz="800" b="0" i="0" dirty="0">
                <a:effectLst/>
                <a:latin typeface="Univers LT Pro 45 Light" panose="020B0403020202020204" pitchFamily="34" charset="77"/>
              </a:rPr>
              <a:t> </a:t>
            </a:r>
            <a:r>
              <a:rPr lang="en-GB" sz="800" b="0" i="0" dirty="0">
                <a:solidFill>
                  <a:schemeClr val="bg1"/>
                </a:solidFill>
                <a:effectLst/>
                <a:latin typeface="Univers LT Pro 45 Light" panose="020B0403020202020204" pitchFamily="34" charset="77"/>
              </a:rPr>
              <a:t>UNICEF</a:t>
            </a:r>
            <a:r>
              <a:rPr lang="en-GB" sz="800" dirty="0">
                <a:solidFill>
                  <a:schemeClr val="bg1"/>
                </a:solidFill>
                <a:latin typeface="Univers LT Pro 45 Light" panose="020B0403020202020204" pitchFamily="34" charset="77"/>
              </a:rPr>
              <a:t>/</a:t>
            </a:r>
            <a:r>
              <a:rPr lang="en-GB" sz="800" b="0" i="0" dirty="0">
                <a:solidFill>
                  <a:schemeClr val="bg1"/>
                </a:solidFill>
                <a:effectLst/>
                <a:latin typeface="Open Sans" panose="020B0606030504020204" pitchFamily="34" charset="0"/>
              </a:rPr>
              <a:t>UN0779595</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638" y="403950"/>
            <a:ext cx="8202005" cy="1291500"/>
          </a:xfrm>
        </p:spPr>
        <p:txBody>
          <a:bodyPr/>
          <a:lstStyle/>
          <a:p>
            <a:r>
              <a:rPr lang="en-US" dirty="0"/>
              <a:t>WHAT IS UNICEF DOING IN SYRIA &amp; TURKIYE?</a:t>
            </a:r>
          </a:p>
        </p:txBody>
      </p:sp>
      <p:sp>
        <p:nvSpPr>
          <p:cNvPr id="7" name="Text Placeholder 6">
            <a:extLst>
              <a:ext uri="{FF2B5EF4-FFF2-40B4-BE49-F238E27FC236}">
                <a16:creationId xmlns:a16="http://schemas.microsoft.com/office/drawing/2014/main" id="{41F004B3-86AA-FD4D-A532-9368937E9590}"/>
              </a:ext>
            </a:extLst>
          </p:cNvPr>
          <p:cNvSpPr>
            <a:spLocks noGrp="1"/>
          </p:cNvSpPr>
          <p:nvPr>
            <p:ph type="body" sz="quarter" idx="23"/>
          </p:nvPr>
        </p:nvSpPr>
        <p:spPr>
          <a:xfrm>
            <a:off x="528638" y="2071686"/>
            <a:ext cx="5659220" cy="4382363"/>
          </a:xfrm>
        </p:spPr>
        <p:txBody>
          <a:bodyPr vert="horz" lIns="0" tIns="45720" rIns="91440" bIns="45720" rtlCol="0" anchor="t">
            <a:normAutofit/>
          </a:bodyPr>
          <a:lstStyle/>
          <a:p>
            <a:r>
              <a:rPr lang="en-GB" dirty="0"/>
              <a:t>In Syria, UNICEF is working to ensure access to clean water, and seeking to secure children’s safety and wellbeing.</a:t>
            </a:r>
          </a:p>
          <a:p>
            <a:r>
              <a:rPr lang="en-GB" dirty="0">
                <a:latin typeface="Univers LT Pro 45 Light"/>
              </a:rPr>
              <a:t>In Türkiye, UNICEF has mobilised vital emergency supplies and ensured access to safe spaces for children and families. </a:t>
            </a:r>
            <a:endParaRPr lang="en-GB" dirty="0"/>
          </a:p>
          <a:p>
            <a:r>
              <a:rPr lang="en-GB" dirty="0">
                <a:latin typeface="Univers LT Pro 45 Light"/>
              </a:rPr>
              <a:t>UNICEF has a huge humanitarian warehouse in Denmark, where supplies are ready to go in case of any emergency.</a:t>
            </a:r>
            <a:endParaRPr lang="en-GB" dirty="0"/>
          </a:p>
          <a:p>
            <a:r>
              <a:rPr lang="en-GB" dirty="0"/>
              <a:t>In this video, a Supply and Logistics Officer talks about the work UNICEF is doing to send life-saving supplies for Türkiye and Syria.</a:t>
            </a:r>
          </a:p>
          <a:p>
            <a:endParaRPr lang="en-GB" dirty="0"/>
          </a:p>
          <a:p>
            <a:r>
              <a:rPr lang="en-GB" sz="1200" dirty="0"/>
              <a:t>*please check videos will work with your learners before using in class.</a:t>
            </a:r>
          </a:p>
        </p:txBody>
      </p:sp>
      <p:pic>
        <p:nvPicPr>
          <p:cNvPr id="3" name="RS203167_20230209_Emergency_Supplies_Syria_16x9_01">
            <a:hlinkClick r:id="" action="ppaction://media"/>
            <a:extLst>
              <a:ext uri="{FF2B5EF4-FFF2-40B4-BE49-F238E27FC236}">
                <a16:creationId xmlns:a16="http://schemas.microsoft.com/office/drawing/2014/main" id="{D96FACEB-1726-CA12-39F6-8A82355008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63225" y="2091514"/>
            <a:ext cx="5289264" cy="2975212"/>
          </a:xfrm>
          <a:prstGeom prst="rect">
            <a:avLst/>
          </a:prstGeom>
        </p:spPr>
      </p:pic>
    </p:spTree>
    <p:extLst>
      <p:ext uri="{BB962C8B-B14F-4D97-AF65-F5344CB8AC3E}">
        <p14:creationId xmlns:p14="http://schemas.microsoft.com/office/powerpoint/2010/main" val="40470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5896" y="584783"/>
            <a:ext cx="4555551" cy="533205"/>
          </a:xfrm>
        </p:spPr>
        <p:txBody>
          <a:bodyPr/>
          <a:lstStyle/>
          <a:p>
            <a:r>
              <a:rPr lang="en-US" sz="2800" dirty="0"/>
              <a:t>HOPE &amp; RESILIENCE</a:t>
            </a:r>
          </a:p>
        </p:txBody>
      </p:sp>
      <p:sp>
        <p:nvSpPr>
          <p:cNvPr id="4" name="Text Placeholder 3">
            <a:extLst>
              <a:ext uri="{FF2B5EF4-FFF2-40B4-BE49-F238E27FC236}">
                <a16:creationId xmlns:a16="http://schemas.microsoft.com/office/drawing/2014/main" id="{DA00A70D-C02F-1F48-AE19-24D630D47F99}"/>
              </a:ext>
            </a:extLst>
          </p:cNvPr>
          <p:cNvSpPr>
            <a:spLocks noGrp="1"/>
          </p:cNvSpPr>
          <p:nvPr>
            <p:ph type="body" sz="quarter" idx="20"/>
          </p:nvPr>
        </p:nvSpPr>
        <p:spPr/>
        <p:txBody>
          <a:bodyPr vert="horz" lIns="0" tIns="45720" rIns="90000" bIns="45720" rtlCol="0" anchor="t">
            <a:noAutofit/>
          </a:bodyPr>
          <a:lstStyle/>
          <a:p>
            <a:r>
              <a:rPr lang="en-GB" sz="1800" dirty="0">
                <a:solidFill>
                  <a:srgbClr val="000000"/>
                </a:solidFill>
                <a:latin typeface="Univers LT Pro 45 Light"/>
              </a:rPr>
              <a:t>Among</a:t>
            </a:r>
            <a:r>
              <a:rPr lang="en-GB" sz="1800" i="0" dirty="0">
                <a:solidFill>
                  <a:srgbClr val="000000"/>
                </a:solidFill>
                <a:effectLst/>
                <a:latin typeface="Univers LT Pro 45 Light"/>
              </a:rPr>
              <a:t> the sad stories</a:t>
            </a:r>
            <a:r>
              <a:rPr lang="en-GB" sz="1800" dirty="0">
                <a:solidFill>
                  <a:srgbClr val="000000"/>
                </a:solidFill>
                <a:latin typeface="Univers LT Pro 45 Light"/>
              </a:rPr>
              <a:t>,</a:t>
            </a:r>
            <a:r>
              <a:rPr lang="en-GB" sz="1800" i="0" dirty="0">
                <a:solidFill>
                  <a:srgbClr val="000000"/>
                </a:solidFill>
                <a:effectLst/>
                <a:latin typeface="Univers LT Pro 45 Light"/>
              </a:rPr>
              <a:t> there have been stories of resilience and hope.</a:t>
            </a:r>
            <a:r>
              <a:rPr lang="en-GB" sz="1800" dirty="0">
                <a:solidFill>
                  <a:srgbClr val="000000"/>
                </a:solidFill>
                <a:latin typeface="Univers LT Pro 45 Light"/>
              </a:rPr>
              <a:t> </a:t>
            </a:r>
            <a:endParaRPr lang="en-GB" sz="1800" i="0" dirty="0">
              <a:solidFill>
                <a:srgbClr val="000000"/>
              </a:solidFill>
              <a:effectLst/>
              <a:latin typeface="Univers LT Pro 45 Light" panose="020B0403020202020204" pitchFamily="34" charset="0"/>
            </a:endParaRPr>
          </a:p>
          <a:p>
            <a:r>
              <a:rPr lang="en-GB" sz="1800" b="0" i="0" dirty="0">
                <a:solidFill>
                  <a:srgbClr val="000000"/>
                </a:solidFill>
                <a:effectLst/>
                <a:latin typeface="Univers LT Pro 45 Light" panose="020B0403020202020204" pitchFamily="34" charset="0"/>
              </a:rPr>
              <a:t>A newborn baby was rescued and is being cared for in hospital</a:t>
            </a:r>
            <a:r>
              <a:rPr lang="en-GB" sz="1800" b="0" dirty="0">
                <a:solidFill>
                  <a:srgbClr val="000000"/>
                </a:solidFill>
                <a:latin typeface="Univers LT Pro 45 Light" panose="020B0403020202020204" pitchFamily="34" charset="0"/>
              </a:rPr>
              <a:t>. </a:t>
            </a:r>
            <a:r>
              <a:rPr lang="en-GB" sz="1800" b="0" i="0" dirty="0">
                <a:solidFill>
                  <a:srgbClr val="000000"/>
                </a:solidFill>
                <a:effectLst/>
                <a:latin typeface="Univers LT Pro 45 Light" panose="020B0403020202020204" pitchFamily="34" charset="0"/>
              </a:rPr>
              <a:t>Whole families have escaped from the rubble. And one young girl was exceptionally brave and kept her brother safe, protecting him from dust and rubble until they were rescued.   </a:t>
            </a:r>
            <a:r>
              <a:rPr lang="en-US" sz="1800" b="0" dirty="0">
                <a:latin typeface="Univers LT Pro 45 Light" panose="020B0403020202020204" pitchFamily="34" charset="0"/>
              </a:rPr>
              <a:t> </a:t>
            </a:r>
          </a:p>
          <a:p>
            <a:r>
              <a:rPr lang="en-GB" sz="1800" b="0" dirty="0">
                <a:effectLst/>
                <a:latin typeface="Arial"/>
                <a:ea typeface="Calibri" panose="020F0502020204030204" pitchFamily="34" charset="0"/>
                <a:cs typeface="Arial"/>
              </a:rPr>
              <a:t>With local support and global kindness, more and more children can be reached</a:t>
            </a:r>
            <a:r>
              <a:rPr lang="en-GB" sz="1800" b="0" dirty="0">
                <a:latin typeface="Arial"/>
                <a:ea typeface="Calibri" panose="020F0502020204030204" pitchFamily="34" charset="0"/>
                <a:cs typeface="Arial"/>
              </a:rPr>
              <a:t> with support</a:t>
            </a:r>
            <a:r>
              <a:rPr lang="en-GB" sz="1800" b="0" dirty="0">
                <a:effectLst/>
                <a:latin typeface="Arial"/>
                <a:ea typeface="Calibri" panose="020F0502020204030204" pitchFamily="34" charset="0"/>
                <a:cs typeface="Arial"/>
              </a:rPr>
              <a:t>, and their rights can be </a:t>
            </a:r>
            <a:r>
              <a:rPr lang="en-GB" sz="1800" b="0" dirty="0">
                <a:latin typeface="Arial"/>
                <a:ea typeface="Calibri" panose="020F0502020204030204" pitchFamily="34" charset="0"/>
                <a:cs typeface="Arial"/>
              </a:rPr>
              <a:t>protected and respected</a:t>
            </a:r>
            <a:r>
              <a:rPr lang="en-GB" sz="1800" b="0" dirty="0">
                <a:effectLst/>
                <a:latin typeface="Arial"/>
                <a:ea typeface="Calibri" panose="020F0502020204030204" pitchFamily="34" charset="0"/>
                <a:cs typeface="Arial"/>
              </a:rPr>
              <a:t>.</a:t>
            </a:r>
          </a:p>
          <a:p>
            <a:endParaRPr lang="en-US" sz="1800" b="0" dirty="0">
              <a:latin typeface="Univers LT Pro 45 Light" panose="020B0403020202020204" pitchFamily="34" charset="0"/>
            </a:endParaRPr>
          </a:p>
        </p:txBody>
      </p:sp>
      <p:sp>
        <p:nvSpPr>
          <p:cNvPr id="8" name="TextBox 7">
            <a:extLst>
              <a:ext uri="{FF2B5EF4-FFF2-40B4-BE49-F238E27FC236}">
                <a16:creationId xmlns:a16="http://schemas.microsoft.com/office/drawing/2014/main" id="{3622E5CB-8E89-DBC3-30CC-9FE0276A7C1A}"/>
              </a:ext>
            </a:extLst>
          </p:cNvPr>
          <p:cNvSpPr txBox="1"/>
          <p:nvPr/>
        </p:nvSpPr>
        <p:spPr>
          <a:xfrm rot="16200000">
            <a:off x="-434931" y="6130142"/>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a:t>
            </a:r>
            <a:r>
              <a:rPr lang="en-GB" sz="800" b="0" i="0" dirty="0">
                <a:effectLst/>
                <a:latin typeface="Univers LT Pro 45 Light" panose="020B0403020202020204" pitchFamily="34" charset="77"/>
              </a:rPr>
              <a:t> </a:t>
            </a:r>
            <a:r>
              <a:rPr lang="en-GB" sz="800" b="0" i="0" dirty="0">
                <a:solidFill>
                  <a:schemeClr val="bg1"/>
                </a:solidFill>
                <a:effectLst/>
                <a:latin typeface="Univers LT Pro 45 Light" panose="020B0403020202020204" pitchFamily="34" charset="77"/>
              </a:rPr>
              <a:t>UNICEF</a:t>
            </a:r>
            <a:r>
              <a:rPr lang="en-GB" sz="800" dirty="0">
                <a:solidFill>
                  <a:schemeClr val="bg1"/>
                </a:solidFill>
                <a:latin typeface="Univers LT Pro 45 Light" panose="020B0403020202020204" pitchFamily="34" charset="77"/>
              </a:rPr>
              <a:t>/</a:t>
            </a:r>
            <a:r>
              <a:rPr lang="en-GB" sz="800" b="0" i="0" dirty="0">
                <a:solidFill>
                  <a:schemeClr val="bg1"/>
                </a:solidFill>
                <a:effectLst/>
                <a:latin typeface="Open Sans" panose="020B0606030504020204" pitchFamily="34" charset="0"/>
              </a:rPr>
              <a:t>UN0779595</a:t>
            </a:r>
            <a:endParaRPr lang="en-US" sz="800" b="0" i="0" dirty="0">
              <a:solidFill>
                <a:schemeClr val="bg1"/>
              </a:solidFill>
              <a:latin typeface="Univers LT Pro 45 Light" panose="020B0403020202020204" pitchFamily="34" charset="77"/>
            </a:endParaRPr>
          </a:p>
        </p:txBody>
      </p:sp>
      <p:sp>
        <p:nvSpPr>
          <p:cNvPr id="5" name="TextBox 4">
            <a:extLst>
              <a:ext uri="{FF2B5EF4-FFF2-40B4-BE49-F238E27FC236}">
                <a16:creationId xmlns:a16="http://schemas.microsoft.com/office/drawing/2014/main" id="{8059F97B-B4A8-833F-7B6D-642252948EB0}"/>
              </a:ext>
            </a:extLst>
          </p:cNvPr>
          <p:cNvSpPr txBox="1"/>
          <p:nvPr/>
        </p:nvSpPr>
        <p:spPr>
          <a:xfrm rot="16200000">
            <a:off x="-524292" y="572152"/>
            <a:ext cx="1264025" cy="215444"/>
          </a:xfrm>
          <a:prstGeom prst="rect">
            <a:avLst/>
          </a:prstGeom>
          <a:noFill/>
        </p:spPr>
        <p:txBody>
          <a:bodyPr wrap="square">
            <a:spAutoFit/>
          </a:bodyPr>
          <a:lstStyle/>
          <a:p>
            <a:pPr algn="l"/>
            <a:r>
              <a:rPr lang="en-GB" sz="800" b="0" i="0" dirty="0">
                <a:effectLst/>
                <a:latin typeface="Univers LT Pro 45 Light" panose="020B0403020202020204" pitchFamily="34" charset="77"/>
              </a:rPr>
              <a:t>© UNICEF/UN0779600</a:t>
            </a:r>
            <a:endParaRPr lang="en-US" sz="800" b="0" i="0" dirty="0">
              <a:latin typeface="Univers LT Pro 45 Light" panose="020B0403020202020204" pitchFamily="34" charset="77"/>
            </a:endParaRPr>
          </a:p>
        </p:txBody>
      </p:sp>
      <p:pic>
        <p:nvPicPr>
          <p:cNvPr id="7" name="Picture 6" descr="A picture containing person, ground, outdoor, people&#10;&#10;Description automatically generated">
            <a:extLst>
              <a:ext uri="{FF2B5EF4-FFF2-40B4-BE49-F238E27FC236}">
                <a16:creationId xmlns:a16="http://schemas.microsoft.com/office/drawing/2014/main" id="{707090B0-5CEA-F5A3-DF39-285A84F6AB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735" y="-47861"/>
            <a:ext cx="6208735" cy="6932482"/>
          </a:xfrm>
          <a:prstGeom prst="rect">
            <a:avLst/>
          </a:prstGeom>
        </p:spPr>
      </p:pic>
      <p:sp>
        <p:nvSpPr>
          <p:cNvPr id="9" name="TextBox 8">
            <a:extLst>
              <a:ext uri="{FF2B5EF4-FFF2-40B4-BE49-F238E27FC236}">
                <a16:creationId xmlns:a16="http://schemas.microsoft.com/office/drawing/2014/main" id="{61290D7D-CF83-2684-29D0-3BDA48313099}"/>
              </a:ext>
            </a:extLst>
          </p:cNvPr>
          <p:cNvSpPr txBox="1"/>
          <p:nvPr/>
        </p:nvSpPr>
        <p:spPr>
          <a:xfrm>
            <a:off x="-40269" y="6594695"/>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a:t>
            </a:r>
            <a:r>
              <a:rPr lang="en-GB" sz="800" b="0" i="0" dirty="0">
                <a:effectLst/>
                <a:latin typeface="Univers LT Pro 45 Light" panose="020B0403020202020204" pitchFamily="34" charset="77"/>
              </a:rPr>
              <a:t> </a:t>
            </a:r>
            <a:r>
              <a:rPr lang="en-GB" sz="800" b="0" i="0" dirty="0">
                <a:solidFill>
                  <a:schemeClr val="bg1"/>
                </a:solidFill>
                <a:effectLst/>
                <a:latin typeface="Univers LT Pro 45 Light" panose="020B0403020202020204" pitchFamily="34" charset="77"/>
              </a:rPr>
              <a:t>UNICEF</a:t>
            </a:r>
            <a:r>
              <a:rPr lang="en-GB" sz="800" dirty="0">
                <a:solidFill>
                  <a:schemeClr val="bg1"/>
                </a:solidFill>
                <a:latin typeface="Univers LT Pro 45 Light" panose="020B0403020202020204" pitchFamily="34" charset="77"/>
              </a:rPr>
              <a:t>/</a:t>
            </a:r>
            <a:r>
              <a:rPr lang="en-GB" sz="800" dirty="0">
                <a:solidFill>
                  <a:schemeClr val="bg1"/>
                </a:solidFill>
                <a:latin typeface="Open Sans" panose="020B0606030504020204" pitchFamily="34" charset="0"/>
              </a:rPr>
              <a:t>Al-</a:t>
            </a:r>
            <a:r>
              <a:rPr lang="en-GB" sz="800" dirty="0" err="1">
                <a:solidFill>
                  <a:schemeClr val="bg1"/>
                </a:solidFill>
                <a:latin typeface="Open Sans" panose="020B0606030504020204" pitchFamily="34" charset="0"/>
              </a:rPr>
              <a:t>Asadi</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89552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A2AB90-9F36-7B4E-AF66-18628AF91783}"/>
              </a:ext>
            </a:extLst>
          </p:cNvPr>
          <p:cNvSpPr>
            <a:spLocks noGrp="1"/>
          </p:cNvSpPr>
          <p:nvPr>
            <p:ph type="body" sz="quarter" idx="14"/>
          </p:nvPr>
        </p:nvSpPr>
        <p:spPr>
          <a:xfrm>
            <a:off x="528636" y="163900"/>
            <a:ext cx="5305320" cy="1153409"/>
          </a:xfrm>
        </p:spPr>
        <p:txBody>
          <a:bodyPr/>
          <a:lstStyle/>
          <a:p>
            <a:r>
              <a:rPr lang="en-US" dirty="0"/>
              <a:t>HOW CAN YOU HELP?</a:t>
            </a:r>
          </a:p>
        </p:txBody>
      </p:sp>
      <p:sp>
        <p:nvSpPr>
          <p:cNvPr id="5" name="Text Placeholder 4">
            <a:extLst>
              <a:ext uri="{FF2B5EF4-FFF2-40B4-BE49-F238E27FC236}">
                <a16:creationId xmlns:a16="http://schemas.microsoft.com/office/drawing/2014/main" id="{89F320D2-351E-D046-96C2-40329195128B}"/>
              </a:ext>
            </a:extLst>
          </p:cNvPr>
          <p:cNvSpPr>
            <a:spLocks noGrp="1"/>
          </p:cNvSpPr>
          <p:nvPr>
            <p:ph type="body" sz="quarter" idx="23"/>
          </p:nvPr>
        </p:nvSpPr>
        <p:spPr>
          <a:xfrm>
            <a:off x="528531" y="1626365"/>
            <a:ext cx="5305425" cy="4536439"/>
          </a:xfrm>
        </p:spPr>
        <p:txBody>
          <a:bodyPr vert="horz" lIns="0" tIns="45720" rIns="91440" bIns="45720" rtlCol="0" anchor="t">
            <a:normAutofit/>
          </a:bodyPr>
          <a:lstStyle/>
          <a:p>
            <a:r>
              <a:rPr lang="en-GB" sz="1800" b="0" i="0" dirty="0">
                <a:solidFill>
                  <a:srgbClr val="000000"/>
                </a:solidFill>
                <a:effectLst/>
                <a:latin typeface="Univers LT Pro 45 Light" panose="020B0403020202020204" pitchFamily="34" charset="0"/>
              </a:rPr>
              <a:t>If your school would like to do something to help those affected by the earthquake, the best way to do this is to donate money to an emergency appeal. </a:t>
            </a:r>
          </a:p>
          <a:p>
            <a:r>
              <a:rPr lang="en-GB" sz="1800" b="0" i="0" dirty="0">
                <a:solidFill>
                  <a:srgbClr val="000000"/>
                </a:solidFill>
                <a:effectLst/>
                <a:latin typeface="Univers LT Pro 45 Light" panose="020B0403020202020204" pitchFamily="34" charset="0"/>
              </a:rPr>
              <a:t>You can find information about how to donate to UNICEF UK’s appeal </a:t>
            </a:r>
            <a:r>
              <a:rPr lang="en-GB" sz="1800" b="0" i="0" dirty="0">
                <a:solidFill>
                  <a:srgbClr val="000000"/>
                </a:solidFill>
                <a:effectLst/>
                <a:latin typeface="Univers LT Pro 45 Light" panose="020B0403020202020204" pitchFamily="34" charset="0"/>
                <a:hlinkClick r:id="rId3"/>
              </a:rPr>
              <a:t>here</a:t>
            </a:r>
            <a:r>
              <a:rPr lang="en-GB" sz="1800" b="0" i="0" dirty="0">
                <a:solidFill>
                  <a:srgbClr val="000000"/>
                </a:solidFill>
                <a:effectLst/>
                <a:latin typeface="Univers LT Pro 45 Light" panose="020B0403020202020204" pitchFamily="34" charset="0"/>
              </a:rPr>
              <a:t>.</a:t>
            </a:r>
          </a:p>
          <a:p>
            <a:r>
              <a:rPr lang="en-GB" dirty="0">
                <a:solidFill>
                  <a:srgbClr val="000000"/>
                </a:solidFill>
                <a:latin typeface="Univers LT Pro 45 Light" panose="020B0403020202020204" pitchFamily="34" charset="0"/>
              </a:rPr>
              <a:t>This </a:t>
            </a:r>
            <a:r>
              <a:rPr lang="en-GB" dirty="0">
                <a:solidFill>
                  <a:srgbClr val="000000"/>
                </a:solidFill>
                <a:latin typeface="Univers LT Pro 45 Light" panose="020B0403020202020204" pitchFamily="34" charset="0"/>
                <a:hlinkClick r:id="rId4"/>
              </a:rPr>
              <a:t>video from Newsround</a:t>
            </a:r>
            <a:r>
              <a:rPr lang="en-GB" dirty="0">
                <a:solidFill>
                  <a:srgbClr val="000000"/>
                </a:solidFill>
                <a:latin typeface="Univers LT Pro 45 Light" panose="020B0403020202020204" pitchFamily="34" charset="0"/>
              </a:rPr>
              <a:t> shows what some schools are doing to help.</a:t>
            </a:r>
          </a:p>
          <a:p>
            <a:r>
              <a:rPr lang="en-GB" sz="1800" b="0" i="0" dirty="0">
                <a:effectLst/>
                <a:latin typeface="Univers LT Pro 45 Light"/>
              </a:rPr>
              <a:t>UNICEF UK is currently not accepting any physical items for the emergency appeal. These kind dona</a:t>
            </a:r>
            <a:r>
              <a:rPr lang="en-GB" dirty="0">
                <a:latin typeface="Univers LT Pro 45 Light"/>
              </a:rPr>
              <a:t>tions</a:t>
            </a:r>
            <a:r>
              <a:rPr lang="en-GB" sz="1800" b="0" i="0" dirty="0">
                <a:effectLst/>
                <a:latin typeface="Univers LT Pro 45 Light"/>
              </a:rPr>
              <a:t> are really appreciated, but any physical items need to be sorted, cleaned, packed and transported, which</a:t>
            </a:r>
            <a:r>
              <a:rPr lang="en-GB" dirty="0">
                <a:latin typeface="Univers LT Pro 45 Light"/>
              </a:rPr>
              <a:t> is</a:t>
            </a:r>
            <a:r>
              <a:rPr lang="en-GB" sz="1800" b="0" i="0" dirty="0">
                <a:effectLst/>
                <a:latin typeface="Univers LT Pro 45 Light"/>
              </a:rPr>
              <a:t> </a:t>
            </a:r>
            <a:r>
              <a:rPr lang="en-GB" dirty="0">
                <a:latin typeface="Univers LT Pro 45 Light"/>
              </a:rPr>
              <a:t>often more costly and can take more time than sourcing items from within Türkiye or Syria</a:t>
            </a:r>
            <a:r>
              <a:rPr lang="en-GB" sz="1800" b="0" i="0" dirty="0">
                <a:effectLst/>
                <a:latin typeface="Univers LT Pro 45 Light"/>
              </a:rPr>
              <a:t>.</a:t>
            </a:r>
            <a:endParaRPr lang="en-US" dirty="0">
              <a:latin typeface="Univers LT Pro 45 Light"/>
            </a:endParaRPr>
          </a:p>
        </p:txBody>
      </p:sp>
      <p:sp>
        <p:nvSpPr>
          <p:cNvPr id="8" name="TextBox 7">
            <a:extLst>
              <a:ext uri="{FF2B5EF4-FFF2-40B4-BE49-F238E27FC236}">
                <a16:creationId xmlns:a16="http://schemas.microsoft.com/office/drawing/2014/main" id="{39B6297B-4BE8-C79D-A779-D143FC284671}"/>
              </a:ext>
            </a:extLst>
          </p:cNvPr>
          <p:cNvSpPr txBox="1"/>
          <p:nvPr/>
        </p:nvSpPr>
        <p:spPr>
          <a:xfrm>
            <a:off x="6133578" y="6755290"/>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a:t>
            </a:r>
            <a:r>
              <a:rPr lang="en-GB" sz="800" b="0" i="0" dirty="0">
                <a:effectLst/>
                <a:latin typeface="Univers LT Pro 45 Light" panose="020B0403020202020204" pitchFamily="34" charset="77"/>
              </a:rPr>
              <a:t> </a:t>
            </a:r>
            <a:r>
              <a:rPr lang="en-GB" sz="800" b="0" i="0" dirty="0">
                <a:solidFill>
                  <a:schemeClr val="bg1"/>
                </a:solidFill>
                <a:effectLst/>
                <a:latin typeface="Univers LT Pro 45 Light" panose="020B0403020202020204" pitchFamily="34" charset="77"/>
              </a:rPr>
              <a:t>UNICEF</a:t>
            </a:r>
            <a:r>
              <a:rPr lang="en-GB" sz="800" dirty="0">
                <a:solidFill>
                  <a:schemeClr val="bg1"/>
                </a:solidFill>
                <a:latin typeface="Univers LT Pro 45 Light" panose="020B0403020202020204" pitchFamily="34" charset="77"/>
              </a:rPr>
              <a:t>/</a:t>
            </a:r>
            <a:r>
              <a:rPr lang="en-GB" sz="800" dirty="0">
                <a:solidFill>
                  <a:schemeClr val="bg1"/>
                </a:solidFill>
                <a:latin typeface="Open Sans" panose="020B0606030504020204" pitchFamily="34" charset="0"/>
              </a:rPr>
              <a:t>Erok</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674990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75443"/>
            <a:ext cx="3696909" cy="787496"/>
          </a:xfrm>
        </p:spPr>
        <p:txBody>
          <a:bodyPr/>
          <a:lstStyle/>
          <a:p>
            <a:endParaRPr lang="en-US"/>
          </a:p>
        </p:txBody>
      </p:sp>
      <p:sp>
        <p:nvSpPr>
          <p:cNvPr id="3" name="TextBox 2">
            <a:extLst>
              <a:ext uri="{FF2B5EF4-FFF2-40B4-BE49-F238E27FC236}">
                <a16:creationId xmlns:a16="http://schemas.microsoft.com/office/drawing/2014/main" id="{41B29C73-785A-B737-4E63-E2F5116F5119}"/>
              </a:ext>
            </a:extLst>
          </p:cNvPr>
          <p:cNvSpPr txBox="1"/>
          <p:nvPr/>
        </p:nvSpPr>
        <p:spPr>
          <a:xfrm>
            <a:off x="11263120" y="6562939"/>
            <a:ext cx="1264025"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a:t>
            </a:r>
            <a:r>
              <a:rPr lang="en-GB" sz="800" b="0" i="0" dirty="0">
                <a:effectLst/>
                <a:latin typeface="Univers LT Pro 45 Light" panose="020B0403020202020204" pitchFamily="34" charset="77"/>
              </a:rPr>
              <a:t> </a:t>
            </a:r>
            <a:r>
              <a:rPr lang="en-GB" sz="800" b="0" i="0" dirty="0">
                <a:solidFill>
                  <a:schemeClr val="bg1"/>
                </a:solidFill>
                <a:effectLst/>
                <a:latin typeface="Univers LT Pro 45 Light" panose="020B0403020202020204" pitchFamily="34" charset="77"/>
              </a:rPr>
              <a:t>UNICEF</a:t>
            </a:r>
            <a:r>
              <a:rPr lang="en-GB" sz="800" dirty="0">
                <a:solidFill>
                  <a:schemeClr val="bg1"/>
                </a:solidFill>
                <a:latin typeface="Univers LT Pro 45 Light" panose="020B0403020202020204" pitchFamily="34" charset="77"/>
              </a:rPr>
              <a:t>/</a:t>
            </a:r>
            <a:r>
              <a:rPr lang="en-GB" sz="800" dirty="0" err="1">
                <a:solidFill>
                  <a:schemeClr val="bg1"/>
                </a:solidFill>
                <a:latin typeface="Open Sans" panose="020B0606030504020204" pitchFamily="34" charset="0"/>
              </a:rPr>
              <a:t>Zayat</a:t>
            </a:r>
            <a:endParaRPr lang="en-US" sz="8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715466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964</TotalTime>
  <Words>1340</Words>
  <Application>Microsoft Office PowerPoint</Application>
  <PresentationFormat>Widescreen</PresentationFormat>
  <Paragraphs>70</Paragraphs>
  <Slides>9</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Open Sans</vt:lpstr>
      <vt:lpstr>Univers LT Pro 45 Light</vt:lpstr>
      <vt:lpstr>Univers LT Pro 55</vt:lpstr>
      <vt:lpstr>Univers LT Pro 85 XBlack</vt:lpstr>
      <vt:lpstr>Univers LT Std 45 Light</vt:lpstr>
      <vt:lpstr>Office Theme</vt:lpstr>
      <vt:lpstr>TÜRKIYE &amp; SYRIA EARTHQUAKES  FEB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229</cp:revision>
  <dcterms:created xsi:type="dcterms:W3CDTF">2022-01-18T14:28:30Z</dcterms:created>
  <dcterms:modified xsi:type="dcterms:W3CDTF">2023-02-13T16:43:05Z</dcterms:modified>
</cp:coreProperties>
</file>