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4" r:id="rId2"/>
    <p:sldId id="285" r:id="rId3"/>
    <p:sldId id="272" r:id="rId4"/>
    <p:sldId id="268" r:id="rId5"/>
    <p:sldId id="276" r:id="rId6"/>
    <p:sldId id="289" r:id="rId7"/>
    <p:sldId id="286" r:id="rId8"/>
    <p:sldId id="292" r:id="rId9"/>
    <p:sldId id="287" r:id="rId10"/>
    <p:sldId id="288" r:id="rId11"/>
    <p:sldId id="290" r:id="rId12"/>
    <p:sldId id="270" r:id="rId13"/>
    <p:sldId id="291"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284B65-C375-8085-4FF4-57881A2C0CC1}" name="Helen Trivers" initials="HT" userId="8pMgN81jyqnMrUI0dNIJa8beac0O984VTe51k3YQ86A=" providerId="None"/>
  <p188:author id="{09619C74-98F6-4D6A-F9B6-5E5547497F99}" name="Samantha Bradey" initials="SB" userId="S::SamanthaB@unicef.org.uk::41c99f15-9b87-403a-8456-1da8256f3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6937"/>
    <a:srgbClr val="003B5E"/>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F4CDA3-41AB-48BE-8017-58C6EC4608FD}" v="8" dt="2023-03-20T13:41:55.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93792" autoAdjust="0"/>
  </p:normalViewPr>
  <p:slideViewPr>
    <p:cSldViewPr snapToGrid="0">
      <p:cViewPr varScale="1">
        <p:scale>
          <a:sx n="62" d="100"/>
          <a:sy n="62" d="100"/>
        </p:scale>
        <p:origin x="1084" y="5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3/20/2023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253392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852866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6" name="Picture 5" descr="A picture containing person, outdoor, grass, ground&#10;&#10;Description automatically generated">
            <a:extLst>
              <a:ext uri="{FF2B5EF4-FFF2-40B4-BE49-F238E27FC236}">
                <a16:creationId xmlns:a16="http://schemas.microsoft.com/office/drawing/2014/main" id="{D142FF11-E730-116A-B477-DD02D58A2C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219" b="4094"/>
          <a:stretch/>
        </p:blipFill>
        <p:spPr>
          <a:xfrm>
            <a:off x="0" y="-95534"/>
            <a:ext cx="12192000" cy="7533564"/>
          </a:xfrm>
          <a:prstGeom prst="rect">
            <a:avLst/>
          </a:prstGeom>
        </p:spPr>
      </p:pic>
      <p:sp>
        <p:nvSpPr>
          <p:cNvPr id="7" name="Title 1">
            <a:extLst>
              <a:ext uri="{FF2B5EF4-FFF2-40B4-BE49-F238E27FC236}">
                <a16:creationId xmlns:a16="http://schemas.microsoft.com/office/drawing/2014/main" id="{847BA74A-DC72-FF24-867D-BB062F2E71F2}"/>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8" name="Picture 7">
            <a:extLst>
              <a:ext uri="{FF2B5EF4-FFF2-40B4-BE49-F238E27FC236}">
                <a16:creationId xmlns:a16="http://schemas.microsoft.com/office/drawing/2014/main" id="{3A9B4700-661C-D8E3-6A9A-4AC2335A166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343766" y="5138189"/>
            <a:ext cx="1728039" cy="1424750"/>
          </a:xfrm>
          <a:prstGeom prst="rect">
            <a:avLst/>
          </a:prstGeom>
        </p:spPr>
      </p:pic>
      <p:sp>
        <p:nvSpPr>
          <p:cNvPr id="10" name="TextBox 9">
            <a:extLst>
              <a:ext uri="{FF2B5EF4-FFF2-40B4-BE49-F238E27FC236}">
                <a16:creationId xmlns:a16="http://schemas.microsoft.com/office/drawing/2014/main" id="{A41F98FE-DCA9-74CB-5593-F5927AA0282C}"/>
              </a:ext>
            </a:extLst>
          </p:cNvPr>
          <p:cNvSpPr txBox="1"/>
          <p:nvPr userDrawn="1"/>
        </p:nvSpPr>
        <p:spPr>
          <a:xfrm rot="5400000">
            <a:off x="11322989" y="530874"/>
            <a:ext cx="1277191" cy="215444"/>
          </a:xfrm>
          <a:prstGeom prst="rect">
            <a:avLst/>
          </a:prstGeom>
          <a:noFill/>
        </p:spPr>
        <p:txBody>
          <a:bodyPr wrap="square">
            <a:spAutoFit/>
          </a:bodyPr>
          <a:lstStyle/>
          <a:p>
            <a:pPr algn="l"/>
            <a:r>
              <a:rPr lang="en-GB" sz="800" b="0" i="0" dirty="0">
                <a:solidFill>
                  <a:schemeClr val="tx1"/>
                </a:solidFill>
                <a:effectLst/>
                <a:latin typeface="Arial" panose="020B0604020202020204" pitchFamily="34" charset="0"/>
                <a:cs typeface="Arial" panose="020B0604020202020204" pitchFamily="34" charset="0"/>
              </a:rPr>
              <a:t>© UNICEFF/</a:t>
            </a:r>
            <a:r>
              <a:rPr lang="en-GB" sz="800" b="0" i="0" dirty="0">
                <a:solidFill>
                  <a:srgbClr val="121212"/>
                </a:solidFill>
                <a:effectLst/>
                <a:latin typeface="Open Sans" panose="020B0606030504020204" pitchFamily="34" charset="0"/>
              </a:rPr>
              <a:t>Urdaneta</a:t>
            </a:r>
            <a:endParaRPr lang="en-US" sz="8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2" name="TextBox 1">
            <a:extLst>
              <a:ext uri="{FF2B5EF4-FFF2-40B4-BE49-F238E27FC236}">
                <a16:creationId xmlns:a16="http://schemas.microsoft.com/office/drawing/2014/main" id="{2FB6DC46-8A37-35D2-B2E3-6898A53A5DD8}"/>
              </a:ext>
            </a:extLst>
          </p:cNvPr>
          <p:cNvSpPr txBox="1"/>
          <p:nvPr userDrawn="1"/>
        </p:nvSpPr>
        <p:spPr>
          <a:xfrm>
            <a:off x="528635" y="1624939"/>
            <a:ext cx="5305425" cy="3970318"/>
          </a:xfrm>
          <a:prstGeom prst="rect">
            <a:avLst/>
          </a:prstGeom>
          <a:noFill/>
        </p:spPr>
        <p:txBody>
          <a:bodyPr wrap="square">
            <a:spAutoFit/>
          </a:bodyPr>
          <a:lstStyle/>
          <a:p>
            <a:pPr lvl="0"/>
            <a:r>
              <a:rPr lang="en-GB" sz="1800" b="0" i="0" dirty="0">
                <a:solidFill>
                  <a:schemeClr val="bg1"/>
                </a:solidFill>
                <a:latin typeface="Univers LT Pro 45 Light" panose="020B0403020202020204" pitchFamily="34" charset="77"/>
              </a:rPr>
              <a:t>This flexible resource is intended to provide you with some easy to use, appropriate rights-related learning to share with your children, their families and your colleagues. </a:t>
            </a:r>
          </a:p>
          <a:p>
            <a:pPr lvl="0"/>
            <a:endParaRPr lang="en-GB" sz="1800" b="0" i="0" dirty="0">
              <a:solidFill>
                <a:schemeClr val="bg1"/>
              </a:solidFill>
              <a:latin typeface="Univers LT Pro 45 Light" panose="020B0403020202020204" pitchFamily="34" charset="77"/>
            </a:endParaRPr>
          </a:p>
          <a:p>
            <a:pPr lvl="0"/>
            <a:r>
              <a:rPr lang="en-GB" sz="1800" b="0" i="0" dirty="0">
                <a:solidFill>
                  <a:schemeClr val="bg1"/>
                </a:solidFill>
                <a:latin typeface="Univers LT Pro 45 Light" panose="020B0403020202020204" pitchFamily="34" charset="77"/>
              </a:rPr>
              <a:t>Please </a:t>
            </a:r>
            <a:r>
              <a:rPr lang="en-GB" sz="1800" b="1" i="0" dirty="0">
                <a:solidFill>
                  <a:srgbClr val="FFFF00"/>
                </a:solidFill>
                <a:latin typeface="Univers LT Pro 45 Light" panose="020B0403020202020204" pitchFamily="34" charset="77"/>
              </a:rPr>
              <a:t>edit out non-relevant slides </a:t>
            </a:r>
            <a:r>
              <a:rPr lang="en-GB" sz="1800" b="0" i="0" dirty="0">
                <a:solidFill>
                  <a:schemeClr val="bg1"/>
                </a:solidFill>
                <a:latin typeface="Univers LT Pro 45 Light" panose="020B0403020202020204" pitchFamily="34" charset="77"/>
              </a:rPr>
              <a:t>or tasks before sharing with students. Please check the content works for your learners and feel free to add any content that would make the material more relevant to your setting. </a:t>
            </a:r>
          </a:p>
          <a:p>
            <a:pPr lvl="0"/>
            <a:endParaRPr lang="en-GB" sz="1800" b="0" i="0" dirty="0">
              <a:solidFill>
                <a:schemeClr val="bg1"/>
              </a:solidFill>
              <a:latin typeface="Univers LT Pro 45 Light" panose="020B0403020202020204" pitchFamily="34" charset="77"/>
            </a:endParaRPr>
          </a:p>
          <a:p>
            <a:pPr lvl="0"/>
            <a:r>
              <a:rPr lang="en-GB" sz="1800" b="0" i="0" dirty="0">
                <a:solidFill>
                  <a:schemeClr val="bg1"/>
                </a:solidFill>
                <a:latin typeface="Univers LT Pro 45 Light" panose="020B0403020202020204" pitchFamily="34" charset="77"/>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20/03/2023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icef.org.uk/rights-respecting-schools/the-rrsa/introducing-the-crc/" TargetMode="External"/><Relationship Id="rId2" Type="http://schemas.openxmlformats.org/officeDocument/2006/relationships/hyperlink" Target="https://www.nspcc.org.uk/keeping-children-safe/support-for-parents/" TargetMode="External"/><Relationship Id="rId1" Type="http://schemas.openxmlformats.org/officeDocument/2006/relationships/slideLayout" Target="../slideLayouts/slideLayout17.xml"/><Relationship Id="rId5" Type="http://schemas.openxmlformats.org/officeDocument/2006/relationships/hyperlink" Target="https://learning.nspcc.org.uk/media/1195/positive-parenting.pdf" TargetMode="External"/><Relationship Id="rId4" Type="http://schemas.openxmlformats.org/officeDocument/2006/relationships/hyperlink" Target="https://www.gov.uk/browse/benefits/families"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0.jpeg"/><Relationship Id="rId2" Type="http://schemas.openxmlformats.org/officeDocument/2006/relationships/video" Target="https://www.youtube.com/embed/CFi3w7ozIGY?feature=oembed" TargetMode="External"/><Relationship Id="rId1" Type="http://schemas.openxmlformats.org/officeDocument/2006/relationships/video" Target="https://www.youtube.com/embed/A7_f_W5scLU?feature=oembed" TargetMode="External"/><Relationship Id="rId6" Type="http://schemas.openxmlformats.org/officeDocument/2006/relationships/image" Target="../media/image19.jpeg"/><Relationship Id="rId5" Type="http://schemas.openxmlformats.org/officeDocument/2006/relationships/hyperlink" Target="https://www.actionforchildren.org.uk/our-work-and-impact/children-and-families/parenting-support/" TargetMode="External"/><Relationship Id="rId4" Type="http://schemas.openxmlformats.org/officeDocument/2006/relationships/hyperlink" Target="https://www.youtube.com/watch?v=CFi3w7ozIG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ideo" Target="https://www.youtube.com/embed/6pM8W0HvUMQ?feature=oembed" TargetMode="Externa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youtu.be/6pM8W0HvUMQ" TargetMode="External"/><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usborne.com/gb/all-about-families-9781474949071" TargetMode="External"/><Relationship Id="rId2" Type="http://schemas.openxmlformats.org/officeDocument/2006/relationships/slideLayout" Target="../slideLayouts/slideLayout14.xml"/><Relationship Id="rId1" Type="http://schemas.openxmlformats.org/officeDocument/2006/relationships/video" Target="https://www.youtube.com/embed/gMpecJKW0jM?feature=oembed" TargetMode="External"/><Relationship Id="rId5" Type="http://schemas.openxmlformats.org/officeDocument/2006/relationships/image" Target="../media/image18.jpeg"/><Relationship Id="rId4" Type="http://schemas.openxmlformats.org/officeDocument/2006/relationships/hyperlink" Target="https://www.youtube.com/watch?v=gMpecJKW0j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home-start.org.uk/" TargetMode="External"/><Relationship Id="rId2" Type="http://schemas.openxmlformats.org/officeDocument/2006/relationships/hyperlink" Target="https://www.childrensparliament.org.uk/wp-content/uploads/Childrens-Parliament-Rights-bases-approach-leaflet2019.pdf" TargetMode="External"/><Relationship Id="rId1" Type="http://schemas.openxmlformats.org/officeDocument/2006/relationships/slideLayout" Target="../slideLayouts/slideLayout15.xml"/><Relationship Id="rId5" Type="http://schemas.openxmlformats.org/officeDocument/2006/relationships/hyperlink" Target="https://www.unicef.org.uk/wp-content/uploads/2019/10/UNCRC_summary-1_1.pdf" TargetMode="External"/><Relationship Id="rId4" Type="http://schemas.openxmlformats.org/officeDocument/2006/relationships/hyperlink" Target="https://www.unicef.org.uk/rights-respecting-schools/resources/teaching-resources/guidance-assemblies-lessons/abcde-of-rights/"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unicef.org.uk/rights-respecting-schools/the-rrsa/introducing-the-crc/"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545840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0" y="4434357"/>
            <a:ext cx="73046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5987144" y="2137472"/>
            <a:ext cx="5945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833408" y="4434357"/>
            <a:ext cx="409960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6096000" y="2234074"/>
            <a:ext cx="5728157" cy="2062103"/>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Where else can parents, carers and families get access to support (as mentioned in Article 18)? This may be from a national charity such as the NSPCC – you can find </a:t>
            </a:r>
            <a:r>
              <a:rPr lang="en-GB" sz="1600" b="1"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more information here</a:t>
            </a:r>
            <a:r>
              <a:rPr lang="en-GB" sz="1600" b="0" i="0" dirty="0">
                <a:solidFill>
                  <a:srgbClr val="000000"/>
                </a:solidFill>
                <a:effectLst/>
                <a:latin typeface="Arial" panose="020B0604020202020204" pitchFamily="34" charset="0"/>
                <a:cs typeface="Arial" panose="020B0604020202020204" pitchFamily="34" charset="0"/>
              </a:rPr>
              <a:t> or from a local organisation. Carry out research on what support is available for parents in your area. Collate your findings in any way you choose (leaflet, video, presentation) and discuss how your school could signpost this information to families. </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641565" y="4626415"/>
            <a:ext cx="7304667"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Look at the wording of the last part of Article 5. (A summary of the CRC can be found </a:t>
            </a:r>
            <a:r>
              <a:rPr lang="en-GB" b="1"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b="0" i="0" dirty="0">
                <a:solidFill>
                  <a:schemeClr val="bg1"/>
                </a:solidFill>
                <a:effectLst/>
                <a:latin typeface="Arial" panose="020B0604020202020204" pitchFamily="34" charset="0"/>
                <a:cs typeface="Arial" panose="020B0604020202020204" pitchFamily="34" charset="0"/>
              </a:rPr>
              <a:t>.) As you grow up, your parents or carers should give you increasing independence in making decisions about your life. Create a timeline of what choices children make independently and how this changes over time. How can parents/carers and young people reach agreements around this? </a:t>
            </a:r>
            <a:endParaRPr lang="en-GB"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40604" y="2204049"/>
            <a:ext cx="5234677" cy="2031325"/>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Parents and carers have a right to support from the government to help them bring up their children. Do some research to find out what the government does to offer support to families, including financial support. You could start by looking </a:t>
            </a:r>
            <a:r>
              <a:rPr lang="en-GB" sz="1800" b="1" i="0"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GB" sz="1800" b="0" i="0" dirty="0">
                <a:solidFill>
                  <a:schemeClr val="bg1"/>
                </a:solidFill>
                <a:effectLst/>
                <a:latin typeface="Arial" panose="020B0604020202020204" pitchFamily="34" charset="0"/>
                <a:cs typeface="Arial" panose="020B0604020202020204" pitchFamily="34" charset="0"/>
              </a:rPr>
              <a:t>. What else could be done to support families? </a:t>
            </a:r>
            <a:endParaRPr lang="en-GB"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059058" y="4626415"/>
            <a:ext cx="3648304" cy="1708160"/>
          </a:xfrm>
          <a:prstGeom prst="rect">
            <a:avLst/>
          </a:prstGeom>
          <a:noFill/>
        </p:spPr>
        <p:txBody>
          <a:bodyPr wrap="square" rtlCol="0">
            <a:spAutoFit/>
          </a:bodyPr>
          <a:lstStyle/>
          <a:p>
            <a:pPr algn="ctr"/>
            <a:r>
              <a:rPr lang="en-GB" sz="1500" b="0" i="0" dirty="0">
                <a:effectLst/>
                <a:latin typeface="Arial" panose="020B0604020202020204" pitchFamily="34" charset="0"/>
                <a:cs typeface="Arial" panose="020B0604020202020204" pitchFamily="34" charset="0"/>
              </a:rPr>
              <a:t>This </a:t>
            </a:r>
            <a:r>
              <a:rPr lang="en-GB" sz="1500" b="1" i="0"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Positive Parenting Guide</a:t>
            </a:r>
            <a:r>
              <a:rPr lang="en-GB" sz="1500" b="0" i="0"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GB" sz="1500" b="0" i="0" dirty="0">
                <a:effectLst/>
                <a:latin typeface="Arial" panose="020B0604020202020204" pitchFamily="34" charset="0"/>
                <a:cs typeface="Arial" panose="020B0604020202020204" pitchFamily="34" charset="0"/>
              </a:rPr>
              <a:t>created by the NSPCC is an example of advice to parents. As a young person, do you think this is good advice? Can you add any links to Articles 5, 18 or other rights to the guide? Create your own parenting guide that links to articles from the CRC. </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39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9957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6786458"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5524500" y="2137472"/>
            <a:ext cx="640851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315200" y="4434357"/>
            <a:ext cx="461781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528740" y="2205346"/>
            <a:ext cx="3091281" cy="2062103"/>
          </a:xfrm>
          <a:prstGeom prst="rect">
            <a:avLst/>
          </a:prstGeom>
          <a:noFill/>
        </p:spPr>
        <p:txBody>
          <a:bodyPr wrap="square" rtlCol="0">
            <a:spAutoFit/>
          </a:bodyPr>
          <a:lstStyle/>
          <a:p>
            <a:pPr algn="ctr"/>
            <a:r>
              <a:rPr lang="en-GB" sz="1600" i="0" dirty="0">
                <a:effectLst/>
                <a:latin typeface="Arial" panose="020B0604020202020204" pitchFamily="34" charset="0"/>
                <a:cs typeface="Arial" panose="020B0604020202020204" pitchFamily="34" charset="0"/>
              </a:rPr>
              <a:t>In the CRC, parents and carers are also ‘rights holders’ alongside children. </a:t>
            </a:r>
            <a:r>
              <a:rPr lang="en-GB" sz="1600" b="1" i="0"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This video </a:t>
            </a:r>
            <a:r>
              <a:rPr lang="en-GB" sz="1600" i="0" dirty="0">
                <a:effectLst/>
                <a:latin typeface="Arial" panose="020B0604020202020204" pitchFamily="34" charset="0"/>
                <a:cs typeface="Arial" panose="020B0604020202020204" pitchFamily="34" charset="0"/>
              </a:rPr>
              <a:t>from Queen’s University Belfast explains this. After watching have a discussion about the role of parents and carers in relation to children’s rights. </a:t>
            </a:r>
            <a:endParaRPr lang="en-GB"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785990" y="4470105"/>
            <a:ext cx="6129087" cy="2062103"/>
          </a:xfrm>
          <a:prstGeom prst="rect">
            <a:avLst/>
          </a:prstGeom>
          <a:noFill/>
        </p:spPr>
        <p:txBody>
          <a:bodyPr wrap="square" rtlCol="0">
            <a:spAutoFit/>
          </a:bodyPr>
          <a:lstStyle/>
          <a:p>
            <a:pPr algn="ctr"/>
            <a:r>
              <a:rPr lang="en-GB" sz="1600" i="0" dirty="0">
                <a:solidFill>
                  <a:schemeClr val="bg1"/>
                </a:solidFill>
                <a:effectLst/>
                <a:latin typeface="Arial" panose="020B0604020202020204" pitchFamily="34" charset="0"/>
                <a:cs typeface="Arial" panose="020B0604020202020204" pitchFamily="34" charset="0"/>
              </a:rPr>
              <a:t>Some families face very difficult challenges, and parents or carers may end up not doing the best for their children. </a:t>
            </a: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i="0" dirty="0">
                <a:solidFill>
                  <a:schemeClr val="bg1"/>
                </a:solidFill>
                <a:effectLst/>
                <a:latin typeface="Arial" panose="020B0604020202020204" pitchFamily="34" charset="0"/>
                <a:cs typeface="Arial" panose="020B0604020202020204" pitchFamily="34" charset="0"/>
              </a:rPr>
              <a:t>How can young people in your school speak up if this is happening in their family? What support is available? </a:t>
            </a:r>
          </a:p>
          <a:p>
            <a:pPr algn="ctr"/>
            <a:endParaRPr lang="en-GB" sz="1600" i="0" dirty="0">
              <a:solidFill>
                <a:schemeClr val="bg1"/>
              </a:solidFill>
              <a:effectLst/>
              <a:latin typeface="Arial" panose="020B0604020202020204" pitchFamily="34" charset="0"/>
              <a:cs typeface="Arial" panose="020B0604020202020204" pitchFamily="34" charset="0"/>
            </a:endParaRPr>
          </a:p>
          <a:p>
            <a:pPr algn="ctr"/>
            <a:r>
              <a:rPr lang="en-GB" sz="1600" i="0" dirty="0">
                <a:solidFill>
                  <a:schemeClr val="bg1"/>
                </a:solidFill>
                <a:effectLst/>
                <a:latin typeface="Arial" panose="020B0604020202020204" pitchFamily="34" charset="0"/>
                <a:cs typeface="Arial" panose="020B0604020202020204" pitchFamily="34" charset="0"/>
              </a:rPr>
              <a:t>Discuss in class and then feedback to your school’s Senior Leadership Team about strengths and areas for improvement.  </a:t>
            </a:r>
            <a:endParaRPr lang="en-GB"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752578" y="2305280"/>
            <a:ext cx="3322412"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Watch </a:t>
            </a:r>
            <a:r>
              <a:rPr lang="en-GB" sz="1600" b="1" i="0"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this short video</a:t>
            </a:r>
            <a:r>
              <a:rPr lang="en-GB" sz="1600" b="0" i="0" dirty="0">
                <a:solidFill>
                  <a:schemeClr val="bg1"/>
                </a:solidFill>
                <a:effectLst/>
                <a:latin typeface="Arial" panose="020B0604020202020204" pitchFamily="34" charset="0"/>
                <a:cs typeface="Arial" panose="020B0604020202020204" pitchFamily="34" charset="0"/>
              </a:rPr>
              <a:t> about the work Action for Children, a national charity, does to support parents when they are facing challenges. Discuss some of the issues it raises. How does it relate to Article 18?   </a:t>
            </a:r>
            <a:endParaRPr lang="en-GB" sz="1400" dirty="0">
              <a:solidFill>
                <a:schemeClr val="bg1"/>
              </a:solidFill>
              <a:latin typeface="Arial" panose="020B0604020202020204" pitchFamily="34" charset="0"/>
              <a:cs typeface="Arial" panose="020B0604020202020204" pitchFamily="34" charset="0"/>
            </a:endParaRPr>
          </a:p>
        </p:txBody>
      </p:sp>
      <p:pic>
        <p:nvPicPr>
          <p:cNvPr id="10" name="Online Media 9" title="&quot;I went from single man to single parent overnight&quot; - Lee &amp; Warren's story">
            <a:hlinkClick r:id="" action="ppaction://media"/>
            <a:extLst>
              <a:ext uri="{FF2B5EF4-FFF2-40B4-BE49-F238E27FC236}">
                <a16:creationId xmlns:a16="http://schemas.microsoft.com/office/drawing/2014/main" id="{603D31FA-75BA-B7C2-8371-F9461DCFEBC8}"/>
              </a:ext>
            </a:extLst>
          </p:cNvPr>
          <p:cNvPicPr>
            <a:picLocks noRot="1" noChangeAspect="1"/>
          </p:cNvPicPr>
          <p:nvPr>
            <a:videoFile r:link="rId1"/>
          </p:nvPr>
        </p:nvPicPr>
        <p:blipFill>
          <a:blip r:embed="rId6"/>
          <a:stretch>
            <a:fillRect/>
          </a:stretch>
        </p:blipFill>
        <p:spPr>
          <a:xfrm>
            <a:off x="9234002" y="2369863"/>
            <a:ext cx="2540000" cy="1435100"/>
          </a:xfrm>
          <a:prstGeom prst="rect">
            <a:avLst/>
          </a:prstGeom>
        </p:spPr>
      </p:pic>
      <p:pic>
        <p:nvPicPr>
          <p:cNvPr id="12" name="Online Media 11" title="UNCRC (part 2): Who is who?">
            <a:hlinkClick r:id="" action="ppaction://media"/>
            <a:extLst>
              <a:ext uri="{FF2B5EF4-FFF2-40B4-BE49-F238E27FC236}">
                <a16:creationId xmlns:a16="http://schemas.microsoft.com/office/drawing/2014/main" id="{7F461000-268B-DE47-0F41-A798C6B36B48}"/>
              </a:ext>
            </a:extLst>
          </p:cNvPr>
          <p:cNvPicPr>
            <a:picLocks noRot="1" noChangeAspect="1"/>
          </p:cNvPicPr>
          <p:nvPr>
            <a:videoFile r:link="rId2"/>
          </p:nvPr>
        </p:nvPicPr>
        <p:blipFill>
          <a:blip r:embed="rId7"/>
          <a:stretch>
            <a:fillRect/>
          </a:stretch>
        </p:blipFill>
        <p:spPr>
          <a:xfrm>
            <a:off x="3620021" y="2305280"/>
            <a:ext cx="1674602" cy="946150"/>
          </a:xfrm>
          <a:prstGeom prst="rect">
            <a:avLst/>
          </a:prstGeom>
        </p:spPr>
      </p:pic>
      <p:sp>
        <p:nvSpPr>
          <p:cNvPr id="13" name="TextBox 12">
            <a:extLst>
              <a:ext uri="{FF2B5EF4-FFF2-40B4-BE49-F238E27FC236}">
                <a16:creationId xmlns:a16="http://schemas.microsoft.com/office/drawing/2014/main" id="{ACC47CDD-ED01-6F48-E97A-7B47604EECF4}"/>
              </a:ext>
            </a:extLst>
          </p:cNvPr>
          <p:cNvSpPr txBox="1"/>
          <p:nvPr/>
        </p:nvSpPr>
        <p:spPr>
          <a:xfrm>
            <a:off x="7639050" y="4539535"/>
            <a:ext cx="3970112"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You may or may not wish to become a parent when you are older - how does school prepare students for the responsibility of being a parent or carer? What rights would matter to you most? Work together to show this as a mind map and share with your teachers.   </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video>
              <p:cMediaNode vol="80000">
                <p:cTn id="17" fill="hold" display="0">
                  <p:stCondLst>
                    <p:cond delay="indefinite"/>
                  </p:stCondLst>
                </p:cTn>
                <p:tgtEl>
                  <p:spTgt spid="12"/>
                </p:tgtEl>
              </p:cMediaNode>
            </p:video>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526397"/>
            <a:ext cx="5305425" cy="705904"/>
          </a:xfrm>
        </p:spPr>
        <p:txBody>
          <a:bodyPr/>
          <a:lstStyle/>
          <a:p>
            <a:r>
              <a:rPr lang="en-GB" sz="1800" dirty="0">
                <a:latin typeface="Arial" panose="020B0604020202020204" pitchFamily="34" charset="0"/>
                <a:cs typeface="Arial" panose="020B0604020202020204" pitchFamily="34" charset="0"/>
              </a:rPr>
              <a:t>Find some quiet time... give yourself some space. Take a couple of minutes to think about these questions.</a:t>
            </a:r>
            <a:endParaRPr lang="en-US"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450992"/>
            <a:ext cx="5437030" cy="3743324"/>
          </a:xfrm>
        </p:spPr>
        <p:txBody>
          <a:bodyPr>
            <a:normAutofit/>
          </a:bodyPr>
          <a:lstStyle/>
          <a:p>
            <a:pPr algn="l" rtl="0" fontAlgn="base"/>
            <a:r>
              <a:rPr lang="en-GB" dirty="0">
                <a:solidFill>
                  <a:srgbClr val="000000"/>
                </a:solidFill>
                <a:effectLst/>
                <a:latin typeface="Arial" panose="020B0604020202020204" pitchFamily="34" charset="0"/>
                <a:cs typeface="Arial" panose="020B0604020202020204" pitchFamily="34" charset="0"/>
              </a:rPr>
              <a:t>Think about the people you know who are parents or carers…</a:t>
            </a:r>
          </a:p>
          <a:p>
            <a:pPr algn="l" rtl="0" fontAlgn="base"/>
            <a:r>
              <a:rPr lang="en-GB" dirty="0">
                <a:solidFill>
                  <a:srgbClr val="000000"/>
                </a:solidFill>
                <a:effectLst/>
                <a:latin typeface="Arial" panose="020B0604020202020204" pitchFamily="34" charset="0"/>
                <a:cs typeface="Arial" panose="020B0604020202020204" pitchFamily="34" charset="0"/>
              </a:rPr>
              <a:t>Do you think it’s sometimes challenging or difficult to be a parent or carer? What sort of things might make it difficult?</a:t>
            </a:r>
          </a:p>
          <a:p>
            <a:pPr algn="l" rtl="0" fontAlgn="base"/>
            <a:r>
              <a:rPr lang="en-GB" dirty="0">
                <a:solidFill>
                  <a:srgbClr val="000000"/>
                </a:solidFill>
                <a:effectLst/>
                <a:latin typeface="Arial" panose="020B0604020202020204" pitchFamily="34" charset="0"/>
                <a:cs typeface="Arial" panose="020B0604020202020204" pitchFamily="34" charset="0"/>
              </a:rPr>
              <a:t>What are the positives of being a parent or carer? </a:t>
            </a:r>
          </a:p>
          <a:p>
            <a:pPr algn="l" rtl="0" fontAlgn="base"/>
            <a:r>
              <a:rPr lang="en-GB">
                <a:solidFill>
                  <a:srgbClr val="000000"/>
                </a:solidFill>
                <a:effectLst/>
                <a:latin typeface="Arial" panose="020B0604020202020204" pitchFamily="34" charset="0"/>
                <a:cs typeface="Arial" panose="020B0604020202020204" pitchFamily="34" charset="0"/>
              </a:rPr>
              <a:t>How </a:t>
            </a:r>
            <a:r>
              <a:rPr lang="en-GB" dirty="0">
                <a:solidFill>
                  <a:srgbClr val="000000"/>
                </a:solidFill>
                <a:effectLst/>
                <a:latin typeface="Arial" panose="020B0604020202020204" pitchFamily="34" charset="0"/>
                <a:cs typeface="Arial" panose="020B0604020202020204" pitchFamily="34" charset="0"/>
              </a:rPr>
              <a:t>do you show appreciation to the adults who support you in your home and family?</a:t>
            </a:r>
          </a:p>
          <a:p>
            <a:pPr marL="0" indent="0" algn="l" rtl="0" fontAlgn="base">
              <a:buNone/>
            </a:pPr>
            <a:r>
              <a:rPr lang="en-GB" b="0" dirty="0">
                <a:solidFill>
                  <a:srgbClr val="000000"/>
                </a:solidFill>
                <a:effectLst/>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56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F6F1-CA81-DB4E-AAF1-DEADC82DDBB4}"/>
              </a:ext>
            </a:extLst>
          </p:cNvPr>
          <p:cNvSpPr>
            <a:spLocks noGrp="1"/>
          </p:cNvSpPr>
          <p:nvPr>
            <p:ph type="ctrTitle"/>
          </p:nvPr>
        </p:nvSpPr>
        <p:spPr>
          <a:xfrm>
            <a:off x="296867" y="5796988"/>
            <a:ext cx="3696909" cy="744407"/>
          </a:xfrm>
        </p:spPr>
        <p:txBody>
          <a:bodyPr/>
          <a:lstStyle/>
          <a:p>
            <a:r>
              <a:rPr lang="en-US" sz="3800" dirty="0">
                <a:latin typeface="Arial Black" panose="020B0A04020102020204" pitchFamily="34" charset="0"/>
              </a:rPr>
              <a:t>THANK YOU</a:t>
            </a:r>
          </a:p>
        </p:txBody>
      </p:sp>
    </p:spTree>
    <p:extLst>
      <p:ext uri="{BB962C8B-B14F-4D97-AF65-F5344CB8AC3E}">
        <p14:creationId xmlns:p14="http://schemas.microsoft.com/office/powerpoint/2010/main" val="171546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40" y="1624939"/>
            <a:ext cx="5444200" cy="4490853"/>
          </a:xfrm>
        </p:spPr>
        <p:txBody>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Articles 5 &amp; 18</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Exploring Article 5 &amp; 18</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6, 7 &amp; 8</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9, 10 &amp; 11</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12</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0" y="538834"/>
            <a:ext cx="4293479" cy="699404"/>
          </a:xfrm>
        </p:spPr>
        <p:txBody>
          <a:bodyPr/>
          <a:lstStyle/>
          <a:p>
            <a:r>
              <a:rPr lang="en-US" sz="2000" dirty="0">
                <a:latin typeface="Arial Black" panose="020B0A04020102020204" pitchFamily="34" charset="0"/>
              </a:rPr>
              <a:t>INTRODUCING ARTICLES 5 &amp; 18</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1" y="708932"/>
            <a:ext cx="5305425" cy="259486"/>
          </a:xfrm>
        </p:spPr>
        <p:txBody>
          <a:bodyPr/>
          <a:lstStyle/>
          <a:p>
            <a:r>
              <a:rPr lang="en-US" dirty="0">
                <a:latin typeface="Arial Black" panose="020B0A04020102020204" pitchFamily="34" charset="0"/>
              </a:rPr>
              <a:t>Parental Responsibility</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1178576"/>
            <a:ext cx="5148399" cy="2568966"/>
          </a:xfrm>
        </p:spPr>
        <p:txBody>
          <a:bodyPr>
            <a:noAutofit/>
          </a:bodyPr>
          <a:lstStyle/>
          <a:p>
            <a:pPr algn="l" rtl="0" fontAlgn="base"/>
            <a:r>
              <a:rPr lang="en-GB" sz="1300" b="1" i="0" dirty="0">
                <a:solidFill>
                  <a:srgbClr val="FFFF00"/>
                </a:solidFill>
                <a:effectLst/>
                <a:latin typeface="Arial" panose="020B0604020202020204" pitchFamily="34" charset="0"/>
                <a:cs typeface="Arial" panose="020B0604020202020204" pitchFamily="34" charset="0"/>
              </a:rPr>
              <a:t>Article 5 (parental guidance and a child’s evolving capacities): </a:t>
            </a:r>
            <a:r>
              <a:rPr lang="en-GB" sz="1300" i="0" dirty="0">
                <a:effectLst/>
                <a:latin typeface="Arial" panose="020B0604020202020204" pitchFamily="34" charset="0"/>
                <a:cs typeface="Arial" panose="020B0604020202020204" pitchFamily="34" charset="0"/>
              </a:rPr>
              <a:t>Governments must respect the rights and responsibilities of parents and carers to provide guidance and direction to their child as they grow up, so that they fully enjoy their rights. This must be done in a way that recognises the child’s increasing capacity to make their own choices.</a:t>
            </a:r>
          </a:p>
          <a:p>
            <a:pPr algn="l" rtl="0" fontAlgn="base"/>
            <a:r>
              <a:rPr lang="en-GB" sz="1300" b="1" i="0" dirty="0">
                <a:solidFill>
                  <a:srgbClr val="FFFF00"/>
                </a:solidFill>
                <a:effectLst/>
                <a:latin typeface="Arial" panose="020B0604020202020204" pitchFamily="34" charset="0"/>
                <a:cs typeface="Arial" panose="020B0604020202020204" pitchFamily="34" charset="0"/>
              </a:rPr>
              <a:t>Article 18 (parental responsibilities and state assistance): </a:t>
            </a:r>
            <a:r>
              <a:rPr lang="en-GB" sz="1300" i="0" dirty="0">
                <a:effectLst/>
                <a:latin typeface="Arial" panose="020B0604020202020204" pitchFamily="34" charset="0"/>
                <a:cs typeface="Arial" panose="020B0604020202020204" pitchFamily="34" charset="0"/>
              </a:rPr>
              <a:t>Both parents (or legal guardians) share responsibility for bringing up their child and parents and carers should always consider what is best for the child. Governments must support parents and legal carers by creating support services for children and giving parents the help they need to raise their children.  </a:t>
            </a: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i="0" dirty="0">
                <a:solidFill>
                  <a:srgbClr val="030303"/>
                </a:solidFill>
                <a:effectLst/>
                <a:latin typeface="Arial" panose="020B0604020202020204" pitchFamily="34" charset="0"/>
                <a:cs typeface="Arial" panose="020B0604020202020204" pitchFamily="34" charset="0"/>
              </a:rPr>
              <a:t>Jenny Price, RRSA Professional Adviser, </a:t>
            </a:r>
            <a:r>
              <a:rPr lang="en-GB" sz="1600" dirty="0">
                <a:latin typeface="Arial" panose="020B0604020202020204" pitchFamily="34" charset="0"/>
                <a:cs typeface="Arial" panose="020B0604020202020204" pitchFamily="34" charset="0"/>
              </a:rPr>
              <a:t>introduces Articles 5 &amp; 18</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8" name="Graphic 7">
            <a:extLst>
              <a:ext uri="{FF2B5EF4-FFF2-40B4-BE49-F238E27FC236}">
                <a16:creationId xmlns:a16="http://schemas.microsoft.com/office/drawing/2014/main" id="{ECAAB86A-E67C-45D6-7A13-226BCA8ECC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6401" y="3747542"/>
            <a:ext cx="1283533" cy="1711378"/>
          </a:xfrm>
          <a:prstGeom prst="rect">
            <a:avLst/>
          </a:prstGeom>
        </p:spPr>
      </p:pic>
      <p:pic>
        <p:nvPicPr>
          <p:cNvPr id="9" name="Graphic 8">
            <a:extLst>
              <a:ext uri="{FF2B5EF4-FFF2-40B4-BE49-F238E27FC236}">
                <a16:creationId xmlns:a16="http://schemas.microsoft.com/office/drawing/2014/main" id="{2FFA12DD-6531-644F-F07A-AE29910D91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70437" y="3747542"/>
            <a:ext cx="1283534" cy="1711378"/>
          </a:xfrm>
          <a:prstGeom prst="rect">
            <a:avLst/>
          </a:prstGeom>
        </p:spPr>
      </p:pic>
      <p:pic>
        <p:nvPicPr>
          <p:cNvPr id="10" name="Online Media 9" title="Jenny Price, Professional Adviser introduces Articles 5 &amp; 18">
            <a:hlinkClick r:id="" action="ppaction://media"/>
            <a:extLst>
              <a:ext uri="{FF2B5EF4-FFF2-40B4-BE49-F238E27FC236}">
                <a16:creationId xmlns:a16="http://schemas.microsoft.com/office/drawing/2014/main" id="{057AC8D3-3F4D-D3EA-FC4F-FA0ADD4A58AF}"/>
              </a:ext>
            </a:extLst>
          </p:cNvPr>
          <p:cNvPicPr>
            <a:picLocks noRot="1" noChangeAspect="1"/>
          </p:cNvPicPr>
          <p:nvPr>
            <a:videoFile r:link="rId1"/>
          </p:nvPr>
        </p:nvPicPr>
        <p:blipFill>
          <a:blip r:embed="rId9"/>
          <a:stretch>
            <a:fillRect/>
          </a:stretch>
        </p:blipFill>
        <p:spPr>
          <a:xfrm>
            <a:off x="793646" y="2678490"/>
            <a:ext cx="4307265" cy="2433605"/>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2" y="497481"/>
            <a:ext cx="3894538" cy="921003"/>
          </a:xfrm>
        </p:spPr>
        <p:txBody>
          <a:bodyPr/>
          <a:lstStyle/>
          <a:p>
            <a:r>
              <a:rPr lang="en-US" sz="2800" dirty="0">
                <a:latin typeface="Arial Black" panose="020B0A04020102020204" pitchFamily="34" charset="0"/>
              </a:rPr>
              <a:t>EXPLORING ARTICLES 5 &amp; 18</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4340579"/>
            <a:ext cx="5484651" cy="224238"/>
          </a:xfrm>
        </p:spPr>
        <p:txBody>
          <a:bodyPr/>
          <a:lstStyle/>
          <a:p>
            <a:r>
              <a:rPr lang="en-US" dirty="0">
                <a:latin typeface="Arial Black" panose="020B0A040201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p:txBody>
          <a:bodyPr>
            <a:normAutofit lnSpcReduction="10000"/>
          </a:bodyPr>
          <a:lstStyle/>
          <a:p>
            <a:r>
              <a:rPr lang="en-GB" sz="1800" b="1" dirty="0">
                <a:effectLst/>
                <a:latin typeface="Arial" panose="020B0604020202020204" pitchFamily="34" charset="0"/>
                <a:ea typeface="Arial" panose="020B0604020202020204" pitchFamily="34" charset="0"/>
                <a:cs typeface="Times New Roman" panose="02020603050405020304" pitchFamily="18" charset="0"/>
              </a:rPr>
              <a:t>Articles 5 and 18 are all about the job of parents and carers in the upbringing of children and young people.</a:t>
            </a:r>
          </a:p>
          <a:p>
            <a:r>
              <a:rPr lang="en-GB" sz="1800" b="1" dirty="0">
                <a:solidFill>
                  <a:srgbClr val="00AEEF"/>
                </a:solidFill>
                <a:effectLst/>
                <a:latin typeface="Arial" panose="020B0604020202020204" pitchFamily="34" charset="0"/>
                <a:ea typeface="Arial" panose="020B0604020202020204" pitchFamily="34" charset="0"/>
                <a:cs typeface="Times New Roman" panose="02020603050405020304" pitchFamily="18" charset="0"/>
              </a:rPr>
              <a:t>What are some of the important things that carers and parents do for children?</a:t>
            </a:r>
            <a:endParaRPr lang="en-GB" sz="1800" dirty="0">
              <a:solidFill>
                <a:srgbClr val="00AEE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0" y="428037"/>
            <a:ext cx="6573517" cy="599098"/>
          </a:xfrm>
        </p:spPr>
        <p:txBody>
          <a:bodyPr/>
          <a:lstStyle/>
          <a:p>
            <a:r>
              <a:rPr lang="en-US" sz="2800" dirty="0">
                <a:latin typeface="Arial Black" panose="020B0A04020102020204" pitchFamily="34" charset="0"/>
              </a:rPr>
              <a:t>EXPLORING ARTICLES 5 &amp; 18</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300221"/>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72186"/>
            <a:ext cx="10781620" cy="346471"/>
          </a:xfrm>
        </p:spPr>
        <p:txBody>
          <a:bodyPr>
            <a:normAutofit/>
          </a:bodyPr>
          <a:lstStyle/>
          <a:p>
            <a:r>
              <a:rPr lang="en-US" sz="18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64487"/>
            <a:ext cx="11453814" cy="3898163"/>
          </a:xfrm>
        </p:spPr>
        <p:txBody>
          <a:bodyPr numCol="2">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Provide you with a home.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Care for you and show you love.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Provide food and clothes.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Set you a good example.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Help you to become independent.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Give you emotional support.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Support your learning and going to school.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Make sure you have opportunities to be fit and healthy.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Prepare you for adult life.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Share their culture and identity and beliefs and values with you.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Allow you to be yourself.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Help you to enjoy all of your rights!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840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603398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562724" y="4434357"/>
            <a:ext cx="5370289"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264541" y="2335172"/>
            <a:ext cx="4468761" cy="1200329"/>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Role play ‘parenting’ by looking after a doll or teddy to explore together what a child needs and how adults can provide what is needed. </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713107" y="2215957"/>
            <a:ext cx="3696055" cy="2031325"/>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cs typeface="Arial" panose="020B0604020202020204" pitchFamily="34" charset="0"/>
              </a:rPr>
              <a:t>Read a book about families from your class library such as </a:t>
            </a:r>
            <a:r>
              <a:rPr lang="en-GB" b="1"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‘All About Families’ </a:t>
            </a:r>
            <a:r>
              <a:rPr lang="en-GB" b="0" i="0" dirty="0">
                <a:solidFill>
                  <a:srgbClr val="000000"/>
                </a:solidFill>
                <a:effectLst/>
                <a:latin typeface="Arial" panose="020B0604020202020204" pitchFamily="34" charset="0"/>
                <a:cs typeface="Arial" panose="020B0604020202020204" pitchFamily="34" charset="0"/>
              </a:rPr>
              <a:t>or watch </a:t>
            </a:r>
            <a:r>
              <a:rPr lang="en-GB" b="1" i="0"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this video</a:t>
            </a:r>
            <a:r>
              <a:rPr lang="en-GB" b="0" i="0" dirty="0">
                <a:solidFill>
                  <a:srgbClr val="000000"/>
                </a:solidFill>
                <a:effectLst/>
                <a:latin typeface="Arial" panose="020B0604020202020204" pitchFamily="34" charset="0"/>
                <a:cs typeface="Arial" panose="020B0604020202020204" pitchFamily="34" charset="0"/>
              </a:rPr>
              <a:t> of ‘The Family Book’ and use this as a starter for a conversation about the role of parents and carers in family life.  </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713107" y="4771442"/>
            <a:ext cx="5649906" cy="1477328"/>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Create a display in class to show how the actions of parents and carers help children to enjoy lots of different rights. You could start with giving them their name and registering their birth, Article 7. </a:t>
            </a:r>
          </a:p>
          <a:p>
            <a:pPr algn="ctr"/>
            <a:r>
              <a:rPr lang="en-GB" sz="1800" b="0" i="0" dirty="0">
                <a:solidFill>
                  <a:srgbClr val="000000"/>
                </a:solidFill>
                <a:effectLst/>
                <a:latin typeface="Arial" panose="020B0604020202020204" pitchFamily="34" charset="0"/>
                <a:cs typeface="Arial" panose="020B0604020202020204" pitchFamily="34" charset="0"/>
              </a:rPr>
              <a:t>What other rights can you think of?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6878808" y="4771442"/>
            <a:ext cx="4854494" cy="1323439"/>
          </a:xfrm>
          <a:prstGeom prst="rect">
            <a:avLst/>
          </a:prstGeom>
          <a:noFill/>
        </p:spPr>
        <p:txBody>
          <a:bodyPr wrap="square" rtlCol="0">
            <a:spAutoFit/>
          </a:bodyPr>
          <a:lstStyle/>
          <a:p>
            <a:pPr algn="ctr"/>
            <a:r>
              <a:rPr lang="en-GB" sz="2000" b="0" i="0" dirty="0">
                <a:solidFill>
                  <a:schemeClr val="bg1"/>
                </a:solidFill>
                <a:effectLst/>
                <a:latin typeface="Arial" panose="020B0604020202020204" pitchFamily="34" charset="0"/>
                <a:cs typeface="Arial" panose="020B0604020202020204" pitchFamily="34" charset="0"/>
              </a:rPr>
              <a:t>Write a thank you card to a parent or carer who has looked after you and helped you with choices that matter to you.  </a:t>
            </a:r>
            <a:endParaRPr lang="en-GB" sz="1600" dirty="0">
              <a:solidFill>
                <a:schemeClr val="bg1"/>
              </a:solidFill>
              <a:latin typeface="Arial" panose="020B0604020202020204" pitchFamily="34" charset="0"/>
              <a:cs typeface="Arial" panose="020B0604020202020204" pitchFamily="34" charset="0"/>
            </a:endParaRPr>
          </a:p>
        </p:txBody>
      </p:sp>
      <p:pic>
        <p:nvPicPr>
          <p:cNvPr id="13" name="Online Media 12" title="THE FAMILY BOOK | CHILDREN'S BOOK READ ALOUD | STORYTIME READ ALOUD BOOKS">
            <a:hlinkClick r:id="" action="ppaction://media"/>
            <a:extLst>
              <a:ext uri="{FF2B5EF4-FFF2-40B4-BE49-F238E27FC236}">
                <a16:creationId xmlns:a16="http://schemas.microsoft.com/office/drawing/2014/main" id="{D16897F8-463C-86AD-AE87-1D62FC9CA018}"/>
              </a:ext>
            </a:extLst>
          </p:cNvPr>
          <p:cNvPicPr>
            <a:picLocks noRot="1" noChangeAspect="1"/>
          </p:cNvPicPr>
          <p:nvPr>
            <a:videoFile r:link="rId1"/>
          </p:nvPr>
        </p:nvPicPr>
        <p:blipFill>
          <a:blip r:embed="rId5"/>
          <a:stretch>
            <a:fillRect/>
          </a:stretch>
        </p:blipFill>
        <p:spPr>
          <a:xfrm>
            <a:off x="4509916" y="2329171"/>
            <a:ext cx="2052808" cy="1159837"/>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44623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4991099" y="2151631"/>
            <a:ext cx="694191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570153" y="4511740"/>
            <a:ext cx="6547090" cy="2031325"/>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If you felt that your parents or carers were not protecting and upholding your rights – do you know what you should do and who you can contact to get help? With your class, discuss all the different things you can do and people you can contact for help. Create a display or a short presentation (or video) to share at an assembly to make sure everyone in your school knows who the trusted adults are in and out of school.  </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321998" y="4602165"/>
            <a:ext cx="4442291"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It is important that parents and carers know and understand your rights, but also their role in helping you access your rights appropriately. Create an information leaflet for parents and carers to share your knowledge of rights and to help them understand what they should be doing to respect and protect your rights. </a:t>
            </a:r>
            <a:endParaRPr lang="en-GB" sz="1400" b="1" dirty="0">
              <a:solidFill>
                <a:srgbClr val="00AEE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5116893" y="2374400"/>
            <a:ext cx="6690326" cy="1754326"/>
          </a:xfrm>
          <a:prstGeom prst="rect">
            <a:avLst/>
          </a:prstGeom>
          <a:noFill/>
        </p:spPr>
        <p:txBody>
          <a:bodyPr wrap="square" lIns="91440" tIns="45720" rIns="91440" bIns="45720" rtlCol="0" anchor="t">
            <a:spAutoFit/>
          </a:bodyPr>
          <a:lstStyle/>
          <a:p>
            <a:pPr algn="ctr"/>
            <a:r>
              <a:rPr lang="en-GB" sz="1800" b="0" i="0" dirty="0">
                <a:solidFill>
                  <a:srgbClr val="000000"/>
                </a:solidFill>
                <a:effectLst/>
                <a:latin typeface="Arial"/>
                <a:cs typeface="Arial"/>
              </a:rPr>
              <a:t>If you have class charters in your school, check to see if all charters have actions for the adults as ‘duty bearers’ as well as for you as the ‘rights holders’. If you had a rights charter at home, what rights would you choose and what actions could be included for parents or carers? Design one for home and share it with your parents or carers.   </a:t>
            </a:r>
            <a:endParaRPr lang="en-GB" sz="1400" dirty="0">
              <a:latin typeface="Arial"/>
              <a:cs typeface="Arial"/>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668321" y="2264856"/>
            <a:ext cx="4183200"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As you grow up, your parents or carers may give you more opportunities to make decisions about your life. Create a timeline of what choices you can make independently and how this changes over time. What choices can you make now that you couldn't when you were younger?  </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245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697950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7508243" y="2137472"/>
            <a:ext cx="44247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281130" y="4485876"/>
            <a:ext cx="4568376" cy="2031325"/>
          </a:xfrm>
          <a:prstGeom prst="rect">
            <a:avLst/>
          </a:prstGeom>
          <a:noFill/>
        </p:spPr>
        <p:txBody>
          <a:bodyPr wrap="square" rtlCol="0">
            <a:spAutoFit/>
          </a:bodyPr>
          <a:lstStyle/>
          <a:p>
            <a:pPr algn="ctr"/>
            <a:r>
              <a:rPr lang="en-GB" i="0" dirty="0">
                <a:effectLst/>
                <a:latin typeface="Arial" panose="020B0604020202020204" pitchFamily="34" charset="0"/>
                <a:cs typeface="Arial" panose="020B0604020202020204" pitchFamily="34" charset="0"/>
              </a:rPr>
              <a:t>The Scottish charity, Children’s Parliament, created a </a:t>
            </a:r>
            <a:r>
              <a:rPr lang="en-GB" b="1"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leaflet</a:t>
            </a:r>
            <a:r>
              <a:rPr lang="en-GB" i="0" dirty="0">
                <a:effectLst/>
                <a:latin typeface="Arial" panose="020B0604020202020204" pitchFamily="34" charset="0"/>
                <a:cs typeface="Arial" panose="020B0604020202020204" pitchFamily="34" charset="0"/>
              </a:rPr>
              <a:t> to show what rights-based homes, communities and schools might look like. What do you think? Does this reflect your home, community and school? Is there anything else you would add? Discuss in small groups.  </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72988" y="2233092"/>
            <a:ext cx="6624534" cy="1938992"/>
          </a:xfrm>
          <a:prstGeom prst="rect">
            <a:avLst/>
          </a:prstGeom>
          <a:noFill/>
        </p:spPr>
        <p:txBody>
          <a:bodyPr wrap="square" rtlCol="0">
            <a:spAutoFit/>
          </a:bodyPr>
          <a:lstStyle/>
          <a:p>
            <a:pPr algn="ctr"/>
            <a:r>
              <a:rPr lang="en-GB" sz="1500" b="0" i="0" dirty="0">
                <a:solidFill>
                  <a:schemeClr val="bg1"/>
                </a:solidFill>
                <a:effectLst/>
                <a:latin typeface="Arial" panose="020B0604020202020204" pitchFamily="34" charset="0"/>
                <a:cs typeface="Arial" panose="020B0604020202020204" pitchFamily="34" charset="0"/>
              </a:rPr>
              <a:t>Parents and carers have a right to support from the government to help them bring up their children. Governments often provide this help through the council or through charities. </a:t>
            </a:r>
            <a:r>
              <a:rPr lang="en-GB" sz="1500" b="1"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Home Start </a:t>
            </a:r>
            <a:r>
              <a:rPr lang="en-GB" sz="1500" b="0" i="0" dirty="0">
                <a:solidFill>
                  <a:schemeClr val="bg1"/>
                </a:solidFill>
                <a:effectLst/>
                <a:latin typeface="Arial" panose="020B0604020202020204" pitchFamily="34" charset="0"/>
                <a:cs typeface="Arial" panose="020B0604020202020204" pitchFamily="34" charset="0"/>
              </a:rPr>
              <a:t>is one example of charity support for families. Do some research about this or another charity or organisation that supports families in your area. (There is probably a member of staff who knows lots about this and could talk to your class.) Create a short presentation on your findings to make sure all parents and carers in your school community know where they can access support.  </a:t>
            </a:r>
            <a:endParaRPr lang="en-GB" sz="15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7694489" y="2299561"/>
            <a:ext cx="4155017"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Children’s rights are unconditional and inalienable. Use the </a:t>
            </a:r>
            <a:r>
              <a:rPr lang="en-GB" sz="1600" b="1" i="0"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ABCDE of Rights </a:t>
            </a:r>
            <a:r>
              <a:rPr lang="en-GB" sz="1600" b="0" i="0" dirty="0">
                <a:solidFill>
                  <a:srgbClr val="000000"/>
                </a:solidFill>
                <a:effectLst/>
                <a:latin typeface="Arial" panose="020B0604020202020204" pitchFamily="34" charset="0"/>
                <a:cs typeface="Arial" panose="020B0604020202020204" pitchFamily="34" charset="0"/>
              </a:rPr>
              <a:t>resource to find out what this means and discuss your views on this in small groups. How does your school make sure you can speak up if you felt like your rights were not being met in or out of school?   </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693059" y="4794014"/>
            <a:ext cx="6295898" cy="1077218"/>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Parents and carers are mentioned in a number of other articles. Read over a </a:t>
            </a:r>
            <a:r>
              <a:rPr lang="en-GB" sz="1600" b="1" i="0"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summary of the Convention </a:t>
            </a:r>
            <a:r>
              <a:rPr lang="en-GB" sz="1600" b="0" i="0" dirty="0">
                <a:solidFill>
                  <a:schemeClr val="bg1"/>
                </a:solidFill>
                <a:effectLst/>
                <a:latin typeface="Arial" panose="020B0604020202020204" pitchFamily="34" charset="0"/>
                <a:cs typeface="Arial" panose="020B0604020202020204" pitchFamily="34" charset="0"/>
              </a:rPr>
              <a:t>and highlight the words PARENT, CARER and FAMILY. Discuss in class why you think these words occur so often in the CRC. </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85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1956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11970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724400" y="2137472"/>
            <a:ext cx="7198061"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648450" y="4434357"/>
            <a:ext cx="528456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50368" y="2302034"/>
            <a:ext cx="3952403" cy="1815882"/>
          </a:xfrm>
          <a:prstGeom prst="rect">
            <a:avLst/>
          </a:prstGeom>
          <a:noFill/>
        </p:spPr>
        <p:txBody>
          <a:bodyPr wrap="square" rtlCol="0">
            <a:spAutoFit/>
          </a:bodyPr>
          <a:lstStyle/>
          <a:p>
            <a:pPr algn="ctr"/>
            <a:r>
              <a:rPr lang="en-GB" sz="1600" b="0" i="0" dirty="0">
                <a:solidFill>
                  <a:srgbClr val="030303"/>
                </a:solidFill>
                <a:effectLst/>
                <a:latin typeface="Arial" panose="020B0604020202020204" pitchFamily="34" charset="0"/>
                <a:cs typeface="Arial" panose="020B0604020202020204" pitchFamily="34" charset="0"/>
              </a:rPr>
              <a:t>Scan through the CRC and see how many times the word parent or family is mentioned – identify which articles relate to parents/families. What is the role of parents/carers to make sure children and young people enjoy their rights? A summary of the CRC can be found </a:t>
            </a:r>
            <a:r>
              <a:rPr lang="en-GB" sz="1600" b="1"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here</a:t>
            </a:r>
            <a:r>
              <a:rPr lang="en-GB" sz="1600" b="0" i="0" dirty="0">
                <a:solidFill>
                  <a:srgbClr val="030303"/>
                </a:solidFill>
                <a:effectLst/>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50369" y="4541029"/>
            <a:ext cx="5769802"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Parents and carers may not know much about the CRC. Work with your classmates to design a communication plan for your school to raise their awareness and understanding of children’s rights. Think about all the different ways you could deliver the information and present your ideas to your senior leaders.  </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4846027" y="2425145"/>
            <a:ext cx="6858706" cy="1569660"/>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Article 18 says that parents and carers should always consider what is best for their children. </a:t>
            </a:r>
          </a:p>
          <a:p>
            <a:pPr algn="ctr"/>
            <a:r>
              <a:rPr lang="en-GB" sz="1600" b="0" i="0" dirty="0">
                <a:solidFill>
                  <a:schemeClr val="bg1"/>
                </a:solidFill>
                <a:effectLst/>
                <a:latin typeface="Arial" panose="020B0604020202020204" pitchFamily="34" charset="0"/>
                <a:cs typeface="Arial" panose="020B0604020202020204" pitchFamily="34" charset="0"/>
              </a:rPr>
              <a:t>Think of a time when your parent or carer has considered what is in your best interests. </a:t>
            </a: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b="0" i="0" dirty="0">
                <a:solidFill>
                  <a:schemeClr val="bg1"/>
                </a:solidFill>
                <a:effectLst/>
                <a:latin typeface="Arial" panose="020B0604020202020204" pitchFamily="34" charset="0"/>
                <a:cs typeface="Arial" panose="020B0604020202020204" pitchFamily="34" charset="0"/>
              </a:rPr>
              <a:t>Write a short note to them to thank them for doing this. </a:t>
            </a:r>
            <a:endParaRPr lang="en-GB" sz="11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6938452" y="4643924"/>
            <a:ext cx="4781265"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Some people say that all parents and carers should have training about children's rights before they are born – what do you think? Would this help? </a:t>
            </a:r>
          </a:p>
          <a:p>
            <a:pPr algn="ctr"/>
            <a:r>
              <a:rPr lang="en-GB" sz="1800" b="0" i="0" dirty="0">
                <a:solidFill>
                  <a:schemeClr val="bg1"/>
                </a:solidFill>
                <a:effectLst/>
                <a:latin typeface="Arial" panose="020B0604020202020204" pitchFamily="34" charset="0"/>
                <a:cs typeface="Arial" panose="020B0604020202020204" pitchFamily="34" charset="0"/>
              </a:rPr>
              <a:t>Discuss in a group and create a pros and cons list.</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979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1305</TotalTime>
  <Words>1966</Words>
  <Application>Microsoft Office PowerPoint</Application>
  <PresentationFormat>Widescreen</PresentationFormat>
  <Paragraphs>92</Paragraphs>
  <Slides>14</Slides>
  <Notes>2</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Calibri</vt:lpstr>
      <vt:lpstr>Open Sans</vt:lpstr>
      <vt:lpstr>Symbol</vt:lpstr>
      <vt:lpstr>Univers LT Pro 45 Light</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106</cp:revision>
  <dcterms:created xsi:type="dcterms:W3CDTF">2022-01-18T14:28:30Z</dcterms:created>
  <dcterms:modified xsi:type="dcterms:W3CDTF">2023-03-20T14:06:59Z</dcterms:modified>
</cp:coreProperties>
</file>