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4" r:id="rId2"/>
    <p:sldId id="285" r:id="rId3"/>
    <p:sldId id="273" r:id="rId4"/>
    <p:sldId id="272" r:id="rId5"/>
    <p:sldId id="268" r:id="rId6"/>
    <p:sldId id="276" r:id="rId7"/>
    <p:sldId id="289" r:id="rId8"/>
    <p:sldId id="286" r:id="rId9"/>
    <p:sldId id="292" r:id="rId10"/>
    <p:sldId id="287" r:id="rId11"/>
    <p:sldId id="288" r:id="rId12"/>
    <p:sldId id="290" r:id="rId13"/>
    <p:sldId id="270" r:id="rId14"/>
    <p:sldId id="291"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284B65-C375-8085-4FF4-57881A2C0CC1}" name="Helen Trivers" initials="HT" userId="8pMgN81jyqnMrUI0dNIJa8beac0O984VTe51k3YQ86A=" providerId="None"/>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E"/>
    <a:srgbClr val="FF6937"/>
    <a:srgbClr val="00AEEF"/>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5D3E7-A07E-4446-BCFD-86CA94FA5370}" v="10" dt="2023-02-23T15:17:12.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93792" autoAdjust="0"/>
  </p:normalViewPr>
  <p:slideViewPr>
    <p:cSldViewPr snapToGrid="0">
      <p:cViewPr varScale="1">
        <p:scale>
          <a:sx n="62" d="100"/>
          <a:sy n="62" d="100"/>
        </p:scale>
        <p:origin x="1084" y="56"/>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rivers" userId="8pMgN81jyqnMrUI0dNIJa8beac0O984VTe51k3YQ86A=" providerId="None" clId="Web-{B825D3E7-A07E-4446-BCFD-86CA94FA5370}"/>
    <pc:docChg chg="mod modSld">
      <pc:chgData name="Helen Trivers" userId="8pMgN81jyqnMrUI0dNIJa8beac0O984VTe51k3YQ86A=" providerId="None" clId="Web-{B825D3E7-A07E-4446-BCFD-86CA94FA5370}" dt="2023-02-23T15:17:09.822" v="5" actId="20577"/>
      <pc:docMkLst>
        <pc:docMk/>
      </pc:docMkLst>
      <pc:sldChg chg="modSp modCm">
        <pc:chgData name="Helen Trivers" userId="8pMgN81jyqnMrUI0dNIJa8beac0O984VTe51k3YQ86A=" providerId="None" clId="Web-{B825D3E7-A07E-4446-BCFD-86CA94FA5370}" dt="2023-02-23T15:17:09.822" v="5" actId="20577"/>
        <pc:sldMkLst>
          <pc:docMk/>
          <pc:sldMk cId="2511245771" sldId="286"/>
        </pc:sldMkLst>
        <pc:spChg chg="mod">
          <ac:chgData name="Helen Trivers" userId="8pMgN81jyqnMrUI0dNIJa8beac0O984VTe51k3YQ86A=" providerId="None" clId="Web-{B825D3E7-A07E-4446-BCFD-86CA94FA5370}" dt="2023-02-23T15:17:09.822" v="5" actId="20577"/>
          <ac:spMkLst>
            <pc:docMk/>
            <pc:sldMk cId="2511245771" sldId="286"/>
            <ac:spMk id="8" creationId="{C7AB0D2D-7A56-C172-5C99-4EFDF7642C70}"/>
          </ac:spMkLst>
        </pc:spChg>
        <pc:extLst>
          <p:ext xmlns:p="http://schemas.openxmlformats.org/presentationml/2006/main" uri="{D6D511B9-2390-475A-947B-AFAB55BFBCF1}">
            <pc226:cmChg xmlns:pc226="http://schemas.microsoft.com/office/powerpoint/2022/06/main/command" chg="">
              <pc226:chgData name="Helen Trivers" userId="8pMgN81jyqnMrUI0dNIJa8beac0O984VTe51k3YQ86A=" providerId="None" clId="Web-{B825D3E7-A07E-4446-BCFD-86CA94FA5370}" dt="2023-02-23T15:17:02.260" v="3"/>
              <pc2:cmMkLst xmlns:pc2="http://schemas.microsoft.com/office/powerpoint/2019/9/main/command">
                <pc:docMk/>
                <pc:sldMk cId="2511245771" sldId="286"/>
                <pc2:cmMk id="{E2FDA0D1-827B-4EF1-9C56-6CBF770B9FD9}"/>
              </pc2:cmMkLst>
              <pc226:cmRplyChg chg="add">
                <pc226:chgData name="Helen Trivers" userId="8pMgN81jyqnMrUI0dNIJa8beac0O984VTe51k3YQ86A=" providerId="None" clId="Web-{B825D3E7-A07E-4446-BCFD-86CA94FA5370}" dt="2023-02-23T15:17:02.260" v="3"/>
                <pc2:cmRplyMkLst xmlns:pc2="http://schemas.microsoft.com/office/powerpoint/2019/9/main/command">
                  <pc:docMk/>
                  <pc:sldMk cId="2511245771" sldId="286"/>
                  <pc2:cmMk id="{E2FDA0D1-827B-4EF1-9C56-6CBF770B9FD9}"/>
                  <pc2:cmRplyMk id="{26487D5D-CCE9-43EA-9F89-C2B8AC98A51D}"/>
                </pc2:cmRplyMkLst>
              </pc226:cmRplyChg>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2/27/2023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6" name="Picture 5" descr="A picture containing person, person&#10;&#10;Description automatically generated">
            <a:extLst>
              <a:ext uri="{FF2B5EF4-FFF2-40B4-BE49-F238E27FC236}">
                <a16:creationId xmlns:a16="http://schemas.microsoft.com/office/drawing/2014/main" id="{3B0E061F-DAD3-4472-6D29-FEE2783109F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647" b="10701"/>
          <a:stretch/>
        </p:blipFill>
        <p:spPr>
          <a:xfrm>
            <a:off x="-52742" y="-1"/>
            <a:ext cx="12297483" cy="6858001"/>
          </a:xfrm>
          <a:prstGeom prst="rect">
            <a:avLst/>
          </a:prstGeom>
        </p:spPr>
      </p:pic>
      <p:pic>
        <p:nvPicPr>
          <p:cNvPr id="7" name="Picture 6">
            <a:extLst>
              <a:ext uri="{FF2B5EF4-FFF2-40B4-BE49-F238E27FC236}">
                <a16:creationId xmlns:a16="http://schemas.microsoft.com/office/drawing/2014/main" id="{3BF2CA6D-8481-82FA-19DB-D9C7D56C6A8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
        <p:nvSpPr>
          <p:cNvPr id="8" name="Title 1">
            <a:extLst>
              <a:ext uri="{FF2B5EF4-FFF2-40B4-BE49-F238E27FC236}">
                <a16:creationId xmlns:a16="http://schemas.microsoft.com/office/drawing/2014/main" id="{968B5F67-B664-61B4-2F6B-F4B5069F7A69}"/>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
        <p:nvSpPr>
          <p:cNvPr id="10" name="TextBox 9">
            <a:extLst>
              <a:ext uri="{FF2B5EF4-FFF2-40B4-BE49-F238E27FC236}">
                <a16:creationId xmlns:a16="http://schemas.microsoft.com/office/drawing/2014/main" id="{69658DA1-3B7F-881A-3FAB-82E91EDFA8F4}"/>
              </a:ext>
            </a:extLst>
          </p:cNvPr>
          <p:cNvSpPr txBox="1"/>
          <p:nvPr userDrawn="1"/>
        </p:nvSpPr>
        <p:spPr>
          <a:xfrm rot="5400000">
            <a:off x="11531242" y="512869"/>
            <a:ext cx="1106071" cy="215444"/>
          </a:xfrm>
          <a:prstGeom prst="rect">
            <a:avLst/>
          </a:prstGeom>
          <a:noFill/>
        </p:spPr>
        <p:txBody>
          <a:bodyPr wrap="square">
            <a:spAutoFit/>
          </a:bodyPr>
          <a:lstStyle/>
          <a:p>
            <a:pPr algn="l"/>
            <a:r>
              <a:rPr lang="en-GB" sz="800" b="0" i="0" dirty="0">
                <a:solidFill>
                  <a:schemeClr val="bg1"/>
                </a:solidFill>
                <a:effectLst/>
                <a:latin typeface="Arial" panose="020B0604020202020204" pitchFamily="34" charset="0"/>
                <a:cs typeface="Arial" panose="020B0604020202020204" pitchFamily="34" charset="0"/>
              </a:rPr>
              <a:t>© UNICEF/Párragal</a:t>
            </a:r>
            <a:endParaRPr lang="en-US" sz="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27/02/2023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m/ownit/the-basics/real-or-fake-news-quiz?collection=secrets-of-the-internet" TargetMode="External"/><Relationship Id="rId2" Type="http://schemas.openxmlformats.org/officeDocument/2006/relationships/hyperlink" Target="https://www.bbc.co.uk/bitesize/articles/zdxj96f"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young.scot/get-informed/ayr-your-right-to-information/" TargetMode="External"/><Relationship Id="rId2" Type="http://schemas.openxmlformats.org/officeDocument/2006/relationships/hyperlink" Target="https://young.scot/" TargetMode="External"/><Relationship Id="rId1" Type="http://schemas.openxmlformats.org/officeDocument/2006/relationships/slideLayout" Target="../slideLayouts/slideLayout17.xml"/><Relationship Id="rId5" Type="http://schemas.openxmlformats.org/officeDocument/2006/relationships/hyperlink" Target="https://economistfoundation.org/topicaltalk/" TargetMode="External"/><Relationship Id="rId4" Type="http://schemas.openxmlformats.org/officeDocument/2006/relationships/hyperlink" Target="https://young.scot/get-informed/ysdigiknow-how-to-fact-chec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YkrZr6B51_w&amp;feature=youtu.be" TargetMode="External"/><Relationship Id="rId2" Type="http://schemas.openxmlformats.org/officeDocument/2006/relationships/slideLayout" Target="../slideLayouts/slideLayout16.xml"/><Relationship Id="rId1" Type="http://schemas.openxmlformats.org/officeDocument/2006/relationships/video" Target="https://www.youtube.com/embed/YkrZr6B51_w?feature=oembed" TargetMode="External"/><Relationship Id="rId5" Type="http://schemas.openxmlformats.org/officeDocument/2006/relationships/image" Target="../media/image18.jpeg"/><Relationship Id="rId4" Type="http://schemas.openxmlformats.org/officeDocument/2006/relationships/hyperlink" Target="https://www.asa.org.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nSWv5iU-74" TargetMode="External"/><Relationship Id="rId2" Type="http://schemas.openxmlformats.org/officeDocument/2006/relationships/slideLayout" Target="../slideLayouts/slideLayout6.xml"/><Relationship Id="rId1" Type="http://schemas.openxmlformats.org/officeDocument/2006/relationships/video" Target="https://www.youtube.com/embed/bBBvHvh8GmQ?feature=oembed" TargetMode="Externa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maggieandrose.com/book-adventurers-we-want-our-books/"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OGPxgYvTTs" TargetMode="External"/><Relationship Id="rId2" Type="http://schemas.openxmlformats.org/officeDocument/2006/relationships/slideLayout" Target="../slideLayouts/slideLayout15.xml"/><Relationship Id="rId1" Type="http://schemas.openxmlformats.org/officeDocument/2006/relationships/video" Target="https://www.youtube.com/embed/rOGPxgYvTTs?feature=oembed"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s://uploads.guim.co.uk/2020/05/15/News_Navigator_2020.pdf" TargetMode="External"/><Relationship Id="rId2" Type="http://schemas.openxmlformats.org/officeDocument/2006/relationships/hyperlink" Target="https://theguardianfoundation.org/programmes/newswise/schools" TargetMode="External"/><Relationship Id="rId1" Type="http://schemas.openxmlformats.org/officeDocument/2006/relationships/slideLayout" Target="../slideLayouts/slideLayout15.xml"/><Relationship Id="rId4" Type="http://schemas.openxmlformats.org/officeDocument/2006/relationships/hyperlink" Target="https://www.bbc.co.uk/newsround/645826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24400" y="213747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705322" y="2190375"/>
            <a:ext cx="3712999"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Sometimes the information we see posted online is false. Watch this short video about Fake News from BBC Bitesize </a:t>
            </a:r>
            <a:r>
              <a:rPr lang="en-GB" sz="1600" b="1" i="0" dirty="0">
                <a:effectLst/>
                <a:latin typeface="Arial" panose="020B0604020202020204" pitchFamily="34" charset="0"/>
                <a:hlinkClick r:id="rId2">
                  <a:extLst>
                    <a:ext uri="{A12FA001-AC4F-418D-AE19-62706E023703}">
                      <ahyp:hlinkClr xmlns:ahyp="http://schemas.microsoft.com/office/drawing/2018/hyperlinkcolor" val="tx"/>
                    </a:ext>
                  </a:extLst>
                </a:hlinkClick>
              </a:rPr>
              <a:t>here</a:t>
            </a:r>
            <a:r>
              <a:rPr lang="en-GB" sz="1600" b="0" i="0" dirty="0">
                <a:solidFill>
                  <a:srgbClr val="000000"/>
                </a:solidFill>
                <a:effectLst/>
                <a:latin typeface="Arial" panose="020B0604020202020204" pitchFamily="34" charset="0"/>
              </a:rPr>
              <a:t>. Take notes on how to spot Fake News and create guidance to help others in your school spot ‘fake news’ or misinformation. </a:t>
            </a:r>
            <a:endParaRPr lang="en-GB" sz="1600" dirty="0"/>
          </a:p>
        </p:txBody>
      </p:sp>
      <p:sp>
        <p:nvSpPr>
          <p:cNvPr id="9" name="TextBox 8">
            <a:extLst>
              <a:ext uri="{FF2B5EF4-FFF2-40B4-BE49-F238E27FC236}">
                <a16:creationId xmlns:a16="http://schemas.microsoft.com/office/drawing/2014/main" id="{19DABE4C-A04F-5B8C-9171-D4E4C4FE47EB}"/>
              </a:ext>
            </a:extLst>
          </p:cNvPr>
          <p:cNvSpPr txBox="1"/>
          <p:nvPr/>
        </p:nvSpPr>
        <p:spPr>
          <a:xfrm>
            <a:off x="902021" y="4602163"/>
            <a:ext cx="5373147" cy="1323439"/>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Where do you get your information? Do you have access to newspapers or online news at school?  Make a list of all the different sources you use and give each a score 0-10 for the quality of information you get (e.g. unbiased, truthful, easy to understand). </a:t>
            </a:r>
            <a:endParaRPr lang="en-GB" sz="1400" dirty="0"/>
          </a:p>
        </p:txBody>
      </p:sp>
      <p:sp>
        <p:nvSpPr>
          <p:cNvPr id="11" name="TextBox 10">
            <a:extLst>
              <a:ext uri="{FF2B5EF4-FFF2-40B4-BE49-F238E27FC236}">
                <a16:creationId xmlns:a16="http://schemas.microsoft.com/office/drawing/2014/main" id="{2DEDB733-D59A-AE81-C34F-D4AF580961B0}"/>
              </a:ext>
            </a:extLst>
          </p:cNvPr>
          <p:cNvSpPr txBox="1"/>
          <p:nvPr/>
        </p:nvSpPr>
        <p:spPr>
          <a:xfrm>
            <a:off x="5059590" y="2263813"/>
            <a:ext cx="6427087"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rPr>
              <a:t>You probably have a good stock of non-fiction books in your school library to support you to access your right to reliable information. However, some of these books may be quite old. How old is too old? How reliable is this information? Are there occasions where it doesn’t matter how old the book is? Carry out an audit in your library, to see if you can find any books that are no longer reliable and discuss what you could do with these.  </a:t>
            </a:r>
            <a:endParaRPr lang="en-GB" sz="1200" dirty="0">
              <a:solidFill>
                <a:schemeClr val="bg1"/>
              </a:solidFill>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6923468" y="4603751"/>
            <a:ext cx="4781265" cy="923330"/>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After thinking about how to spot fake news, try this </a:t>
            </a:r>
            <a:r>
              <a:rPr lang="en-GB" sz="1800" b="1"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fun BBC quiz </a:t>
            </a:r>
            <a:r>
              <a:rPr lang="en-GB" sz="1800" b="0" i="0" dirty="0">
                <a:solidFill>
                  <a:schemeClr val="bg1"/>
                </a:solidFill>
                <a:effectLst/>
                <a:latin typeface="Arial" panose="020B0604020202020204" pitchFamily="34" charset="0"/>
              </a:rPr>
              <a:t>to see if you can spot the fake news headlines.</a:t>
            </a:r>
            <a:endParaRPr lang="en-GB" sz="1600" dirty="0">
              <a:solidFill>
                <a:schemeClr val="bg1"/>
              </a:solidFill>
            </a:endParaRPr>
          </a:p>
        </p:txBody>
      </p:sp>
    </p:spTree>
    <p:extLst>
      <p:ext uri="{BB962C8B-B14F-4D97-AF65-F5344CB8AC3E}">
        <p14:creationId xmlns:p14="http://schemas.microsoft.com/office/powerpoint/2010/main" val="285797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1" y="4434357"/>
            <a:ext cx="5862533"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6391274" y="4434357"/>
            <a:ext cx="554174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6204857" y="2257646"/>
            <a:ext cx="5240690" cy="1815882"/>
          </a:xfrm>
          <a:prstGeom prst="rect">
            <a:avLst/>
          </a:prstGeom>
          <a:noFill/>
        </p:spPr>
        <p:txBody>
          <a:bodyPr wrap="square" rtlCol="0">
            <a:spAutoFit/>
          </a:bodyPr>
          <a:lstStyle/>
          <a:p>
            <a:pPr algn="ctr"/>
            <a:r>
              <a:rPr lang="en-GB" sz="1600" b="0" i="0" strike="noStrike" dirty="0">
                <a:effectLst/>
                <a:latin typeface="Arial" panose="020B0604020202020204" pitchFamily="34" charset="0"/>
              </a:rPr>
              <a:t>Trusted organisations can help you find the information you need to live a full and happy life. For example, </a:t>
            </a:r>
            <a:r>
              <a:rPr lang="en-GB" sz="1600" b="1" i="0"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Young Scot</a:t>
            </a:r>
            <a:r>
              <a:rPr lang="en-GB" sz="1600" b="1" i="0" strike="noStrike" dirty="0">
                <a:effectLst/>
                <a:latin typeface="Arial" panose="020B0604020202020204" pitchFamily="34" charset="0"/>
              </a:rPr>
              <a:t> </a:t>
            </a:r>
            <a:r>
              <a:rPr lang="en-GB" sz="1600" b="0" i="0" strike="noStrike" dirty="0">
                <a:effectLst/>
                <a:latin typeface="Arial" panose="020B0604020202020204" pitchFamily="34" charset="0"/>
              </a:rPr>
              <a:t>provides information written especially for young people in Scotland on all sorts of important topics, including </a:t>
            </a:r>
            <a:r>
              <a:rPr lang="en-GB" sz="1600" b="1" i="0"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Article 17</a:t>
            </a:r>
            <a:r>
              <a:rPr lang="en-GB" sz="1600" b="0" i="0" strike="noStrike" dirty="0">
                <a:effectLst/>
                <a:latin typeface="Arial" panose="020B0604020202020204" pitchFamily="34" charset="0"/>
              </a:rPr>
              <a:t>.  Read their guidance on how to ‘fact check’ information </a:t>
            </a:r>
            <a:r>
              <a:rPr lang="en-GB" sz="1600" b="1" i="0"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here</a:t>
            </a:r>
            <a:r>
              <a:rPr lang="en-GB" sz="1600" b="0" i="0" strike="noStrike" dirty="0">
                <a:effectLst/>
                <a:latin typeface="Arial" panose="020B0604020202020204" pitchFamily="34" charset="0"/>
              </a:rPr>
              <a:t> and create a poster to share this with others.</a:t>
            </a:r>
            <a:r>
              <a:rPr lang="en-GB" sz="1600" b="0" i="0" dirty="0">
                <a:effectLst/>
                <a:latin typeface="Arial" panose="020B0604020202020204" pitchFamily="34" charset="0"/>
              </a:rPr>
              <a:t>  </a:t>
            </a:r>
            <a:endParaRPr lang="en-GB" sz="1400" dirty="0"/>
          </a:p>
        </p:txBody>
      </p:sp>
      <p:sp>
        <p:nvSpPr>
          <p:cNvPr id="10" name="TextBox 9">
            <a:extLst>
              <a:ext uri="{FF2B5EF4-FFF2-40B4-BE49-F238E27FC236}">
                <a16:creationId xmlns:a16="http://schemas.microsoft.com/office/drawing/2014/main" id="{23FB570D-B234-3922-9DE8-4A90483EA3F9}"/>
              </a:ext>
            </a:extLst>
          </p:cNvPr>
          <p:cNvSpPr txBox="1"/>
          <p:nvPr/>
        </p:nvSpPr>
        <p:spPr>
          <a:xfrm>
            <a:off x="845397" y="4587812"/>
            <a:ext cx="5141747"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Refugee children arriving in a new country need reliable information about the town or city they have arrived in. Create a welcome pack for a new child to your school giving reliable information about the local area. </a:t>
            </a:r>
            <a:endParaRPr lang="en-GB" sz="1600" dirty="0">
              <a:solidFill>
                <a:schemeClr val="bg1"/>
              </a:solidFill>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53962" y="2257646"/>
            <a:ext cx="5224325" cy="2031325"/>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Social media platforms like Facebook or Instagram are increasingly used to access information. These sites have minimum age limits for sign up to keep children safe. Research the age limits on different social media platforms and discuss why these limits are in place. </a:t>
            </a:r>
            <a:r>
              <a:rPr lang="en-GB" dirty="0">
                <a:solidFill>
                  <a:schemeClr val="bg1"/>
                </a:solidFill>
                <a:latin typeface="Arial" panose="020B0604020202020204" pitchFamily="34" charset="0"/>
                <a:ea typeface="Arial" panose="020B0604020202020204" pitchFamily="34" charset="0"/>
                <a:cs typeface="Times New Roman" panose="02020603050405020304" pitchFamily="18" charset="0"/>
              </a:rPr>
              <a:t>Do you all agree that</a:t>
            </a:r>
            <a:r>
              <a:rPr lang="en-GB"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they are fair?</a:t>
            </a:r>
            <a:r>
              <a:rPr lang="en-GB" sz="1800" b="0" i="0" dirty="0">
                <a:solidFill>
                  <a:schemeClr val="bg1"/>
                </a:solidFill>
                <a:effectLst/>
                <a:latin typeface="Arial" panose="020B0604020202020204" pitchFamily="34" charset="0"/>
              </a:rPr>
              <a:t> </a:t>
            </a:r>
            <a:endParaRPr lang="en-GB" dirty="0">
              <a:solidFill>
                <a:schemeClr val="bg1"/>
              </a:solidFill>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6480963" y="4602165"/>
            <a:ext cx="5362362"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What problems might it cause if people don’t get balanced, reliable information about important events? For example, about climate change, global conflicts or elections? The Economist Educational Foundation have prepared their own Article 17 focused resource which considers this issue in greater detail. Have a look at their free </a:t>
            </a:r>
            <a:r>
              <a:rPr lang="en-GB" sz="1600" b="1" i="0" dirty="0">
                <a:effectLst/>
                <a:latin typeface="Arial" panose="020B0604020202020204" pitchFamily="34" charset="0"/>
                <a:hlinkClick r:id="rId5">
                  <a:extLst>
                    <a:ext uri="{A12FA001-AC4F-418D-AE19-62706E023703}">
                      <ahyp:hlinkClr xmlns:ahyp="http://schemas.microsoft.com/office/drawing/2018/hyperlinkcolor" val="tx"/>
                    </a:ext>
                  </a:extLst>
                </a:hlinkClick>
              </a:rPr>
              <a:t>Topical Talk</a:t>
            </a:r>
            <a:r>
              <a:rPr lang="en-GB" sz="1600" b="0" i="0" dirty="0">
                <a:solidFill>
                  <a:srgbClr val="000000"/>
                </a:solidFill>
                <a:effectLst/>
                <a:latin typeface="Arial" panose="020B0604020202020204" pitchFamily="34" charset="0"/>
              </a:rPr>
              <a:t> resource for more activities. </a:t>
            </a:r>
            <a:endParaRPr lang="en-GB" sz="1600" dirty="0"/>
          </a:p>
        </p:txBody>
      </p:sp>
    </p:spTree>
    <p:extLst>
      <p:ext uri="{BB962C8B-B14F-4D97-AF65-F5344CB8AC3E}">
        <p14:creationId xmlns:p14="http://schemas.microsoft.com/office/powerpoint/2010/main" val="375839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628853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5676116"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817272" y="2137472"/>
            <a:ext cx="5115742"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204858" y="4434357"/>
            <a:ext cx="572815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1183639" y="4643354"/>
            <a:ext cx="4366319" cy="1754326"/>
          </a:xfrm>
          <a:prstGeom prst="rect">
            <a:avLst/>
          </a:prstGeom>
          <a:noFill/>
        </p:spPr>
        <p:txBody>
          <a:bodyPr wrap="square" rtlCol="0">
            <a:spAutoFit/>
          </a:bodyPr>
          <a:lstStyle/>
          <a:p>
            <a:pPr algn="ctr"/>
            <a:r>
              <a:rPr lang="en-GB" i="0" strike="noStrike" dirty="0">
                <a:effectLst/>
                <a:latin typeface="Arial" panose="020B0604020202020204" pitchFamily="34" charset="0"/>
              </a:rPr>
              <a:t>Without the internet, what would life be like? Do you think information was more reliable or less reliable? Consider an internet free world – what would the impact be? Discuss in small groups and create a pros and cons list.</a:t>
            </a:r>
            <a:r>
              <a:rPr lang="en-GB" i="0" dirty="0">
                <a:effectLst/>
                <a:latin typeface="Arial" panose="020B0604020202020204" pitchFamily="34" charset="0"/>
              </a:rPr>
              <a:t>  </a:t>
            </a:r>
            <a:endParaRPr lang="en-GB" sz="1600" dirty="0"/>
          </a:p>
        </p:txBody>
      </p:sp>
      <p:sp>
        <p:nvSpPr>
          <p:cNvPr id="9" name="TextBox 8">
            <a:extLst>
              <a:ext uri="{FF2B5EF4-FFF2-40B4-BE49-F238E27FC236}">
                <a16:creationId xmlns:a16="http://schemas.microsoft.com/office/drawing/2014/main" id="{19DABE4C-A04F-5B8C-9171-D4E4C4FE47EB}"/>
              </a:ext>
            </a:extLst>
          </p:cNvPr>
          <p:cNvSpPr txBox="1"/>
          <p:nvPr/>
        </p:nvSpPr>
        <p:spPr>
          <a:xfrm>
            <a:off x="585402" y="2397613"/>
            <a:ext cx="3791390" cy="1815882"/>
          </a:xfrm>
          <a:prstGeom prst="rect">
            <a:avLst/>
          </a:prstGeom>
          <a:noFill/>
        </p:spPr>
        <p:txBody>
          <a:bodyPr wrap="square" rtlCol="0">
            <a:spAutoFit/>
          </a:bodyPr>
          <a:lstStyle/>
          <a:p>
            <a:pPr algn="ctr"/>
            <a:r>
              <a:rPr lang="en-GB" sz="1600" b="0" i="0" dirty="0">
                <a:effectLst/>
                <a:latin typeface="Arial" panose="020B0604020202020204" pitchFamily="34" charset="0"/>
              </a:rPr>
              <a:t>We get information from lots of places, even the adverts you see. </a:t>
            </a:r>
            <a:r>
              <a:rPr lang="en-GB" sz="1600"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Watch this</a:t>
            </a:r>
            <a:r>
              <a:rPr lang="en-GB" sz="1600" b="0" i="0" dirty="0">
                <a:effectLst/>
                <a:latin typeface="Arial" panose="020B0604020202020204" pitchFamily="34" charset="0"/>
              </a:rPr>
              <a:t> ‘advert’ about adverts and then find out a bit more about the rules they have to follow on the Advertising Standards Authority website (ASA) </a:t>
            </a:r>
            <a:r>
              <a:rPr lang="en-GB" sz="1600" b="1" i="0" dirty="0">
                <a:effectLst/>
                <a:latin typeface="Arial" panose="020B0604020202020204" pitchFamily="34" charset="0"/>
                <a:hlinkClick r:id="rId4">
                  <a:extLst>
                    <a:ext uri="{A12FA001-AC4F-418D-AE19-62706E023703}">
                      <ahyp:hlinkClr xmlns:ahyp="http://schemas.microsoft.com/office/drawing/2018/hyperlinkcolor" val="tx"/>
                    </a:ext>
                  </a:extLst>
                </a:hlinkClick>
              </a:rPr>
              <a:t>here</a:t>
            </a:r>
            <a:r>
              <a:rPr lang="en-GB" sz="1600" b="0" i="0" dirty="0">
                <a:effectLst/>
                <a:latin typeface="Arial" panose="020B0604020202020204" pitchFamily="34" charset="0"/>
              </a:rPr>
              <a:t>.  How does this relate to article 17?</a:t>
            </a:r>
            <a:endParaRPr lang="en-GB" sz="1600" dirty="0"/>
          </a:p>
        </p:txBody>
      </p:sp>
      <p:sp>
        <p:nvSpPr>
          <p:cNvPr id="11" name="TextBox 10">
            <a:extLst>
              <a:ext uri="{FF2B5EF4-FFF2-40B4-BE49-F238E27FC236}">
                <a16:creationId xmlns:a16="http://schemas.microsoft.com/office/drawing/2014/main" id="{2DEDB733-D59A-AE81-C34F-D4AF580961B0}"/>
              </a:ext>
            </a:extLst>
          </p:cNvPr>
          <p:cNvSpPr txBox="1"/>
          <p:nvPr/>
        </p:nvSpPr>
        <p:spPr>
          <a:xfrm>
            <a:off x="7058024" y="2412913"/>
            <a:ext cx="4727696"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As a school community, how do you share information with others? Do you have a podcast or school newspaper? If you do, how do you make sure the information you share is reliable? If you don’t, how could you go about setting one up?  </a:t>
            </a:r>
            <a:endParaRPr lang="en-GB" sz="1500" b="1" dirty="0">
              <a:solidFill>
                <a:schemeClr val="bg1"/>
              </a:solidFill>
            </a:endParaRPr>
          </a:p>
        </p:txBody>
      </p:sp>
      <p:pic>
        <p:nvPicPr>
          <p:cNvPr id="10" name="Online Media 9" title="Regulating UK ads, whether you love them or hate them.">
            <a:hlinkClick r:id="" action="ppaction://media"/>
            <a:extLst>
              <a:ext uri="{FF2B5EF4-FFF2-40B4-BE49-F238E27FC236}">
                <a16:creationId xmlns:a16="http://schemas.microsoft.com/office/drawing/2014/main" id="{1F58D87B-4F82-7BA0-E6F2-D67CCA58E4C5}"/>
              </a:ext>
            </a:extLst>
          </p:cNvPr>
          <p:cNvPicPr>
            <a:picLocks noRot="1" noChangeAspect="1"/>
          </p:cNvPicPr>
          <p:nvPr>
            <a:videoFile r:link="rId1"/>
          </p:nvPr>
        </p:nvPicPr>
        <p:blipFill>
          <a:blip r:embed="rId5"/>
          <a:stretch>
            <a:fillRect/>
          </a:stretch>
        </p:blipFill>
        <p:spPr>
          <a:xfrm>
            <a:off x="4376792" y="2495671"/>
            <a:ext cx="2165618" cy="1223574"/>
          </a:xfrm>
          <a:prstGeom prst="rect">
            <a:avLst/>
          </a:prstGeom>
        </p:spPr>
      </p:pic>
      <p:sp>
        <p:nvSpPr>
          <p:cNvPr id="13" name="TextBox 12">
            <a:extLst>
              <a:ext uri="{FF2B5EF4-FFF2-40B4-BE49-F238E27FC236}">
                <a16:creationId xmlns:a16="http://schemas.microsoft.com/office/drawing/2014/main" id="{71C5B3EC-C5DA-7471-FFFB-992DF730A273}"/>
              </a:ext>
            </a:extLst>
          </p:cNvPr>
          <p:cNvSpPr txBox="1"/>
          <p:nvPr/>
        </p:nvSpPr>
        <p:spPr>
          <a:xfrm>
            <a:off x="6542410" y="4565968"/>
            <a:ext cx="5136559" cy="2031325"/>
          </a:xfrm>
          <a:prstGeom prst="rect">
            <a:avLst/>
          </a:prstGeom>
          <a:noFill/>
        </p:spPr>
        <p:txBody>
          <a:bodyPr wrap="square" rtlCol="0">
            <a:spAutoFit/>
          </a:bodyPr>
          <a:lstStyle/>
          <a:p>
            <a:pPr algn="ctr"/>
            <a:r>
              <a:rPr lang="en-GB" i="0" strike="noStrike" dirty="0">
                <a:solidFill>
                  <a:schemeClr val="bg1"/>
                </a:solidFill>
                <a:effectLst/>
                <a:latin typeface="Arial" panose="020B0604020202020204" pitchFamily="34" charset="0"/>
              </a:rPr>
              <a:t>George Orwell’s 1984, set in a dystopian world overseen by Big Brother, contains the line, “Who controls the past, controls the future: who controls the present, controls the past”. Thinking about your right to reliable information, consider the meaning of that quote in a group discussion.</a:t>
            </a:r>
            <a:r>
              <a:rPr lang="en-GB" i="0" dirty="0">
                <a:solidFill>
                  <a:schemeClr val="bg1"/>
                </a:solidFill>
                <a:effectLst/>
                <a:latin typeface="Arial" panose="020B0604020202020204" pitchFamily="34" charset="0"/>
              </a:rPr>
              <a:t>  </a:t>
            </a:r>
            <a:endParaRPr lang="en-GB" sz="1600" dirty="0">
              <a:solidFill>
                <a:schemeClr val="bg1"/>
              </a:solidFill>
            </a:endParaRPr>
          </a:p>
        </p:txBody>
      </p:sp>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412605" y="584840"/>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412605" y="1526397"/>
            <a:ext cx="5305425" cy="705904"/>
          </a:xfrm>
        </p:spPr>
        <p:txBody>
          <a:bodyPr/>
          <a:lstStyle/>
          <a:p>
            <a:r>
              <a:rPr lang="en-GB" sz="1800" dirty="0">
                <a:latin typeface="Arial" panose="020B0604020202020204" pitchFamily="34" charset="0"/>
                <a:cs typeface="Arial" panose="020B0604020202020204" pitchFamily="34" charset="0"/>
              </a:rPr>
              <a:t>Article 17 is an important article which can be linked with many other articles in the UNCRC. </a:t>
            </a:r>
            <a:endParaRPr lang="en-US"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412605" y="2232301"/>
            <a:ext cx="3892375" cy="4189665"/>
          </a:xfrm>
        </p:spPr>
        <p:txBody>
          <a:bodyPr>
            <a:normAutofit lnSpcReduction="10000"/>
          </a:bodyPr>
          <a:lstStyle/>
          <a:p>
            <a:pPr marL="0" lvl="0" indent="0">
              <a:lnSpc>
                <a:spcPct val="107000"/>
              </a:lnSpc>
              <a:buNone/>
            </a:pPr>
            <a:r>
              <a:rPr lang="en-GB" dirty="0">
                <a:effectLst/>
                <a:latin typeface="Arial" panose="020B0604020202020204" pitchFamily="34" charset="0"/>
                <a:ea typeface="Arial" panose="020B0604020202020204" pitchFamily="34" charset="0"/>
                <a:cs typeface="Arial" panose="020B0604020202020204" pitchFamily="34" charset="0"/>
              </a:rPr>
              <a:t>Think about how article 17 links with:</a:t>
            </a:r>
            <a:endParaRPr lang="en-GB"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buFont typeface="Wingdings" panose="05000000000000000000" pitchFamily="2" charset="2"/>
              <a:buChar char="§"/>
            </a:pPr>
            <a:r>
              <a:rPr lang="en-GB" dirty="0">
                <a:effectLst/>
                <a:latin typeface="Arial" panose="020B0604020202020204" pitchFamily="34" charset="0"/>
                <a:ea typeface="Arial" panose="020B0604020202020204" pitchFamily="34" charset="0"/>
                <a:cs typeface="Arial" panose="020B0604020202020204" pitchFamily="34" charset="0"/>
              </a:rPr>
              <a:t>The right to non-discrimination</a:t>
            </a:r>
            <a:endParaRPr lang="en-GB"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buFont typeface="Wingdings" panose="05000000000000000000" pitchFamily="2" charset="2"/>
              <a:buChar char="§"/>
            </a:pPr>
            <a:r>
              <a:rPr lang="en-GB" dirty="0">
                <a:effectLst/>
                <a:latin typeface="Arial" panose="020B0604020202020204" pitchFamily="34" charset="0"/>
                <a:ea typeface="Arial" panose="020B0604020202020204" pitchFamily="34" charset="0"/>
                <a:cs typeface="Arial" panose="020B0604020202020204" pitchFamily="34" charset="0"/>
              </a:rPr>
              <a:t>The right to an education</a:t>
            </a:r>
            <a:endParaRPr lang="en-GB"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buFont typeface="Wingdings" panose="05000000000000000000" pitchFamily="2" charset="2"/>
              <a:buChar char="§"/>
            </a:pPr>
            <a:r>
              <a:rPr lang="en-GB" dirty="0">
                <a:effectLst/>
                <a:latin typeface="Arial" panose="020B0604020202020204" pitchFamily="34" charset="0"/>
                <a:ea typeface="Arial" panose="020B0604020202020204" pitchFamily="34" charset="0"/>
                <a:cs typeface="Arial" panose="020B0604020202020204" pitchFamily="34" charset="0"/>
              </a:rPr>
              <a:t>The right to freedom of opinion and to be listened to</a:t>
            </a:r>
            <a:endParaRPr lang="en-GB"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buFont typeface="Wingdings" panose="05000000000000000000" pitchFamily="2" charset="2"/>
              <a:buChar char="§"/>
            </a:pPr>
            <a:r>
              <a:rPr lang="en-GB" dirty="0">
                <a:effectLst/>
                <a:latin typeface="Arial" panose="020B0604020202020204" pitchFamily="34" charset="0"/>
                <a:ea typeface="Arial" panose="020B0604020202020204" pitchFamily="34" charset="0"/>
                <a:cs typeface="Arial" panose="020B0604020202020204" pitchFamily="34" charset="0"/>
              </a:rPr>
              <a:t>The right to leisure, play and culture</a:t>
            </a:r>
            <a:endParaRPr lang="en-GB"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buFont typeface="Wingdings" panose="05000000000000000000" pitchFamily="2" charset="2"/>
              <a:buChar char="§"/>
            </a:pPr>
            <a:r>
              <a:rPr lang="en-GB" dirty="0">
                <a:effectLst/>
                <a:latin typeface="Arial" panose="020B0604020202020204" pitchFamily="34" charset="0"/>
                <a:ea typeface="Arial" panose="020B0604020202020204" pitchFamily="34" charset="0"/>
                <a:cs typeface="Arial" panose="020B0604020202020204" pitchFamily="34" charset="0"/>
              </a:rPr>
              <a:t>And other articles from the CRC</a:t>
            </a:r>
          </a:p>
          <a:p>
            <a:pPr marL="457200" lvl="1" indent="0">
              <a:lnSpc>
                <a:spcPct val="107000"/>
              </a:lnSpc>
              <a:spcAft>
                <a:spcPts val="800"/>
              </a:spcAft>
              <a:buNone/>
            </a:pPr>
            <a:r>
              <a:rPr lang="en-GB" sz="1800" dirty="0">
                <a:effectLst/>
                <a:latin typeface="Arial" panose="020B0604020202020204" pitchFamily="34" charset="0"/>
                <a:ea typeface="Arial" panose="020B0604020202020204" pitchFamily="34" charset="0"/>
                <a:cs typeface="Times New Roman" panose="02020603050405020304" pitchFamily="18" charset="0"/>
              </a:rPr>
              <a:t>Think of ways you can improve your access to reliable information in school and choose one idea to work 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800"/>
              </a:spcAft>
              <a:buNone/>
            </a:pPr>
            <a:endParaRPr lang="en-GB"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F6F1-CA81-DB4E-AAF1-DEADC82DDBB4}"/>
              </a:ext>
            </a:extLst>
          </p:cNvPr>
          <p:cNvSpPr>
            <a:spLocks noGrp="1"/>
          </p:cNvSpPr>
          <p:nvPr>
            <p:ph type="ctrTitle"/>
          </p:nvPr>
        </p:nvSpPr>
        <p:spPr>
          <a:xfrm>
            <a:off x="296867" y="5796988"/>
            <a:ext cx="3696909" cy="744407"/>
          </a:xfrm>
        </p:spPr>
        <p:txBody>
          <a:bodyPr/>
          <a:lstStyle/>
          <a:p>
            <a:r>
              <a:rPr lang="en-US" sz="3800" dirty="0">
                <a:latin typeface="Arial Black" panose="020B0A04020102020204" pitchFamily="34" charset="0"/>
              </a:rPr>
              <a:t>THANK YOU</a:t>
            </a:r>
          </a:p>
        </p:txBody>
      </p:sp>
    </p:spTree>
    <p:extLst>
      <p:ext uri="{BB962C8B-B14F-4D97-AF65-F5344CB8AC3E}">
        <p14:creationId xmlns:p14="http://schemas.microsoft.com/office/powerpoint/2010/main" val="17154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Guess the article</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Introducing Article 17</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Exploring Article 17</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7, 8 &amp; 9</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13</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2" y="372635"/>
            <a:ext cx="3100284" cy="1031803"/>
          </a:xfrm>
        </p:spPr>
        <p:txBody>
          <a:bodyPr/>
          <a:lstStyle/>
          <a:p>
            <a:r>
              <a:rPr lang="en-US" sz="3200" dirty="0">
                <a:latin typeface="Arial Black" panose="020B0A04020102020204" pitchFamily="34" charset="0"/>
              </a:rPr>
              <a:t>GUESS THE ARTICLE</a:t>
            </a:r>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a:xfrm>
            <a:off x="528741" y="5154969"/>
            <a:ext cx="10901362" cy="1111321"/>
          </a:xfrm>
        </p:spPr>
        <p:txBody>
          <a:bodyPr/>
          <a:lstStyle/>
          <a:p>
            <a:pPr marL="0" indent="0">
              <a:buNone/>
            </a:pPr>
            <a:r>
              <a:rPr lang="en-GB" dirty="0">
                <a:solidFill>
                  <a:schemeClr val="bg1"/>
                </a:solidFill>
                <a:latin typeface="Arial"/>
                <a:cs typeface="Arial"/>
              </a:rPr>
              <a:t>These pictures provide a clue to this week’s articles. </a:t>
            </a: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a:cs typeface="Arial"/>
              </a:rPr>
              <a:t>How do these pictures help you? Can you guess how they are linked together?</a:t>
            </a:r>
          </a:p>
          <a:p>
            <a:pPr marL="0" indent="0">
              <a:buNone/>
            </a:pPr>
            <a:r>
              <a:rPr lang="en-GB" dirty="0">
                <a:solidFill>
                  <a:schemeClr val="bg1"/>
                </a:solidFill>
                <a:latin typeface="Arial"/>
                <a:cs typeface="Arial"/>
              </a:rPr>
              <a:t>Write down your thoughts or discuss with someone in your class. </a:t>
            </a: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endParaRPr lang="en-US" dirty="0"/>
          </a:p>
        </p:txBody>
      </p:sp>
      <p:sp>
        <p:nvSpPr>
          <p:cNvPr id="16" name="TextBox 15">
            <a:extLst>
              <a:ext uri="{FF2B5EF4-FFF2-40B4-BE49-F238E27FC236}">
                <a16:creationId xmlns:a16="http://schemas.microsoft.com/office/drawing/2014/main" id="{1311BA60-62DF-BD47-B1C4-A225FBF4AA9F}"/>
              </a:ext>
            </a:extLst>
          </p:cNvPr>
          <p:cNvSpPr txBox="1"/>
          <p:nvPr/>
        </p:nvSpPr>
        <p:spPr>
          <a:xfrm>
            <a:off x="8063828" y="2012664"/>
            <a:ext cx="1600202"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@WikiCommons</a:t>
            </a:r>
          </a:p>
        </p:txBody>
      </p:sp>
      <p:pic>
        <p:nvPicPr>
          <p:cNvPr id="5" name="Picture 4" descr="A person holding a poster&#10;&#10;Description automatically generated with medium confidence">
            <a:extLst>
              <a:ext uri="{FF2B5EF4-FFF2-40B4-BE49-F238E27FC236}">
                <a16:creationId xmlns:a16="http://schemas.microsoft.com/office/drawing/2014/main" id="{4E8F692E-4D3E-F760-F6C1-8305A3838E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769" y="1990721"/>
            <a:ext cx="3591015" cy="2394010"/>
          </a:xfrm>
          <a:prstGeom prst="rect">
            <a:avLst/>
          </a:prstGeom>
        </p:spPr>
      </p:pic>
      <p:sp>
        <p:nvSpPr>
          <p:cNvPr id="7" name="TextBox 6">
            <a:extLst>
              <a:ext uri="{FF2B5EF4-FFF2-40B4-BE49-F238E27FC236}">
                <a16:creationId xmlns:a16="http://schemas.microsoft.com/office/drawing/2014/main" id="{D5C2A524-F2E2-2657-CEC0-3E5A4C5B7041}"/>
              </a:ext>
            </a:extLst>
          </p:cNvPr>
          <p:cNvSpPr txBox="1"/>
          <p:nvPr/>
        </p:nvSpPr>
        <p:spPr>
          <a:xfrm>
            <a:off x="275870" y="1990721"/>
            <a:ext cx="1600202" cy="230832"/>
          </a:xfrm>
          <a:prstGeom prst="rect">
            <a:avLst/>
          </a:prstGeom>
          <a:noFill/>
        </p:spPr>
        <p:txBody>
          <a:bodyPr wrap="square" rtlCol="0">
            <a:spAutoFit/>
          </a:bodyPr>
          <a:lstStyle/>
          <a:p>
            <a:pPr algn="r"/>
            <a:r>
              <a:rPr lang="en-GB" sz="900" dirty="0">
                <a:latin typeface="Arial" panose="020B0604020202020204" pitchFamily="34" charset="0"/>
                <a:cs typeface="Arial" panose="020B0604020202020204" pitchFamily="34" charset="0"/>
              </a:rPr>
              <a:t>@UNICEF/</a:t>
            </a:r>
            <a:r>
              <a:rPr lang="en-GB" sz="900" b="0" i="0" dirty="0">
                <a:solidFill>
                  <a:srgbClr val="121212"/>
                </a:solidFill>
                <a:effectLst/>
                <a:latin typeface="Open Sans" panose="020B0606030504020204" pitchFamily="34" charset="0"/>
              </a:rPr>
              <a:t>Tibaweswa</a:t>
            </a:r>
            <a:endParaRPr lang="en-GB" sz="900" dirty="0">
              <a:latin typeface="Arial" panose="020B0604020202020204" pitchFamily="34" charset="0"/>
              <a:cs typeface="Arial" panose="020B0604020202020204" pitchFamily="34" charset="0"/>
            </a:endParaRPr>
          </a:p>
        </p:txBody>
      </p:sp>
      <p:pic>
        <p:nvPicPr>
          <p:cNvPr id="11" name="Picture 10" descr="A group of people sitting in a room looking at a screen&#10;&#10;Description automatically generated with medium confidence">
            <a:extLst>
              <a:ext uri="{FF2B5EF4-FFF2-40B4-BE49-F238E27FC236}">
                <a16:creationId xmlns:a16="http://schemas.microsoft.com/office/drawing/2014/main" id="{8EFF554D-29EF-85B7-8D6E-72A7CA4A05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091" y="2003678"/>
            <a:ext cx="3591015" cy="2394010"/>
          </a:xfrm>
          <a:prstGeom prst="rect">
            <a:avLst/>
          </a:prstGeom>
        </p:spPr>
      </p:pic>
      <p:sp>
        <p:nvSpPr>
          <p:cNvPr id="12" name="TextBox 11">
            <a:extLst>
              <a:ext uri="{FF2B5EF4-FFF2-40B4-BE49-F238E27FC236}">
                <a16:creationId xmlns:a16="http://schemas.microsoft.com/office/drawing/2014/main" id="{28650542-DCC5-8B78-DC2C-7A0FFB661472}"/>
              </a:ext>
            </a:extLst>
          </p:cNvPr>
          <p:cNvSpPr txBox="1"/>
          <p:nvPr/>
        </p:nvSpPr>
        <p:spPr>
          <a:xfrm>
            <a:off x="4314298" y="1990721"/>
            <a:ext cx="1750301"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@UNICEF/</a:t>
            </a:r>
            <a:r>
              <a:rPr lang="en-GB" sz="900" b="0" i="0" dirty="0">
                <a:solidFill>
                  <a:srgbClr val="121212"/>
                </a:solidFill>
                <a:effectLst/>
                <a:latin typeface="Open Sans" panose="020B0606030504020204" pitchFamily="34" charset="0"/>
              </a:rPr>
              <a:t>Preechapanich</a:t>
            </a:r>
            <a:endParaRPr lang="en-GB" sz="900" dirty="0">
              <a:latin typeface="Arial" panose="020B0604020202020204" pitchFamily="34" charset="0"/>
              <a:cs typeface="Arial" panose="020B0604020202020204" pitchFamily="34" charset="0"/>
            </a:endParaRPr>
          </a:p>
        </p:txBody>
      </p:sp>
      <p:pic>
        <p:nvPicPr>
          <p:cNvPr id="17" name="Picture 16" descr="Graphical user interface, application, website&#10;&#10;Description automatically generated">
            <a:extLst>
              <a:ext uri="{FF2B5EF4-FFF2-40B4-BE49-F238E27FC236}">
                <a16:creationId xmlns:a16="http://schemas.microsoft.com/office/drawing/2014/main" id="{D420B1C6-0CDD-DB17-AF6E-7E6E7318E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299" y="2270812"/>
            <a:ext cx="3758078" cy="2113919"/>
          </a:xfrm>
          <a:prstGeom prst="rect">
            <a:avLst/>
          </a:prstGeom>
        </p:spPr>
      </p:pic>
    </p:spTree>
    <p:extLst>
      <p:ext uri="{BB962C8B-B14F-4D97-AF65-F5344CB8AC3E}">
        <p14:creationId xmlns:p14="http://schemas.microsoft.com/office/powerpoint/2010/main" val="18255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428035"/>
            <a:ext cx="3443184" cy="921003"/>
          </a:xfrm>
        </p:spPr>
        <p:txBody>
          <a:bodyPr/>
          <a:lstStyle/>
          <a:p>
            <a:r>
              <a:rPr lang="en-US" sz="2800" dirty="0">
                <a:latin typeface="Arial Black" panose="020B0A04020102020204" pitchFamily="34" charset="0"/>
              </a:rPr>
              <a:t>INTRODUCING ARTICLE 17</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dirty="0">
                <a:latin typeface="Arial Black" panose="020B0A04020102020204" pitchFamily="34" charset="0"/>
              </a:rPr>
              <a:t>Article 17 – </a:t>
            </a:r>
            <a:r>
              <a:rPr lang="en-GB" dirty="0">
                <a:latin typeface="Arial Black" panose="020B0A04020102020204" pitchFamily="34" charset="0"/>
              </a:rPr>
              <a:t>access to information from the media</a:t>
            </a:r>
            <a:endParaRPr lang="en-US"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286000"/>
            <a:ext cx="5305425" cy="2419350"/>
          </a:xfrm>
        </p:spPr>
        <p:txBody>
          <a:bodyPr>
            <a:normAutofit/>
          </a:bodyPr>
          <a:lstStyle/>
          <a:p>
            <a:pPr rtl="0" fontAlgn="base">
              <a:lnSpc>
                <a:spcPct val="100000"/>
              </a:lnSpc>
            </a:pPr>
            <a:r>
              <a:rPr lang="en-GB" sz="2000" dirty="0">
                <a:latin typeface="Arial" panose="020B0604020202020204" pitchFamily="34" charset="0"/>
                <a:cs typeface="Arial" panose="020B0604020202020204" pitchFamily="34" charset="0"/>
              </a:rPr>
              <a:t>Every child has the right to </a:t>
            </a:r>
            <a:r>
              <a:rPr lang="en-GB" sz="2000" dirty="0">
                <a:solidFill>
                  <a:srgbClr val="FFFF00"/>
                </a:solidFill>
                <a:latin typeface="Arial" panose="020B0604020202020204" pitchFamily="34" charset="0"/>
                <a:cs typeface="Arial" panose="020B0604020202020204" pitchFamily="34" charset="0"/>
              </a:rPr>
              <a:t>reliable information from a variety of sources, </a:t>
            </a:r>
            <a:r>
              <a:rPr lang="en-GB" sz="2000" dirty="0">
                <a:latin typeface="Arial" panose="020B0604020202020204" pitchFamily="34" charset="0"/>
                <a:cs typeface="Arial" panose="020B0604020202020204" pitchFamily="34" charset="0"/>
              </a:rPr>
              <a:t>and governments should encourage the media to provide information that children can understand. Governments must help protect children from materials that could harm them. </a:t>
            </a:r>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Stuart Whiffin, RRSA Professional Adviser, introduces Article 17</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7" name="Online Media 6" title="Article 17, Access to the Media, introduced by Stuart Whiffin, Professional Adviser">
            <a:hlinkClick r:id="" action="ppaction://media"/>
            <a:extLst>
              <a:ext uri="{FF2B5EF4-FFF2-40B4-BE49-F238E27FC236}">
                <a16:creationId xmlns:a16="http://schemas.microsoft.com/office/drawing/2014/main" id="{31240D8D-5FC1-68C9-71F7-3AF7049C013F}"/>
              </a:ext>
            </a:extLst>
          </p:cNvPr>
          <p:cNvPicPr>
            <a:picLocks noRot="1" noChangeAspect="1"/>
          </p:cNvPicPr>
          <p:nvPr>
            <a:videoFile r:link="rId1"/>
          </p:nvPr>
        </p:nvPicPr>
        <p:blipFill>
          <a:blip r:embed="rId4"/>
          <a:stretch>
            <a:fillRect/>
          </a:stretch>
        </p:blipFill>
        <p:spPr>
          <a:xfrm>
            <a:off x="792480" y="2681821"/>
            <a:ext cx="4297680" cy="2428189"/>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442083"/>
            <a:ext cx="3186731" cy="1031803"/>
          </a:xfrm>
        </p:spPr>
        <p:txBody>
          <a:bodyPr/>
          <a:lstStyle/>
          <a:p>
            <a:r>
              <a:rPr lang="en-US" sz="3200" dirty="0">
                <a:latin typeface="Arial Black" panose="020B0A04020102020204" pitchFamily="34" charset="0"/>
              </a:rPr>
              <a:t>EXPLORING ARTICLE 17</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p:txBody>
          <a:bodyPr>
            <a:normAutofit/>
          </a:bodyPr>
          <a:lstStyle/>
          <a:p>
            <a:pPr lvl="0">
              <a:lnSpc>
                <a:spcPct val="107000"/>
              </a:lnSpc>
              <a:spcAft>
                <a:spcPts val="800"/>
              </a:spcAft>
            </a:pPr>
            <a:r>
              <a:rPr lang="en-GB" sz="1800" dirty="0">
                <a:effectLst/>
                <a:latin typeface="Arial" panose="020B0604020202020204" pitchFamily="34" charset="0"/>
                <a:ea typeface="Arial" panose="020B0604020202020204" pitchFamily="34" charset="0"/>
                <a:cs typeface="Times New Roman" panose="02020603050405020304" pitchFamily="18" charset="0"/>
              </a:rPr>
              <a:t>Why do you think it is important to think about whether the information you receive is reliable (can be trusted)?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428035"/>
            <a:ext cx="3186731" cy="921003"/>
          </a:xfrm>
        </p:spPr>
        <p:txBody>
          <a:bodyPr/>
          <a:lstStyle/>
          <a:p>
            <a:r>
              <a:rPr lang="en-US" sz="2800" dirty="0">
                <a:latin typeface="Arial Black" panose="020B0A04020102020204" pitchFamily="34" charset="0"/>
              </a:rPr>
              <a:t>EXPLORING ARTICLE 17</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7" y="6225879"/>
            <a:ext cx="10781619" cy="259486"/>
          </a:xfrm>
        </p:spPr>
        <p:txBody>
          <a:bodyPr/>
          <a:lstStyle/>
          <a:p>
            <a:r>
              <a:rPr lang="en-US"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615679"/>
            <a:ext cx="10781620" cy="448808"/>
          </a:xfrm>
        </p:spPr>
        <p:txBody>
          <a:bodyPr>
            <a:normAutofit/>
          </a:bodyPr>
          <a:lstStyle/>
          <a:p>
            <a:r>
              <a:rPr lang="en-US" sz="24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275728"/>
            <a:ext cx="10644189" cy="3686922"/>
          </a:xfrm>
        </p:spPr>
        <p:txBody>
          <a:bodyPr>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So that we know whether to trust the information to be true.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To help us learn accurate information.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To be able to confidently discuss information with others.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To learn about bias and ‘fake news’.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To know that it’s okay to ask more questions if something doesn't seem right.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To learn the difference between a fact and an opinion.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So that we can have healthy discussions based on facts.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To feel confident to say, ‘I’m not sure if that’s true’.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To know that some people deliberately put false information online.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5676115"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204854" y="4434357"/>
            <a:ext cx="572816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409507" y="2280010"/>
            <a:ext cx="4253752" cy="1815882"/>
          </a:xfrm>
          <a:prstGeom prst="rect">
            <a:avLst/>
          </a:prstGeom>
          <a:noFill/>
        </p:spPr>
        <p:txBody>
          <a:bodyPr wrap="square" rtlCol="0">
            <a:spAutoFit/>
          </a:bodyPr>
          <a:lstStyle/>
          <a:p>
            <a:pPr algn="ctr"/>
            <a:r>
              <a:rPr lang="en-GB" sz="1600" dirty="0">
                <a:solidFill>
                  <a:schemeClr val="bg1"/>
                </a:solidFill>
                <a:effectLst/>
                <a:latin typeface="Arial" panose="020B0604020202020204" pitchFamily="34" charset="0"/>
                <a:ea typeface="Arial" panose="020B0604020202020204" pitchFamily="34" charset="0"/>
                <a:cs typeface="Arial" panose="020B0604020202020204" pitchFamily="34" charset="0"/>
              </a:rPr>
              <a:t>Look at the different types of books in your school library or reading corner. They will either be fiction or non-fiction. What is the difference? Non-fiction books in libraries are reliable places to get information from. Choose a non-fiction book and read it as a class. What facts have you learned?  </a:t>
            </a:r>
            <a:endPar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1040843" y="2403121"/>
            <a:ext cx="5546444" cy="1569660"/>
          </a:xfrm>
          <a:prstGeom prst="rect">
            <a:avLst/>
          </a:prstGeom>
          <a:noFill/>
        </p:spPr>
        <p:txBody>
          <a:bodyPr wrap="square" rtlCol="0">
            <a:spAutoFit/>
          </a:bodyPr>
          <a:lstStyle/>
          <a:p>
            <a:pPr algn="ctr"/>
            <a:r>
              <a:rPr lang="en-GB" sz="1600" i="0" dirty="0">
                <a:solidFill>
                  <a:srgbClr val="000000"/>
                </a:solidFill>
                <a:effectLst/>
                <a:latin typeface="Arial" panose="020B0604020202020204" pitchFamily="34" charset="0"/>
              </a:rPr>
              <a:t>If you wanted to find out more about something you were really interested in, how would you do this? Discuss this as a group and talk about different ways you can find information for example using the internet, or books. Can you draw pictures of the different ways that you can find information?  </a:t>
            </a:r>
            <a:endParaRPr lang="en-GB" sz="1400" dirty="0"/>
          </a:p>
        </p:txBody>
      </p:sp>
      <p:sp>
        <p:nvSpPr>
          <p:cNvPr id="11" name="TextBox 10">
            <a:extLst>
              <a:ext uri="{FF2B5EF4-FFF2-40B4-BE49-F238E27FC236}">
                <a16:creationId xmlns:a16="http://schemas.microsoft.com/office/drawing/2014/main" id="{68AB74C1-8E97-AF83-2917-1BDE1E72C459}"/>
              </a:ext>
            </a:extLst>
          </p:cNvPr>
          <p:cNvSpPr txBox="1"/>
          <p:nvPr/>
        </p:nvSpPr>
        <p:spPr>
          <a:xfrm>
            <a:off x="771235" y="4725276"/>
            <a:ext cx="5191125"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Local libraries are brilliant places to find out new things. Does everyone have a library card they can use to access books? Plan a trip to your local library, linked to Article 17, and focus on the non-fiction books that they have available for you to look at and borrow. How can you encourage others to join the library?</a:t>
            </a:r>
            <a:endParaRPr lang="en-GB" sz="1400" dirty="0"/>
          </a:p>
        </p:txBody>
      </p:sp>
      <p:sp>
        <p:nvSpPr>
          <p:cNvPr id="12" name="TextBox 11">
            <a:extLst>
              <a:ext uri="{FF2B5EF4-FFF2-40B4-BE49-F238E27FC236}">
                <a16:creationId xmlns:a16="http://schemas.microsoft.com/office/drawing/2014/main" id="{7FD5D052-65BD-1B4F-1CF2-727342CCC180}"/>
              </a:ext>
            </a:extLst>
          </p:cNvPr>
          <p:cNvSpPr txBox="1"/>
          <p:nvPr/>
        </p:nvSpPr>
        <p:spPr>
          <a:xfrm>
            <a:off x="6587287" y="4725276"/>
            <a:ext cx="4963296" cy="1723549"/>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Rosa has lots of things she would like to find out, but her local library is closing. So she starts a campaign to keep it open. </a:t>
            </a:r>
          </a:p>
          <a:p>
            <a:pPr algn="ctr"/>
            <a:r>
              <a:rPr lang="en-GB"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Read all about this in </a:t>
            </a:r>
            <a:r>
              <a:rPr lang="en-GB" sz="1800" b="1" u="sng" dirty="0">
                <a:solidFill>
                  <a:schemeClr val="bg1"/>
                </a:solidFill>
                <a:effectLst/>
                <a:latin typeface="Arial" panose="020B0604020202020204" pitchFamily="34" charset="0"/>
                <a:ea typeface="Arial" panose="020B06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We Want Our Books</a:t>
            </a:r>
            <a:r>
              <a:rPr lang="en-GB"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by Jake Alexander.  </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600" b="0" i="0" dirty="0">
                <a:solidFill>
                  <a:schemeClr val="bg1"/>
                </a:solidFill>
                <a:effectLst/>
                <a:latin typeface="Arial" panose="020B0604020202020204" pitchFamily="34" charset="0"/>
              </a:rPr>
              <a:t> </a:t>
            </a:r>
            <a:endParaRPr lang="en-GB" sz="1400" dirty="0">
              <a:solidFill>
                <a:schemeClr val="bg1"/>
              </a:solidFill>
            </a:endParaRPr>
          </a:p>
        </p:txBody>
      </p:sp>
    </p:spTree>
    <p:extLst>
      <p:ext uri="{BB962C8B-B14F-4D97-AF65-F5344CB8AC3E}">
        <p14:creationId xmlns:p14="http://schemas.microsoft.com/office/powerpoint/2010/main" val="200233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0" y="4420002"/>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100" y="2137472"/>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655146" y="4587810"/>
            <a:ext cx="3919012" cy="1815882"/>
          </a:xfrm>
          <a:prstGeom prst="rect">
            <a:avLst/>
          </a:prstGeom>
          <a:noFill/>
        </p:spPr>
        <p:txBody>
          <a:bodyPr wrap="square" lIns="91440" tIns="45720" rIns="91440" bIns="45720" rtlCol="0" anchor="t">
            <a:spAutoFit/>
          </a:bodyPr>
          <a:lstStyle/>
          <a:p>
            <a:pPr algn="ctr"/>
            <a:r>
              <a:rPr lang="en-GB" sz="1600" b="0" i="0" dirty="0">
                <a:solidFill>
                  <a:schemeClr val="bg1"/>
                </a:solidFill>
                <a:effectLst/>
                <a:latin typeface="Arial"/>
                <a:cs typeface="Arial"/>
              </a:rPr>
              <a:t>Watch the story of </a:t>
            </a:r>
            <a:r>
              <a:rPr lang="en-GB" sz="1600" b="0" i="0" dirty="0">
                <a:solidFill>
                  <a:schemeClr val="bg1"/>
                </a:solidFill>
                <a:effectLst/>
                <a:latin typeface="Arial"/>
                <a:cs typeface="Arial"/>
                <a:hlinkClick r:id="rId3">
                  <a:extLst>
                    <a:ext uri="{A12FA001-AC4F-418D-AE19-62706E023703}">
                      <ahyp:hlinkClr xmlns:ahyp="http://schemas.microsoft.com/office/drawing/2018/hyperlinkcolor" val="tx"/>
                    </a:ext>
                  </a:extLst>
                </a:hlinkClick>
              </a:rPr>
              <a:t>Jack and the Beanstalk</a:t>
            </a:r>
            <a:r>
              <a:rPr lang="en-GB" sz="1600" b="0" i="0" dirty="0">
                <a:solidFill>
                  <a:schemeClr val="bg1"/>
                </a:solidFill>
                <a:effectLst/>
                <a:latin typeface="Arial"/>
                <a:cs typeface="Arial"/>
              </a:rPr>
              <a:t>. This video tells you the story from the Giant’s point of view. Imagine you are a reporter. Create a </a:t>
            </a:r>
            <a:r>
              <a:rPr lang="en-GB" sz="1600" dirty="0">
                <a:solidFill>
                  <a:schemeClr val="bg1"/>
                </a:solidFill>
                <a:latin typeface="Arial"/>
                <a:cs typeface="Arial"/>
              </a:rPr>
              <a:t>news</a:t>
            </a:r>
            <a:r>
              <a:rPr lang="en-GB" sz="1600" b="0" i="0" dirty="0">
                <a:solidFill>
                  <a:schemeClr val="bg1"/>
                </a:solidFill>
                <a:effectLst/>
                <a:latin typeface="Arial"/>
                <a:cs typeface="Arial"/>
              </a:rPr>
              <a:t> desk in your classroom and pretend you are reporting on the story. Make sure that the report is based on facts and not opinions.</a:t>
            </a:r>
            <a:endParaRPr lang="en-GB" sz="1600" dirty="0">
              <a:solidFill>
                <a:schemeClr val="bg1"/>
              </a:solidFill>
              <a:latin typeface="Arial"/>
              <a:cs typeface="Arial"/>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21998" y="4749390"/>
            <a:ext cx="4442291"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What websites are good for children to use when they are trying to find out about a topic? Are they safe to use? Are they reliable? Work together to create a list of reliable websites that you can share to support other children to access reliable information.  </a:t>
            </a:r>
            <a:endParaRPr lang="en-GB" sz="1600" b="1" dirty="0">
              <a:solidFill>
                <a:srgbClr val="00AEEF"/>
              </a:solidFill>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5092130" y="2500928"/>
            <a:ext cx="6672159" cy="1077218"/>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There are some brilliant websites that have been created especially for children. As a group, discuss how you can make sure that you are using these websites safely. Is it ever okay to look at the internet without adult supervision? What are your top tips for keeping safe online?</a:t>
            </a:r>
            <a:endParaRPr lang="en-GB" sz="1400" dirty="0"/>
          </a:p>
        </p:txBody>
      </p:sp>
      <p:sp>
        <p:nvSpPr>
          <p:cNvPr id="13" name="TextBox 12">
            <a:extLst>
              <a:ext uri="{FF2B5EF4-FFF2-40B4-BE49-F238E27FC236}">
                <a16:creationId xmlns:a16="http://schemas.microsoft.com/office/drawing/2014/main" id="{6C40C9B0-16B1-3DF4-EDF7-63788570C65A}"/>
              </a:ext>
            </a:extLst>
          </p:cNvPr>
          <p:cNvSpPr txBox="1"/>
          <p:nvPr/>
        </p:nvSpPr>
        <p:spPr>
          <a:xfrm>
            <a:off x="647035" y="2284390"/>
            <a:ext cx="4225771" cy="1815882"/>
          </a:xfrm>
          <a:prstGeom prst="rect">
            <a:avLst/>
          </a:prstGeom>
          <a:noFill/>
        </p:spPr>
        <p:txBody>
          <a:bodyPr wrap="square" rtlCol="0">
            <a:spAutoFit/>
          </a:bodyPr>
          <a:lstStyle/>
          <a:p>
            <a:pPr algn="ctr"/>
            <a:r>
              <a:rPr lang="en-GB" sz="16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In your library, some books might be quite old. How old is too old? How reliable is this information? Are there occasions where it doesn’t matter how old the book is? Carry out an audit in your library, to see if you can find any books that are no longer reliable and discuss what you could do with these. </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Online Media 9" title="Read Aloud- Jack and the Beanstalk as told by the Giant | Fairy Tales from another point of view">
            <a:hlinkClick r:id="" action="ppaction://media"/>
            <a:extLst>
              <a:ext uri="{FF2B5EF4-FFF2-40B4-BE49-F238E27FC236}">
                <a16:creationId xmlns:a16="http://schemas.microsoft.com/office/drawing/2014/main" id="{84F2AAD7-CAED-ACE0-95D6-454CCCF44091}"/>
              </a:ext>
            </a:extLst>
          </p:cNvPr>
          <p:cNvPicPr>
            <a:picLocks noRot="1" noChangeAspect="1"/>
          </p:cNvPicPr>
          <p:nvPr>
            <a:videoFile r:link="rId1"/>
          </p:nvPr>
        </p:nvPicPr>
        <p:blipFill>
          <a:blip r:embed="rId4"/>
          <a:stretch>
            <a:fillRect/>
          </a:stretch>
        </p:blipFill>
        <p:spPr>
          <a:xfrm>
            <a:off x="4726565" y="4652427"/>
            <a:ext cx="2257986" cy="1275762"/>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627210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800851" y="2137472"/>
            <a:ext cx="513216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903354" y="4619713"/>
            <a:ext cx="5875308" cy="1631216"/>
          </a:xfrm>
          <a:prstGeom prst="rect">
            <a:avLst/>
          </a:prstGeom>
          <a:noFill/>
        </p:spPr>
        <p:txBody>
          <a:bodyPr wrap="square" rtlCol="0">
            <a:spAutoFit/>
          </a:bodyPr>
          <a:lstStyle/>
          <a:p>
            <a:pPr algn="ctr"/>
            <a:r>
              <a:rPr lang="en-GB" sz="2000" b="0" i="0" dirty="0">
                <a:solidFill>
                  <a:schemeClr val="bg1"/>
                </a:solidFill>
                <a:effectLst/>
                <a:latin typeface="Arial" panose="020B0604020202020204" pitchFamily="34" charset="0"/>
              </a:rPr>
              <a:t>The </a:t>
            </a:r>
            <a:r>
              <a:rPr lang="en-GB" sz="2000" b="1" i="0" dirty="0">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NewsWise</a:t>
            </a:r>
            <a:r>
              <a:rPr lang="en-GB" sz="2000" b="0" i="0" dirty="0">
                <a:solidFill>
                  <a:schemeClr val="bg1"/>
                </a:solidFill>
                <a:effectLst/>
                <a:latin typeface="Arial" panose="020B0604020202020204" pitchFamily="34" charset="0"/>
              </a:rPr>
              <a:t> programme has some </a:t>
            </a:r>
            <a:r>
              <a:rPr lang="en-GB" sz="2000" b="1"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great checklists and reminders</a:t>
            </a:r>
            <a:r>
              <a:rPr lang="en-GB" sz="2000" b="0" i="0" dirty="0">
                <a:solidFill>
                  <a:schemeClr val="bg1"/>
                </a:solidFill>
                <a:effectLst/>
                <a:latin typeface="Arial" panose="020B0604020202020204" pitchFamily="34" charset="0"/>
              </a:rPr>
              <a:t> to think about when reading the news to make sure that the information is reliable. Look at these as a class and display them to remind you to think critically.</a:t>
            </a:r>
            <a:endParaRPr lang="en-GB"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21998" y="4548464"/>
            <a:ext cx="4442291" cy="1923283"/>
          </a:xfrm>
          <a:prstGeom prst="rect">
            <a:avLst/>
          </a:prstGeom>
          <a:noFill/>
        </p:spPr>
        <p:txBody>
          <a:bodyPr wrap="square" rtlCol="0">
            <a:spAutoFit/>
          </a:bodyPr>
          <a:lstStyle/>
          <a:p>
            <a:pPr lvl="0" algn="ctr">
              <a:lnSpc>
                <a:spcPct val="107000"/>
              </a:lnSpc>
              <a:spcAft>
                <a:spcPts val="800"/>
              </a:spcAft>
            </a:pPr>
            <a:r>
              <a:rPr lang="en-GB" sz="1600" dirty="0">
                <a:effectLst/>
                <a:latin typeface="Arial" panose="020B0604020202020204" pitchFamily="34" charset="0"/>
                <a:ea typeface="Arial" panose="020B0604020202020204" pitchFamily="34" charset="0"/>
                <a:cs typeface="Times New Roman" panose="02020603050405020304" pitchFamily="18" charset="0"/>
              </a:rPr>
              <a:t>Social media platforms like Facebook or Instagram are increasingly used to access information. These sites have minimum age limits for signup to keep children safe. Research the age limits on social media platforms and discuss as a class why these limits are in place. Are they fair?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7153276" y="2299561"/>
            <a:ext cx="4514046"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Refugee children arriving in a new country need reliable information about the town or city they have arrived in. Create a welcome pack for a new child to your school giving reliable information about what they need to know about the local area. Remember to stick to the facts.   </a:t>
            </a:r>
            <a:endParaRPr lang="en-GB" sz="1200" dirty="0"/>
          </a:p>
        </p:txBody>
      </p:sp>
      <p:sp>
        <p:nvSpPr>
          <p:cNvPr id="13" name="TextBox 12">
            <a:extLst>
              <a:ext uri="{FF2B5EF4-FFF2-40B4-BE49-F238E27FC236}">
                <a16:creationId xmlns:a16="http://schemas.microsoft.com/office/drawing/2014/main" id="{6C40C9B0-16B1-3DF4-EDF7-63788570C65A}"/>
              </a:ext>
            </a:extLst>
          </p:cNvPr>
          <p:cNvSpPr txBox="1"/>
          <p:nvPr/>
        </p:nvSpPr>
        <p:spPr>
          <a:xfrm>
            <a:off x="714988" y="2305280"/>
            <a:ext cx="5820170"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rPr>
              <a:t>Watching </a:t>
            </a:r>
            <a:r>
              <a:rPr lang="en-GB" sz="1600" b="1"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Newsround</a:t>
            </a:r>
            <a:r>
              <a:rPr lang="en-GB" sz="1600" b="0" i="0" dirty="0">
                <a:solidFill>
                  <a:schemeClr val="bg1"/>
                </a:solidFill>
                <a:effectLst/>
                <a:latin typeface="Arial" panose="020B0604020202020204" pitchFamily="34" charset="0"/>
              </a:rPr>
              <a:t> helps to keep you up to date with current affairs around the world. How do you know this is reliable information? When you watch a report, see if you can spot when people share facts or opinions. Take a note and consider creating your own news story, with reliable information, about something that is happening in your community.   </a:t>
            </a:r>
            <a:endParaRPr lang="en-GB" sz="1400" dirty="0">
              <a:solidFill>
                <a:schemeClr val="bg1"/>
              </a:solidFill>
            </a:endParaRPr>
          </a:p>
        </p:txBody>
      </p:sp>
    </p:spTree>
    <p:extLst>
      <p:ext uri="{BB962C8B-B14F-4D97-AF65-F5344CB8AC3E}">
        <p14:creationId xmlns:p14="http://schemas.microsoft.com/office/powerpoint/2010/main" val="1631855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1234</TotalTime>
  <Words>1895</Words>
  <Application>Microsoft Office PowerPoint</Application>
  <PresentationFormat>Widescreen</PresentationFormat>
  <Paragraphs>88</Paragraphs>
  <Slides>15</Slides>
  <Notes>0</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Arial Black</vt:lpstr>
      <vt:lpstr>Calibri</vt:lpstr>
      <vt:lpstr>Open Sans</vt:lpstr>
      <vt:lpstr>Symbol</vt:lpstr>
      <vt:lpstr>Univers LT Pro 45 Light</vt:lpstr>
      <vt:lpstr>Univers LT Pro 55</vt:lpstr>
      <vt:lpstr>Univers LT Pro 85 XBlack</vt:lpstr>
      <vt:lpstr>Univers LT Std 45 Light</vt:lpstr>
      <vt:lpstr>Wingdings</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112</cp:revision>
  <dcterms:created xsi:type="dcterms:W3CDTF">2022-01-18T14:28:30Z</dcterms:created>
  <dcterms:modified xsi:type="dcterms:W3CDTF">2023-02-27T14:30:46Z</dcterms:modified>
</cp:coreProperties>
</file>