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84" r:id="rId2"/>
    <p:sldId id="285" r:id="rId3"/>
    <p:sldId id="272" r:id="rId4"/>
    <p:sldId id="293" r:id="rId5"/>
    <p:sldId id="268" r:id="rId6"/>
    <p:sldId id="276" r:id="rId7"/>
    <p:sldId id="289" r:id="rId8"/>
    <p:sldId id="286" r:id="rId9"/>
    <p:sldId id="292" r:id="rId10"/>
    <p:sldId id="287" r:id="rId11"/>
    <p:sldId id="288" r:id="rId12"/>
    <p:sldId id="290" r:id="rId13"/>
    <p:sldId id="270" r:id="rId14"/>
    <p:sldId id="29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619C74-98F6-4D6A-F9B6-5E5547497F99}" name="Samantha Bradey" initials="SB" userId="S::SamanthaB@unicef.org.uk::41c99f15-9b87-403a-8456-1da8256f332b" providerId="AD"/>
  <p188:author id="{788CCBEA-0905-EB8F-0FC9-1C5DB479B239}" name="Helen Trivers" initials="HT" userId="S::HTrivers@unicef.org.uk::01c0b90d-8952-4913-9306-d7020156f2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37"/>
    <a:srgbClr val="003B5E"/>
    <a:srgbClr val="FFFF00"/>
    <a:srgbClr val="00AEEF"/>
    <a:srgbClr val="DDF3F1"/>
    <a:srgbClr val="00833D"/>
    <a:srgbClr val="7030A0"/>
    <a:srgbClr val="6A1E74"/>
    <a:srgbClr val="FF9933"/>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93" autoAdjust="0"/>
    <p:restoredTop sz="94660"/>
  </p:normalViewPr>
  <p:slideViewPr>
    <p:cSldViewPr snapToGrid="0">
      <p:cViewPr varScale="1">
        <p:scale>
          <a:sx n="67" d="100"/>
          <a:sy n="67" d="100"/>
        </p:scale>
        <p:origin x="900" y="44"/>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3/15/2023</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3/15/2023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121212"/>
                </a:solidFill>
                <a:effectLst/>
              </a:rPr>
              <a:t>Image: 'Beads for peace' ("</a:t>
            </a:r>
            <a:r>
              <a:rPr lang="en-GB" dirty="0" err="1">
                <a:solidFill>
                  <a:srgbClr val="121212"/>
                </a:solidFill>
                <a:effectLst/>
              </a:rPr>
              <a:t>Perlen</a:t>
            </a:r>
            <a:r>
              <a:rPr lang="en-GB" dirty="0">
                <a:solidFill>
                  <a:srgbClr val="121212"/>
                </a:solidFill>
                <a:effectLst/>
              </a:rPr>
              <a:t> für den Frieden") was the motto of Emilia, </a:t>
            </a:r>
            <a:r>
              <a:rPr lang="en-GB" dirty="0" err="1">
                <a:solidFill>
                  <a:srgbClr val="121212"/>
                </a:solidFill>
                <a:effectLst/>
              </a:rPr>
              <a:t>Svea</a:t>
            </a:r>
            <a:r>
              <a:rPr lang="en-GB" dirty="0">
                <a:solidFill>
                  <a:srgbClr val="121212"/>
                </a:solidFill>
                <a:effectLst/>
              </a:rPr>
              <a:t> and Yolanda. Over a longer period of time, the three girls made beaded </a:t>
            </a:r>
            <a:r>
              <a:rPr lang="en-GB" dirty="0" err="1">
                <a:solidFill>
                  <a:srgbClr val="121212"/>
                </a:solidFill>
                <a:effectLst/>
              </a:rPr>
              <a:t>jewelry</a:t>
            </a:r>
            <a:r>
              <a:rPr lang="en-GB" dirty="0">
                <a:solidFill>
                  <a:srgbClr val="121212"/>
                </a:solidFill>
                <a:effectLst/>
              </a:rPr>
              <a:t> together and individually at home. On March 18, 2022, the girls gave away their self-made beaded </a:t>
            </a:r>
            <a:r>
              <a:rPr lang="en-GB" dirty="0" err="1">
                <a:solidFill>
                  <a:srgbClr val="121212"/>
                </a:solidFill>
                <a:effectLst/>
              </a:rPr>
              <a:t>jewelry</a:t>
            </a:r>
            <a:r>
              <a:rPr lang="en-GB" dirty="0">
                <a:solidFill>
                  <a:srgbClr val="121212"/>
                </a:solidFill>
                <a:effectLst/>
              </a:rPr>
              <a:t> and sorted-out toys at the marketplace in </a:t>
            </a:r>
            <a:r>
              <a:rPr lang="en-GB" dirty="0" err="1">
                <a:solidFill>
                  <a:srgbClr val="121212"/>
                </a:solidFill>
                <a:effectLst/>
              </a:rPr>
              <a:t>Warendorf</a:t>
            </a:r>
            <a:r>
              <a:rPr lang="en-GB" dirty="0">
                <a:solidFill>
                  <a:srgbClr val="121212"/>
                </a:solidFill>
                <a:effectLst/>
              </a:rPr>
              <a:t> in exchange for a donation to UNICEF. Later, their younger siblings joined them and supported them in their action.</a:t>
            </a:r>
            <a:br>
              <a:rPr lang="en-GB" b="0" i="0" dirty="0">
                <a:solidFill>
                  <a:srgbClr val="000000"/>
                </a:solidFill>
                <a:effectLst/>
                <a:latin typeface="Open Sans" panose="020B0606030504020204" pitchFamily="34" charset="0"/>
              </a:rPr>
            </a:b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533924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6" name="Picture 5" descr="A picture containing person, outdoor, blue&#10;&#10;Description automatically generated">
            <a:extLst>
              <a:ext uri="{FF2B5EF4-FFF2-40B4-BE49-F238E27FC236}">
                <a16:creationId xmlns:a16="http://schemas.microsoft.com/office/drawing/2014/main" id="{ABB24AFC-82C0-8CC5-0856-AB7FA761C6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347" b="4130"/>
          <a:stretch/>
        </p:blipFill>
        <p:spPr>
          <a:xfrm>
            <a:off x="-15508" y="-125506"/>
            <a:ext cx="12223016" cy="7117977"/>
          </a:xfrm>
          <a:prstGeom prst="rect">
            <a:avLst/>
          </a:prstGeom>
        </p:spPr>
      </p:pic>
      <p:sp>
        <p:nvSpPr>
          <p:cNvPr id="7" name="Title 1">
            <a:extLst>
              <a:ext uri="{FF2B5EF4-FFF2-40B4-BE49-F238E27FC236}">
                <a16:creationId xmlns:a16="http://schemas.microsoft.com/office/drawing/2014/main" id="{D11E1C85-41A4-7263-A932-F62926B69BE8}"/>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pic>
        <p:nvPicPr>
          <p:cNvPr id="8" name="Picture 7">
            <a:extLst>
              <a:ext uri="{FF2B5EF4-FFF2-40B4-BE49-F238E27FC236}">
                <a16:creationId xmlns:a16="http://schemas.microsoft.com/office/drawing/2014/main" id="{4E5DA878-B273-0A12-BAD1-7538660BCF6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5138189"/>
            <a:ext cx="1728039" cy="1424750"/>
          </a:xfrm>
          <a:prstGeom prst="rect">
            <a:avLst/>
          </a:prstGeom>
        </p:spPr>
      </p:pic>
      <p:sp>
        <p:nvSpPr>
          <p:cNvPr id="10" name="TextBox 9">
            <a:extLst>
              <a:ext uri="{FF2B5EF4-FFF2-40B4-BE49-F238E27FC236}">
                <a16:creationId xmlns:a16="http://schemas.microsoft.com/office/drawing/2014/main" id="{1AFA4E15-F32B-6C41-1BC7-3266A6DC854D}"/>
              </a:ext>
            </a:extLst>
          </p:cNvPr>
          <p:cNvSpPr txBox="1"/>
          <p:nvPr userDrawn="1"/>
        </p:nvSpPr>
        <p:spPr>
          <a:xfrm rot="5400000">
            <a:off x="11074595" y="800236"/>
            <a:ext cx="180391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i="0" dirty="0">
                <a:solidFill>
                  <a:schemeClr val="bg1"/>
                </a:solidFill>
                <a:effectLst/>
                <a:latin typeface="Arial" panose="020B0604020202020204" pitchFamily="34" charset="0"/>
                <a:cs typeface="Arial" panose="020B0604020202020204" pitchFamily="34" charset="0"/>
              </a:rPr>
              <a:t>© UNICEFF/UNICEF/ UN0389244</a:t>
            </a:r>
            <a:endParaRPr lang="en-GB" sz="800" dirty="0">
              <a:solidFill>
                <a:schemeClr val="bg1"/>
              </a:solidFill>
              <a:latin typeface="Arial" panose="020B0604020202020204" pitchFamily="34" charset="0"/>
              <a:cs typeface="Arial" panose="020B0604020202020204" pitchFamily="34" charset="0"/>
            </a:endParaRPr>
          </a:p>
          <a:p>
            <a:pPr algn="l"/>
            <a:endParaRPr lang="en-US" sz="800" b="0" i="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611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3465E4-4110-A240-96F3-76D8EE5C46AC}"/>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1" y="0"/>
            <a:ext cx="6096000" cy="6857999"/>
          </a:xfrm>
          <a:prstGeom prst="rect">
            <a:avLst/>
          </a:prstGeom>
        </p:spPr>
      </p:pic>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3498751"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3498751"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 name="TextBox 1">
            <a:extLst>
              <a:ext uri="{FF2B5EF4-FFF2-40B4-BE49-F238E27FC236}">
                <a16:creationId xmlns:a16="http://schemas.microsoft.com/office/drawing/2014/main" id="{EF4C4F8C-71BC-F3D4-6E06-81DC9705AD7D}"/>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541CD321-0CC8-7111-00D7-2571011F1A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rot="5400000">
            <a:off x="11452265" y="524290"/>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00FB72C7-3C60-6225-7C09-06143777896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3560171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10781619"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10781620"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10781619"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10781619"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10781619"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pic>
        <p:nvPicPr>
          <p:cNvPr id="2" name="Picture 1">
            <a:extLst>
              <a:ext uri="{FF2B5EF4-FFF2-40B4-BE49-F238E27FC236}">
                <a16:creationId xmlns:a16="http://schemas.microsoft.com/office/drawing/2014/main" id="{ADBC8ABD-FF41-7E2C-391C-DB27D8AD34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621182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bg1"/>
          </a:solidFill>
        </p:spPr>
        <p:txBody>
          <a:bodyPr wrap="square" lIns="144000" tIns="144000" rIns="108000" bIns="0" anchor="ctr" anchorCtr="0">
            <a:spAutoFit/>
          </a:bodyPr>
          <a:lstStyle>
            <a:lvl1pPr marL="0" indent="0">
              <a:buNone/>
              <a:defRPr sz="4000" b="1" i="0" spc="100" baseline="0">
                <a:solidFill>
                  <a:schemeClr val="tx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10901362" cy="339950"/>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10901363"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10901362"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9464450"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10901362"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pic>
        <p:nvPicPr>
          <p:cNvPr id="2" name="Picture 1">
            <a:extLst>
              <a:ext uri="{FF2B5EF4-FFF2-40B4-BE49-F238E27FC236}">
                <a16:creationId xmlns:a16="http://schemas.microsoft.com/office/drawing/2014/main" id="{98AD53AF-A3FF-E765-48A1-23677D7BED7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664656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2" y="531140"/>
            <a:ext cx="6536088"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PRIMARY ACTIVITIES</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1830416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11302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PRIMARY ACTIVITIES 2</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456173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39605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543368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ontent and object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
        <p:nvSpPr>
          <p:cNvPr id="2" name="Text Placeholder 7">
            <a:extLst>
              <a:ext uri="{FF2B5EF4-FFF2-40B4-BE49-F238E27FC236}">
                <a16:creationId xmlns:a16="http://schemas.microsoft.com/office/drawing/2014/main" id="{9A9F81EF-7F77-3B1F-73E2-57BF6571838B}"/>
              </a:ext>
            </a:extLst>
          </p:cNvPr>
          <p:cNvSpPr>
            <a:spLocks noGrp="1"/>
          </p:cNvSpPr>
          <p:nvPr>
            <p:ph type="body" sz="quarter" idx="14" hasCustomPrompt="1"/>
          </p:nvPr>
        </p:nvSpPr>
        <p:spPr>
          <a:xfrm>
            <a:off x="528741" y="531140"/>
            <a:ext cx="7962116"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 2</a:t>
            </a:r>
            <a:endParaRPr lang="en-GB" dirty="0"/>
          </a:p>
        </p:txBody>
      </p:sp>
    </p:spTree>
    <p:extLst>
      <p:ext uri="{BB962C8B-B14F-4D97-AF65-F5344CB8AC3E}">
        <p14:creationId xmlns:p14="http://schemas.microsoft.com/office/powerpoint/2010/main" val="104045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2" name="Picture 1">
            <a:extLst>
              <a:ext uri="{FF2B5EF4-FFF2-40B4-BE49-F238E27FC236}">
                <a16:creationId xmlns:a16="http://schemas.microsoft.com/office/drawing/2014/main" id="{FE15D024-C41D-B762-417D-5D4BB0F0DF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6" name="TextBox 5">
            <a:extLst>
              <a:ext uri="{FF2B5EF4-FFF2-40B4-BE49-F238E27FC236}">
                <a16:creationId xmlns:a16="http://schemas.microsoft.com/office/drawing/2014/main" id="{9AD4D9D1-2B9C-AC49-DDBA-1DAF9AC18FEA}"/>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775F2EA9-C95F-AB8D-24F6-99DAF9FE367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4" name="Title 1">
            <a:extLst>
              <a:ext uri="{FF2B5EF4-FFF2-40B4-BE49-F238E27FC236}">
                <a16:creationId xmlns:a16="http://schemas.microsoft.com/office/drawing/2014/main" id="{E34CD91C-42CA-8B00-1DB9-BC7C6B88FFBB}"/>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BEF1F-C7C5-A642-AA3C-6FE58155CEAC}"/>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3696909"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pic>
        <p:nvPicPr>
          <p:cNvPr id="3" name="Picture 2">
            <a:extLst>
              <a:ext uri="{FF2B5EF4-FFF2-40B4-BE49-F238E27FC236}">
                <a16:creationId xmlns:a16="http://schemas.microsoft.com/office/drawing/2014/main" id="{D58130B9-1C61-63D0-95E6-64BFB4628ED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496800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B298E2-0F22-BC40-A2EA-513B720D7304}"/>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8" y="5775443"/>
            <a:ext cx="3750698"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pic>
        <p:nvPicPr>
          <p:cNvPr id="3" name="Picture 2">
            <a:extLst>
              <a:ext uri="{FF2B5EF4-FFF2-40B4-BE49-F238E27FC236}">
                <a16:creationId xmlns:a16="http://schemas.microsoft.com/office/drawing/2014/main" id="{01F5D4E2-2139-70F7-952D-5144759F4D4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
        <p:nvSpPr>
          <p:cNvPr id="4" name="TextBox 3">
            <a:extLst>
              <a:ext uri="{FF2B5EF4-FFF2-40B4-BE49-F238E27FC236}">
                <a16:creationId xmlns:a16="http://schemas.microsoft.com/office/drawing/2014/main" id="{5AB51BA1-C2BB-DCDE-F966-63A72A44D1B0}"/>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3" name="TextBox 2">
            <a:extLst>
              <a:ext uri="{FF2B5EF4-FFF2-40B4-BE49-F238E27FC236}">
                <a16:creationId xmlns:a16="http://schemas.microsoft.com/office/drawing/2014/main" id="{60FB937E-E3C0-1B43-A23E-E479019F8118}"/>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4" name="Picture 3">
            <a:extLst>
              <a:ext uri="{FF2B5EF4-FFF2-40B4-BE49-F238E27FC236}">
                <a16:creationId xmlns:a16="http://schemas.microsoft.com/office/drawing/2014/main" id="{D69FE414-4BFE-F01A-CC0C-CA0236D3CEC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B42C4ACB-ECDD-5C73-79AB-458D4959F46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97861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26" t="29854" r="14254" b="1615"/>
          <a:stretch/>
        </p:blipFill>
        <p:spPr>
          <a:xfrm>
            <a:off x="0" y="0"/>
            <a:ext cx="12192000" cy="6858000"/>
          </a:xfrm>
          <a:prstGeom prst="rect">
            <a:avLst/>
          </a:prstGeom>
        </p:spPr>
      </p:pic>
      <p:sp>
        <p:nvSpPr>
          <p:cNvPr id="4" name="TextBox 3">
            <a:extLst>
              <a:ext uri="{FF2B5EF4-FFF2-40B4-BE49-F238E27FC236}">
                <a16:creationId xmlns:a16="http://schemas.microsoft.com/office/drawing/2014/main" id="{AE3A876E-1413-13D5-98F0-9D83FBA55911}"/>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262CD102-EDA9-8771-956B-E6E10FC5E77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1A285FEC-AAB2-ECEE-A637-DB78DEEDD2B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58592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464890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INSTRUCTIONS</a:t>
            </a:r>
            <a:endParaRPr lang="en-GB" dirty="0"/>
          </a:p>
        </p:txBody>
      </p:sp>
      <p:sp>
        <p:nvSpPr>
          <p:cNvPr id="5" name="Rectangle 4">
            <a:extLst>
              <a:ext uri="{FF2B5EF4-FFF2-40B4-BE49-F238E27FC236}">
                <a16:creationId xmlns:a16="http://schemas.microsoft.com/office/drawing/2014/main" id="{4B7438D2-6C85-3681-FD0E-952127D229CA}"/>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6357940" y="1624939"/>
            <a:ext cx="5305425" cy="4490853"/>
          </a:xfrm>
        </p:spPr>
        <p:txBody>
          <a:bodyPr lIns="0">
            <a:normAutofit/>
          </a:bodyPr>
          <a:lstStyle>
            <a:lvl1pPr>
              <a:buClr>
                <a:srgbClr val="00AEEF"/>
              </a:buClr>
              <a:defRPr sz="1800" b="1"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4" name="TextBox 3">
            <a:extLst>
              <a:ext uri="{FF2B5EF4-FFF2-40B4-BE49-F238E27FC236}">
                <a16:creationId xmlns:a16="http://schemas.microsoft.com/office/drawing/2014/main" id="{6245FDA7-ADA2-FC50-4D41-544CB2C33AAF}"/>
              </a:ext>
            </a:extLst>
          </p:cNvPr>
          <p:cNvSpPr txBox="1"/>
          <p:nvPr userDrawn="1"/>
        </p:nvSpPr>
        <p:spPr>
          <a:xfrm>
            <a:off x="528635" y="1624939"/>
            <a:ext cx="5305425" cy="3970318"/>
          </a:xfrm>
          <a:prstGeom prst="rect">
            <a:avLst/>
          </a:prstGeom>
          <a:noFill/>
        </p:spPr>
        <p:txBody>
          <a:bodyPr wrap="square">
            <a:spAutoFit/>
          </a:bodyPr>
          <a:lstStyle/>
          <a:p>
            <a:pPr lvl="0"/>
            <a:r>
              <a:rPr lang="en-GB" sz="1800" b="0" i="0" dirty="0">
                <a:solidFill>
                  <a:schemeClr val="bg1"/>
                </a:solidFill>
                <a:latin typeface="Univers LT Pro 45 Light" panose="020B0403020202020204" pitchFamily="34" charset="77"/>
              </a:rPr>
              <a:t>This flexible resource is intended to provide you with some easy to use, appropriate rights-related learning to share with your children, their families and your colleagues. </a:t>
            </a:r>
          </a:p>
          <a:p>
            <a:pPr lvl="0"/>
            <a:endParaRPr lang="en-GB" sz="1800" b="0" i="0" dirty="0">
              <a:solidFill>
                <a:schemeClr val="bg1"/>
              </a:solidFill>
              <a:latin typeface="Univers LT Pro 45 Light" panose="020B0403020202020204" pitchFamily="34" charset="77"/>
            </a:endParaRPr>
          </a:p>
          <a:p>
            <a:pPr lvl="0"/>
            <a:r>
              <a:rPr lang="en-GB" sz="1800" b="0" i="0" dirty="0">
                <a:solidFill>
                  <a:schemeClr val="bg1"/>
                </a:solidFill>
                <a:latin typeface="Univers LT Pro 45 Light" panose="020B0403020202020204" pitchFamily="34" charset="77"/>
              </a:rPr>
              <a:t>Please </a:t>
            </a:r>
            <a:r>
              <a:rPr lang="en-GB" sz="1800" b="1" i="0" dirty="0">
                <a:solidFill>
                  <a:srgbClr val="FFFF00"/>
                </a:solidFill>
                <a:latin typeface="Univers LT Pro 45 Light" panose="020B0403020202020204" pitchFamily="34" charset="77"/>
              </a:rPr>
              <a:t>edit out non-relevant slides </a:t>
            </a:r>
            <a:r>
              <a:rPr lang="en-GB" sz="1800" b="0" i="0" dirty="0">
                <a:solidFill>
                  <a:schemeClr val="bg1"/>
                </a:solidFill>
                <a:latin typeface="Univers LT Pro 45 Light" panose="020B0403020202020204" pitchFamily="34" charset="77"/>
              </a:rPr>
              <a:t>or tasks before sharing with students. Please check the content works for your learners and feel free to add any content that would make the material more relevant to your setting. </a:t>
            </a:r>
          </a:p>
          <a:p>
            <a:pPr lvl="0"/>
            <a:endParaRPr lang="en-GB" sz="1800" b="0" i="0" dirty="0">
              <a:solidFill>
                <a:schemeClr val="bg1"/>
              </a:solidFill>
              <a:latin typeface="Univers LT Pro 45 Light" panose="020B0403020202020204" pitchFamily="34" charset="77"/>
            </a:endParaRPr>
          </a:p>
          <a:p>
            <a:pPr lvl="0"/>
            <a:r>
              <a:rPr lang="en-GB" sz="1800" b="0" i="0" dirty="0">
                <a:solidFill>
                  <a:schemeClr val="bg1"/>
                </a:solidFill>
                <a:latin typeface="Univers LT Pro 45 Light" panose="020B0403020202020204" pitchFamily="34" charset="77"/>
              </a:rPr>
              <a:t>This pack also provides links to learning resources from third parties and from the UK Committee for UNICEF (UNICEF UK) that you can access for free.</a:t>
            </a:r>
          </a:p>
        </p:txBody>
      </p:sp>
      <p:pic>
        <p:nvPicPr>
          <p:cNvPr id="6" name="Picture 5">
            <a:extLst>
              <a:ext uri="{FF2B5EF4-FFF2-40B4-BE49-F238E27FC236}">
                <a16:creationId xmlns:a16="http://schemas.microsoft.com/office/drawing/2014/main" id="{87B3CECD-7C84-120C-E609-3483F65EEBC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972543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 name="Rectangle 1">
            <a:extLst>
              <a:ext uri="{FF2B5EF4-FFF2-40B4-BE49-F238E27FC236}">
                <a16:creationId xmlns:a16="http://schemas.microsoft.com/office/drawing/2014/main" id="{08ABAA83-EA49-59C5-F1C6-74286C2B285F}"/>
              </a:ext>
            </a:extLst>
          </p:cNvPr>
          <p:cNvSpPr/>
          <p:nvPr userDrawn="1"/>
        </p:nvSpPr>
        <p:spPr>
          <a:xfrm>
            <a:off x="6096000" y="0"/>
            <a:ext cx="6096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5E4A1A1-0D48-7706-9CE0-C5B58F46F9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6586401" y="2071688"/>
            <a:ext cx="5305425" cy="309086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6586401" y="1468553"/>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4" name="Text Placeholder 24">
            <a:extLst>
              <a:ext uri="{FF2B5EF4-FFF2-40B4-BE49-F238E27FC236}">
                <a16:creationId xmlns:a16="http://schemas.microsoft.com/office/drawing/2014/main" id="{DF19E799-652C-FA37-7A63-035B8B3219C7}"/>
              </a:ext>
            </a:extLst>
          </p:cNvPr>
          <p:cNvSpPr>
            <a:spLocks noGrp="1"/>
          </p:cNvSpPr>
          <p:nvPr>
            <p:ph type="body" sz="quarter" idx="24" hasCustomPrompt="1"/>
          </p:nvPr>
        </p:nvSpPr>
        <p:spPr>
          <a:xfrm>
            <a:off x="551757" y="1597203"/>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pic>
        <p:nvPicPr>
          <p:cNvPr id="5" name="Picture 4">
            <a:extLst>
              <a:ext uri="{FF2B5EF4-FFF2-40B4-BE49-F238E27FC236}">
                <a16:creationId xmlns:a16="http://schemas.microsoft.com/office/drawing/2014/main" id="{7A5C89A7-5221-DDDB-423F-26E8274D59F0}"/>
              </a:ext>
            </a:extLst>
          </p:cNvPr>
          <p:cNvPicPr>
            <a:picLocks noChangeAspect="1"/>
          </p:cNvPicPr>
          <p:nvPr userDrawn="1"/>
        </p:nvPicPr>
        <p:blipFill>
          <a:blip r:embed="rId3"/>
          <a:stretch>
            <a:fillRect/>
          </a:stretch>
        </p:blipFill>
        <p:spPr>
          <a:xfrm>
            <a:off x="677478" y="2326112"/>
            <a:ext cx="4512040" cy="4531888"/>
          </a:xfrm>
          <a:prstGeom prst="rect">
            <a:avLst/>
          </a:prstGeom>
        </p:spPr>
      </p:pic>
    </p:spTree>
    <p:extLst>
      <p:ext uri="{BB962C8B-B14F-4D97-AF65-F5344CB8AC3E}">
        <p14:creationId xmlns:p14="http://schemas.microsoft.com/office/powerpoint/2010/main" val="402157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4" name="Text Placeholder 7">
            <a:extLst>
              <a:ext uri="{FF2B5EF4-FFF2-40B4-BE49-F238E27FC236}">
                <a16:creationId xmlns:a16="http://schemas.microsoft.com/office/drawing/2014/main" id="{09FAF7C1-0CA9-E90C-964C-A069F3890133}"/>
              </a:ext>
            </a:extLst>
          </p:cNvPr>
          <p:cNvSpPr>
            <a:spLocks noGrp="1"/>
          </p:cNvSpPr>
          <p:nvPr>
            <p:ph type="body" sz="quarter" idx="14" hasCustomPrompt="1"/>
          </p:nvPr>
        </p:nvSpPr>
        <p:spPr>
          <a:xfrm>
            <a:off x="528741" y="531140"/>
            <a:ext cx="264197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HEADER</a:t>
            </a:r>
            <a:endParaRPr lang="en-GB" dirty="0"/>
          </a:p>
        </p:txBody>
      </p:sp>
      <p:pic>
        <p:nvPicPr>
          <p:cNvPr id="5" name="Picture 4">
            <a:extLst>
              <a:ext uri="{FF2B5EF4-FFF2-40B4-BE49-F238E27FC236}">
                <a16:creationId xmlns:a16="http://schemas.microsoft.com/office/drawing/2014/main" id="{9FC541B7-871A-357C-23E6-5617B6B91D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6267AA-06DB-7249-97B0-AC604B4097ED}"/>
              </a:ext>
            </a:extLst>
          </p:cNvPr>
          <p:cNvPicPr>
            <a:picLocks noChangeAspect="1"/>
          </p:cNvPicPr>
          <p:nvPr userDrawn="1"/>
        </p:nvPicPr>
        <p:blipFill>
          <a:blip r:embed="rId2">
            <a:extLst>
              <a:ext uri="{28A0092B-C50C-407E-A947-70E740481C1C}">
                <a14:useLocalDpi xmlns:a14="http://schemas.microsoft.com/office/drawing/2010/main" val="0"/>
              </a:ext>
            </a:extLst>
          </a:blip>
          <a:srcRect l="20344" r="20344"/>
          <a:stretch/>
        </p:blipFill>
        <p:spPr>
          <a:xfrm>
            <a:off x="-5355" y="1"/>
            <a:ext cx="6101355" cy="6857999"/>
          </a:xfrm>
          <a:prstGeom prst="rect">
            <a:avLst/>
          </a:prstGeom>
        </p:spPr>
      </p:pic>
      <p:sp>
        <p:nvSpPr>
          <p:cNvPr id="6" name="TextBox 5">
            <a:extLst>
              <a:ext uri="{FF2B5EF4-FFF2-40B4-BE49-F238E27FC236}">
                <a16:creationId xmlns:a16="http://schemas.microsoft.com/office/drawing/2014/main" id="{73870DF2-4455-3149-A14A-9AA96CF762C8}"/>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3534377"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3534379"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3" name="Picture 2">
            <a:extLst>
              <a:ext uri="{FF2B5EF4-FFF2-40B4-BE49-F238E27FC236}">
                <a16:creationId xmlns:a16="http://schemas.microsoft.com/office/drawing/2014/main" id="{82603934-A46A-7495-82B1-0BF49C5D8D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a:off x="6096000" y="6642556"/>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38677344-1482-515F-838F-853FB0B35BB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212712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15/03/2023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93" r:id="rId1"/>
    <p:sldLayoutId id="2147483688" r:id="rId2"/>
    <p:sldLayoutId id="2147483738" r:id="rId3"/>
    <p:sldLayoutId id="2147483739" r:id="rId4"/>
    <p:sldLayoutId id="2147483734" r:id="rId5"/>
    <p:sldLayoutId id="2147483728" r:id="rId6"/>
    <p:sldLayoutId id="2147483694" r:id="rId7"/>
    <p:sldLayoutId id="2147483706" r:id="rId8"/>
    <p:sldLayoutId id="2147483727" r:id="rId9"/>
    <p:sldLayoutId id="2147483709" r:id="rId10"/>
    <p:sldLayoutId id="2147483740" r:id="rId11"/>
    <p:sldLayoutId id="2147483735" r:id="rId12"/>
    <p:sldLayoutId id="2147483733" r:id="rId13"/>
    <p:sldLayoutId id="2147483736" r:id="rId14"/>
    <p:sldLayoutId id="2147483741" r:id="rId15"/>
    <p:sldLayoutId id="2147483742" r:id="rId16"/>
    <p:sldLayoutId id="2147483743" r:id="rId17"/>
    <p:sldLayoutId id="2147483715" r:id="rId18"/>
    <p:sldLayoutId id="2147483737" r:id="rId19"/>
    <p:sldLayoutId id="2147483696" r:id="rId20"/>
    <p:sldLayoutId id="2147483722" r:id="rId21"/>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bc.co.uk/bitesize/guides/z8cbydm/revision/1" TargetMode="External"/><Relationship Id="rId2" Type="http://schemas.openxmlformats.org/officeDocument/2006/relationships/hyperlink" Target="http://www.worldwaterday.org/" TargetMode="External"/><Relationship Id="rId1" Type="http://schemas.openxmlformats.org/officeDocument/2006/relationships/slideLayout" Target="../slideLayouts/slideLayout16.xml"/><Relationship Id="rId4" Type="http://schemas.openxmlformats.org/officeDocument/2006/relationships/hyperlink" Target="https://www.bbc.co.uk/newsround/59976935"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unicef.org/wash" TargetMode="External"/><Relationship Id="rId2" Type="http://schemas.openxmlformats.org/officeDocument/2006/relationships/slideLayout" Target="../slideLayouts/slideLayout17.xml"/><Relationship Id="rId1" Type="http://schemas.openxmlformats.org/officeDocument/2006/relationships/video" Target="https://www.youtube.com/embed/Q8B4tST8ti8?feature=oembed" TargetMode="Externa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hyperlink" Target="https://www.bbc.co.uk/bitesize/topics/z9r4jxs/articles/zkd3rwx" TargetMode="External"/><Relationship Id="rId2" Type="http://schemas.openxmlformats.org/officeDocument/2006/relationships/hyperlink" Target="https://www.sdg6data.org/en" TargetMode="External"/><Relationship Id="rId1" Type="http://schemas.openxmlformats.org/officeDocument/2006/relationships/slideLayout" Target="../slideLayouts/slideLayout16.xml"/><Relationship Id="rId4" Type="http://schemas.openxmlformats.org/officeDocument/2006/relationships/hyperlink" Target="https://sdgs.un.org/conferences/water2023"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hyperlink" Target="https://youtu.be/dDDFwjFZIJw"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nhs.uk/live-well/healthy-body/best-way-to-wash-your-hands/" TargetMode="External"/><Relationship Id="rId2" Type="http://schemas.openxmlformats.org/officeDocument/2006/relationships/slideLayout" Target="../slideLayouts/slideLayout14.xml"/><Relationship Id="rId1" Type="http://schemas.openxmlformats.org/officeDocument/2006/relationships/video" Target="https://www.youtube.com/embed/9dOAmnr7Yho?feature=oembed" TargetMode="External"/><Relationship Id="rId6" Type="http://schemas.openxmlformats.org/officeDocument/2006/relationships/image" Target="../media/image18.jpeg"/><Relationship Id="rId5" Type="http://schemas.openxmlformats.org/officeDocument/2006/relationships/hyperlink" Target="https://www.worldwaterday.org/" TargetMode="External"/><Relationship Id="rId4" Type="http://schemas.openxmlformats.org/officeDocument/2006/relationships/hyperlink" Target="https://www.youtube.com/watch?v=9dOAmnr7Yho"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15.xml"/><Relationship Id="rId7" Type="http://schemas.openxmlformats.org/officeDocument/2006/relationships/image" Target="../media/image19.jpeg"/><Relationship Id="rId2" Type="http://schemas.openxmlformats.org/officeDocument/2006/relationships/video" Target="https://www.youtube.com/embed/H1ae2dIVsIw?feature=oembed" TargetMode="External"/><Relationship Id="rId1" Type="http://schemas.openxmlformats.org/officeDocument/2006/relationships/video" Target="https://www.youtube.com/embed/8FP7d46yOO4?feature=oembed" TargetMode="External"/><Relationship Id="rId6" Type="http://schemas.openxmlformats.org/officeDocument/2006/relationships/hyperlink" Target="https://youtu.be/8FP7d46yOO4" TargetMode="External"/><Relationship Id="rId5" Type="http://schemas.openxmlformats.org/officeDocument/2006/relationships/hyperlink" Target="https://www.unicef.org.uk/what-we-do/water-and-sanitation/" TargetMode="External"/><Relationship Id="rId4" Type="http://schemas.openxmlformats.org/officeDocument/2006/relationships/hyperlink" Target="https://youtu.be/H1ae2dIVsIw"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5.xml"/><Relationship Id="rId7" Type="http://schemas.openxmlformats.org/officeDocument/2006/relationships/image" Target="../media/image21.jpeg"/><Relationship Id="rId2" Type="http://schemas.openxmlformats.org/officeDocument/2006/relationships/video" Target="https://www.youtube.com/embed/pUkj3uwCPSE?feature=oembed" TargetMode="External"/><Relationship Id="rId1" Type="http://schemas.openxmlformats.org/officeDocument/2006/relationships/video" Target="https://www.youtube.com/embed/jOtmgk-qWV4?feature=oembed" TargetMode="External"/><Relationship Id="rId6" Type="http://schemas.openxmlformats.org/officeDocument/2006/relationships/hyperlink" Target="https://www.unicef.org/southsudan/water-your-right" TargetMode="External"/><Relationship Id="rId5" Type="http://schemas.openxmlformats.org/officeDocument/2006/relationships/hyperlink" Target="https://www.unicef.org/wash" TargetMode="External"/><Relationship Id="rId4" Type="http://schemas.openxmlformats.org/officeDocument/2006/relationships/hyperlink" Target="https://www.youtube.com/watch?v=jOtmgk-qWV4%20https://www.unicef.org/was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4AE93F-A5B5-55D9-0E0C-F7F2CD976D92}"/>
              </a:ext>
            </a:extLst>
          </p:cNvPr>
          <p:cNvSpPr>
            <a:spLocks noGrp="1"/>
          </p:cNvSpPr>
          <p:nvPr>
            <p:ph type="ctrTitle"/>
          </p:nvPr>
        </p:nvSpPr>
        <p:spPr>
          <a:xfrm>
            <a:off x="273218" y="5821785"/>
            <a:ext cx="6576899" cy="744407"/>
          </a:xfrm>
        </p:spPr>
        <p:txBody>
          <a:bodyPr/>
          <a:lstStyle/>
          <a:p>
            <a:r>
              <a:rPr lang="en-US" sz="3800" dirty="0">
                <a:latin typeface="Arial Black" panose="020B0A04020102020204" pitchFamily="34" charset="0"/>
                <a:cs typeface="Arial" panose="020B0604020202020204" pitchFamily="34" charset="0"/>
              </a:rPr>
              <a:t>ARTICLE OF THE WEEK</a:t>
            </a:r>
          </a:p>
        </p:txBody>
      </p:sp>
    </p:spTree>
    <p:extLst>
      <p:ext uri="{BB962C8B-B14F-4D97-AF65-F5344CB8AC3E}">
        <p14:creationId xmlns:p14="http://schemas.microsoft.com/office/powerpoint/2010/main" val="824152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81177-8E9A-5E17-4B0A-DEFB96D058C7}"/>
              </a:ext>
            </a:extLst>
          </p:cNvPr>
          <p:cNvSpPr>
            <a:spLocks noGrp="1"/>
          </p:cNvSpPr>
          <p:nvPr>
            <p:ph type="body" sz="quarter" idx="14"/>
          </p:nvPr>
        </p:nvSpPr>
        <p:spPr>
          <a:xfrm>
            <a:off x="528741" y="552686"/>
            <a:ext cx="7396059" cy="671704"/>
          </a:xfrm>
        </p:spPr>
        <p:txBody>
          <a:bodyPr/>
          <a:lstStyle/>
          <a:p>
            <a:r>
              <a:rPr lang="en-US" sz="3800" dirty="0">
                <a:latin typeface="Arial Black" panose="020B0A04020102020204" pitchFamily="34" charset="0"/>
              </a:rPr>
              <a:t>SECONDARY ACTIVITIES</a:t>
            </a:r>
          </a:p>
        </p:txBody>
      </p:sp>
      <p:sp>
        <p:nvSpPr>
          <p:cNvPr id="3" name="Text Placeholder 2">
            <a:extLst>
              <a:ext uri="{FF2B5EF4-FFF2-40B4-BE49-F238E27FC236}">
                <a16:creationId xmlns:a16="http://schemas.microsoft.com/office/drawing/2014/main" id="{067C3C7A-9E24-7E42-C532-1A2278F7FE0C}"/>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9F38F617-4146-EBD9-CE84-D397B7AE4523}"/>
              </a:ext>
            </a:extLst>
          </p:cNvPr>
          <p:cNvSpPr/>
          <p:nvPr/>
        </p:nvSpPr>
        <p:spPr>
          <a:xfrm>
            <a:off x="528741" y="2137472"/>
            <a:ext cx="4195659"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4B0183-7BE6-01B6-1CB7-0D8BCD7ED86F}"/>
              </a:ext>
            </a:extLst>
          </p:cNvPr>
          <p:cNvSpPr/>
          <p:nvPr/>
        </p:nvSpPr>
        <p:spPr>
          <a:xfrm>
            <a:off x="528741" y="4434357"/>
            <a:ext cx="6119709"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5E69AD-B53A-4245-45E5-1A7C66D32BF8}"/>
              </a:ext>
            </a:extLst>
          </p:cNvPr>
          <p:cNvSpPr/>
          <p:nvPr/>
        </p:nvSpPr>
        <p:spPr>
          <a:xfrm>
            <a:off x="4724400" y="2137472"/>
            <a:ext cx="7198061"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53DF1E-E994-52AB-ED1A-43AB172A9242}"/>
              </a:ext>
            </a:extLst>
          </p:cNvPr>
          <p:cNvSpPr/>
          <p:nvPr/>
        </p:nvSpPr>
        <p:spPr>
          <a:xfrm>
            <a:off x="6648450" y="4434357"/>
            <a:ext cx="5284563"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DCF693-5CCB-63D9-FE72-88CA642F1CA1}"/>
              </a:ext>
            </a:extLst>
          </p:cNvPr>
          <p:cNvSpPr txBox="1"/>
          <p:nvPr/>
        </p:nvSpPr>
        <p:spPr>
          <a:xfrm>
            <a:off x="650368" y="2302034"/>
            <a:ext cx="3952403" cy="1815882"/>
          </a:xfrm>
          <a:prstGeom prst="rect">
            <a:avLst/>
          </a:prstGeom>
          <a:noFill/>
        </p:spPr>
        <p:txBody>
          <a:bodyPr wrap="square" rtlCol="0">
            <a:spAutoFit/>
          </a:bodyPr>
          <a:lstStyle/>
          <a:p>
            <a:pPr algn="ctr"/>
            <a:r>
              <a:rPr lang="en-GB" sz="1600" b="0" i="0" dirty="0">
                <a:solidFill>
                  <a:srgbClr val="030303"/>
                </a:solidFill>
                <a:effectLst/>
                <a:latin typeface="Arial" panose="020B0604020202020204" pitchFamily="34" charset="0"/>
                <a:cs typeface="Arial" panose="020B0604020202020204" pitchFamily="34" charset="0"/>
              </a:rPr>
              <a:t>Each year World Water Day </a:t>
            </a:r>
            <a:r>
              <a:rPr lang="en-GB" sz="1600" dirty="0">
                <a:solidFill>
                  <a:srgbClr val="030303"/>
                </a:solidFill>
                <a:latin typeface="Arial" panose="020B0604020202020204" pitchFamily="34" charset="0"/>
                <a:cs typeface="Arial" panose="020B0604020202020204" pitchFamily="34" charset="0"/>
              </a:rPr>
              <a:t>identifies</a:t>
            </a:r>
            <a:r>
              <a:rPr lang="en-GB" sz="1600" b="0" i="0" dirty="0">
                <a:solidFill>
                  <a:srgbClr val="030303"/>
                </a:solidFill>
                <a:effectLst/>
                <a:latin typeface="Arial" panose="020B0604020202020204" pitchFamily="34" charset="0"/>
                <a:cs typeface="Arial" panose="020B0604020202020204" pitchFamily="34" charset="0"/>
              </a:rPr>
              <a:t> a theme. Visit the </a:t>
            </a:r>
            <a:r>
              <a:rPr lang="en-GB" sz="1600" b="1" i="0" dirty="0">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website</a:t>
            </a:r>
            <a:r>
              <a:rPr lang="en-GB" sz="1600" b="0" i="0" dirty="0">
                <a:solidFill>
                  <a:srgbClr val="030303"/>
                </a:solidFill>
                <a:effectLst/>
                <a:latin typeface="Arial" panose="020B0604020202020204" pitchFamily="34" charset="0"/>
                <a:cs typeface="Arial" panose="020B0604020202020204" pitchFamily="34" charset="0"/>
              </a:rPr>
              <a:t> to find out more about this year’s theme. Use what you find to prepare a short assembly or organise a discussion in class. </a:t>
            </a:r>
          </a:p>
          <a:p>
            <a:pPr algn="ctr"/>
            <a:r>
              <a:rPr lang="en-GB" sz="1600" b="0" i="0" dirty="0">
                <a:solidFill>
                  <a:srgbClr val="030303"/>
                </a:solidFill>
                <a:effectLst/>
                <a:latin typeface="Arial" panose="020B0604020202020204" pitchFamily="34" charset="0"/>
                <a:cs typeface="Arial" panose="020B0604020202020204" pitchFamily="34" charset="0"/>
              </a:rPr>
              <a:t>Can you link the theme to Articles 24 and 27? </a:t>
            </a:r>
            <a:endParaRPr lang="en-GB" sz="1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9DABE4C-A04F-5B8C-9171-D4E4C4FE47EB}"/>
              </a:ext>
            </a:extLst>
          </p:cNvPr>
          <p:cNvSpPr txBox="1"/>
          <p:nvPr/>
        </p:nvSpPr>
        <p:spPr>
          <a:xfrm>
            <a:off x="902022" y="4632940"/>
            <a:ext cx="5373147" cy="1754326"/>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cs typeface="Arial" panose="020B0604020202020204" pitchFamily="34" charset="0"/>
              </a:rPr>
              <a:t>Usable water is a limited and diminishing resource and the demand for freshwater is growing. </a:t>
            </a:r>
          </a:p>
          <a:p>
            <a:pPr algn="ctr"/>
            <a:r>
              <a:rPr lang="en-GB" sz="1800" b="0" i="0" dirty="0">
                <a:solidFill>
                  <a:srgbClr val="000000"/>
                </a:solidFill>
                <a:effectLst/>
                <a:latin typeface="Arial" panose="020B0604020202020204" pitchFamily="34" charset="0"/>
                <a:cs typeface="Arial" panose="020B0604020202020204" pitchFamily="34" charset="0"/>
              </a:rPr>
              <a:t>In 2018, Cape Town in South Africa nearly ran out of fresh water. </a:t>
            </a:r>
            <a:r>
              <a:rPr lang="en-GB" sz="1800" b="1" i="0" dirty="0">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Find out why</a:t>
            </a:r>
            <a:r>
              <a:rPr lang="en-GB" sz="1800" b="0" i="0" dirty="0">
                <a:solidFill>
                  <a:srgbClr val="000000"/>
                </a:solidFill>
                <a:effectLst/>
                <a:latin typeface="Arial" panose="020B0604020202020204" pitchFamily="34" charset="0"/>
                <a:cs typeface="Arial" panose="020B0604020202020204" pitchFamily="34" charset="0"/>
              </a:rPr>
              <a:t> and then design a campaign to encourage everyone to be more water conscious.  </a:t>
            </a:r>
            <a:endParaRPr lang="en-GB" sz="1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DEDB733-D59A-AE81-C34F-D4AF580961B0}"/>
              </a:ext>
            </a:extLst>
          </p:cNvPr>
          <p:cNvSpPr txBox="1"/>
          <p:nvPr/>
        </p:nvSpPr>
        <p:spPr>
          <a:xfrm>
            <a:off x="5229974" y="2428391"/>
            <a:ext cx="6542926" cy="1477328"/>
          </a:xfrm>
          <a:prstGeom prst="rect">
            <a:avLst/>
          </a:prstGeom>
          <a:noFill/>
        </p:spPr>
        <p:txBody>
          <a:bodyPr wrap="square" rtlCol="0">
            <a:spAutoFit/>
          </a:bodyPr>
          <a:lstStyle/>
          <a:p>
            <a:pPr algn="ctr"/>
            <a:r>
              <a:rPr lang="en-GB" b="0" i="0" dirty="0">
                <a:solidFill>
                  <a:schemeClr val="bg1"/>
                </a:solidFill>
                <a:effectLst/>
                <a:latin typeface="Arial" panose="020B0604020202020204" pitchFamily="34" charset="0"/>
                <a:cs typeface="Arial" panose="020B0604020202020204" pitchFamily="34" charset="0"/>
              </a:rPr>
              <a:t>In January 2022, research by MPs said that no river in England is free from pollution.</a:t>
            </a:r>
          </a:p>
          <a:p>
            <a:pPr algn="ctr"/>
            <a:r>
              <a:rPr lang="en-GB" b="0" i="0" dirty="0">
                <a:solidFill>
                  <a:schemeClr val="bg1"/>
                </a:solidFill>
                <a:effectLst/>
                <a:latin typeface="Arial" panose="020B0604020202020204" pitchFamily="34" charset="0"/>
                <a:cs typeface="Arial" panose="020B0604020202020204" pitchFamily="34" charset="0"/>
              </a:rPr>
              <a:t> </a:t>
            </a:r>
            <a:r>
              <a:rPr lang="en-GB" b="1" i="0" dirty="0">
                <a:solidFill>
                  <a:srgbClr val="FFFF0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Read more here</a:t>
            </a:r>
            <a:r>
              <a:rPr lang="en-GB" b="1" i="0" dirty="0">
                <a:solidFill>
                  <a:srgbClr val="FFFF00"/>
                </a:solidFill>
                <a:effectLst/>
                <a:latin typeface="Arial" panose="020B0604020202020204" pitchFamily="34" charset="0"/>
                <a:cs typeface="Arial" panose="020B0604020202020204" pitchFamily="34" charset="0"/>
              </a:rPr>
              <a:t> </a:t>
            </a:r>
            <a:r>
              <a:rPr lang="en-GB" b="0" i="0" dirty="0">
                <a:solidFill>
                  <a:schemeClr val="bg1"/>
                </a:solidFill>
                <a:effectLst/>
                <a:latin typeface="Arial" panose="020B0604020202020204" pitchFamily="34" charset="0"/>
                <a:cs typeface="Arial" panose="020B0604020202020204" pitchFamily="34" charset="0"/>
              </a:rPr>
              <a:t>and find out what is causing that pollution. </a:t>
            </a:r>
          </a:p>
          <a:p>
            <a:pPr algn="ctr"/>
            <a:r>
              <a:rPr lang="en-GB" b="0" i="0" dirty="0">
                <a:solidFill>
                  <a:schemeClr val="bg1"/>
                </a:solidFill>
                <a:effectLst/>
                <a:latin typeface="Arial" panose="020B0604020202020204" pitchFamily="34" charset="0"/>
                <a:cs typeface="Arial" panose="020B0604020202020204" pitchFamily="34" charset="0"/>
              </a:rPr>
              <a:t>Is this a problem in your area? Think about starting a campaign to help clean up our rivers, wherever you live. </a:t>
            </a:r>
            <a:endParaRPr lang="en-GB"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FEC6972-21CF-9B64-FF44-09536D49B4D4}"/>
              </a:ext>
            </a:extLst>
          </p:cNvPr>
          <p:cNvSpPr txBox="1"/>
          <p:nvPr/>
        </p:nvSpPr>
        <p:spPr>
          <a:xfrm>
            <a:off x="6923468" y="4771440"/>
            <a:ext cx="4781265" cy="1477328"/>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cs typeface="Arial" panose="020B0604020202020204" pitchFamily="34" charset="0"/>
              </a:rPr>
              <a:t>Why does your body need water? </a:t>
            </a:r>
          </a:p>
          <a:p>
            <a:pPr algn="ctr"/>
            <a:endParaRPr lang="en-GB" dirty="0">
              <a:solidFill>
                <a:schemeClr val="bg1"/>
              </a:solidFill>
              <a:latin typeface="Arial" panose="020B0604020202020204" pitchFamily="34" charset="0"/>
              <a:cs typeface="Arial" panose="020B0604020202020204" pitchFamily="34" charset="0"/>
            </a:endParaRPr>
          </a:p>
          <a:p>
            <a:pPr algn="ctr"/>
            <a:r>
              <a:rPr lang="en-GB" sz="1800" b="0" i="0" dirty="0">
                <a:solidFill>
                  <a:schemeClr val="bg1"/>
                </a:solidFill>
                <a:effectLst/>
                <a:latin typeface="Arial" panose="020B0604020202020204" pitchFamily="34" charset="0"/>
                <a:cs typeface="Arial" panose="020B0604020202020204" pitchFamily="34" charset="0"/>
              </a:rPr>
              <a:t>Do some group research and make a short video to encourage people at your school to drink more water.</a:t>
            </a:r>
            <a:endParaRPr lang="en-GB"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7979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9148C5-8033-2F6C-8E1A-47F2DB6C209F}"/>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3" name="Text Placeholder 2">
            <a:extLst>
              <a:ext uri="{FF2B5EF4-FFF2-40B4-BE49-F238E27FC236}">
                <a16:creationId xmlns:a16="http://schemas.microsoft.com/office/drawing/2014/main" id="{C7C85236-62AD-FB88-2CBF-B8C2EF1CB983}"/>
              </a:ext>
            </a:extLst>
          </p:cNvPr>
          <p:cNvSpPr>
            <a:spLocks noGrp="1"/>
          </p:cNvSpPr>
          <p:nvPr>
            <p:ph type="body" sz="quarter" idx="14"/>
          </p:nvPr>
        </p:nvSpPr>
        <p:spPr>
          <a:xfrm>
            <a:off x="528741" y="552685"/>
            <a:ext cx="7962116" cy="671704"/>
          </a:xfrm>
        </p:spPr>
        <p:txBody>
          <a:bodyPr/>
          <a:lstStyle/>
          <a:p>
            <a:r>
              <a:rPr lang="en-US" sz="3800" dirty="0">
                <a:latin typeface="Arial Black" panose="020B0A04020102020204" pitchFamily="34" charset="0"/>
              </a:rPr>
              <a:t>SECONDARY ACTIVITIES 2</a:t>
            </a:r>
          </a:p>
        </p:txBody>
      </p:sp>
      <p:sp>
        <p:nvSpPr>
          <p:cNvPr id="4" name="Rectangle 3">
            <a:extLst>
              <a:ext uri="{FF2B5EF4-FFF2-40B4-BE49-F238E27FC236}">
                <a16:creationId xmlns:a16="http://schemas.microsoft.com/office/drawing/2014/main" id="{4147624B-3509-583B-4E7E-03A60295EFAC}"/>
              </a:ext>
            </a:extLst>
          </p:cNvPr>
          <p:cNvSpPr/>
          <p:nvPr/>
        </p:nvSpPr>
        <p:spPr>
          <a:xfrm>
            <a:off x="528741" y="2137472"/>
            <a:ext cx="5458403"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0A543B5-0473-6EF4-B0B1-951579C011CE}"/>
              </a:ext>
            </a:extLst>
          </p:cNvPr>
          <p:cNvSpPr/>
          <p:nvPr/>
        </p:nvSpPr>
        <p:spPr>
          <a:xfrm>
            <a:off x="528740" y="4434357"/>
            <a:ext cx="7304667"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0B85E6-A5F9-2ABC-81EF-5EDBDB6ACAFE}"/>
              </a:ext>
            </a:extLst>
          </p:cNvPr>
          <p:cNvSpPr/>
          <p:nvPr/>
        </p:nvSpPr>
        <p:spPr>
          <a:xfrm>
            <a:off x="5987144" y="2137472"/>
            <a:ext cx="5945871"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9B981E-037A-7815-7912-1BCD08320421}"/>
              </a:ext>
            </a:extLst>
          </p:cNvPr>
          <p:cNvSpPr/>
          <p:nvPr/>
        </p:nvSpPr>
        <p:spPr>
          <a:xfrm>
            <a:off x="7833408" y="4434357"/>
            <a:ext cx="4099605"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7E788E-E9B9-43C1-4D13-2D3E1B28D93C}"/>
              </a:ext>
            </a:extLst>
          </p:cNvPr>
          <p:cNvSpPr txBox="1"/>
          <p:nvPr/>
        </p:nvSpPr>
        <p:spPr>
          <a:xfrm>
            <a:off x="6138180" y="2379892"/>
            <a:ext cx="5728157" cy="1477328"/>
          </a:xfrm>
          <a:prstGeom prst="rect">
            <a:avLst/>
          </a:prstGeom>
          <a:noFill/>
        </p:spPr>
        <p:txBody>
          <a:bodyPr wrap="square" rtlCol="0">
            <a:spAutoFit/>
          </a:bodyPr>
          <a:lstStyle/>
          <a:p>
            <a:pPr algn="ctr"/>
            <a:r>
              <a:rPr lang="en-GB" b="0" i="0" dirty="0">
                <a:solidFill>
                  <a:srgbClr val="000000"/>
                </a:solidFill>
                <a:effectLst/>
                <a:latin typeface="Arial" panose="020B0604020202020204" pitchFamily="34" charset="0"/>
                <a:cs typeface="Arial" panose="020B0604020202020204" pitchFamily="34" charset="0"/>
              </a:rPr>
              <a:t>Hold a photographic exhibition in your school using photographs taken by students and staff that celebrate water. Raise awareness of Article 24 and 27 and Sustainable Development Goal 6 in your exhibition and invite the wider school community to visit. </a:t>
            </a:r>
            <a:endParaRPr lang="en-GB"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3FB570D-B234-3922-9DE8-4A90483EA3F9}"/>
              </a:ext>
            </a:extLst>
          </p:cNvPr>
          <p:cNvSpPr txBox="1"/>
          <p:nvPr/>
        </p:nvSpPr>
        <p:spPr>
          <a:xfrm>
            <a:off x="600075" y="4540608"/>
            <a:ext cx="4903672" cy="1938992"/>
          </a:xfrm>
          <a:prstGeom prst="rect">
            <a:avLst/>
          </a:prstGeom>
          <a:noFill/>
        </p:spPr>
        <p:txBody>
          <a:bodyPr wrap="square" rtlCol="0">
            <a:spAutoFit/>
          </a:bodyPr>
          <a:lstStyle/>
          <a:p>
            <a:pPr algn="ctr"/>
            <a:r>
              <a:rPr lang="en-GB" sz="1500" b="0" i="0" dirty="0">
                <a:solidFill>
                  <a:schemeClr val="bg1"/>
                </a:solidFill>
                <a:effectLst/>
                <a:latin typeface="Arial" panose="020B0604020202020204" pitchFamily="34" charset="0"/>
                <a:cs typeface="Arial" panose="020B0604020202020204" pitchFamily="34" charset="0"/>
              </a:rPr>
              <a:t>Climate change is making rainfall patterns change. Some places are drier, causing wells and rivers to dry up. In other places, rainfall has increased causing flooding. This video explains the importance of groundwater and a healthy water cycle in helping to keep our climate and planet healthy. Do you have trees and plants in your school grounds? Could you plant more? </a:t>
            </a:r>
            <a:endParaRPr lang="en-GB" sz="15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FAF3CEF-6A98-ED70-FF1B-F939D4B09ED1}"/>
              </a:ext>
            </a:extLst>
          </p:cNvPr>
          <p:cNvSpPr txBox="1"/>
          <p:nvPr/>
        </p:nvSpPr>
        <p:spPr>
          <a:xfrm>
            <a:off x="640604" y="2378671"/>
            <a:ext cx="5234677" cy="1477328"/>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cs typeface="Arial" panose="020B0604020202020204" pitchFamily="34" charset="0"/>
              </a:rPr>
              <a:t>Water makes the Earth a very special place. </a:t>
            </a:r>
          </a:p>
          <a:p>
            <a:pPr algn="ctr"/>
            <a:r>
              <a:rPr lang="en-GB" sz="1800" b="0" i="0" dirty="0">
                <a:solidFill>
                  <a:schemeClr val="bg1"/>
                </a:solidFill>
                <a:effectLst/>
                <a:latin typeface="Arial" panose="020B0604020202020204" pitchFamily="34" charset="0"/>
                <a:cs typeface="Arial" panose="020B0604020202020204" pitchFamily="34" charset="0"/>
              </a:rPr>
              <a:t>It is the only planet in our solar system with liquid water on the surface. Think about the role of water and how it makes the Earth unique and write a poem or a reflective piece. </a:t>
            </a:r>
            <a:endParaRPr lang="en-GB"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5489E20-5EAE-893F-680E-FD0ACEF0AC10}"/>
              </a:ext>
            </a:extLst>
          </p:cNvPr>
          <p:cNvSpPr txBox="1"/>
          <p:nvPr/>
        </p:nvSpPr>
        <p:spPr>
          <a:xfrm>
            <a:off x="7903175" y="4485354"/>
            <a:ext cx="4029837" cy="2031325"/>
          </a:xfrm>
          <a:prstGeom prst="rect">
            <a:avLst/>
          </a:prstGeom>
          <a:noFill/>
        </p:spPr>
        <p:txBody>
          <a:bodyPr wrap="square" rtlCol="0">
            <a:spAutoFit/>
          </a:bodyPr>
          <a:lstStyle/>
          <a:p>
            <a:pPr algn="ctr"/>
            <a:r>
              <a:rPr lang="en-GB" b="0" i="0" dirty="0">
                <a:effectLst/>
                <a:latin typeface="Arial" panose="020B0604020202020204" pitchFamily="34" charset="0"/>
                <a:cs typeface="Arial" panose="020B0604020202020204" pitchFamily="34" charset="0"/>
              </a:rPr>
              <a:t>UNICEF always speaks about water alongside sanitation and hygiene. Why do you think this is? Have a look at </a:t>
            </a:r>
            <a:r>
              <a:rPr lang="en-GB" b="1" i="0" dirty="0">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this information from UNICEF</a:t>
            </a:r>
            <a:r>
              <a:rPr lang="en-GB" b="0" i="0" dirty="0">
                <a:effectLst/>
                <a:latin typeface="Arial" panose="020B0604020202020204" pitchFamily="34" charset="0"/>
                <a:cs typeface="Arial" panose="020B0604020202020204" pitchFamily="34" charset="0"/>
              </a:rPr>
              <a:t> and prepare a short report about the importance of this work for your school newsletter or website. </a:t>
            </a:r>
            <a:endParaRPr lang="en-GB" sz="1400" dirty="0">
              <a:latin typeface="Arial" panose="020B0604020202020204" pitchFamily="34" charset="0"/>
              <a:cs typeface="Arial" panose="020B0604020202020204" pitchFamily="34" charset="0"/>
            </a:endParaRPr>
          </a:p>
        </p:txBody>
      </p:sp>
      <p:pic>
        <p:nvPicPr>
          <p:cNvPr id="12" name="Online Media 11" title="Climate Change: The Water Paradigm">
            <a:hlinkClick r:id="" action="ppaction://media"/>
            <a:extLst>
              <a:ext uri="{FF2B5EF4-FFF2-40B4-BE49-F238E27FC236}">
                <a16:creationId xmlns:a16="http://schemas.microsoft.com/office/drawing/2014/main" id="{A95449AE-CDEA-B1A5-94E6-C6E003F68419}"/>
              </a:ext>
            </a:extLst>
          </p:cNvPr>
          <p:cNvPicPr>
            <a:picLocks noRot="1" noChangeAspect="1"/>
          </p:cNvPicPr>
          <p:nvPr>
            <a:videoFile r:link="rId1"/>
          </p:nvPr>
        </p:nvPicPr>
        <p:blipFill>
          <a:blip r:embed="rId4"/>
          <a:stretch>
            <a:fillRect/>
          </a:stretch>
        </p:blipFill>
        <p:spPr>
          <a:xfrm>
            <a:off x="5573514" y="4624383"/>
            <a:ext cx="2044853" cy="1155342"/>
          </a:xfrm>
          <a:prstGeom prst="rect">
            <a:avLst/>
          </a:prstGeom>
        </p:spPr>
      </p:pic>
    </p:spTree>
    <p:extLst>
      <p:ext uri="{BB962C8B-B14F-4D97-AF65-F5344CB8AC3E}">
        <p14:creationId xmlns:p14="http://schemas.microsoft.com/office/powerpoint/2010/main" val="375839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81177-8E9A-5E17-4B0A-DEFB96D058C7}"/>
              </a:ext>
            </a:extLst>
          </p:cNvPr>
          <p:cNvSpPr>
            <a:spLocks noGrp="1"/>
          </p:cNvSpPr>
          <p:nvPr>
            <p:ph type="body" sz="quarter" idx="14"/>
          </p:nvPr>
        </p:nvSpPr>
        <p:spPr>
          <a:xfrm>
            <a:off x="528741" y="552685"/>
            <a:ext cx="7929459" cy="671704"/>
          </a:xfrm>
        </p:spPr>
        <p:txBody>
          <a:bodyPr/>
          <a:lstStyle/>
          <a:p>
            <a:r>
              <a:rPr lang="en-US" sz="3800" dirty="0">
                <a:latin typeface="Arial Black" panose="020B0A04020102020204" pitchFamily="34" charset="0"/>
              </a:rPr>
              <a:t>SECONDARY ACTIVITIES 3</a:t>
            </a:r>
          </a:p>
        </p:txBody>
      </p:sp>
      <p:sp>
        <p:nvSpPr>
          <p:cNvPr id="3" name="Text Placeholder 2">
            <a:extLst>
              <a:ext uri="{FF2B5EF4-FFF2-40B4-BE49-F238E27FC236}">
                <a16:creationId xmlns:a16="http://schemas.microsoft.com/office/drawing/2014/main" id="{067C3C7A-9E24-7E42-C532-1A2278F7FE0C}"/>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9F38F617-4146-EBD9-CE84-D397B7AE4523}"/>
              </a:ext>
            </a:extLst>
          </p:cNvPr>
          <p:cNvSpPr/>
          <p:nvPr/>
        </p:nvSpPr>
        <p:spPr>
          <a:xfrm>
            <a:off x="528741" y="2137472"/>
            <a:ext cx="4995759"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D4B0183-7BE6-01B6-1CB7-0D8BCD7ED86F}"/>
              </a:ext>
            </a:extLst>
          </p:cNvPr>
          <p:cNvSpPr/>
          <p:nvPr/>
        </p:nvSpPr>
        <p:spPr>
          <a:xfrm>
            <a:off x="528742" y="4434357"/>
            <a:ext cx="6786458"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5E69AD-B53A-4245-45E5-1A7C66D32BF8}"/>
              </a:ext>
            </a:extLst>
          </p:cNvPr>
          <p:cNvSpPr/>
          <p:nvPr/>
        </p:nvSpPr>
        <p:spPr>
          <a:xfrm>
            <a:off x="5524500" y="2137472"/>
            <a:ext cx="6408514"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53DF1E-E994-52AB-ED1A-43AB172A9242}"/>
              </a:ext>
            </a:extLst>
          </p:cNvPr>
          <p:cNvSpPr/>
          <p:nvPr/>
        </p:nvSpPr>
        <p:spPr>
          <a:xfrm>
            <a:off x="7315200" y="4434357"/>
            <a:ext cx="4617813"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spcAft>
                <a:spcPts val="80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Write a story set in a world where water has become the new currency. How would things be different? How would Articles 24 and 27 influence your story?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8DCF693-5CCB-63D9-FE72-88CA642F1CA1}"/>
              </a:ext>
            </a:extLst>
          </p:cNvPr>
          <p:cNvSpPr txBox="1"/>
          <p:nvPr/>
        </p:nvSpPr>
        <p:spPr>
          <a:xfrm>
            <a:off x="858699" y="2274019"/>
            <a:ext cx="4088193" cy="1785104"/>
          </a:xfrm>
          <a:prstGeom prst="rect">
            <a:avLst/>
          </a:prstGeom>
          <a:noFill/>
        </p:spPr>
        <p:txBody>
          <a:bodyPr wrap="square" rtlCol="0">
            <a:spAutoFit/>
          </a:bodyPr>
          <a:lstStyle/>
          <a:p>
            <a:pPr algn="ctr"/>
            <a:r>
              <a:rPr lang="en-GB" sz="1800" dirty="0">
                <a:effectLst/>
                <a:latin typeface="Arial" panose="020B0604020202020204" pitchFamily="34" charset="0"/>
                <a:ea typeface="Arial" panose="020B0604020202020204" pitchFamily="34" charset="0"/>
              </a:rPr>
              <a:t>Sustainable Development Goal 6 calls for the world to ensure access to clean water and sanitation by 2030 – </a:t>
            </a:r>
            <a:r>
              <a:rPr lang="en-GB" sz="1800" b="1" u="sng" dirty="0">
                <a:effectLst/>
                <a:latin typeface="Arial" panose="020B0604020202020204" pitchFamily="34" charset="0"/>
                <a:ea typeface="Arial" panose="020B06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use this site</a:t>
            </a:r>
            <a:r>
              <a:rPr lang="en-GB" sz="1800" b="1"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to find out how we’re doing. Choose one of the indicators and summarise for your classmates.</a:t>
            </a:r>
            <a:r>
              <a:rPr lang="en-GB" sz="2000" b="0" i="0" dirty="0">
                <a:solidFill>
                  <a:srgbClr val="000000"/>
                </a:solidFill>
                <a:effectLst/>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9DABE4C-A04F-5B8C-9171-D4E4C4FE47EB}"/>
              </a:ext>
            </a:extLst>
          </p:cNvPr>
          <p:cNvSpPr txBox="1"/>
          <p:nvPr/>
        </p:nvSpPr>
        <p:spPr>
          <a:xfrm>
            <a:off x="785990" y="4632943"/>
            <a:ext cx="6129087" cy="1200329"/>
          </a:xfrm>
          <a:prstGeom prst="rect">
            <a:avLst/>
          </a:prstGeom>
          <a:noFill/>
        </p:spPr>
        <p:txBody>
          <a:bodyPr wrap="square" rtlCol="0">
            <a:spAutoFit/>
          </a:bodyPr>
          <a:lstStyle/>
          <a:p>
            <a:pPr algn="ctr"/>
            <a:r>
              <a:rPr lang="en-GB" sz="1800" dirty="0">
                <a:effectLst/>
                <a:latin typeface="Arial" panose="020B0604020202020204" pitchFamily="34" charset="0"/>
                <a:ea typeface="Arial" panose="020B0604020202020204" pitchFamily="34" charset="0"/>
                <a:cs typeface="Times New Roman" panose="02020603050405020304" pitchFamily="18" charset="0"/>
              </a:rPr>
              <a:t>Learn about working in research and development in the water industry: </a:t>
            </a:r>
            <a:r>
              <a:rPr lang="en-GB" sz="1800" b="1" dirty="0">
                <a:effectLst/>
                <a:latin typeface="Arial" panose="020B0604020202020204" pitchFamily="34" charset="0"/>
                <a:ea typeface="Arial" panose="020B06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this website</a:t>
            </a:r>
            <a:r>
              <a:rPr lang="en-GB" sz="1800" dirty="0">
                <a:effectLst/>
                <a:latin typeface="Arial" panose="020B0604020202020204" pitchFamily="34" charset="0"/>
                <a:ea typeface="Arial" panose="020B0604020202020204" pitchFamily="34" charset="0"/>
                <a:cs typeface="Times New Roman" panose="02020603050405020304" pitchFamily="18" charset="0"/>
              </a:rPr>
              <a:t> could get you started.</a:t>
            </a:r>
            <a:r>
              <a:rPr lang="en-GB" sz="1800" dirty="0">
                <a:solidFill>
                  <a:srgbClr val="7030A0"/>
                </a:solidFill>
                <a:effectLst/>
                <a:latin typeface="Arial" panose="020B0604020202020204" pitchFamily="34" charset="0"/>
                <a:ea typeface="Arial" panose="020B0604020202020204" pitchFamily="34" charset="0"/>
                <a:cs typeface="Times New Roman" panose="02020603050405020304" pitchFamily="18" charset="0"/>
              </a:rPr>
              <a:t> </a:t>
            </a:r>
            <a:r>
              <a:rPr lang="en-GB" sz="1800" dirty="0">
                <a:effectLst/>
                <a:latin typeface="Arial" panose="020B0604020202020204" pitchFamily="34" charset="0"/>
                <a:ea typeface="Arial" panose="020B0604020202020204" pitchFamily="34" charset="0"/>
                <a:cs typeface="Times New Roman" panose="02020603050405020304" pitchFamily="18" charset="0"/>
              </a:rPr>
              <a:t>Is this something you might be interested in? What kind of skills do you think you might need?</a:t>
            </a:r>
            <a:r>
              <a:rPr lang="en-GB" sz="1600" b="0" i="0" dirty="0">
                <a:effectLst/>
                <a:latin typeface="Arial" panose="020B0604020202020204" pitchFamily="34" charset="0"/>
                <a:cs typeface="Arial" panose="020B0604020202020204" pitchFamily="34" charset="0"/>
              </a:rPr>
              <a:t>  </a:t>
            </a:r>
            <a:endParaRPr lang="en-GB" sz="1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DEDB733-D59A-AE81-C34F-D4AF580961B0}"/>
              </a:ext>
            </a:extLst>
          </p:cNvPr>
          <p:cNvSpPr txBox="1"/>
          <p:nvPr/>
        </p:nvSpPr>
        <p:spPr>
          <a:xfrm>
            <a:off x="5810250" y="2336058"/>
            <a:ext cx="5837013" cy="1754326"/>
          </a:xfrm>
          <a:prstGeom prst="rect">
            <a:avLst/>
          </a:prstGeom>
          <a:noFill/>
        </p:spPr>
        <p:txBody>
          <a:bodyPr wrap="square" rtlCol="0">
            <a:spAutoFit/>
          </a:bodyPr>
          <a:lstStyle/>
          <a:p>
            <a:pPr algn="ctr"/>
            <a:r>
              <a:rPr lang="en-GB" sz="1800" dirty="0">
                <a:effectLst/>
                <a:latin typeface="Arial" panose="020B0604020202020204" pitchFamily="34" charset="0"/>
                <a:ea typeface="Arial" panose="020B0604020202020204" pitchFamily="34" charset="0"/>
              </a:rPr>
              <a:t>Consider holding a Water Conference (</a:t>
            </a:r>
            <a:r>
              <a:rPr lang="en-GB" sz="1800" b="1" u="sng" dirty="0">
                <a:effectLst/>
                <a:latin typeface="Arial" panose="020B0604020202020204" pitchFamily="34" charset="0"/>
                <a:ea typeface="Arial" panose="020B06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like the United Nations</a:t>
            </a:r>
            <a:r>
              <a:rPr lang="en-GB" sz="1800" dirty="0">
                <a:effectLst/>
                <a:latin typeface="Arial" panose="020B0604020202020204" pitchFamily="34" charset="0"/>
                <a:ea typeface="Arial" panose="020B0604020202020204" pitchFamily="34" charset="0"/>
              </a:rPr>
              <a:t>). Different groups could represent different countries, research the water crisis issues in their country using </a:t>
            </a:r>
            <a:r>
              <a:rPr lang="en-GB" sz="1800" b="1" dirty="0">
                <a:effectLst/>
                <a:latin typeface="Arial" panose="020B0604020202020204" pitchFamily="34" charset="0"/>
                <a:ea typeface="Arial" panose="020B0604020202020204" pitchFamily="34" charset="0"/>
                <a:hlinkClick r:id="rId2">
                  <a:extLst>
                    <a:ext uri="{A12FA001-AC4F-418D-AE19-62706E023703}">
                      <ahyp:hlinkClr xmlns:ahyp="http://schemas.microsoft.com/office/drawing/2018/hyperlinkcolor" val="tx"/>
                    </a:ext>
                  </a:extLst>
                </a:hlinkClick>
              </a:rPr>
              <a:t>this site</a:t>
            </a:r>
            <a:r>
              <a:rPr lang="en-GB" sz="1800" dirty="0">
                <a:effectLst/>
                <a:latin typeface="Arial" panose="020B0604020202020204" pitchFamily="34" charset="0"/>
                <a:ea typeface="Arial" panose="020B0604020202020204" pitchFamily="34" charset="0"/>
              </a:rPr>
              <a:t> and share with each other. What should the world’s priority be in working towards     Sustainable Development Goal 6? </a:t>
            </a:r>
            <a:r>
              <a:rPr lang="en-GB" sz="1600" b="0" i="0" dirty="0">
                <a:solidFill>
                  <a:schemeClr val="bg1"/>
                </a:solidFill>
                <a:effectLst/>
                <a:latin typeface="Arial" panose="020B0604020202020204" pitchFamily="34" charset="0"/>
                <a:cs typeface="Arial" panose="020B0604020202020204" pitchFamily="34" charset="0"/>
              </a:rPr>
              <a:t> </a:t>
            </a:r>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2304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6002" y="663684"/>
            <a:ext cx="3379523" cy="588605"/>
          </a:xfrm>
        </p:spPr>
        <p:txBody>
          <a:bodyPr/>
          <a:lstStyle/>
          <a:p>
            <a:r>
              <a:rPr lang="en-US" sz="3200" dirty="0">
                <a:latin typeface="Arial Black" panose="020B0A04020102020204" pitchFamily="34" charset="0"/>
              </a:rPr>
              <a:t>REFLECTION</a:t>
            </a:r>
          </a:p>
        </p:txBody>
      </p:sp>
      <p:sp>
        <p:nvSpPr>
          <p:cNvPr id="3" name="Text Placeholder 2">
            <a:extLst>
              <a:ext uri="{FF2B5EF4-FFF2-40B4-BE49-F238E27FC236}">
                <a16:creationId xmlns:a16="http://schemas.microsoft.com/office/drawing/2014/main" id="{D571A7BB-2A24-D942-B067-AA19DC6FF020}"/>
              </a:ext>
            </a:extLst>
          </p:cNvPr>
          <p:cNvSpPr>
            <a:spLocks noGrp="1"/>
          </p:cNvSpPr>
          <p:nvPr>
            <p:ph type="body" sz="quarter" idx="17"/>
          </p:nvPr>
        </p:nvSpPr>
        <p:spPr>
          <a:xfrm>
            <a:off x="6535896" y="1478772"/>
            <a:ext cx="5305425" cy="705904"/>
          </a:xfrm>
        </p:spPr>
        <p:txBody>
          <a:bodyPr/>
          <a:lstStyle/>
          <a:p>
            <a:r>
              <a:rPr lang="en-GB" sz="1800" dirty="0">
                <a:latin typeface="Arial" panose="020B0604020202020204" pitchFamily="34" charset="0"/>
                <a:cs typeface="Arial" panose="020B0604020202020204" pitchFamily="34" charset="0"/>
              </a:rPr>
              <a:t>Think about dropping a pebble into a pond. Imagine the ripples gently spreading outwards through the water.</a:t>
            </a:r>
            <a:endParaRPr lang="en-US" sz="1800"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DF0353F7-0EFC-E549-AA82-F8CD01C78C85}"/>
              </a:ext>
            </a:extLst>
          </p:cNvPr>
          <p:cNvSpPr>
            <a:spLocks noGrp="1"/>
          </p:cNvSpPr>
          <p:nvPr>
            <p:ph type="body" sz="quarter" idx="21"/>
          </p:nvPr>
        </p:nvSpPr>
        <p:spPr>
          <a:xfrm>
            <a:off x="6535895" y="4162425"/>
            <a:ext cx="3653133" cy="3743324"/>
          </a:xfrm>
        </p:spPr>
        <p:txBody>
          <a:bodyPr>
            <a:normAutofit/>
          </a:bodyPr>
          <a:lstStyle/>
          <a:p>
            <a:pPr marL="0" indent="0">
              <a:lnSpc>
                <a:spcPct val="107000"/>
              </a:lnSpc>
              <a:spcAft>
                <a:spcPts val="800"/>
              </a:spcAft>
              <a:buNone/>
            </a:pPr>
            <a:r>
              <a:rPr lang="en-GB" sz="1800" dirty="0">
                <a:effectLst/>
                <a:latin typeface="Arial" panose="020B0604020202020204" pitchFamily="34" charset="0"/>
                <a:ea typeface="Arial" panose="020B0604020202020204" pitchFamily="34" charset="0"/>
                <a:cs typeface="Times New Roman" panose="02020603050405020304" pitchFamily="18" charset="0"/>
              </a:rPr>
              <a:t>Now imagine tha</a:t>
            </a:r>
            <a:r>
              <a:rPr lang="en-GB" dirty="0">
                <a:latin typeface="Arial" panose="020B0604020202020204" pitchFamily="34" charset="0"/>
                <a:ea typeface="Arial" panose="020B0604020202020204" pitchFamily="34" charset="0"/>
                <a:cs typeface="Times New Roman" panose="02020603050405020304" pitchFamily="18" charset="0"/>
              </a:rPr>
              <a:t>t </a:t>
            </a:r>
            <a:r>
              <a:rPr lang="en-GB" sz="1800" dirty="0">
                <a:effectLst/>
                <a:latin typeface="Arial" panose="020B0604020202020204" pitchFamily="34" charset="0"/>
                <a:ea typeface="Arial" panose="020B0604020202020204" pitchFamily="34" charset="0"/>
                <a:cs typeface="Times New Roman" panose="02020603050405020304" pitchFamily="18" charset="0"/>
              </a:rPr>
              <a:t>your action to raise awareness of the importance of the right to clean water is that pebble and the ripples are the positive effects of your action.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dirty="0">
                <a:effectLst/>
                <a:latin typeface="Arial" panose="020B0604020202020204" pitchFamily="34" charset="0"/>
                <a:ea typeface="Arial" panose="020B0604020202020204" pitchFamily="34" charset="0"/>
                <a:cs typeface="Times New Roman" panose="02020603050405020304" pitchFamily="18" charset="0"/>
              </a:rPr>
              <a:t>Think about what your action might be...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l" rtl="0" fontAlgn="base">
              <a:buNone/>
            </a:pPr>
            <a:r>
              <a:rPr lang="en-GB" b="0" dirty="0">
                <a:solidFill>
                  <a:srgbClr val="000000"/>
                </a:solidFill>
                <a:effectLst/>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6136302-B62F-DA20-24DD-26A7F2916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896" y="2397263"/>
            <a:ext cx="2857500" cy="1600200"/>
          </a:xfrm>
          <a:prstGeom prst="rect">
            <a:avLst/>
          </a:prstGeom>
        </p:spPr>
      </p:pic>
    </p:spTree>
    <p:extLst>
      <p:ext uri="{BB962C8B-B14F-4D97-AF65-F5344CB8AC3E}">
        <p14:creationId xmlns:p14="http://schemas.microsoft.com/office/powerpoint/2010/main" val="1248567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742" y="594238"/>
            <a:ext cx="3033608" cy="588605"/>
          </a:xfrm>
        </p:spPr>
        <p:txBody>
          <a:bodyPr/>
          <a:lstStyle/>
          <a:p>
            <a:r>
              <a:rPr lang="en-US" sz="3200" dirty="0">
                <a:latin typeface="Arial Black" panose="020B0A04020102020204" pitchFamily="34" charset="0"/>
              </a:rPr>
              <a:t>MORE INFO</a:t>
            </a:r>
          </a:p>
        </p:txBody>
      </p:sp>
      <p:sp>
        <p:nvSpPr>
          <p:cNvPr id="4" name="Text Placeholder 3">
            <a:extLst>
              <a:ext uri="{FF2B5EF4-FFF2-40B4-BE49-F238E27FC236}">
                <a16:creationId xmlns:a16="http://schemas.microsoft.com/office/drawing/2014/main" id="{90C7C574-9573-5D42-A50A-7E87DA182D29}"/>
              </a:ext>
            </a:extLst>
          </p:cNvPr>
          <p:cNvSpPr>
            <a:spLocks noGrp="1"/>
          </p:cNvSpPr>
          <p:nvPr>
            <p:ph type="body" sz="quarter" idx="17"/>
          </p:nvPr>
        </p:nvSpPr>
        <p:spPr/>
        <p:txBody>
          <a:bodyPr/>
          <a:lstStyle/>
          <a:p>
            <a:r>
              <a:rPr lang="en-US" sz="2400" dirty="0">
                <a:latin typeface="Arial Black" panose="020B0A04020102020204" pitchFamily="34" charset="0"/>
                <a:cs typeface="Arial" panose="020B0604020202020204" pitchFamily="34" charset="0"/>
              </a:rPr>
              <a:t>RRSA WEBSITE</a:t>
            </a: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6586401" y="2071688"/>
            <a:ext cx="5305425" cy="1262062"/>
          </a:xfrm>
        </p:spPr>
        <p:txBody>
          <a:bodyPr/>
          <a:lstStyle/>
          <a:p>
            <a:pPr rtl="0" fontAlgn="base"/>
            <a:r>
              <a:rPr lang="en-GB" dirty="0">
                <a:latin typeface="Arial" panose="020B0604020202020204" pitchFamily="34" charset="0"/>
                <a:cs typeface="Arial" panose="020B0604020202020204" pitchFamily="34" charset="0"/>
              </a:rPr>
              <a:t>For more information or to download previous Article of the Week packs please visit the RRSA website by clicking on the link below.</a:t>
            </a:r>
            <a:endParaRPr lang="en-GB" b="0" dirty="0">
              <a:effectLst/>
              <a:latin typeface="Arial" panose="020B0604020202020204" pitchFamily="34" charset="0"/>
              <a:cs typeface="Arial" panose="020B0604020202020204" pitchFamily="34" charset="0"/>
            </a:endParaRPr>
          </a:p>
        </p:txBody>
      </p:sp>
      <p:pic>
        <p:nvPicPr>
          <p:cNvPr id="8" name="Picture 7" descr="A group of people posing for a photo&#10;&#10;Description automatically generated with medium confidence">
            <a:extLst>
              <a:ext uri="{FF2B5EF4-FFF2-40B4-BE49-F238E27FC236}">
                <a16:creationId xmlns:a16="http://schemas.microsoft.com/office/drawing/2014/main" id="{D31FC92E-22A0-FD94-9E6F-5E0F26139D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53" r="-5618"/>
          <a:stretch/>
        </p:blipFill>
        <p:spPr>
          <a:xfrm>
            <a:off x="906104" y="2762249"/>
            <a:ext cx="4077286" cy="2228851"/>
          </a:xfrm>
          <a:prstGeom prst="rect">
            <a:avLst/>
          </a:prstGeom>
        </p:spPr>
      </p:pic>
      <p:sp>
        <p:nvSpPr>
          <p:cNvPr id="10" name="Rectangle 9">
            <a:extLst>
              <a:ext uri="{FF2B5EF4-FFF2-40B4-BE49-F238E27FC236}">
                <a16:creationId xmlns:a16="http://schemas.microsoft.com/office/drawing/2014/main" id="{89E591FB-6F15-7726-9D21-562B72C0AA5A}"/>
              </a:ext>
            </a:extLst>
          </p:cNvPr>
          <p:cNvSpPr/>
          <p:nvPr/>
        </p:nvSpPr>
        <p:spPr>
          <a:xfrm>
            <a:off x="6586401" y="3524251"/>
            <a:ext cx="2205174" cy="6191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rial Black" panose="020B0A04020102020204" pitchFamily="34" charset="0"/>
                <a:hlinkClick r:id="rId3">
                  <a:extLst>
                    <a:ext uri="{A12FA001-AC4F-418D-AE19-62706E023703}">
                      <ahyp:hlinkClr xmlns:ahyp="http://schemas.microsoft.com/office/drawing/2018/hyperlinkcolor" val="tx"/>
                    </a:ext>
                  </a:extLst>
                </a:hlinkClick>
              </a:rPr>
              <a:t>CLICK HERE</a:t>
            </a:r>
            <a:endParaRPr lang="en-GB" sz="2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406779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0FB738-3242-7420-5F48-7D5A139C5F0D}"/>
              </a:ext>
            </a:extLst>
          </p:cNvPr>
          <p:cNvSpPr>
            <a:spLocks noGrp="1"/>
          </p:cNvSpPr>
          <p:nvPr>
            <p:ph type="body" sz="quarter" idx="14"/>
          </p:nvPr>
        </p:nvSpPr>
        <p:spPr>
          <a:xfrm>
            <a:off x="528741" y="552685"/>
            <a:ext cx="4648901" cy="671704"/>
          </a:xfrm>
        </p:spPr>
        <p:txBody>
          <a:bodyPr/>
          <a:lstStyle/>
          <a:p>
            <a:r>
              <a:rPr lang="en-US" sz="3800" dirty="0">
                <a:latin typeface="Arial Black" panose="020B0A04020102020204" pitchFamily="34" charset="0"/>
              </a:rPr>
              <a:t>INSTRUCTIONS</a:t>
            </a:r>
          </a:p>
        </p:txBody>
      </p:sp>
      <p:sp>
        <p:nvSpPr>
          <p:cNvPr id="3" name="Text Placeholder 2">
            <a:extLst>
              <a:ext uri="{FF2B5EF4-FFF2-40B4-BE49-F238E27FC236}">
                <a16:creationId xmlns:a16="http://schemas.microsoft.com/office/drawing/2014/main" id="{98D00085-8411-AF7F-9711-1A068B2FD76C}"/>
              </a:ext>
            </a:extLst>
          </p:cNvPr>
          <p:cNvSpPr>
            <a:spLocks noGrp="1"/>
          </p:cNvSpPr>
          <p:nvPr>
            <p:ph type="body" sz="quarter" idx="21"/>
          </p:nvPr>
        </p:nvSpPr>
        <p:spPr>
          <a:xfrm>
            <a:off x="6357940" y="1624939"/>
            <a:ext cx="5444200" cy="4490853"/>
          </a:xfrm>
        </p:spPr>
        <p:txBody>
          <a:bodyPr/>
          <a:lstStyle/>
          <a:p>
            <a:pPr>
              <a:lnSpc>
                <a:spcPct val="150000"/>
              </a:lnSpc>
            </a:pPr>
            <a:r>
              <a:rPr lang="en-US" dirty="0">
                <a:solidFill>
                  <a:srgbClr val="00AEEF"/>
                </a:solidFill>
                <a:latin typeface="Arial" panose="020B0604020202020204" pitchFamily="34" charset="0"/>
                <a:cs typeface="Arial" panose="020B0604020202020204" pitchFamily="34" charset="0"/>
              </a:rPr>
              <a:t>Slide 3</a:t>
            </a:r>
            <a:r>
              <a:rPr lang="en-US" dirty="0">
                <a:latin typeface="Arial" panose="020B0604020202020204" pitchFamily="34" charset="0"/>
                <a:cs typeface="Arial" panose="020B0604020202020204" pitchFamily="34" charset="0"/>
              </a:rPr>
              <a:t>: Introducing World Water Day</a:t>
            </a:r>
          </a:p>
          <a:p>
            <a:pPr>
              <a:lnSpc>
                <a:spcPct val="150000"/>
              </a:lnSpc>
            </a:pPr>
            <a:r>
              <a:rPr lang="en-US" dirty="0">
                <a:solidFill>
                  <a:srgbClr val="00AEEF"/>
                </a:solidFill>
                <a:latin typeface="Arial" panose="020B0604020202020204" pitchFamily="34" charset="0"/>
                <a:cs typeface="Arial" panose="020B0604020202020204" pitchFamily="34" charset="0"/>
              </a:rPr>
              <a:t>Slide 4</a:t>
            </a:r>
            <a:r>
              <a:rPr lang="en-US" dirty="0">
                <a:latin typeface="Arial" panose="020B0604020202020204" pitchFamily="34" charset="0"/>
                <a:cs typeface="Arial" panose="020B0604020202020204" pitchFamily="34" charset="0"/>
              </a:rPr>
              <a:t>: Linked UNCRC articles</a:t>
            </a:r>
          </a:p>
          <a:p>
            <a:pPr>
              <a:lnSpc>
                <a:spcPct val="150000"/>
              </a:lnSpc>
            </a:pPr>
            <a:r>
              <a:rPr lang="en-US" dirty="0">
                <a:solidFill>
                  <a:srgbClr val="00AEEF"/>
                </a:solidFill>
                <a:latin typeface="Arial" panose="020B0604020202020204" pitchFamily="34" charset="0"/>
                <a:cs typeface="Arial" panose="020B0604020202020204" pitchFamily="34" charset="0"/>
              </a:rPr>
              <a:t>Slide 5</a:t>
            </a:r>
            <a:r>
              <a:rPr lang="en-US" dirty="0">
                <a:latin typeface="Arial" panose="020B0604020202020204" pitchFamily="34" charset="0"/>
                <a:cs typeface="Arial" panose="020B0604020202020204" pitchFamily="34" charset="0"/>
              </a:rPr>
              <a:t>: Exploring World Water Day</a:t>
            </a:r>
          </a:p>
          <a:p>
            <a:pPr>
              <a:lnSpc>
                <a:spcPct val="150000"/>
              </a:lnSpc>
            </a:pPr>
            <a:r>
              <a:rPr lang="en-US" dirty="0">
                <a:solidFill>
                  <a:srgbClr val="00AEEF"/>
                </a:solidFill>
                <a:latin typeface="Arial" panose="020B0604020202020204" pitchFamily="34" charset="0"/>
                <a:cs typeface="Arial" panose="020B0604020202020204" pitchFamily="34" charset="0"/>
              </a:rPr>
              <a:t>Slide 6</a:t>
            </a:r>
            <a:r>
              <a:rPr lang="en-US" dirty="0">
                <a:latin typeface="Arial" panose="020B0604020202020204" pitchFamily="34" charset="0"/>
                <a:cs typeface="Arial" panose="020B0604020202020204" pitchFamily="34" charset="0"/>
              </a:rPr>
              <a:t>: Some possible answers</a:t>
            </a:r>
          </a:p>
          <a:p>
            <a:pPr>
              <a:lnSpc>
                <a:spcPct val="150000"/>
              </a:lnSpc>
            </a:pPr>
            <a:r>
              <a:rPr lang="en-US" dirty="0">
                <a:solidFill>
                  <a:srgbClr val="00AEEF"/>
                </a:solidFill>
                <a:latin typeface="Arial" panose="020B0604020202020204" pitchFamily="34" charset="0"/>
                <a:cs typeface="Arial" panose="020B0604020202020204" pitchFamily="34" charset="0"/>
              </a:rPr>
              <a:t>Slide 7, 8 &amp; 9</a:t>
            </a:r>
            <a:r>
              <a:rPr lang="en-US" dirty="0">
                <a:latin typeface="Arial" panose="020B0604020202020204" pitchFamily="34" charset="0"/>
                <a:cs typeface="Arial" panose="020B0604020202020204" pitchFamily="34" charset="0"/>
              </a:rPr>
              <a:t>: Primary activities</a:t>
            </a:r>
          </a:p>
          <a:p>
            <a:pPr>
              <a:lnSpc>
                <a:spcPct val="150000"/>
              </a:lnSpc>
            </a:pPr>
            <a:r>
              <a:rPr lang="en-US" dirty="0">
                <a:solidFill>
                  <a:srgbClr val="00AEEF"/>
                </a:solidFill>
                <a:latin typeface="Arial" panose="020B0604020202020204" pitchFamily="34" charset="0"/>
                <a:cs typeface="Arial" panose="020B0604020202020204" pitchFamily="34" charset="0"/>
              </a:rPr>
              <a:t>Slide 10, 11 &amp; 12</a:t>
            </a:r>
            <a:r>
              <a:rPr lang="en-US" dirty="0">
                <a:latin typeface="Arial" panose="020B0604020202020204" pitchFamily="34" charset="0"/>
                <a:cs typeface="Arial" panose="020B0604020202020204" pitchFamily="34" charset="0"/>
              </a:rPr>
              <a:t>: Secondary activities</a:t>
            </a:r>
          </a:p>
          <a:p>
            <a:pPr>
              <a:lnSpc>
                <a:spcPct val="150000"/>
              </a:lnSpc>
            </a:pPr>
            <a:r>
              <a:rPr lang="en-US" dirty="0">
                <a:solidFill>
                  <a:srgbClr val="00AEEF"/>
                </a:solidFill>
                <a:latin typeface="Arial" panose="020B0604020202020204" pitchFamily="34" charset="0"/>
                <a:cs typeface="Arial" panose="020B0604020202020204" pitchFamily="34" charset="0"/>
              </a:rPr>
              <a:t>Slide 13</a:t>
            </a:r>
            <a:r>
              <a:rPr lang="en-US" dirty="0">
                <a:latin typeface="Arial" panose="020B0604020202020204" pitchFamily="34" charset="0"/>
                <a:cs typeface="Arial" panose="020B0604020202020204" pitchFamily="34" charset="0"/>
              </a:rPr>
              <a:t>: Reflection</a:t>
            </a:r>
          </a:p>
        </p:txBody>
      </p:sp>
    </p:spTree>
    <p:extLst>
      <p:ext uri="{BB962C8B-B14F-4D97-AF65-F5344CB8AC3E}">
        <p14:creationId xmlns:p14="http://schemas.microsoft.com/office/powerpoint/2010/main" val="640117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740" y="474714"/>
            <a:ext cx="3415731" cy="827644"/>
          </a:xfrm>
        </p:spPr>
        <p:txBody>
          <a:bodyPr/>
          <a:lstStyle/>
          <a:p>
            <a:r>
              <a:rPr lang="en-US" sz="2000" dirty="0">
                <a:latin typeface="Arial Black" panose="020B0A04020102020204" pitchFamily="34" charset="0"/>
              </a:rPr>
              <a:t>INTRODUCING</a:t>
            </a:r>
          </a:p>
          <a:p>
            <a:r>
              <a:rPr lang="en-US" sz="2000" dirty="0">
                <a:latin typeface="Arial Black" panose="020B0A04020102020204" pitchFamily="34" charset="0"/>
              </a:rPr>
              <a:t> WORLD WATER DAY</a:t>
            </a:r>
          </a:p>
        </p:txBody>
      </p:sp>
      <p:sp>
        <p:nvSpPr>
          <p:cNvPr id="4" name="Text Placeholder 3">
            <a:extLst>
              <a:ext uri="{FF2B5EF4-FFF2-40B4-BE49-F238E27FC236}">
                <a16:creationId xmlns:a16="http://schemas.microsoft.com/office/drawing/2014/main" id="{90C7C574-9573-5D42-A50A-7E87DA182D29}"/>
              </a:ext>
            </a:extLst>
          </p:cNvPr>
          <p:cNvSpPr>
            <a:spLocks noGrp="1"/>
          </p:cNvSpPr>
          <p:nvPr>
            <p:ph type="body" sz="quarter" idx="17"/>
          </p:nvPr>
        </p:nvSpPr>
        <p:spPr>
          <a:xfrm>
            <a:off x="6586401" y="978752"/>
            <a:ext cx="5305425" cy="259486"/>
          </a:xfrm>
        </p:spPr>
        <p:txBody>
          <a:bodyPr/>
          <a:lstStyle/>
          <a:p>
            <a:r>
              <a:rPr lang="en-US" dirty="0">
                <a:latin typeface="Arial Black" panose="020B0A04020102020204" pitchFamily="34" charset="0"/>
              </a:rPr>
              <a:t>World Water Day</a:t>
            </a: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6586401" y="1598295"/>
            <a:ext cx="5148399" cy="3745229"/>
          </a:xfrm>
        </p:spPr>
        <p:txBody>
          <a:bodyPr>
            <a:noAutofit/>
          </a:bodyPr>
          <a:lstStyle/>
          <a:p>
            <a:pPr algn="l" rtl="0" fontAlgn="base"/>
            <a:r>
              <a:rPr lang="en-GB" b="1" i="0" dirty="0">
                <a:solidFill>
                  <a:srgbClr val="FFFF00"/>
                </a:solidFill>
                <a:effectLst/>
                <a:latin typeface="Arial" panose="020B0604020202020204" pitchFamily="34" charset="0"/>
                <a:cs typeface="Arial" panose="020B0604020202020204" pitchFamily="34" charset="0"/>
              </a:rPr>
              <a:t>March 22</a:t>
            </a:r>
            <a:r>
              <a:rPr lang="en-GB" b="1" i="0" baseline="30000" dirty="0">
                <a:solidFill>
                  <a:srgbClr val="FFFF00"/>
                </a:solidFill>
                <a:effectLst/>
                <a:latin typeface="Arial" panose="020B0604020202020204" pitchFamily="34" charset="0"/>
                <a:cs typeface="Arial" panose="020B0604020202020204" pitchFamily="34" charset="0"/>
              </a:rPr>
              <a:t>nd</a:t>
            </a:r>
            <a:r>
              <a:rPr lang="en-GB" b="1" i="0" dirty="0">
                <a:solidFill>
                  <a:srgbClr val="FFFF00"/>
                </a:solidFill>
                <a:effectLst/>
                <a:latin typeface="Arial" panose="020B0604020202020204" pitchFamily="34" charset="0"/>
                <a:cs typeface="Arial" panose="020B0604020202020204" pitchFamily="34" charset="0"/>
              </a:rPr>
              <a:t> is World Water Day</a:t>
            </a:r>
            <a:r>
              <a:rPr lang="en-GB" b="1" i="0">
                <a:solidFill>
                  <a:srgbClr val="FFFF00"/>
                </a:solidFill>
                <a:effectLst/>
                <a:latin typeface="Arial" panose="020B0604020202020204" pitchFamily="34" charset="0"/>
                <a:cs typeface="Arial" panose="020B0604020202020204" pitchFamily="34" charset="0"/>
              </a:rPr>
              <a:t>. </a:t>
            </a:r>
          </a:p>
          <a:p>
            <a:pPr algn="l" rtl="0" fontAlgn="base"/>
            <a:r>
              <a:rPr lang="en-GB" i="0">
                <a:effectLst/>
                <a:latin typeface="Arial" panose="020B0604020202020204" pitchFamily="34" charset="0"/>
                <a:cs typeface="Arial" panose="020B0604020202020204" pitchFamily="34" charset="0"/>
              </a:rPr>
              <a:t>We </a:t>
            </a:r>
            <a:r>
              <a:rPr lang="en-GB" i="0" dirty="0">
                <a:effectLst/>
                <a:latin typeface="Arial" panose="020B0604020202020204" pitchFamily="34" charset="0"/>
                <a:cs typeface="Arial" panose="020B0604020202020204" pitchFamily="34" charset="0"/>
              </a:rPr>
              <a:t>all know that water is vital for everyone in their daily lives across the world, and back in 2015 the world committed to working together to make sure that everyone has access to safe, clean water and good sanitation. This was Sustainable Development Goal 6.  </a:t>
            </a:r>
          </a:p>
          <a:p>
            <a:pPr algn="l" rtl="0" fontAlgn="base"/>
            <a:r>
              <a:rPr lang="en-GB" i="0" dirty="0">
                <a:effectLst/>
                <a:latin typeface="Arial" panose="020B0604020202020204" pitchFamily="34" charset="0"/>
                <a:cs typeface="Arial" panose="020B0604020202020204" pitchFamily="34" charset="0"/>
              </a:rPr>
              <a:t>But there is still much work to be done with over 2 billion people drinking unsafe water. An important aim of World Water Day is to inspire everyone to take action and make the necessary changes so that the right to clean water can be achieved by 2030 for everyone. </a:t>
            </a:r>
          </a:p>
        </p:txBody>
      </p:sp>
      <p:sp>
        <p:nvSpPr>
          <p:cNvPr id="2" name="TextBox 1">
            <a:extLst>
              <a:ext uri="{FF2B5EF4-FFF2-40B4-BE49-F238E27FC236}">
                <a16:creationId xmlns:a16="http://schemas.microsoft.com/office/drawing/2014/main" id="{627778A1-9760-5310-3D0C-C99F762FA511}"/>
              </a:ext>
            </a:extLst>
          </p:cNvPr>
          <p:cNvSpPr txBox="1"/>
          <p:nvPr/>
        </p:nvSpPr>
        <p:spPr>
          <a:xfrm>
            <a:off x="528741" y="1598296"/>
            <a:ext cx="5076859" cy="584775"/>
          </a:xfrm>
          <a:prstGeom prst="rect">
            <a:avLst/>
          </a:prstGeom>
          <a:noFill/>
        </p:spPr>
        <p:txBody>
          <a:bodyPr wrap="square" rtlCol="0">
            <a:spAutoFit/>
          </a:bodyPr>
          <a:lstStyle/>
          <a:p>
            <a:r>
              <a:rPr lang="en-GB" sz="1600">
                <a:solidFill>
                  <a:srgbClr val="030303"/>
                </a:solidFill>
                <a:latin typeface="Arial" panose="020B0604020202020204" pitchFamily="34" charset="0"/>
                <a:cs typeface="Arial" panose="020B0604020202020204" pitchFamily="34" charset="0"/>
              </a:rPr>
              <a:t>Steven Kidd</a:t>
            </a:r>
            <a:r>
              <a:rPr lang="en-GB" sz="1600" i="0">
                <a:solidFill>
                  <a:srgbClr val="030303"/>
                </a:solidFill>
                <a:effectLst/>
                <a:latin typeface="Arial" panose="020B0604020202020204" pitchFamily="34" charset="0"/>
                <a:cs typeface="Arial" panose="020B0604020202020204" pitchFamily="34" charset="0"/>
              </a:rPr>
              <a:t>, </a:t>
            </a:r>
            <a:r>
              <a:rPr lang="en-GB" sz="1600" i="0" dirty="0">
                <a:solidFill>
                  <a:srgbClr val="030303"/>
                </a:solidFill>
                <a:effectLst/>
                <a:latin typeface="Arial" panose="020B0604020202020204" pitchFamily="34" charset="0"/>
                <a:cs typeface="Arial" panose="020B0604020202020204" pitchFamily="34" charset="0"/>
              </a:rPr>
              <a:t>RRSA Professional Adviser, </a:t>
            </a:r>
            <a:r>
              <a:rPr lang="en-GB" sz="1600" dirty="0">
                <a:latin typeface="Arial" panose="020B0604020202020204" pitchFamily="34" charset="0"/>
                <a:cs typeface="Arial" panose="020B0604020202020204" pitchFamily="34" charset="0"/>
              </a:rPr>
              <a:t>introduces World Water Day</a:t>
            </a:r>
          </a:p>
        </p:txBody>
      </p:sp>
      <p:sp>
        <p:nvSpPr>
          <p:cNvPr id="5" name="TextBox 4">
            <a:extLst>
              <a:ext uri="{FF2B5EF4-FFF2-40B4-BE49-F238E27FC236}">
                <a16:creationId xmlns:a16="http://schemas.microsoft.com/office/drawing/2014/main" id="{AFE197FF-E6E9-DBAD-E48D-989B8106B534}"/>
              </a:ext>
            </a:extLst>
          </p:cNvPr>
          <p:cNvSpPr txBox="1"/>
          <p:nvPr/>
        </p:nvSpPr>
        <p:spPr>
          <a:xfrm>
            <a:off x="1312120" y="6091411"/>
            <a:ext cx="3510099"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Click </a:t>
            </a:r>
            <a:r>
              <a:rPr lang="en-GB" sz="1600" dirty="0">
                <a:solidFill>
                  <a:srgbClr val="00AEE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here</a:t>
            </a:r>
            <a:r>
              <a:rPr lang="en-GB" sz="1600" dirty="0">
                <a:solidFill>
                  <a:schemeClr val="bg1"/>
                </a:solidFill>
                <a:latin typeface="Arial" panose="020B0604020202020204" pitchFamily="34" charset="0"/>
                <a:cs typeface="Arial" panose="020B0604020202020204" pitchFamily="34" charset="0"/>
              </a:rPr>
              <a:t> to watch on YouTube</a:t>
            </a:r>
          </a:p>
        </p:txBody>
      </p:sp>
      <p:pic>
        <p:nvPicPr>
          <p:cNvPr id="8" name="AoW WWD">
            <a:hlinkClick r:id="" action="ppaction://media"/>
            <a:extLst>
              <a:ext uri="{FF2B5EF4-FFF2-40B4-BE49-F238E27FC236}">
                <a16:creationId xmlns:a16="http://schemas.microsoft.com/office/drawing/2014/main" id="{DF9DDEA6-D800-F3C5-7DE3-7F2CF63E3EA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5854" y="2684427"/>
            <a:ext cx="4248169" cy="2389595"/>
          </a:xfrm>
          <a:prstGeom prst="rect">
            <a:avLst/>
          </a:prstGeom>
        </p:spPr>
      </p:pic>
    </p:spTree>
    <p:extLst>
      <p:ext uri="{BB962C8B-B14F-4D97-AF65-F5344CB8AC3E}">
        <p14:creationId xmlns:p14="http://schemas.microsoft.com/office/powerpoint/2010/main" val="409143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B2D1BD-FBC8-EA93-1FCE-6DF84024B8BE}"/>
              </a:ext>
            </a:extLst>
          </p:cNvPr>
          <p:cNvSpPr>
            <a:spLocks noGrp="1"/>
          </p:cNvSpPr>
          <p:nvPr>
            <p:ph type="body" sz="quarter" idx="17"/>
          </p:nvPr>
        </p:nvSpPr>
        <p:spPr>
          <a:xfrm>
            <a:off x="528637" y="2634329"/>
            <a:ext cx="5305425" cy="259486"/>
          </a:xfrm>
        </p:spPr>
        <p:txBody>
          <a:bodyPr/>
          <a:lstStyle/>
          <a:p>
            <a:r>
              <a:rPr lang="en-GB" dirty="0">
                <a:latin typeface="Arial" panose="020B0604020202020204" pitchFamily="34" charset="0"/>
                <a:cs typeface="Arial" panose="020B0604020202020204" pitchFamily="34" charset="0"/>
              </a:rPr>
              <a:t>Article 24 (health and health services)</a:t>
            </a:r>
          </a:p>
        </p:txBody>
      </p:sp>
      <p:sp>
        <p:nvSpPr>
          <p:cNvPr id="7" name="Text Placeholder 6">
            <a:extLst>
              <a:ext uri="{FF2B5EF4-FFF2-40B4-BE49-F238E27FC236}">
                <a16:creationId xmlns:a16="http://schemas.microsoft.com/office/drawing/2014/main" id="{B9E27848-DFD1-AF14-FF5F-64C92CF12010}"/>
              </a:ext>
            </a:extLst>
          </p:cNvPr>
          <p:cNvSpPr>
            <a:spLocks noGrp="1"/>
          </p:cNvSpPr>
          <p:nvPr>
            <p:ph type="body" sz="quarter" idx="23"/>
          </p:nvPr>
        </p:nvSpPr>
        <p:spPr>
          <a:xfrm>
            <a:off x="528637" y="1706279"/>
            <a:ext cx="4829175" cy="722469"/>
          </a:xfrm>
        </p:spPr>
        <p:txBody>
          <a:bodyPr>
            <a:normAutofit fontScale="92500" lnSpcReduction="20000"/>
          </a:bodyPr>
          <a:lstStyle/>
          <a:p>
            <a:pPr>
              <a:lnSpc>
                <a:spcPct val="110000"/>
              </a:lnSpc>
            </a:pPr>
            <a:r>
              <a:rPr lang="en-GB" sz="1800" i="0" dirty="0">
                <a:effectLst/>
                <a:latin typeface="Arial" panose="020B0604020202020204" pitchFamily="34" charset="0"/>
                <a:cs typeface="Arial" panose="020B0604020202020204" pitchFamily="34" charset="0"/>
              </a:rPr>
              <a:t>This week’s activities link to </a:t>
            </a:r>
          </a:p>
          <a:p>
            <a:pPr>
              <a:lnSpc>
                <a:spcPct val="110000"/>
              </a:lnSpc>
            </a:pPr>
            <a:r>
              <a:rPr lang="en-GB" sz="1800" i="0" dirty="0">
                <a:effectLst/>
                <a:latin typeface="Arial" panose="020B0604020202020204" pitchFamily="34" charset="0"/>
                <a:cs typeface="Arial" panose="020B0604020202020204" pitchFamily="34" charset="0"/>
              </a:rPr>
              <a:t>Articles 24 and 27:  </a:t>
            </a:r>
            <a:endParaRPr lang="en-GB" dirty="0">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E4FFC307-D477-6C2A-CC6F-23BE9A482085}"/>
              </a:ext>
            </a:extLst>
          </p:cNvPr>
          <p:cNvSpPr>
            <a:spLocks noGrp="1"/>
          </p:cNvSpPr>
          <p:nvPr>
            <p:ph type="body" sz="quarter" idx="14"/>
          </p:nvPr>
        </p:nvSpPr>
        <p:spPr>
          <a:xfrm>
            <a:off x="528741" y="372635"/>
            <a:ext cx="3915668" cy="1031803"/>
          </a:xfrm>
        </p:spPr>
        <p:txBody>
          <a:bodyPr/>
          <a:lstStyle/>
          <a:p>
            <a:r>
              <a:rPr lang="en-GB" sz="3200" dirty="0">
                <a:latin typeface="Arial Black" panose="020B0A04020102020204" pitchFamily="34" charset="0"/>
              </a:rPr>
              <a:t>LINKED UNCRC ARTICLES</a:t>
            </a:r>
          </a:p>
        </p:txBody>
      </p:sp>
      <p:sp>
        <p:nvSpPr>
          <p:cNvPr id="14" name="Text Placeholder 6">
            <a:extLst>
              <a:ext uri="{FF2B5EF4-FFF2-40B4-BE49-F238E27FC236}">
                <a16:creationId xmlns:a16="http://schemas.microsoft.com/office/drawing/2014/main" id="{FC1EAD54-50D8-1B4F-0536-9F1E43A1BB80}"/>
              </a:ext>
            </a:extLst>
          </p:cNvPr>
          <p:cNvSpPr txBox="1">
            <a:spLocks/>
          </p:cNvSpPr>
          <p:nvPr/>
        </p:nvSpPr>
        <p:spPr>
          <a:xfrm>
            <a:off x="528637" y="3099396"/>
            <a:ext cx="4829175" cy="1453554"/>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Tx/>
              <a:buNone/>
              <a:defRPr sz="1800" b="0" i="0" kern="1200">
                <a:solidFill>
                  <a:schemeClr val="bg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500" b="0" i="0" dirty="0">
                <a:effectLst/>
                <a:latin typeface="Arial" panose="020B0604020202020204" pitchFamily="34" charset="0"/>
                <a:cs typeface="Arial" panose="020B0604020202020204" pitchFamily="34" charset="0"/>
              </a:rPr>
              <a:t>Every child has the right to the best possible health. Governments must provide good quality health care, clean water, nutritious food, and a clean environment and education on health and well-being so that children can stay healthy. Richer countries must help poorer countries achieve this.</a:t>
            </a:r>
            <a:endParaRPr lang="en-GB" sz="1500" dirty="0">
              <a:latin typeface="Arial" panose="020B0604020202020204" pitchFamily="34" charset="0"/>
              <a:cs typeface="Arial" panose="020B0604020202020204" pitchFamily="34" charset="0"/>
            </a:endParaRPr>
          </a:p>
        </p:txBody>
      </p:sp>
      <p:sp>
        <p:nvSpPr>
          <p:cNvPr id="15" name="Text Placeholder 2">
            <a:extLst>
              <a:ext uri="{FF2B5EF4-FFF2-40B4-BE49-F238E27FC236}">
                <a16:creationId xmlns:a16="http://schemas.microsoft.com/office/drawing/2014/main" id="{DF01CAA4-A96F-E364-3845-83090A1F2938}"/>
              </a:ext>
            </a:extLst>
          </p:cNvPr>
          <p:cNvSpPr txBox="1">
            <a:spLocks/>
          </p:cNvSpPr>
          <p:nvPr/>
        </p:nvSpPr>
        <p:spPr>
          <a:xfrm>
            <a:off x="528637" y="4667660"/>
            <a:ext cx="5305425" cy="259486"/>
          </a:xfrm>
          <a:prstGeom prst="rect">
            <a:avLst/>
          </a:prstGeom>
        </p:spPr>
        <p:txBody>
          <a:bodyPr vert="horz" lIns="0" tIns="45720" rIns="9000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Article 27 (adequate standard of living)</a:t>
            </a:r>
          </a:p>
        </p:txBody>
      </p:sp>
      <p:sp>
        <p:nvSpPr>
          <p:cNvPr id="16" name="Text Placeholder 6">
            <a:extLst>
              <a:ext uri="{FF2B5EF4-FFF2-40B4-BE49-F238E27FC236}">
                <a16:creationId xmlns:a16="http://schemas.microsoft.com/office/drawing/2014/main" id="{B2B79FBD-6F95-AA07-BA58-9359D5922A24}"/>
              </a:ext>
            </a:extLst>
          </p:cNvPr>
          <p:cNvSpPr txBox="1">
            <a:spLocks/>
          </p:cNvSpPr>
          <p:nvPr/>
        </p:nvSpPr>
        <p:spPr>
          <a:xfrm>
            <a:off x="528637" y="5151721"/>
            <a:ext cx="4829175" cy="1094482"/>
          </a:xfrm>
          <a:prstGeom prst="rect">
            <a:avLst/>
          </a:prstGeom>
        </p:spPr>
        <p:txBody>
          <a:bodyPr vert="horz" lIns="0" tIns="45720" rIns="91440" bIns="45720" rtlCol="0">
            <a:normAutofit fontScale="85000" lnSpcReduction="10000"/>
          </a:bodyPr>
          <a:lstStyle>
            <a:lvl1pPr marL="0" indent="0" algn="l" defTabSz="914400" rtl="0" eaLnBrk="1" latinLnBrk="0" hangingPunct="1">
              <a:lnSpc>
                <a:spcPct val="90000"/>
              </a:lnSpc>
              <a:spcBef>
                <a:spcPts val="1000"/>
              </a:spcBef>
              <a:buFontTx/>
              <a:buNone/>
              <a:defRPr sz="1800" b="0" i="0" kern="1200">
                <a:solidFill>
                  <a:schemeClr val="bg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b="0" i="0" dirty="0">
                <a:effectLst/>
                <a:latin typeface="Arial" panose="020B0604020202020204" pitchFamily="34" charset="0"/>
                <a:cs typeface="Arial" panose="020B0604020202020204" pitchFamily="34" charset="0"/>
              </a:rPr>
              <a:t>Every child has the right to a standard of living that is good enough to meet their physical and social needs and support their development. Governments must help families who cannot afford to provide this.</a:t>
            </a:r>
            <a:endParaRPr lang="en-GB" dirty="0">
              <a:latin typeface="Arial" panose="020B0604020202020204" pitchFamily="34" charset="0"/>
              <a:cs typeface="Arial" panose="020B0604020202020204" pitchFamily="34" charset="0"/>
            </a:endParaRPr>
          </a:p>
        </p:txBody>
      </p:sp>
      <p:pic>
        <p:nvPicPr>
          <p:cNvPr id="2" name="Graphic 1">
            <a:extLst>
              <a:ext uri="{FF2B5EF4-FFF2-40B4-BE49-F238E27FC236}">
                <a16:creationId xmlns:a16="http://schemas.microsoft.com/office/drawing/2014/main" id="{2DC9214B-AFDB-C943-98B0-42BC3927E3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42910" y="888536"/>
            <a:ext cx="3029909" cy="4039878"/>
          </a:xfrm>
          <a:prstGeom prst="rect">
            <a:avLst/>
          </a:prstGeom>
        </p:spPr>
      </p:pic>
      <p:pic>
        <p:nvPicPr>
          <p:cNvPr id="4" name="Graphic 3">
            <a:extLst>
              <a:ext uri="{FF2B5EF4-FFF2-40B4-BE49-F238E27FC236}">
                <a16:creationId xmlns:a16="http://schemas.microsoft.com/office/drawing/2014/main" id="{E9B33A58-D8F7-2651-06B2-7D0D9DDDF1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64546" y="887268"/>
            <a:ext cx="3029908" cy="4039878"/>
          </a:xfrm>
          <a:prstGeom prst="rect">
            <a:avLst/>
          </a:prstGeom>
        </p:spPr>
      </p:pic>
    </p:spTree>
    <p:extLst>
      <p:ext uri="{BB962C8B-B14F-4D97-AF65-F5344CB8AC3E}">
        <p14:creationId xmlns:p14="http://schemas.microsoft.com/office/powerpoint/2010/main" val="1709139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03582"/>
            <a:ext cx="3894538" cy="1308802"/>
          </a:xfrm>
        </p:spPr>
        <p:txBody>
          <a:bodyPr/>
          <a:lstStyle/>
          <a:p>
            <a:r>
              <a:rPr lang="en-US" sz="2800" dirty="0">
                <a:latin typeface="Arial Black" panose="020B0A04020102020204" pitchFamily="34" charset="0"/>
              </a:rPr>
              <a:t>EXPLORING WORLD WATER DAY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9" y="3681012"/>
            <a:ext cx="5484651" cy="224238"/>
          </a:xfrm>
        </p:spPr>
        <p:txBody>
          <a:bodyPr/>
          <a:lstStyle/>
          <a:p>
            <a:r>
              <a:rPr lang="en-GB" dirty="0">
                <a:latin typeface="Arial Black" panose="020B0A04020102020204" pitchFamily="34" charset="0"/>
              </a:rPr>
              <a:t>List as many reasons as you can, share with a friend and then compare with the next slide.</a:t>
            </a:r>
            <a:endParaRPr lang="en-US" dirty="0">
              <a:latin typeface="Arial Black" panose="020B0A04020102020204" pitchFamily="34" charset="0"/>
            </a:endParaRPr>
          </a:p>
        </p:txBody>
      </p:sp>
      <p:sp>
        <p:nvSpPr>
          <p:cNvPr id="5" name="Text Placeholder 4">
            <a:extLst>
              <a:ext uri="{FF2B5EF4-FFF2-40B4-BE49-F238E27FC236}">
                <a16:creationId xmlns:a16="http://schemas.microsoft.com/office/drawing/2014/main" id="{80BACD06-3EA4-8443-8E69-00A32D75E953}"/>
              </a:ext>
            </a:extLst>
          </p:cNvPr>
          <p:cNvSpPr>
            <a:spLocks noGrp="1"/>
          </p:cNvSpPr>
          <p:nvPr>
            <p:ph type="body" sz="quarter" idx="23"/>
          </p:nvPr>
        </p:nvSpPr>
        <p:spPr/>
        <p:txBody>
          <a:bodyPr>
            <a:normAutofit/>
          </a:bodyPr>
          <a:lstStyle/>
          <a:p>
            <a:r>
              <a:rPr lang="en-GB" sz="2000" dirty="0">
                <a:solidFill>
                  <a:srgbClr val="000000"/>
                </a:solidFill>
                <a:effectLst/>
                <a:latin typeface="Arial" panose="020B0604020202020204" pitchFamily="34" charset="0"/>
                <a:cs typeface="Arial" panose="020B0604020202020204" pitchFamily="34" charset="0"/>
              </a:rPr>
              <a:t>Why do you think that the right to clean water is such an important right?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5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DAE188-B461-304A-9ACF-B4696591BBA5}"/>
              </a:ext>
            </a:extLst>
          </p:cNvPr>
          <p:cNvSpPr>
            <a:spLocks noGrp="1"/>
          </p:cNvSpPr>
          <p:nvPr>
            <p:ph type="body" sz="quarter" idx="14"/>
          </p:nvPr>
        </p:nvSpPr>
        <p:spPr>
          <a:xfrm>
            <a:off x="528741" y="363916"/>
            <a:ext cx="4367109" cy="1049243"/>
          </a:xfrm>
        </p:spPr>
        <p:txBody>
          <a:bodyPr/>
          <a:lstStyle/>
          <a:p>
            <a:r>
              <a:rPr lang="en-US" sz="2800" dirty="0">
                <a:latin typeface="Arial Black" panose="020B0A04020102020204" pitchFamily="34" charset="0"/>
              </a:rPr>
              <a:t>EXPLORING </a:t>
            </a:r>
          </a:p>
          <a:p>
            <a:r>
              <a:rPr lang="en-US" sz="2800" dirty="0">
                <a:latin typeface="Arial Black" panose="020B0A04020102020204" pitchFamily="34" charset="0"/>
              </a:rPr>
              <a:t>WORLD WATER DAY</a:t>
            </a:r>
          </a:p>
        </p:txBody>
      </p:sp>
      <p:sp>
        <p:nvSpPr>
          <p:cNvPr id="3" name="Text Placeholder 2">
            <a:extLst>
              <a:ext uri="{FF2B5EF4-FFF2-40B4-BE49-F238E27FC236}">
                <a16:creationId xmlns:a16="http://schemas.microsoft.com/office/drawing/2014/main" id="{969CAE0C-8DF7-5944-AE5F-25312ADF0302}"/>
              </a:ext>
            </a:extLst>
          </p:cNvPr>
          <p:cNvSpPr>
            <a:spLocks noGrp="1"/>
          </p:cNvSpPr>
          <p:nvPr>
            <p:ph type="body" sz="quarter" idx="17"/>
          </p:nvPr>
        </p:nvSpPr>
        <p:spPr>
          <a:xfrm>
            <a:off x="528636" y="6300221"/>
            <a:ext cx="10781619" cy="259486"/>
          </a:xfrm>
        </p:spPr>
        <p:txBody>
          <a:bodyPr/>
          <a:lstStyle/>
          <a:p>
            <a:r>
              <a:rPr lang="en-US" sz="1800" dirty="0">
                <a:latin typeface="Arial Black" panose="020B0A04020102020204" pitchFamily="34" charset="0"/>
              </a:rPr>
              <a:t>What else did you think of?</a:t>
            </a:r>
          </a:p>
        </p:txBody>
      </p:sp>
      <p:sp>
        <p:nvSpPr>
          <p:cNvPr id="4" name="Text Placeholder 3">
            <a:extLst>
              <a:ext uri="{FF2B5EF4-FFF2-40B4-BE49-F238E27FC236}">
                <a16:creationId xmlns:a16="http://schemas.microsoft.com/office/drawing/2014/main" id="{7920D01A-4E83-BD46-A2A0-3F244A7D11DC}"/>
              </a:ext>
            </a:extLst>
          </p:cNvPr>
          <p:cNvSpPr>
            <a:spLocks noGrp="1"/>
          </p:cNvSpPr>
          <p:nvPr>
            <p:ph type="body" sz="quarter" idx="20"/>
          </p:nvPr>
        </p:nvSpPr>
        <p:spPr>
          <a:xfrm>
            <a:off x="528636" y="1572186"/>
            <a:ext cx="10781620" cy="346471"/>
          </a:xfrm>
        </p:spPr>
        <p:txBody>
          <a:bodyPr>
            <a:normAutofit/>
          </a:bodyPr>
          <a:lstStyle/>
          <a:p>
            <a:r>
              <a:rPr lang="en-US" sz="1800" dirty="0">
                <a:latin typeface="Arial Black" panose="020B0A04020102020204" pitchFamily="34" charset="0"/>
              </a:rPr>
              <a:t>Did you think of these?</a:t>
            </a:r>
          </a:p>
        </p:txBody>
      </p:sp>
      <p:sp>
        <p:nvSpPr>
          <p:cNvPr id="5" name="Text Placeholder 4">
            <a:extLst>
              <a:ext uri="{FF2B5EF4-FFF2-40B4-BE49-F238E27FC236}">
                <a16:creationId xmlns:a16="http://schemas.microsoft.com/office/drawing/2014/main" id="{605676CA-21AD-D447-A863-BE7395533B6E}"/>
              </a:ext>
            </a:extLst>
          </p:cNvPr>
          <p:cNvSpPr>
            <a:spLocks noGrp="1"/>
          </p:cNvSpPr>
          <p:nvPr>
            <p:ph type="body" sz="quarter" idx="21"/>
          </p:nvPr>
        </p:nvSpPr>
        <p:spPr>
          <a:xfrm>
            <a:off x="528636" y="2064487"/>
            <a:ext cx="11453814" cy="3898163"/>
          </a:xfrm>
        </p:spPr>
        <p:txBody>
          <a:bodyPr>
            <a:noAutofit/>
          </a:bodyPr>
          <a:lstStyle/>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Our bodies are made up of over 60% water and we need clean water to keep them working properly and to stay alive.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Drinking dirty, unsafe water can cause serious illnesses.</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In some communities, children miss out on their education because they must spend time collecting water.</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We need water for washing ourselves and for keeping our clothes and homes clean.</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A good water supply is important for good sanitation and flushing our toilets.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Not having access to clean water makes it harder to be healthy and have a decent standard of living.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Water and wetlands provide important habitats for plants and animals.</a:t>
            </a:r>
          </a:p>
          <a:p>
            <a:pPr fontAlgn="base"/>
            <a:r>
              <a:rPr lang="en-GB" sz="1600" dirty="0">
                <a:solidFill>
                  <a:srgbClr val="000000"/>
                </a:solidFill>
                <a:latin typeface="Arial" panose="020B0604020202020204" pitchFamily="34" charset="0"/>
                <a:cs typeface="Arial" panose="020B0604020202020204" pitchFamily="34" charset="0"/>
              </a:rPr>
              <a:t>Pollution of our oceans, rivers and waterways can have a serious impact on all living things.</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Water is important to generate power in some places and it is a better for the environment than burning fossil fuels.</a:t>
            </a:r>
          </a:p>
        </p:txBody>
      </p:sp>
    </p:spTree>
    <p:extLst>
      <p:ext uri="{BB962C8B-B14F-4D97-AF65-F5344CB8AC3E}">
        <p14:creationId xmlns:p14="http://schemas.microsoft.com/office/powerpoint/2010/main" val="1858401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767E2F-0883-B9A9-5DEE-F19AEA1475EF}"/>
              </a:ext>
            </a:extLst>
          </p:cNvPr>
          <p:cNvSpPr>
            <a:spLocks noGrp="1"/>
          </p:cNvSpPr>
          <p:nvPr>
            <p:ph type="body" sz="quarter" idx="14"/>
          </p:nvPr>
        </p:nvSpPr>
        <p:spPr>
          <a:xfrm>
            <a:off x="528742" y="552684"/>
            <a:ext cx="6536088" cy="671704"/>
          </a:xfrm>
        </p:spPr>
        <p:txBody>
          <a:bodyPr/>
          <a:lstStyle/>
          <a:p>
            <a:r>
              <a:rPr lang="en-US" sz="3800" dirty="0">
                <a:latin typeface="Arial Black" panose="020B0A04020102020204" pitchFamily="34" charset="0"/>
              </a:rPr>
              <a:t>PRIMARY ACTIVITIES</a:t>
            </a:r>
          </a:p>
        </p:txBody>
      </p:sp>
      <p:sp>
        <p:nvSpPr>
          <p:cNvPr id="3" name="Text Placeholder 2">
            <a:extLst>
              <a:ext uri="{FF2B5EF4-FFF2-40B4-BE49-F238E27FC236}">
                <a16:creationId xmlns:a16="http://schemas.microsoft.com/office/drawing/2014/main" id="{2E809C3F-92F3-A964-CBC8-D5049C1C1F69}"/>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p:txBody>
      </p:sp>
      <p:sp>
        <p:nvSpPr>
          <p:cNvPr id="4" name="Rectangle 3">
            <a:extLst>
              <a:ext uri="{FF2B5EF4-FFF2-40B4-BE49-F238E27FC236}">
                <a16:creationId xmlns:a16="http://schemas.microsoft.com/office/drawing/2014/main" id="{E95D1F9D-23C7-7303-B75E-3F3BD1B912CB}"/>
              </a:ext>
            </a:extLst>
          </p:cNvPr>
          <p:cNvSpPr/>
          <p:nvPr/>
        </p:nvSpPr>
        <p:spPr>
          <a:xfrm>
            <a:off x="528741" y="2137472"/>
            <a:ext cx="6536087"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05F42D4-759C-0084-0604-75C92CF20A90}"/>
              </a:ext>
            </a:extLst>
          </p:cNvPr>
          <p:cNvSpPr/>
          <p:nvPr/>
        </p:nvSpPr>
        <p:spPr>
          <a:xfrm>
            <a:off x="528741" y="4434357"/>
            <a:ext cx="6033983"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079DBE2-2550-30FE-3F8D-3F3C730CB51A}"/>
              </a:ext>
            </a:extLst>
          </p:cNvPr>
          <p:cNvSpPr/>
          <p:nvPr/>
        </p:nvSpPr>
        <p:spPr>
          <a:xfrm>
            <a:off x="7064830" y="2136586"/>
            <a:ext cx="4868184"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238C7B-2FE0-8A8D-1EEC-D11B2AFFD794}"/>
              </a:ext>
            </a:extLst>
          </p:cNvPr>
          <p:cNvSpPr/>
          <p:nvPr/>
        </p:nvSpPr>
        <p:spPr>
          <a:xfrm>
            <a:off x="6562724" y="4434357"/>
            <a:ext cx="5370289"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32228E-A587-B079-368C-799516903CFD}"/>
              </a:ext>
            </a:extLst>
          </p:cNvPr>
          <p:cNvSpPr txBox="1"/>
          <p:nvPr/>
        </p:nvSpPr>
        <p:spPr>
          <a:xfrm>
            <a:off x="7193749" y="2215957"/>
            <a:ext cx="4610346" cy="2031325"/>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cs typeface="Arial" panose="020B0604020202020204" pitchFamily="34" charset="0"/>
              </a:rPr>
              <a:t>Take a glass of water. It looks ordinary but is actually very special because we all need water to stay alive. Think about all the times water is important to you in your day, like on a hot day after you have been playing. Draw pictures of you or your friends enjoying water. </a:t>
            </a:r>
            <a:endParaRPr lang="en-GB" sz="16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D3FF4E1-6384-ACDA-AC24-C12B1E305126}"/>
              </a:ext>
            </a:extLst>
          </p:cNvPr>
          <p:cNvSpPr txBox="1"/>
          <p:nvPr/>
        </p:nvSpPr>
        <p:spPr>
          <a:xfrm>
            <a:off x="703582" y="2329171"/>
            <a:ext cx="6144893" cy="1477328"/>
          </a:xfrm>
          <a:prstGeom prst="rect">
            <a:avLst/>
          </a:prstGeom>
          <a:noFill/>
        </p:spPr>
        <p:txBody>
          <a:bodyPr wrap="square" rtlCol="0">
            <a:spAutoFit/>
          </a:bodyPr>
          <a:lstStyle/>
          <a:p>
            <a:pPr algn="ctr"/>
            <a:r>
              <a:rPr lang="en-GB" b="0" i="0" dirty="0">
                <a:solidFill>
                  <a:srgbClr val="000000"/>
                </a:solidFill>
                <a:effectLst/>
                <a:latin typeface="Arial" panose="020B0604020202020204" pitchFamily="34" charset="0"/>
                <a:cs typeface="Arial" panose="020B0604020202020204" pitchFamily="34" charset="0"/>
              </a:rPr>
              <a:t>One of the best ways to prevent the spread of germs and illnesses is by washing your hands with clean water and soap. </a:t>
            </a:r>
            <a:r>
              <a:rPr lang="en-GB" b="1" i="0" dirty="0">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Watch these step-by-step instructions</a:t>
            </a:r>
            <a:r>
              <a:rPr lang="en-GB" b="0" i="0" dirty="0">
                <a:solidFill>
                  <a:srgbClr val="000000"/>
                </a:solidFill>
                <a:effectLst/>
                <a:latin typeface="Arial" panose="020B0604020202020204" pitchFamily="34" charset="0"/>
                <a:cs typeface="Arial" panose="020B0604020202020204" pitchFamily="34" charset="0"/>
              </a:rPr>
              <a:t> for good handwashing and then practice it by miming the actions with a friend.  </a:t>
            </a:r>
            <a:endParaRPr lang="en-GB"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8AB74C1-8E97-AF83-2917-1BDE1E72C459}"/>
              </a:ext>
            </a:extLst>
          </p:cNvPr>
          <p:cNvSpPr txBox="1"/>
          <p:nvPr/>
        </p:nvSpPr>
        <p:spPr>
          <a:xfrm>
            <a:off x="617857" y="4602164"/>
            <a:ext cx="3677918" cy="1815882"/>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cs typeface="Arial" panose="020B0604020202020204" pitchFamily="34" charset="0"/>
              </a:rPr>
              <a:t>Team up with </a:t>
            </a:r>
            <a:r>
              <a:rPr lang="en-GB" sz="1600" b="1" i="0" dirty="0">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Thomas and Friends</a:t>
            </a:r>
            <a:r>
              <a:rPr lang="en-GB" sz="1600" b="0" i="0" dirty="0">
                <a:solidFill>
                  <a:srgbClr val="000000"/>
                </a:solidFill>
                <a:effectLst/>
                <a:latin typeface="Arial" panose="020B0604020202020204" pitchFamily="34" charset="0"/>
                <a:cs typeface="Arial" panose="020B0604020202020204" pitchFamily="34" charset="0"/>
              </a:rPr>
              <a:t> to learn about the importance of clean water and Global Goal 6: clean water and sanitation for all. Talk about what we can all do to make sure we don’t waste water and also to help keep rivers and oceans clean. </a:t>
            </a:r>
            <a:endParaRPr lang="en-GB" sz="16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FD5D052-65BD-1B4F-1CF2-727342CCC180}"/>
              </a:ext>
            </a:extLst>
          </p:cNvPr>
          <p:cNvSpPr txBox="1"/>
          <p:nvPr/>
        </p:nvSpPr>
        <p:spPr>
          <a:xfrm>
            <a:off x="6651840" y="4540609"/>
            <a:ext cx="5152255" cy="1754326"/>
          </a:xfrm>
          <a:prstGeom prst="rect">
            <a:avLst/>
          </a:prstGeom>
          <a:noFill/>
        </p:spPr>
        <p:txBody>
          <a:bodyPr wrap="square" rtlCol="0">
            <a:spAutoFit/>
          </a:bodyPr>
          <a:lstStyle/>
          <a:p>
            <a:pPr algn="ctr"/>
            <a:r>
              <a:rPr lang="en-GB" b="0" i="0" dirty="0">
                <a:solidFill>
                  <a:schemeClr val="bg1"/>
                </a:solidFill>
                <a:effectLst/>
                <a:latin typeface="Arial" panose="020B0604020202020204" pitchFamily="34" charset="0"/>
                <a:cs typeface="Arial" panose="020B0604020202020204" pitchFamily="34" charset="0"/>
              </a:rPr>
              <a:t>Each year World Water Day identifies a theme. Take a look at the </a:t>
            </a:r>
            <a:r>
              <a:rPr lang="en-GB" b="1" i="0" dirty="0">
                <a:solidFill>
                  <a:schemeClr val="bg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World Water Day website</a:t>
            </a:r>
            <a:r>
              <a:rPr lang="en-GB" b="0" i="0" dirty="0">
                <a:solidFill>
                  <a:schemeClr val="bg1"/>
                </a:solidFill>
                <a:effectLst/>
                <a:latin typeface="Arial" panose="020B0604020202020204" pitchFamily="34" charset="0"/>
                <a:cs typeface="Arial" panose="020B0604020202020204" pitchFamily="34" charset="0"/>
              </a:rPr>
              <a:t> to find out what this year’s theme is. Make a poster or display to promote it and decide on one action that you will take. Can you link the theme to Articles 24 and 27?  </a:t>
            </a:r>
            <a:endParaRPr lang="en-GB" dirty="0">
              <a:solidFill>
                <a:schemeClr val="bg1"/>
              </a:solidFill>
              <a:latin typeface="Arial" panose="020B0604020202020204" pitchFamily="34" charset="0"/>
              <a:cs typeface="Arial" panose="020B0604020202020204" pitchFamily="34" charset="0"/>
            </a:endParaRPr>
          </a:p>
        </p:txBody>
      </p:sp>
      <p:pic>
        <p:nvPicPr>
          <p:cNvPr id="13" name="Online Media 12" title="Goal # 6 | All Aboard For Global Goals! | Thomas &amp; Friends">
            <a:hlinkClick r:id="" action="ppaction://media"/>
            <a:extLst>
              <a:ext uri="{FF2B5EF4-FFF2-40B4-BE49-F238E27FC236}">
                <a16:creationId xmlns:a16="http://schemas.microsoft.com/office/drawing/2014/main" id="{7FFFDF86-C58E-95BC-2B87-180A970B8A58}"/>
              </a:ext>
            </a:extLst>
          </p:cNvPr>
          <p:cNvPicPr>
            <a:picLocks noRot="1" noChangeAspect="1"/>
          </p:cNvPicPr>
          <p:nvPr>
            <a:videoFile r:link="rId1"/>
          </p:nvPr>
        </p:nvPicPr>
        <p:blipFill>
          <a:blip r:embed="rId6"/>
          <a:stretch>
            <a:fillRect/>
          </a:stretch>
        </p:blipFill>
        <p:spPr>
          <a:xfrm>
            <a:off x="4436910" y="4717771"/>
            <a:ext cx="1899874" cy="1073429"/>
          </a:xfrm>
          <a:prstGeom prst="rect">
            <a:avLst/>
          </a:prstGeom>
        </p:spPr>
      </p:pic>
    </p:spTree>
    <p:extLst>
      <p:ext uri="{BB962C8B-B14F-4D97-AF65-F5344CB8AC3E}">
        <p14:creationId xmlns:p14="http://schemas.microsoft.com/office/powerpoint/2010/main" val="20023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6E59D-9743-29F0-B67F-54BFDE309694}"/>
              </a:ext>
            </a:extLst>
          </p:cNvPr>
          <p:cNvSpPr>
            <a:spLocks noGrp="1"/>
          </p:cNvSpPr>
          <p:nvPr>
            <p:ph type="body" sz="quarter" idx="14"/>
          </p:nvPr>
        </p:nvSpPr>
        <p:spPr>
          <a:xfrm>
            <a:off x="528741" y="552684"/>
            <a:ext cx="7113029" cy="671704"/>
          </a:xfrm>
        </p:spPr>
        <p:txBody>
          <a:bodyPr/>
          <a:lstStyle/>
          <a:p>
            <a:r>
              <a:rPr lang="en-US" sz="3800" dirty="0">
                <a:latin typeface="Arial Black" panose="020B0A04020102020204" pitchFamily="34" charset="0"/>
              </a:rPr>
              <a:t>PRIMARY ACTIVITIES 2</a:t>
            </a:r>
          </a:p>
        </p:txBody>
      </p:sp>
      <p:sp>
        <p:nvSpPr>
          <p:cNvPr id="3" name="Text Placeholder 2">
            <a:extLst>
              <a:ext uri="{FF2B5EF4-FFF2-40B4-BE49-F238E27FC236}">
                <a16:creationId xmlns:a16="http://schemas.microsoft.com/office/drawing/2014/main" id="{F6CEFE9C-DF4E-9A62-A857-1CD66CEAC52E}"/>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248D6161-A1A7-87C4-2CFF-151403062A80}"/>
              </a:ext>
            </a:extLst>
          </p:cNvPr>
          <p:cNvSpPr/>
          <p:nvPr/>
        </p:nvSpPr>
        <p:spPr>
          <a:xfrm>
            <a:off x="528742" y="2137472"/>
            <a:ext cx="4462358"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F0FC9A-4DC3-A95E-EDD1-A65280ACF3C5}"/>
              </a:ext>
            </a:extLst>
          </p:cNvPr>
          <p:cNvSpPr/>
          <p:nvPr/>
        </p:nvSpPr>
        <p:spPr>
          <a:xfrm>
            <a:off x="528741" y="4434357"/>
            <a:ext cx="6624534"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8F72573-65AF-707A-98FE-27DF8EF863B5}"/>
              </a:ext>
            </a:extLst>
          </p:cNvPr>
          <p:cNvSpPr/>
          <p:nvPr/>
        </p:nvSpPr>
        <p:spPr>
          <a:xfrm>
            <a:off x="4991099" y="2151631"/>
            <a:ext cx="6941914"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A503FD-5B43-FBEC-35EB-041DB2B4A72F}"/>
              </a:ext>
            </a:extLst>
          </p:cNvPr>
          <p:cNvSpPr/>
          <p:nvPr/>
        </p:nvSpPr>
        <p:spPr>
          <a:xfrm>
            <a:off x="7153275" y="4434357"/>
            <a:ext cx="4779738"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7AB0D2D-7A56-C172-5C99-4EFDF7642C70}"/>
              </a:ext>
            </a:extLst>
          </p:cNvPr>
          <p:cNvSpPr txBox="1"/>
          <p:nvPr/>
        </p:nvSpPr>
        <p:spPr>
          <a:xfrm>
            <a:off x="717758" y="4680237"/>
            <a:ext cx="3912516" cy="1477328"/>
          </a:xfrm>
          <a:prstGeom prst="rect">
            <a:avLst/>
          </a:prstGeom>
          <a:noFill/>
        </p:spPr>
        <p:txBody>
          <a:bodyPr wrap="square" rtlCol="0">
            <a:spAutoFit/>
          </a:bodyPr>
          <a:lstStyle/>
          <a:p>
            <a:pPr algn="ctr"/>
            <a:r>
              <a:rPr lang="en-GB" b="0" i="0" dirty="0">
                <a:solidFill>
                  <a:schemeClr val="bg1"/>
                </a:solidFill>
                <a:effectLst/>
                <a:latin typeface="Arial" panose="020B0604020202020204" pitchFamily="34" charset="0"/>
                <a:cs typeface="Arial" panose="020B0604020202020204" pitchFamily="34" charset="0"/>
              </a:rPr>
              <a:t>How do we get clean water? </a:t>
            </a:r>
          </a:p>
          <a:p>
            <a:pPr algn="ctr"/>
            <a:r>
              <a:rPr lang="en-GB" b="1" i="0" dirty="0">
                <a:solidFill>
                  <a:schemeClr val="bg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This video</a:t>
            </a:r>
            <a:r>
              <a:rPr lang="en-GB" b="0" i="0" dirty="0">
                <a:solidFill>
                  <a:schemeClr val="bg1"/>
                </a:solidFill>
                <a:effectLst/>
                <a:latin typeface="Arial" panose="020B0604020202020204" pitchFamily="34" charset="0"/>
                <a:cs typeface="Arial" panose="020B0604020202020204" pitchFamily="34" charset="0"/>
              </a:rPr>
              <a:t> from an Australian water company talks you through a great science experiment which will help you to see for yourself. </a:t>
            </a:r>
            <a:endParaRPr lang="en-GB" sz="16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A304D7D-9EF4-7005-6B25-1AD7E6D10336}"/>
              </a:ext>
            </a:extLst>
          </p:cNvPr>
          <p:cNvSpPr txBox="1"/>
          <p:nvPr/>
        </p:nvSpPr>
        <p:spPr>
          <a:xfrm>
            <a:off x="7412719" y="4523753"/>
            <a:ext cx="4442291" cy="2062103"/>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cs typeface="Arial" panose="020B0604020202020204" pitchFamily="34" charset="0"/>
              </a:rPr>
              <a:t>Saving water can help to save money and also takes less water from our rivers and estuaries, which helps keep the environment healthy. Research some water saving tips for your school and create posters to display in key areas such as the toilets, kitchens and sink areas in classrooms to encourage others to save water too. </a:t>
            </a:r>
            <a:endParaRPr lang="en-GB" sz="1400" b="1" dirty="0">
              <a:solidFill>
                <a:srgbClr val="00AEEF"/>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AA62055-B017-63E6-96AD-F128D198FEF1}"/>
              </a:ext>
            </a:extLst>
          </p:cNvPr>
          <p:cNvSpPr txBox="1"/>
          <p:nvPr/>
        </p:nvSpPr>
        <p:spPr>
          <a:xfrm>
            <a:off x="5786437" y="2474557"/>
            <a:ext cx="5745523" cy="1477328"/>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cs typeface="Arial" panose="020B0604020202020204" pitchFamily="34" charset="0"/>
              </a:rPr>
              <a:t>UNICEF works in lots of countries to make sure that children have access to clean water. </a:t>
            </a:r>
          </a:p>
          <a:p>
            <a:pPr algn="ctr"/>
            <a:r>
              <a:rPr lang="en-GB" sz="1800" b="1" i="0" dirty="0">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Watch Stephen’s story</a:t>
            </a:r>
            <a:r>
              <a:rPr lang="en-GB" sz="1800" b="1" i="0" dirty="0">
                <a:effectLst/>
                <a:latin typeface="Arial" panose="020B0604020202020204" pitchFamily="34" charset="0"/>
                <a:cs typeface="Arial" panose="020B0604020202020204" pitchFamily="34" charset="0"/>
              </a:rPr>
              <a:t> </a:t>
            </a:r>
            <a:r>
              <a:rPr lang="en-GB" sz="1800" b="0" i="0" dirty="0">
                <a:solidFill>
                  <a:srgbClr val="000000"/>
                </a:solidFill>
                <a:effectLst/>
                <a:latin typeface="Arial" panose="020B0604020202020204" pitchFamily="34" charset="0"/>
                <a:cs typeface="Arial" panose="020B0604020202020204" pitchFamily="34" charset="0"/>
              </a:rPr>
              <a:t>and discuss what difference it makes for children when they have safe </a:t>
            </a:r>
            <a:r>
              <a:rPr lang="en-GB" dirty="0">
                <a:solidFill>
                  <a:srgbClr val="000000"/>
                </a:solidFill>
                <a:latin typeface="Arial" panose="020B0604020202020204" pitchFamily="34" charset="0"/>
                <a:cs typeface="Arial" panose="020B0604020202020204" pitchFamily="34" charset="0"/>
              </a:rPr>
              <a:t>water </a:t>
            </a:r>
            <a:r>
              <a:rPr lang="en-GB" sz="1800" b="0" i="0" dirty="0">
                <a:solidFill>
                  <a:srgbClr val="000000"/>
                </a:solidFill>
                <a:effectLst/>
                <a:latin typeface="Arial" panose="020B0604020202020204" pitchFamily="34" charset="0"/>
                <a:cs typeface="Arial" panose="020B0604020202020204" pitchFamily="34" charset="0"/>
              </a:rPr>
              <a:t>taps and clean water.  </a:t>
            </a:r>
            <a:endParaRPr lang="en-GB" sz="14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C40C9B0-16B1-3DF4-EDF7-63788570C65A}"/>
              </a:ext>
            </a:extLst>
          </p:cNvPr>
          <p:cNvSpPr txBox="1"/>
          <p:nvPr/>
        </p:nvSpPr>
        <p:spPr>
          <a:xfrm>
            <a:off x="544338" y="2220511"/>
            <a:ext cx="2215583" cy="2062103"/>
          </a:xfrm>
          <a:prstGeom prst="rect">
            <a:avLst/>
          </a:prstGeom>
          <a:noFill/>
        </p:spPr>
        <p:txBody>
          <a:bodyPr wrap="square" rtlCol="0">
            <a:spAutoFit/>
          </a:bodyPr>
          <a:lstStyle/>
          <a:p>
            <a:pPr algn="ctr"/>
            <a:r>
              <a:rPr lang="en-GB" sz="1600" b="1" i="0" dirty="0">
                <a:solidFill>
                  <a:schemeClr val="bg1"/>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Watch this fun story </a:t>
            </a:r>
            <a:r>
              <a:rPr lang="en-GB" sz="1600" b="0" i="0" dirty="0">
                <a:solidFill>
                  <a:schemeClr val="bg1"/>
                </a:solidFill>
                <a:effectLst/>
                <a:latin typeface="Arial" panose="020B0604020202020204" pitchFamily="34" charset="0"/>
                <a:cs typeface="Arial" panose="020B0604020202020204" pitchFamily="34" charset="0"/>
              </a:rPr>
              <a:t>about Whale making her way home to the ocean. Can you think of other animals that live in the water? Pick one and create a fact file about it.   </a:t>
            </a:r>
            <a:endParaRPr lang="en-GB" sz="1400" dirty="0">
              <a:solidFill>
                <a:schemeClr val="bg1"/>
              </a:solidFill>
              <a:latin typeface="Arial" panose="020B0604020202020204" pitchFamily="34" charset="0"/>
              <a:cs typeface="Arial" panose="020B0604020202020204" pitchFamily="34" charset="0"/>
            </a:endParaRPr>
          </a:p>
        </p:txBody>
      </p:sp>
      <p:pic>
        <p:nvPicPr>
          <p:cNvPr id="9" name="Online Media 8" title="Tinga Tinga Tales_Why Whale spouts">
            <a:hlinkClick r:id="" action="ppaction://media"/>
            <a:extLst>
              <a:ext uri="{FF2B5EF4-FFF2-40B4-BE49-F238E27FC236}">
                <a16:creationId xmlns:a16="http://schemas.microsoft.com/office/drawing/2014/main" id="{97AE7AC7-E6B6-A26A-5AF1-9D11F40CE6EA}"/>
              </a:ext>
            </a:extLst>
          </p:cNvPr>
          <p:cNvPicPr>
            <a:picLocks noRot="1" noChangeAspect="1"/>
          </p:cNvPicPr>
          <p:nvPr>
            <a:videoFile r:link="rId1"/>
          </p:nvPr>
        </p:nvPicPr>
        <p:blipFill>
          <a:blip r:embed="rId7"/>
          <a:stretch>
            <a:fillRect/>
          </a:stretch>
        </p:blipFill>
        <p:spPr>
          <a:xfrm>
            <a:off x="2759921" y="2306966"/>
            <a:ext cx="1985901" cy="1122034"/>
          </a:xfrm>
          <a:prstGeom prst="rect">
            <a:avLst/>
          </a:prstGeom>
        </p:spPr>
      </p:pic>
      <p:pic>
        <p:nvPicPr>
          <p:cNvPr id="10" name="Online Media 9" title="Make a simple water filter experiment">
            <a:hlinkClick r:id="" action="ppaction://media"/>
            <a:extLst>
              <a:ext uri="{FF2B5EF4-FFF2-40B4-BE49-F238E27FC236}">
                <a16:creationId xmlns:a16="http://schemas.microsoft.com/office/drawing/2014/main" id="{35EB90CC-F481-6666-8D9B-B6605E2B66D9}"/>
              </a:ext>
            </a:extLst>
          </p:cNvPr>
          <p:cNvPicPr>
            <a:picLocks noRot="1" noChangeAspect="1"/>
          </p:cNvPicPr>
          <p:nvPr>
            <a:videoFile r:link="rId2"/>
          </p:nvPr>
        </p:nvPicPr>
        <p:blipFill>
          <a:blip r:embed="rId8"/>
          <a:stretch>
            <a:fillRect/>
          </a:stretch>
        </p:blipFill>
        <p:spPr>
          <a:xfrm>
            <a:off x="4570435" y="4735656"/>
            <a:ext cx="2323396" cy="1312719"/>
          </a:xfrm>
          <a:prstGeom prst="rect">
            <a:avLst/>
          </a:prstGeom>
        </p:spPr>
      </p:pic>
    </p:spTree>
    <p:extLst>
      <p:ext uri="{BB962C8B-B14F-4D97-AF65-F5344CB8AC3E}">
        <p14:creationId xmlns:p14="http://schemas.microsoft.com/office/powerpoint/2010/main" val="251124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6E59D-9743-29F0-B67F-54BFDE309694}"/>
              </a:ext>
            </a:extLst>
          </p:cNvPr>
          <p:cNvSpPr>
            <a:spLocks noGrp="1"/>
          </p:cNvSpPr>
          <p:nvPr>
            <p:ph type="body" sz="quarter" idx="14"/>
          </p:nvPr>
        </p:nvSpPr>
        <p:spPr>
          <a:xfrm>
            <a:off x="528741" y="552684"/>
            <a:ext cx="7113029" cy="671704"/>
          </a:xfrm>
        </p:spPr>
        <p:txBody>
          <a:bodyPr/>
          <a:lstStyle/>
          <a:p>
            <a:r>
              <a:rPr lang="en-US" sz="3800" dirty="0">
                <a:latin typeface="Arial Black" panose="020B0A04020102020204" pitchFamily="34" charset="0"/>
              </a:rPr>
              <a:t>PRIMARY ACTIVITIES 3</a:t>
            </a:r>
          </a:p>
        </p:txBody>
      </p:sp>
      <p:sp>
        <p:nvSpPr>
          <p:cNvPr id="3" name="Text Placeholder 2">
            <a:extLst>
              <a:ext uri="{FF2B5EF4-FFF2-40B4-BE49-F238E27FC236}">
                <a16:creationId xmlns:a16="http://schemas.microsoft.com/office/drawing/2014/main" id="{F6CEFE9C-DF4E-9A62-A857-1CD66CEAC52E}"/>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248D6161-A1A7-87C4-2CFF-151403062A80}"/>
              </a:ext>
            </a:extLst>
          </p:cNvPr>
          <p:cNvSpPr/>
          <p:nvPr/>
        </p:nvSpPr>
        <p:spPr>
          <a:xfrm>
            <a:off x="528741" y="2137472"/>
            <a:ext cx="6979501"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F0FC9A-4DC3-A95E-EDD1-A65280ACF3C5}"/>
              </a:ext>
            </a:extLst>
          </p:cNvPr>
          <p:cNvSpPr/>
          <p:nvPr/>
        </p:nvSpPr>
        <p:spPr>
          <a:xfrm>
            <a:off x="528741" y="4434357"/>
            <a:ext cx="6624534"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8F72573-65AF-707A-98FE-27DF8EF863B5}"/>
              </a:ext>
            </a:extLst>
          </p:cNvPr>
          <p:cNvSpPr/>
          <p:nvPr/>
        </p:nvSpPr>
        <p:spPr>
          <a:xfrm>
            <a:off x="7508243" y="2137472"/>
            <a:ext cx="4424771"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A503FD-5B43-FBEC-35EB-041DB2B4A72F}"/>
              </a:ext>
            </a:extLst>
          </p:cNvPr>
          <p:cNvSpPr/>
          <p:nvPr/>
        </p:nvSpPr>
        <p:spPr>
          <a:xfrm>
            <a:off x="7153275" y="4434357"/>
            <a:ext cx="4779738"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7AB0D2D-7A56-C172-5C99-4EFDF7642C70}"/>
              </a:ext>
            </a:extLst>
          </p:cNvPr>
          <p:cNvSpPr txBox="1"/>
          <p:nvPr/>
        </p:nvSpPr>
        <p:spPr>
          <a:xfrm>
            <a:off x="7255512" y="4494443"/>
            <a:ext cx="2640136" cy="1815882"/>
          </a:xfrm>
          <a:prstGeom prst="rect">
            <a:avLst/>
          </a:prstGeom>
          <a:noFill/>
        </p:spPr>
        <p:txBody>
          <a:bodyPr wrap="square" rtlCol="0">
            <a:spAutoFit/>
          </a:bodyPr>
          <a:lstStyle/>
          <a:p>
            <a:pPr algn="ctr"/>
            <a:r>
              <a:rPr lang="en-GB" sz="1400" i="0" dirty="0">
                <a:effectLst/>
                <a:latin typeface="Arial" panose="020B0604020202020204" pitchFamily="34" charset="0"/>
                <a:cs typeface="Arial" panose="020B0604020202020204" pitchFamily="34" charset="0"/>
              </a:rPr>
              <a:t>Watch this animation about a hummingbird who puts out a fire one drop at a time. How can you be like the hummingbird and take action on the water and sanitation crisis facing the world? Discuss your ideas in class.  </a:t>
            </a:r>
            <a:endParaRPr lang="en-GB" sz="1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A304D7D-9EF4-7005-6B25-1AD7E6D10336}"/>
              </a:ext>
            </a:extLst>
          </p:cNvPr>
          <p:cNvSpPr txBox="1"/>
          <p:nvPr/>
        </p:nvSpPr>
        <p:spPr>
          <a:xfrm>
            <a:off x="630979" y="4549676"/>
            <a:ext cx="6522295" cy="2031325"/>
          </a:xfrm>
          <a:prstGeom prst="rect">
            <a:avLst/>
          </a:prstGeom>
          <a:noFill/>
        </p:spPr>
        <p:txBody>
          <a:bodyPr wrap="square" rtlCol="0">
            <a:spAutoFit/>
          </a:bodyPr>
          <a:lstStyle/>
          <a:p>
            <a:pPr algn="ctr"/>
            <a:r>
              <a:rPr lang="en-GB" b="0" i="0" dirty="0">
                <a:solidFill>
                  <a:schemeClr val="bg1"/>
                </a:solidFill>
                <a:effectLst/>
                <a:latin typeface="Arial" panose="020B0604020202020204" pitchFamily="34" charset="0"/>
                <a:cs typeface="Arial" panose="020B0604020202020204" pitchFamily="34" charset="0"/>
              </a:rPr>
              <a:t>Make a ‘water diary’ over a day or week, writing down all the times you use water and in what ways. Can you work out roughly how many litres you use for different things? </a:t>
            </a:r>
            <a:endParaRPr lang="en-GB" dirty="0">
              <a:solidFill>
                <a:schemeClr val="bg1"/>
              </a:solidFill>
              <a:latin typeface="Arial" panose="020B0604020202020204" pitchFamily="34" charset="0"/>
              <a:cs typeface="Arial" panose="020B0604020202020204" pitchFamily="34" charset="0"/>
            </a:endParaRPr>
          </a:p>
          <a:p>
            <a:pPr algn="ctr"/>
            <a:r>
              <a:rPr lang="en-GB" b="0" i="0" dirty="0">
                <a:solidFill>
                  <a:schemeClr val="bg1"/>
                </a:solidFill>
                <a:effectLst/>
                <a:latin typeface="Arial" panose="020B0604020202020204" pitchFamily="34" charset="0"/>
                <a:cs typeface="Arial" panose="020B0604020202020204" pitchFamily="34" charset="0"/>
              </a:rPr>
              <a:t>Across the world, many children have to walk for miles each day collecting water. Work out how heavy it would be if you had to carry the water you use each day from a pump to your home.    </a:t>
            </a:r>
            <a:endParaRPr lang="en-GB"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AA62055-B017-63E6-96AD-F128D198FEF1}"/>
              </a:ext>
            </a:extLst>
          </p:cNvPr>
          <p:cNvSpPr txBox="1"/>
          <p:nvPr/>
        </p:nvSpPr>
        <p:spPr>
          <a:xfrm>
            <a:off x="528740" y="2197558"/>
            <a:ext cx="4962551" cy="2031325"/>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cs typeface="Arial" panose="020B0604020202020204" pitchFamily="34" charset="0"/>
              </a:rPr>
              <a:t>Do you ever wonder what happens after you flush the toilet? </a:t>
            </a:r>
            <a:r>
              <a:rPr lang="en-GB" sz="1800" b="1" i="0" dirty="0">
                <a:solidFill>
                  <a:schemeClr val="bg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This video</a:t>
            </a:r>
            <a:r>
              <a:rPr lang="en-GB" sz="1800" b="0" i="0" dirty="0">
                <a:solidFill>
                  <a:schemeClr val="bg1"/>
                </a:solidFill>
                <a:effectLst/>
                <a:latin typeface="Arial" panose="020B0604020202020204" pitchFamily="34" charset="0"/>
                <a:cs typeface="Arial" panose="020B0604020202020204" pitchFamily="34" charset="0"/>
              </a:rPr>
              <a:t> answers your question. Look up the meaning of the word ‘sanitation’ and discuss in class why it is so important. How do Articles 24 and 27 link to sanitation? If you have time look at this </a:t>
            </a:r>
            <a:r>
              <a:rPr lang="en-GB" sz="1800" b="0" i="0" dirty="0">
                <a:solidFill>
                  <a:schemeClr val="bg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UNICEF information</a:t>
            </a:r>
            <a:r>
              <a:rPr lang="en-GB" sz="1800" b="0" i="0" dirty="0">
                <a:solidFill>
                  <a:schemeClr val="bg1"/>
                </a:solidFill>
                <a:effectLst/>
                <a:latin typeface="Arial" panose="020B0604020202020204" pitchFamily="34" charset="0"/>
                <a:cs typeface="Arial" panose="020B0604020202020204" pitchFamily="34" charset="0"/>
              </a:rPr>
              <a:t>.   </a:t>
            </a:r>
            <a:endParaRPr lang="en-GB" sz="12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C40C9B0-16B1-3DF4-EDF7-63788570C65A}"/>
              </a:ext>
            </a:extLst>
          </p:cNvPr>
          <p:cNvSpPr txBox="1"/>
          <p:nvPr/>
        </p:nvSpPr>
        <p:spPr>
          <a:xfrm>
            <a:off x="7921787" y="2451940"/>
            <a:ext cx="3741472" cy="1323439"/>
          </a:xfrm>
          <a:prstGeom prst="rect">
            <a:avLst/>
          </a:prstGeom>
          <a:noFill/>
        </p:spPr>
        <p:txBody>
          <a:bodyPr wrap="square" rtlCol="0">
            <a:spAutoFit/>
          </a:bodyPr>
          <a:lstStyle/>
          <a:p>
            <a:pPr algn="ctr"/>
            <a:r>
              <a:rPr lang="en-GB" sz="1600" b="1" i="0" dirty="0">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Learn about UNICEF’s work in South Sudan</a:t>
            </a:r>
            <a:r>
              <a:rPr lang="en-GB" sz="1600" b="0" i="0" dirty="0">
                <a:effectLst/>
                <a:latin typeface="Arial" panose="020B0604020202020204" pitchFamily="34" charset="0"/>
                <a:cs typeface="Arial" panose="020B0604020202020204" pitchFamily="34" charset="0"/>
              </a:rPr>
              <a:t> to provide access to clean water for children at school. What difference do you think it is making to their lives? </a:t>
            </a:r>
            <a:endParaRPr lang="en-GB" sz="1600" dirty="0">
              <a:latin typeface="Arial" panose="020B0604020202020204" pitchFamily="34" charset="0"/>
              <a:cs typeface="Arial" panose="020B0604020202020204" pitchFamily="34" charset="0"/>
            </a:endParaRPr>
          </a:p>
        </p:txBody>
      </p:sp>
      <p:pic>
        <p:nvPicPr>
          <p:cNvPr id="10" name="Online Media 9" title="Where Does Your Poop Go? | Earth Lab">
            <a:hlinkClick r:id="" action="ppaction://media"/>
            <a:extLst>
              <a:ext uri="{FF2B5EF4-FFF2-40B4-BE49-F238E27FC236}">
                <a16:creationId xmlns:a16="http://schemas.microsoft.com/office/drawing/2014/main" id="{196E4062-0421-8478-D791-AF62897F6CBD}"/>
              </a:ext>
            </a:extLst>
          </p:cNvPr>
          <p:cNvPicPr>
            <a:picLocks noRot="1" noChangeAspect="1"/>
          </p:cNvPicPr>
          <p:nvPr>
            <a:videoFile r:link="rId1"/>
          </p:nvPr>
        </p:nvPicPr>
        <p:blipFill>
          <a:blip r:embed="rId7"/>
          <a:stretch>
            <a:fillRect/>
          </a:stretch>
        </p:blipFill>
        <p:spPr>
          <a:xfrm>
            <a:off x="5491291" y="2347629"/>
            <a:ext cx="1747197" cy="987167"/>
          </a:xfrm>
          <a:prstGeom prst="rect">
            <a:avLst/>
          </a:prstGeom>
        </p:spPr>
      </p:pic>
      <p:pic>
        <p:nvPicPr>
          <p:cNvPr id="15" name="Online Media 14" title="World Water Day 2023 animation starring the hummingbird!">
            <a:hlinkClick r:id="" action="ppaction://media"/>
            <a:extLst>
              <a:ext uri="{FF2B5EF4-FFF2-40B4-BE49-F238E27FC236}">
                <a16:creationId xmlns:a16="http://schemas.microsoft.com/office/drawing/2014/main" id="{4A8F6DFF-3051-CA20-2A50-888DC6952319}"/>
              </a:ext>
            </a:extLst>
          </p:cNvPr>
          <p:cNvPicPr>
            <a:picLocks noRot="1" noChangeAspect="1"/>
          </p:cNvPicPr>
          <p:nvPr>
            <a:videoFile r:link="rId2"/>
          </p:nvPr>
        </p:nvPicPr>
        <p:blipFill>
          <a:blip r:embed="rId8"/>
          <a:stretch>
            <a:fillRect/>
          </a:stretch>
        </p:blipFill>
        <p:spPr>
          <a:xfrm>
            <a:off x="9997885" y="4549676"/>
            <a:ext cx="1708494" cy="965299"/>
          </a:xfrm>
          <a:prstGeom prst="rect">
            <a:avLst/>
          </a:prstGeom>
        </p:spPr>
      </p:pic>
    </p:spTree>
    <p:extLst>
      <p:ext uri="{BB962C8B-B14F-4D97-AF65-F5344CB8AC3E}">
        <p14:creationId xmlns:p14="http://schemas.microsoft.com/office/powerpoint/2010/main" val="163185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5"/>
                </p:tgtEl>
              </p:cMediaNode>
            </p:video>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1537</TotalTime>
  <Words>1965</Words>
  <Application>Microsoft Office PowerPoint</Application>
  <PresentationFormat>Widescreen</PresentationFormat>
  <Paragraphs>97</Paragraphs>
  <Slides>14</Slides>
  <Notes>1</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Arial Black</vt:lpstr>
      <vt:lpstr>Calibri</vt:lpstr>
      <vt:lpstr>Open Sans</vt:lpstr>
      <vt:lpstr>Univers LT Pro 45 Light</vt:lpstr>
      <vt:lpstr>Univers LT Pro 85 XBlack</vt:lpstr>
      <vt:lpstr>Univers LT Std 45 Light</vt:lpstr>
      <vt:lpstr>Office Theme</vt:lpstr>
      <vt:lpstr>ARTICLE OF THE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Samantha Bradey</cp:lastModifiedBy>
  <cp:revision>118</cp:revision>
  <dcterms:created xsi:type="dcterms:W3CDTF">2022-01-18T14:28:30Z</dcterms:created>
  <dcterms:modified xsi:type="dcterms:W3CDTF">2023-03-15T09:52:41Z</dcterms:modified>
</cp:coreProperties>
</file>