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84" r:id="rId2"/>
    <p:sldId id="285" r:id="rId3"/>
    <p:sldId id="293" r:id="rId4"/>
    <p:sldId id="272" r:id="rId5"/>
    <p:sldId id="268" r:id="rId6"/>
    <p:sldId id="276" r:id="rId7"/>
    <p:sldId id="289" r:id="rId8"/>
    <p:sldId id="286" r:id="rId9"/>
    <p:sldId id="287" r:id="rId10"/>
    <p:sldId id="288" r:id="rId11"/>
    <p:sldId id="294" r:id="rId12"/>
    <p:sldId id="29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619C74-98F6-4D6A-F9B6-5E5547497F99}" name="Samantha Bradey" initials="SB" userId="S::SamanthaB@unicef.org.uk::41c99f15-9b87-403a-8456-1da8256f332b" providerId="AD"/>
  <p188:author id="{C5662BEB-831F-6686-7D59-80BE54901B5B}" name="Martin Russell" initials="MR" userId="S::martinr@unicef.org.uk::a3a2a494-309d-4d02-9201-5320153f724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AEEF"/>
    <a:srgbClr val="003B5E"/>
    <a:srgbClr val="FF6937"/>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8293" autoAdjust="0"/>
    <p:restoredTop sz="93792" autoAdjust="0"/>
  </p:normalViewPr>
  <p:slideViewPr>
    <p:cSldViewPr snapToGrid="0">
      <p:cViewPr varScale="1">
        <p:scale>
          <a:sx n="67" d="100"/>
          <a:sy n="67" d="100"/>
        </p:scale>
        <p:origin x="900" y="5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4/27/2023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397494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6</a:t>
            </a:fld>
            <a:endParaRPr lang="en-US"/>
          </a:p>
        </p:txBody>
      </p:sp>
    </p:spTree>
    <p:extLst>
      <p:ext uri="{BB962C8B-B14F-4D97-AF65-F5344CB8AC3E}">
        <p14:creationId xmlns:p14="http://schemas.microsoft.com/office/powerpoint/2010/main" val="132269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7</a:t>
            </a:fld>
            <a:endParaRPr lang="en-US"/>
          </a:p>
        </p:txBody>
      </p:sp>
    </p:spTree>
    <p:extLst>
      <p:ext uri="{BB962C8B-B14F-4D97-AF65-F5344CB8AC3E}">
        <p14:creationId xmlns:p14="http://schemas.microsoft.com/office/powerpoint/2010/main" val="158487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8</a:t>
            </a:fld>
            <a:endParaRPr lang="en-US"/>
          </a:p>
        </p:txBody>
      </p:sp>
    </p:spTree>
    <p:extLst>
      <p:ext uri="{BB962C8B-B14F-4D97-AF65-F5344CB8AC3E}">
        <p14:creationId xmlns:p14="http://schemas.microsoft.com/office/powerpoint/2010/main" val="1455664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12" name="Picture 11" descr="A picture containing text, night, store&#10;&#10;Description automatically generated">
            <a:extLst>
              <a:ext uri="{FF2B5EF4-FFF2-40B4-BE49-F238E27FC236}">
                <a16:creationId xmlns:a16="http://schemas.microsoft.com/office/drawing/2014/main" id="{B2B44D91-4E2E-0F55-A612-E8B2E4F75C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30"/>
          <a:stretch/>
        </p:blipFill>
        <p:spPr>
          <a:xfrm>
            <a:off x="0" y="0"/>
            <a:ext cx="12192000" cy="6890084"/>
          </a:xfrm>
          <a:prstGeom prst="rect">
            <a:avLst/>
          </a:prstGeom>
        </p:spPr>
      </p:pic>
      <p:pic>
        <p:nvPicPr>
          <p:cNvPr id="14" name="Picture 13">
            <a:extLst>
              <a:ext uri="{FF2B5EF4-FFF2-40B4-BE49-F238E27FC236}">
                <a16:creationId xmlns:a16="http://schemas.microsoft.com/office/drawing/2014/main" id="{98FF2A22-5E92-554E-50B9-FFD5E3811BC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343766" y="5185814"/>
            <a:ext cx="1728039" cy="1424750"/>
          </a:xfrm>
          <a:prstGeom prst="rect">
            <a:avLst/>
          </a:prstGeom>
        </p:spPr>
      </p:pic>
      <p:sp>
        <p:nvSpPr>
          <p:cNvPr id="15" name="Title 1">
            <a:extLst>
              <a:ext uri="{FF2B5EF4-FFF2-40B4-BE49-F238E27FC236}">
                <a16:creationId xmlns:a16="http://schemas.microsoft.com/office/drawing/2014/main" id="{46C2E6D9-B441-A93D-1F08-483096345FD2}"/>
              </a:ext>
            </a:extLst>
          </p:cNvPr>
          <p:cNvSpPr>
            <a:spLocks noGrp="1"/>
          </p:cNvSpPr>
          <p:nvPr>
            <p:ph type="ctrTitle" hasCustomPrompt="1"/>
          </p:nvPr>
        </p:nvSpPr>
        <p:spPr>
          <a:xfrm>
            <a:off x="20161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405864"/>
            <a:ext cx="5305425"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a:solidFill>
                  <a:schemeClr val="bg1"/>
                </a:solidFill>
                <a:latin typeface="Arial" panose="020B0604020202020204" pitchFamily="34" charset="0"/>
                <a:cs typeface="Arial" panose="020B0604020202020204" pitchFamily="34" charset="0"/>
              </a:rPr>
              <a:t>Conversations about the support needed to recover from the trauma of neglect, abuse, exploitation or torture have to be covered with the utmost sensitivity in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i="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dirty="0">
                <a:solidFill>
                  <a:srgbClr val="FFFF00"/>
                </a:solidFill>
                <a:latin typeface="Arial" panose="020B0604020202020204" pitchFamily="34" charset="0"/>
                <a:cs typeface="Arial" panose="020B0604020202020204" pitchFamily="34" charset="0"/>
              </a:rPr>
              <a:t>We strongly recommend completing this week’s pack in class with teacher supervision and not setting this pack, or activities from this pack, as homework. </a:t>
            </a:r>
            <a:r>
              <a:rPr lang="en-GB" sz="1600" b="0" i="0" dirty="0">
                <a:solidFill>
                  <a:schemeClr val="bg1"/>
                </a:solidFill>
                <a:latin typeface="Arial" panose="020B0604020202020204" pitchFamily="34" charset="0"/>
                <a:cs typeface="Arial" panose="020B0604020202020204" pitchFamily="34" charset="0"/>
              </a:rPr>
              <a:t>We would also recommend considering the situations your learners may bring with them into this discussion and have support and safeguarding in place. </a:t>
            </a:r>
          </a:p>
          <a:p>
            <a:pPr lvl="0"/>
            <a:r>
              <a:rPr lang="en-GB" sz="1600" b="0" i="0" dirty="0">
                <a:solidFill>
                  <a:schemeClr val="bg1"/>
                </a:solidFill>
                <a:latin typeface="Arial" panose="020B0604020202020204" pitchFamily="34" charset="0"/>
                <a:cs typeface="Arial" panose="020B0604020202020204" pitchFamily="34" charset="0"/>
              </a:rPr>
              <a:t> </a:t>
            </a:r>
          </a:p>
          <a:p>
            <a:pPr lvl="0"/>
            <a:r>
              <a:rPr lang="en-GB" sz="1600" b="0" i="0" dirty="0">
                <a:solidFill>
                  <a:schemeClr val="bg1"/>
                </a:solidFill>
                <a:latin typeface="Arial" panose="020B0604020202020204" pitchFamily="34" charset="0"/>
                <a:cs typeface="Arial" panose="020B0604020202020204" pitchFamily="34" charset="0"/>
              </a:rPr>
              <a:t>Please </a:t>
            </a:r>
            <a:r>
              <a:rPr lang="en-GB" sz="1600" b="1" i="0" dirty="0">
                <a:solidFill>
                  <a:srgbClr val="FFFF00"/>
                </a:solidFill>
                <a:latin typeface="Arial" panose="020B0604020202020204" pitchFamily="34" charset="0"/>
                <a:cs typeface="Arial" panose="020B0604020202020204" pitchFamily="34" charset="0"/>
              </a:rPr>
              <a:t>edit out non-relevant slides </a:t>
            </a:r>
            <a:r>
              <a:rPr lang="en-GB" sz="16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p>
          <a:p>
            <a:pPr lvl="0"/>
            <a:endParaRPr lang="en-GB" sz="1600" b="0" i="0" dirty="0">
              <a:solidFill>
                <a:schemeClr val="bg1"/>
              </a:solidFill>
              <a:latin typeface="Arial" panose="020B0604020202020204" pitchFamily="34" charset="0"/>
              <a:cs typeface="Arial" panose="020B0604020202020204" pitchFamily="34" charset="0"/>
            </a:endParaRPr>
          </a:p>
          <a:p>
            <a:pPr lvl="0"/>
            <a:r>
              <a:rPr lang="en-GB" sz="16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a:p>
            <a:pPr lvl="0"/>
            <a:endParaRPr lang="en-GB" sz="1600" b="0" i="0" dirty="0">
              <a:solidFill>
                <a:schemeClr val="bg1"/>
              </a:solidFill>
              <a:latin typeface="Univers LT Pro 55" panose="020B0603020202020204" pitchFamily="34" charset="77"/>
            </a:endParaRPr>
          </a:p>
          <a:p>
            <a:pPr lvl="0"/>
            <a:endParaRPr lang="en-US" sz="1600" b="0" i="0" dirty="0">
              <a:solidFill>
                <a:schemeClr val="bg1"/>
              </a:solidFill>
              <a:latin typeface="Univers LT Pro 55" panose="020B0603020202020204" pitchFamily="34" charset="77"/>
            </a:endParaRP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pic>
        <p:nvPicPr>
          <p:cNvPr id="2" name="Picture 1">
            <a:extLst>
              <a:ext uri="{FF2B5EF4-FFF2-40B4-BE49-F238E27FC236}">
                <a16:creationId xmlns:a16="http://schemas.microsoft.com/office/drawing/2014/main" id="{F8B790EF-BCC3-8BBE-9CD6-9FCBC17DC5F7}"/>
              </a:ext>
            </a:extLst>
          </p:cNvPr>
          <p:cNvPicPr>
            <a:picLocks noChangeAspect="1"/>
          </p:cNvPicPr>
          <p:nvPr userDrawn="1"/>
        </p:nvPicPr>
        <p:blipFill>
          <a:blip r:embed="rId3">
            <a:extLst>
              <a:ext uri="{28A0092B-C50C-407E-A947-70E740481C1C}">
                <a14:useLocalDpi xmlns:a14="http://schemas.microsoft.com/office/drawing/2010/main" val="0"/>
              </a:ext>
            </a:extLst>
          </a:blip>
          <a:srcRect l="20370" r="20370"/>
          <a:stretch/>
        </p:blipFill>
        <p:spPr>
          <a:xfrm>
            <a:off x="-88612" y="-324"/>
            <a:ext cx="6096000" cy="6857999"/>
          </a:xfrm>
          <a:prstGeom prst="rect">
            <a:avLst/>
          </a:prstGeom>
        </p:spPr>
      </p:pic>
      <p:sp>
        <p:nvSpPr>
          <p:cNvPr id="5" name="TextBox 4">
            <a:extLst>
              <a:ext uri="{FF2B5EF4-FFF2-40B4-BE49-F238E27FC236}">
                <a16:creationId xmlns:a16="http://schemas.microsoft.com/office/drawing/2014/main" id="{191B5F17-277B-4F59-DC10-CB24C2D5BF4E}"/>
              </a:ext>
            </a:extLst>
          </p:cNvPr>
          <p:cNvSpPr txBox="1"/>
          <p:nvPr userDrawn="1"/>
        </p:nvSpPr>
        <p:spPr>
          <a:xfrm rot="16200000">
            <a:off x="-524289" y="6144157"/>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27/04/2023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hildrenssociety.org.uk/what-we-do/our-work/young-refugees-migrants" TargetMode="External"/><Relationship Id="rId2" Type="http://schemas.openxmlformats.org/officeDocument/2006/relationships/slideLayout" Target="../slideLayouts/slideLayout17.xml"/><Relationship Id="rId1" Type="http://schemas.openxmlformats.org/officeDocument/2006/relationships/video" Target="https://www.youtube.com/embed/xYBUY1kZpf8?feature=oembed" TargetMode="External"/><Relationship Id="rId6" Type="http://schemas.openxmlformats.org/officeDocument/2006/relationships/image" Target="../media/image20.jpeg"/><Relationship Id="rId5" Type="http://schemas.openxmlformats.org/officeDocument/2006/relationships/hyperlink" Target="https://www.unicef.org/children-under-attack" TargetMode="External"/><Relationship Id="rId4" Type="http://schemas.openxmlformats.org/officeDocument/2006/relationships/hyperlink" Target="https://youtu.be/xYBUY1kZpf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unicef.org.uk/rights-respecting-schools/" TargetMode="External"/><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hyperlink" Target="https://youtu.be/wyW6JhYHWtA" TargetMode="External"/><Relationship Id="rId2" Type="http://schemas.openxmlformats.org/officeDocument/2006/relationships/slideLayout" Target="../slideLayouts/slideLayout6.xml"/><Relationship Id="rId1" Type="http://schemas.openxmlformats.org/officeDocument/2006/relationships/video" Target="https://www.youtube.com/embed/wyW6JhYHWtA?feature=oembed" TargetMode="External"/><Relationship Id="rId6" Type="http://schemas.openxmlformats.org/officeDocument/2006/relationships/image" Target="../media/image17.jpeg"/><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https://www.youtube.com/embed/N4WyzqLXtqc?feature=oembed" TargetMode="External"/><Relationship Id="rId1" Type="http://schemas.openxmlformats.org/officeDocument/2006/relationships/video" Target="https://www.youtube.com/embed/aO-HzIv5-OA?feature=oembed" TargetMode="Externa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2" Type="http://schemas.openxmlformats.org/officeDocument/2006/relationships/hyperlink" Target="https://www.voicesofyouth.org/blog/poem-about-war"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
        <p:nvSpPr>
          <p:cNvPr id="2" name="TextBox 1">
            <a:extLst>
              <a:ext uri="{FF2B5EF4-FFF2-40B4-BE49-F238E27FC236}">
                <a16:creationId xmlns:a16="http://schemas.microsoft.com/office/drawing/2014/main" id="{86E9F366-0664-4CA0-9709-99C0641851D0}"/>
              </a:ext>
            </a:extLst>
          </p:cNvPr>
          <p:cNvSpPr txBox="1"/>
          <p:nvPr/>
        </p:nvSpPr>
        <p:spPr>
          <a:xfrm rot="16200000">
            <a:off x="9962293" y="-1004435"/>
            <a:ext cx="4059381" cy="246221"/>
          </a:xfrm>
          <a:prstGeom prst="rect">
            <a:avLst/>
          </a:prstGeom>
          <a:noFill/>
        </p:spPr>
        <p:txBody>
          <a:bodyPr wrap="square" rtlCol="0">
            <a:spAutoFit/>
          </a:bodyPr>
          <a:lstStyle/>
          <a:p>
            <a:pPr algn="l"/>
            <a:r>
              <a:rPr lang="en-GB" sz="1000" dirty="0">
                <a:solidFill>
                  <a:schemeClr val="bg1"/>
                </a:solidFill>
                <a:latin typeface="Arial" panose="020B0604020202020204" pitchFamily="34" charset="0"/>
                <a:cs typeface="Arial" panose="020B0604020202020204" pitchFamily="34" charset="0"/>
              </a:rPr>
              <a:t>UNICEF/</a:t>
            </a:r>
            <a:r>
              <a:rPr lang="en-GB" sz="1000" b="0" i="0" dirty="0">
                <a:solidFill>
                  <a:schemeClr val="bg1"/>
                </a:solidFill>
                <a:effectLst/>
                <a:latin typeface="Arial" panose="020B0604020202020204" pitchFamily="34" charset="0"/>
                <a:cs typeface="Arial" panose="020B0604020202020204" pitchFamily="34" charset="0"/>
              </a:rPr>
              <a:t>Reklajtis</a:t>
            </a:r>
            <a:endParaRPr lang="en-GB"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7053586"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3" y="4434357"/>
            <a:ext cx="7474826"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7582327" y="2137472"/>
            <a:ext cx="43506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8003569" y="4434357"/>
            <a:ext cx="3929443"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7666754" y="2290985"/>
            <a:ext cx="4181833" cy="1846659"/>
          </a:xfrm>
          <a:prstGeom prst="rect">
            <a:avLst/>
          </a:prstGeom>
          <a:noFill/>
        </p:spPr>
        <p:txBody>
          <a:bodyPr wrap="square" rtlCol="0">
            <a:spAutoFit/>
          </a:bodyPr>
          <a:lstStyle/>
          <a:p>
            <a:pPr algn="ctr"/>
            <a:r>
              <a:rPr lang="en-GB" sz="1400" b="0" i="0" dirty="0">
                <a:solidFill>
                  <a:srgbClr val="000000"/>
                </a:solidFill>
                <a:effectLst/>
                <a:latin typeface="Arial" panose="020B0604020202020204" pitchFamily="34" charset="0"/>
              </a:rPr>
              <a:t>Children fleeing war are at heightened risk of exploitation. Often children are travelling unaccompanied, unable to speak the language, and arriving in countries they know nothing about. How do you think they would feel? What help do you think they should be entitled to? Carry out some research. Find out more - </a:t>
            </a:r>
            <a:r>
              <a:rPr lang="en-GB" sz="1400" b="0" i="0" dirty="0">
                <a:solidFill>
                  <a:srgbClr val="000000"/>
                </a:solidFill>
                <a:effectLst/>
                <a:latin typeface="Arial" panose="020B0604020202020204" pitchFamily="34" charset="0"/>
                <a:hlinkClick r:id="rId3"/>
              </a:rPr>
              <a:t>The Children’s Society</a:t>
            </a:r>
            <a:r>
              <a:rPr lang="en-GB" sz="1400" b="0" i="0" dirty="0">
                <a:solidFill>
                  <a:srgbClr val="000000"/>
                </a:solidFill>
                <a:effectLst/>
                <a:latin typeface="Arial" panose="020B0604020202020204" pitchFamily="34" charset="0"/>
              </a:rPr>
              <a:t> gives you some facts and figures</a:t>
            </a:r>
            <a:r>
              <a:rPr lang="en-GB" sz="1600" b="0" i="0" dirty="0">
                <a:solidFill>
                  <a:srgbClr val="000000"/>
                </a:solidFill>
                <a:effectLst/>
                <a:latin typeface="Arial" panose="020B0604020202020204" pitchFamily="34" charset="0"/>
              </a:rPr>
              <a:t>.  </a:t>
            </a:r>
          </a:p>
        </p:txBody>
      </p:sp>
      <p:sp>
        <p:nvSpPr>
          <p:cNvPr id="10" name="TextBox 9">
            <a:extLst>
              <a:ext uri="{FF2B5EF4-FFF2-40B4-BE49-F238E27FC236}">
                <a16:creationId xmlns:a16="http://schemas.microsoft.com/office/drawing/2014/main" id="{23FB570D-B234-3922-9DE8-4A90483EA3F9}"/>
              </a:ext>
            </a:extLst>
          </p:cNvPr>
          <p:cNvSpPr txBox="1"/>
          <p:nvPr/>
        </p:nvSpPr>
        <p:spPr>
          <a:xfrm>
            <a:off x="528741" y="4470475"/>
            <a:ext cx="4663711" cy="2128916"/>
          </a:xfrm>
          <a:prstGeom prst="rect">
            <a:avLst/>
          </a:prstGeom>
          <a:noFill/>
        </p:spPr>
        <p:txBody>
          <a:bodyPr wrap="square" rtlCol="0">
            <a:spAutoFit/>
          </a:bodyPr>
          <a:lstStyle/>
          <a:p>
            <a:pPr lvl="0" algn="ctr">
              <a:lnSpc>
                <a:spcPct val="107000"/>
              </a:lnSpc>
              <a:spcAft>
                <a:spcPts val="80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Have you heard of </a:t>
            </a: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4"/>
              </a:rPr>
              <a:t>Adverse Childhood Experiences</a:t>
            </a: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You may have heard people refer to them as ACE’s. Traumatic experiences in childhood can impact on brain development.  Watch this video and share how it makes you feel and discuss how it relates to children’s rights. *</a:t>
            </a:r>
          </a:p>
          <a:p>
            <a:pPr lvl="0" algn="ctr">
              <a:lnSpc>
                <a:spcPct val="107000"/>
              </a:lnSpc>
              <a:spcAft>
                <a:spcPts val="800"/>
              </a:spcAft>
            </a:pPr>
            <a:r>
              <a:rPr lang="en-GB" sz="11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*Please </a:t>
            </a:r>
            <a:r>
              <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consider the</a:t>
            </a:r>
            <a:r>
              <a:rPr lang="en-GB" sz="1100" dirty="0">
                <a:solidFill>
                  <a:schemeClr val="bg1"/>
                </a:solidFill>
                <a:latin typeface="Arial" panose="020B0604020202020204" pitchFamily="34" charset="0"/>
                <a:ea typeface="Calibri" panose="020F0502020204030204" pitchFamily="34" charset="0"/>
                <a:cs typeface="Times New Roman" panose="02020603050405020304" pitchFamily="18" charset="0"/>
              </a:rPr>
              <a:t> personal circumstances of your learners prior to running this activity.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652681" y="2190376"/>
            <a:ext cx="6805705" cy="2031325"/>
          </a:xfrm>
          <a:prstGeom prst="rect">
            <a:avLst/>
          </a:prstGeom>
          <a:noFill/>
        </p:spPr>
        <p:txBody>
          <a:bodyPr wrap="square" rtlCol="0">
            <a:spAutoFit/>
          </a:bodyPr>
          <a:lstStyle/>
          <a:p>
            <a:pPr algn="ctr"/>
            <a:r>
              <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Draw a brick wall on a piece of paper, or even build a mini brick wall using blocks or cut up bits of paper or card. Write or stick things on each individual ‘brick’ that you think every child needs to grow up in a safe secure environment. It may be things like, love, food, shelter, protection and to go to school. Once you have filled your wall with all of the things you think a child needs, start taking some bricks away. Think about what happens if children don’t have proper care, or don’t feel safe in their country. What happens to that wall? How can we make sure every child gets everything they need, and the proper help to make sure we fix the gaps? Talk about it in a small group or in your class.</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8113812" y="4508575"/>
            <a:ext cx="3708955" cy="1815882"/>
          </a:xfrm>
          <a:prstGeom prst="rect">
            <a:avLst/>
          </a:prstGeom>
          <a:noFill/>
        </p:spPr>
        <p:txBody>
          <a:bodyPr wrap="square" rtlCol="0">
            <a:spAutoFit/>
          </a:bodyPr>
          <a:lstStyle/>
          <a:p>
            <a:pPr algn="ctr"/>
            <a:r>
              <a:rPr lang="en-GB" sz="1600" dirty="0">
                <a:effectLst/>
                <a:latin typeface="Arial" panose="020B0604020202020204" pitchFamily="34" charset="0"/>
                <a:ea typeface="Calibri" panose="020F0502020204030204" pitchFamily="34" charset="0"/>
                <a:cs typeface="Times New Roman" panose="02020603050405020304" pitchFamily="18" charset="0"/>
              </a:rPr>
              <a:t>Children across the world are being impacted by conflict. </a:t>
            </a:r>
            <a:r>
              <a:rPr lang="en-GB" sz="1600" dirty="0">
                <a:effectLst/>
                <a:latin typeface="Arial" panose="020B0604020202020204" pitchFamily="34" charset="0"/>
                <a:ea typeface="Calibri" panose="020F0502020204030204" pitchFamily="34" charset="0"/>
                <a:cs typeface="Times New Roman" panose="02020603050405020304" pitchFamily="18" charset="0"/>
                <a:hlinkClick r:id="rId5"/>
              </a:rPr>
              <a:t>Read this information</a:t>
            </a:r>
            <a:r>
              <a:rPr lang="en-GB" sz="1600" dirty="0">
                <a:effectLst/>
                <a:latin typeface="Arial" panose="020B0604020202020204" pitchFamily="34" charset="0"/>
                <a:ea typeface="Calibri" panose="020F0502020204030204" pitchFamily="34" charset="0"/>
                <a:cs typeface="Times New Roman" panose="02020603050405020304" pitchFamily="18" charset="0"/>
              </a:rPr>
              <a:t> from UNICEF and then consider how you could create a campaign or action linked to CRC articles and SDG 16 (Peace, Justice and Strong Institutions).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Online Media 7" title="Childhood Trauma and the Brain | UK Trauma Council">
            <a:hlinkClick r:id="" action="ppaction://media"/>
            <a:extLst>
              <a:ext uri="{FF2B5EF4-FFF2-40B4-BE49-F238E27FC236}">
                <a16:creationId xmlns:a16="http://schemas.microsoft.com/office/drawing/2014/main" id="{027233A0-0777-8DD4-6152-4BC47BEB0D8B}"/>
              </a:ext>
            </a:extLst>
          </p:cNvPr>
          <p:cNvPicPr>
            <a:picLocks noRot="1" noChangeAspect="1"/>
          </p:cNvPicPr>
          <p:nvPr>
            <a:videoFile r:link="rId1"/>
          </p:nvPr>
        </p:nvPicPr>
        <p:blipFill>
          <a:blip r:embed="rId6"/>
          <a:stretch>
            <a:fillRect/>
          </a:stretch>
        </p:blipFill>
        <p:spPr>
          <a:xfrm>
            <a:off x="5221027" y="4544060"/>
            <a:ext cx="2540000" cy="1435100"/>
          </a:xfrm>
          <a:prstGeom prst="rect">
            <a:avLst/>
          </a:prstGeom>
        </p:spPr>
      </p:pic>
    </p:spTree>
    <p:extLst>
      <p:ext uri="{BB962C8B-B14F-4D97-AF65-F5344CB8AC3E}">
        <p14:creationId xmlns:p14="http://schemas.microsoft.com/office/powerpoint/2010/main" val="375839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484DDA-061F-AF2A-087A-C7C93357413B}"/>
              </a:ext>
            </a:extLst>
          </p:cNvPr>
          <p:cNvSpPr>
            <a:spLocks noGrp="1"/>
          </p:cNvSpPr>
          <p:nvPr>
            <p:ph type="body" sz="quarter" idx="14"/>
          </p:nvPr>
        </p:nvSpPr>
        <p:spPr>
          <a:xfrm>
            <a:off x="528741" y="261836"/>
            <a:ext cx="4228789" cy="758581"/>
          </a:xfrm>
        </p:spPr>
        <p:txBody>
          <a:bodyPr/>
          <a:lstStyle/>
          <a:p>
            <a:r>
              <a:rPr lang="en-GB" dirty="0"/>
              <a:t>REFLECTION</a:t>
            </a:r>
          </a:p>
        </p:txBody>
      </p:sp>
      <p:sp>
        <p:nvSpPr>
          <p:cNvPr id="3" name="Text Placeholder 2">
            <a:extLst>
              <a:ext uri="{FF2B5EF4-FFF2-40B4-BE49-F238E27FC236}">
                <a16:creationId xmlns:a16="http://schemas.microsoft.com/office/drawing/2014/main" id="{9368270B-25A8-D2F7-9CBE-A2C6674801C3}"/>
              </a:ext>
            </a:extLst>
          </p:cNvPr>
          <p:cNvSpPr>
            <a:spLocks noGrp="1"/>
          </p:cNvSpPr>
          <p:nvPr>
            <p:ph type="body" sz="quarter" idx="17"/>
          </p:nvPr>
        </p:nvSpPr>
        <p:spPr>
          <a:xfrm>
            <a:off x="528635" y="1435964"/>
            <a:ext cx="5305425" cy="259486"/>
          </a:xfrm>
        </p:spPr>
        <p:txBody>
          <a:bodyPr/>
          <a:lstStyle/>
          <a:p>
            <a:r>
              <a:rPr lang="en-GB" dirty="0"/>
              <a:t>Take a few minuets to be still and consider the following…</a:t>
            </a:r>
          </a:p>
        </p:txBody>
      </p:sp>
      <p:sp>
        <p:nvSpPr>
          <p:cNvPr id="5" name="Text Placeholder 4">
            <a:extLst>
              <a:ext uri="{FF2B5EF4-FFF2-40B4-BE49-F238E27FC236}">
                <a16:creationId xmlns:a16="http://schemas.microsoft.com/office/drawing/2014/main" id="{5CBEABA8-A7C8-107D-ACD5-63AC37F6913F}"/>
              </a:ext>
            </a:extLst>
          </p:cNvPr>
          <p:cNvSpPr>
            <a:spLocks noGrp="1"/>
          </p:cNvSpPr>
          <p:nvPr>
            <p:ph type="body" sz="quarter" idx="23"/>
          </p:nvPr>
        </p:nvSpPr>
        <p:spPr>
          <a:xfrm>
            <a:off x="528634" y="2522261"/>
            <a:ext cx="5143295" cy="3374955"/>
          </a:xfrm>
        </p:spPr>
        <p:txBody>
          <a:bodyPr>
            <a:normAutofit fontScale="40000" lnSpcReduction="20000"/>
          </a:bodyPr>
          <a:lstStyle/>
          <a:p>
            <a:pPr>
              <a:lnSpc>
                <a:spcPct val="107000"/>
              </a:lnSpc>
              <a:spcAft>
                <a:spcPts val="800"/>
              </a:spcAft>
            </a:pPr>
            <a:r>
              <a:rPr lang="en-GB" sz="4000" dirty="0">
                <a:effectLst/>
                <a:latin typeface="Arial" panose="020B0604020202020204" pitchFamily="34" charset="0"/>
                <a:ea typeface="Calibri" panose="020F0502020204030204" pitchFamily="34" charset="0"/>
                <a:cs typeface="Arial" panose="020B0604020202020204" pitchFamily="34" charset="0"/>
              </a:rPr>
              <a:t>Talking about children who have experienced trauma or been a victim of exploitation can be very difficult. Every child has the right to receive help if they have been hurt, neglected or badly treated. </a:t>
            </a:r>
          </a:p>
          <a:p>
            <a:pPr>
              <a:lnSpc>
                <a:spcPct val="107000"/>
              </a:lnSpc>
              <a:spcAft>
                <a:spcPts val="800"/>
              </a:spcAft>
            </a:pPr>
            <a:r>
              <a:rPr lang="en-GB" sz="4000" b="1" dirty="0">
                <a:effectLst/>
                <a:latin typeface="Arial" panose="020B0604020202020204" pitchFamily="34" charset="0"/>
                <a:ea typeface="Calibri" panose="020F0502020204030204" pitchFamily="34" charset="0"/>
                <a:cs typeface="Arial" panose="020B0604020202020204" pitchFamily="34" charset="0"/>
              </a:rPr>
              <a:t>Think about how you would help a friend if they came to you looking for support. </a:t>
            </a:r>
          </a:p>
          <a:p>
            <a:pPr>
              <a:lnSpc>
                <a:spcPct val="107000"/>
              </a:lnSpc>
              <a:spcAft>
                <a:spcPts val="800"/>
              </a:spcAft>
            </a:pPr>
            <a:r>
              <a:rPr lang="en-GB" sz="4000" b="1" dirty="0">
                <a:effectLst/>
                <a:latin typeface="Arial" panose="020B0604020202020204" pitchFamily="34" charset="0"/>
                <a:ea typeface="Calibri" panose="020F0502020204030204" pitchFamily="34" charset="0"/>
                <a:cs typeface="Arial" panose="020B0604020202020204" pitchFamily="34" charset="0"/>
              </a:rPr>
              <a:t>What would you say?</a:t>
            </a:r>
          </a:p>
          <a:p>
            <a:pPr>
              <a:lnSpc>
                <a:spcPct val="107000"/>
              </a:lnSpc>
              <a:spcAft>
                <a:spcPts val="800"/>
              </a:spcAft>
            </a:pPr>
            <a:r>
              <a:rPr lang="en-GB" sz="4000" dirty="0">
                <a:effectLst/>
                <a:latin typeface="Arial" panose="020B0604020202020204" pitchFamily="34" charset="0"/>
                <a:ea typeface="Calibri" panose="020F0502020204030204" pitchFamily="34" charset="0"/>
                <a:cs typeface="Arial" panose="020B0604020202020204" pitchFamily="34" charset="0"/>
              </a:rPr>
              <a:t>Think about where children can receive support – do you know of some resources locally, in school, around the community you live in, or on the internet? Write them down, develop a help list.</a:t>
            </a:r>
          </a:p>
          <a:p>
            <a:endParaRPr lang="en-GB" dirty="0"/>
          </a:p>
        </p:txBody>
      </p:sp>
    </p:spTree>
    <p:extLst>
      <p:ext uri="{BB962C8B-B14F-4D97-AF65-F5344CB8AC3E}">
        <p14:creationId xmlns:p14="http://schemas.microsoft.com/office/powerpoint/2010/main" val="4219105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2" y="594238"/>
            <a:ext cx="3033608" cy="588605"/>
          </a:xfrm>
        </p:spPr>
        <p:txBody>
          <a:bodyPr/>
          <a:lstStyle/>
          <a:p>
            <a:r>
              <a:rPr lang="en-US" sz="3200" dirty="0">
                <a:latin typeface="Arial Black" panose="020B0A04020102020204" pitchFamily="34" charset="0"/>
              </a:rPr>
              <a:t>MORE INFO</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p:txBody>
          <a:bodyPr/>
          <a:lstStyle/>
          <a:p>
            <a:r>
              <a:rPr lang="en-US" sz="2400" dirty="0">
                <a:latin typeface="Arial Black" panose="020B0A04020102020204" pitchFamily="34" charset="0"/>
                <a:cs typeface="Arial" panose="020B0604020202020204" pitchFamily="34" charset="0"/>
              </a:rPr>
              <a:t>RRSA WEBSITE</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2071688"/>
            <a:ext cx="5305425" cy="1262062"/>
          </a:xfrm>
        </p:spPr>
        <p:txBody>
          <a:bodyPr/>
          <a:lstStyle/>
          <a:p>
            <a:pPr rtl="0" fontAlgn="base"/>
            <a:r>
              <a:rPr lang="en-GB" dirty="0">
                <a:latin typeface="Arial" panose="020B0604020202020204" pitchFamily="34" charset="0"/>
                <a:cs typeface="Arial" panose="020B0604020202020204" pitchFamily="34" charset="0"/>
              </a:rPr>
              <a:t>For more information or to download previous Article of the Week packs please visit the RRSA website by clicking on the link below.</a:t>
            </a:r>
            <a:endParaRPr lang="en-GB" b="0" dirty="0">
              <a:effectLst/>
              <a:latin typeface="Arial" panose="020B0604020202020204" pitchFamily="34" charset="0"/>
              <a:cs typeface="Arial" panose="020B0604020202020204" pitchFamily="34" charset="0"/>
            </a:endParaRPr>
          </a:p>
        </p:txBody>
      </p:sp>
      <p:pic>
        <p:nvPicPr>
          <p:cNvPr id="8" name="Picture 7" descr="A group of people posing for a photo&#10;&#10;Description automatically generated with medium confidence">
            <a:extLst>
              <a:ext uri="{FF2B5EF4-FFF2-40B4-BE49-F238E27FC236}">
                <a16:creationId xmlns:a16="http://schemas.microsoft.com/office/drawing/2014/main" id="{D31FC92E-22A0-FD94-9E6F-5E0F26139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3" r="-5618"/>
          <a:stretch/>
        </p:blipFill>
        <p:spPr>
          <a:xfrm>
            <a:off x="906104" y="2762249"/>
            <a:ext cx="4077286" cy="2228851"/>
          </a:xfrm>
          <a:prstGeom prst="rect">
            <a:avLst/>
          </a:prstGeom>
        </p:spPr>
      </p:pic>
      <p:sp>
        <p:nvSpPr>
          <p:cNvPr id="10" name="Rectangle 9">
            <a:extLst>
              <a:ext uri="{FF2B5EF4-FFF2-40B4-BE49-F238E27FC236}">
                <a16:creationId xmlns:a16="http://schemas.microsoft.com/office/drawing/2014/main" id="{89E591FB-6F15-7726-9D21-562B72C0AA5A}"/>
              </a:ext>
            </a:extLst>
          </p:cNvPr>
          <p:cNvSpPr/>
          <p:nvPr/>
        </p:nvSpPr>
        <p:spPr>
          <a:xfrm>
            <a:off x="6586401" y="3524251"/>
            <a:ext cx="2205174" cy="619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CLICK HERE</a:t>
            </a:r>
            <a:endParaRPr lang="en-GB"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40677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68214" y="1583987"/>
            <a:ext cx="5471485" cy="4490853"/>
          </a:xfrm>
        </p:spPr>
        <p:txBody>
          <a:bodyPr>
            <a:normAutofit/>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Guess the Article</a:t>
            </a: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latin typeface="Arial" panose="020B0604020202020204" pitchFamily="34" charset="0"/>
                <a:cs typeface="Arial" panose="020B0604020202020204" pitchFamily="34" charset="0"/>
              </a:rPr>
              <a:t>: Introducing Article 39</a:t>
            </a:r>
          </a:p>
          <a:p>
            <a:pPr>
              <a:lnSpc>
                <a:spcPct val="150000"/>
              </a:lnSpc>
            </a:pPr>
            <a:r>
              <a:rPr lang="en-US" dirty="0">
                <a:solidFill>
                  <a:srgbClr val="00AEEF"/>
                </a:solidFill>
                <a:latin typeface="Arial" panose="020B0604020202020204" pitchFamily="34" charset="0"/>
                <a:cs typeface="Arial" panose="020B0604020202020204" pitchFamily="34" charset="0"/>
              </a:rPr>
              <a:t>Slide 5 &amp; 6</a:t>
            </a:r>
            <a:r>
              <a:rPr lang="en-US" dirty="0">
                <a:latin typeface="Arial" panose="020B0604020202020204" pitchFamily="34" charset="0"/>
                <a:cs typeface="Arial" panose="020B0604020202020204" pitchFamily="34" charset="0"/>
              </a:rPr>
              <a:t>: Exploring Article 39 - Question &amp; Answer</a:t>
            </a:r>
          </a:p>
          <a:p>
            <a:pPr>
              <a:lnSpc>
                <a:spcPct val="150000"/>
              </a:lnSpc>
            </a:pPr>
            <a:r>
              <a:rPr lang="en-US" dirty="0">
                <a:solidFill>
                  <a:srgbClr val="00AEEF"/>
                </a:solidFill>
                <a:latin typeface="Arial" panose="020B0604020202020204" pitchFamily="34" charset="0"/>
                <a:cs typeface="Arial" panose="020B0604020202020204" pitchFamily="34" charset="0"/>
              </a:rPr>
              <a:t>Slide 7 &amp;8</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9 &amp; 10</a:t>
            </a:r>
            <a:r>
              <a:rPr lang="en-US" dirty="0">
                <a:latin typeface="Arial" panose="020B0604020202020204" pitchFamily="34" charset="0"/>
                <a:cs typeface="Arial" panose="020B0604020202020204" pitchFamily="34" charset="0"/>
              </a:rPr>
              <a:t>:</a:t>
            </a:r>
            <a:r>
              <a:rPr lang="en-US" dirty="0">
                <a:solidFill>
                  <a:srgbClr val="00AEEF"/>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11</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45F35D-5E4F-4FA9-D755-A77D6F13DB1C}"/>
              </a:ext>
            </a:extLst>
          </p:cNvPr>
          <p:cNvSpPr>
            <a:spLocks noGrp="1"/>
          </p:cNvSpPr>
          <p:nvPr>
            <p:ph type="body" sz="quarter" idx="14"/>
          </p:nvPr>
        </p:nvSpPr>
        <p:spPr>
          <a:xfrm>
            <a:off x="528636" y="495852"/>
            <a:ext cx="7453209" cy="592087"/>
          </a:xfrm>
        </p:spPr>
        <p:txBody>
          <a:bodyPr/>
          <a:lstStyle/>
          <a:p>
            <a:r>
              <a:rPr lang="en-GB" dirty="0"/>
              <a:t>GUESS THE ARTICLE</a:t>
            </a:r>
          </a:p>
        </p:txBody>
      </p:sp>
      <p:pic>
        <p:nvPicPr>
          <p:cNvPr id="11" name="Picture 10" descr="A picture containing person&#10;&#10;Description automatically generated">
            <a:extLst>
              <a:ext uri="{FF2B5EF4-FFF2-40B4-BE49-F238E27FC236}">
                <a16:creationId xmlns:a16="http://schemas.microsoft.com/office/drawing/2014/main" id="{5C669558-7F7C-56CB-D208-CF81E7CE84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3675" y="2018424"/>
            <a:ext cx="3301242" cy="2200828"/>
          </a:xfrm>
          <a:prstGeom prst="rect">
            <a:avLst/>
          </a:prstGeom>
        </p:spPr>
      </p:pic>
      <p:sp>
        <p:nvSpPr>
          <p:cNvPr id="16" name="TextBox 15">
            <a:extLst>
              <a:ext uri="{FF2B5EF4-FFF2-40B4-BE49-F238E27FC236}">
                <a16:creationId xmlns:a16="http://schemas.microsoft.com/office/drawing/2014/main" id="{F9758457-7911-B2B4-3760-3F2DBBA354F5}"/>
              </a:ext>
            </a:extLst>
          </p:cNvPr>
          <p:cNvSpPr txBox="1"/>
          <p:nvPr/>
        </p:nvSpPr>
        <p:spPr>
          <a:xfrm>
            <a:off x="528636" y="4373217"/>
            <a:ext cx="2837416" cy="2585323"/>
          </a:xfrm>
          <a:prstGeom prst="rect">
            <a:avLst/>
          </a:prstGeom>
          <a:noFill/>
        </p:spPr>
        <p:txBody>
          <a:bodyPr wrap="square" rtlCol="0">
            <a:spAutoFit/>
          </a:bodyPr>
          <a:lstStyle/>
          <a:p>
            <a:r>
              <a:rPr lang="en-GB" b="0" i="0" dirty="0">
                <a:solidFill>
                  <a:srgbClr val="121212"/>
                </a:solidFill>
                <a:effectLst/>
                <a:latin typeface="Arial" panose="020B0604020202020204" pitchFamily="34" charset="0"/>
                <a:cs typeface="Arial" panose="020B0604020202020204" pitchFamily="34" charset="0"/>
              </a:rPr>
              <a:t>Children wait to be released from a training facility for Unified Sudan Forces. After their release they were taken to a rehabilitation and family tracing facility. </a:t>
            </a:r>
            <a:endParaRPr lang="en-GB" dirty="0">
              <a:solidFill>
                <a:srgbClr val="121212"/>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UNICEF/</a:t>
            </a:r>
            <a:r>
              <a:rPr lang="en-GB" dirty="0" err="1">
                <a:latin typeface="Arial" panose="020B0604020202020204" pitchFamily="34" charset="0"/>
                <a:cs typeface="Arial" panose="020B0604020202020204" pitchFamily="34" charset="0"/>
              </a:rPr>
              <a:t>Ryeng</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5F2683C-DF3F-46E5-0A5B-3CFED6114DEE}"/>
              </a:ext>
            </a:extLst>
          </p:cNvPr>
          <p:cNvSpPr txBox="1"/>
          <p:nvPr/>
        </p:nvSpPr>
        <p:spPr>
          <a:xfrm>
            <a:off x="4143675" y="4373217"/>
            <a:ext cx="2837416" cy="2585323"/>
          </a:xfrm>
          <a:prstGeom prst="rect">
            <a:avLst/>
          </a:prstGeom>
          <a:noFill/>
        </p:spPr>
        <p:txBody>
          <a:bodyPr wrap="square" rtlCol="0">
            <a:spAutoFit/>
          </a:bodyPr>
          <a:lstStyle/>
          <a:p>
            <a:r>
              <a:rPr lang="en-GB" b="0" i="0" dirty="0">
                <a:solidFill>
                  <a:srgbClr val="121212"/>
                </a:solidFill>
                <a:effectLst/>
                <a:latin typeface="Arial" panose="020B0604020202020204" pitchFamily="34" charset="0"/>
                <a:cs typeface="Arial" panose="020B0604020202020204" pitchFamily="34" charset="0"/>
              </a:rPr>
              <a:t>In the Unicef supported Blue Dot centre</a:t>
            </a:r>
            <a:r>
              <a:rPr lang="en-GB" dirty="0">
                <a:solidFill>
                  <a:srgbClr val="121212"/>
                </a:solidFill>
                <a:latin typeface="Arial" panose="020B0604020202020204" pitchFamily="34" charset="0"/>
                <a:cs typeface="Arial" panose="020B0604020202020204" pitchFamily="34" charset="0"/>
              </a:rPr>
              <a:t>, </a:t>
            </a:r>
            <a:r>
              <a:rPr lang="en-GB" b="0" i="0" dirty="0">
                <a:solidFill>
                  <a:srgbClr val="121212"/>
                </a:solidFill>
                <a:effectLst/>
                <a:latin typeface="Arial" panose="020B0604020202020204" pitchFamily="34" charset="0"/>
                <a:cs typeface="Arial" panose="020B0604020202020204" pitchFamily="34" charset="0"/>
              </a:rPr>
              <a:t>Alexandra and other Ukrainian children received help and support.</a:t>
            </a:r>
          </a:p>
          <a:p>
            <a:endParaRPr lang="en-GB" dirty="0">
              <a:solidFill>
                <a:srgbClr val="121212"/>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UNICEF/Nicodim</a:t>
            </a:r>
          </a:p>
          <a:p>
            <a:endParaRPr lang="en-GB" dirty="0">
              <a:latin typeface="Arial" panose="020B0604020202020204" pitchFamily="34" charset="0"/>
              <a:cs typeface="Arial" panose="020B0604020202020204" pitchFamily="34" charset="0"/>
            </a:endParaRPr>
          </a:p>
        </p:txBody>
      </p:sp>
      <p:pic>
        <p:nvPicPr>
          <p:cNvPr id="19" name="Picture 18" descr="A person sitting at a desk with a computer&#10;&#10;Description automatically generated with low confidence">
            <a:extLst>
              <a:ext uri="{FF2B5EF4-FFF2-40B4-BE49-F238E27FC236}">
                <a16:creationId xmlns:a16="http://schemas.microsoft.com/office/drawing/2014/main" id="{42220901-5650-D732-90A0-C92CECB69C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714" y="2018424"/>
            <a:ext cx="3301242" cy="2194380"/>
          </a:xfrm>
          <a:prstGeom prst="rect">
            <a:avLst/>
          </a:prstGeom>
        </p:spPr>
      </p:pic>
      <p:sp>
        <p:nvSpPr>
          <p:cNvPr id="20" name="TextBox 19">
            <a:extLst>
              <a:ext uri="{FF2B5EF4-FFF2-40B4-BE49-F238E27FC236}">
                <a16:creationId xmlns:a16="http://schemas.microsoft.com/office/drawing/2014/main" id="{97A75E14-82CE-799D-458C-E274253A76A4}"/>
              </a:ext>
            </a:extLst>
          </p:cNvPr>
          <p:cNvSpPr txBox="1"/>
          <p:nvPr/>
        </p:nvSpPr>
        <p:spPr>
          <a:xfrm>
            <a:off x="7758714" y="4406347"/>
            <a:ext cx="2837416" cy="2031325"/>
          </a:xfrm>
          <a:prstGeom prst="rect">
            <a:avLst/>
          </a:prstGeom>
          <a:noFill/>
        </p:spPr>
        <p:txBody>
          <a:bodyPr wrap="square" rtlCol="0">
            <a:spAutoFit/>
          </a:bodyPr>
          <a:lstStyle/>
          <a:p>
            <a:r>
              <a:rPr lang="en-GB" b="0" i="0" dirty="0">
                <a:solidFill>
                  <a:srgbClr val="121212"/>
                </a:solidFill>
                <a:effectLst/>
                <a:latin typeface="Arial" panose="020B0604020202020204" pitchFamily="34" charset="0"/>
                <a:cs typeface="Arial" panose="020B0604020202020204" pitchFamily="34" charset="0"/>
              </a:rPr>
              <a:t>Inesa is head of the local Children’s Service in the village of Ivanivka, Ukraine</a:t>
            </a:r>
            <a:r>
              <a:rPr lang="en-GB" dirty="0">
                <a:solidFill>
                  <a:srgbClr val="121212"/>
                </a:solidFill>
                <a:latin typeface="Arial" panose="020B0604020202020204" pitchFamily="34" charset="0"/>
                <a:cs typeface="Arial" panose="020B0604020202020204" pitchFamily="34" charset="0"/>
              </a:rPr>
              <a:t>.</a:t>
            </a:r>
            <a:endParaRPr lang="en-GB" b="0" i="0" dirty="0">
              <a:solidFill>
                <a:srgbClr val="121212"/>
              </a:solidFill>
              <a:effectLst/>
              <a:latin typeface="Arial" panose="020B0604020202020204" pitchFamily="34" charset="0"/>
              <a:cs typeface="Arial" panose="020B0604020202020204" pitchFamily="34" charset="0"/>
            </a:endParaRPr>
          </a:p>
          <a:p>
            <a:endParaRPr lang="en-GB" dirty="0">
              <a:solidFill>
                <a:srgbClr val="121212"/>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UNICEF/Filippov</a:t>
            </a:r>
          </a:p>
          <a:p>
            <a:endParaRPr lang="en-GB" dirty="0">
              <a:latin typeface="Arial" panose="020B0604020202020204" pitchFamily="34" charset="0"/>
              <a:cs typeface="Arial" panose="020B0604020202020204" pitchFamily="34" charset="0"/>
            </a:endParaRPr>
          </a:p>
        </p:txBody>
      </p:sp>
      <p:pic>
        <p:nvPicPr>
          <p:cNvPr id="4" name="Picture 3" descr="A group of people sitting outside&#10;&#10;Description automatically generated with medium confidence">
            <a:extLst>
              <a:ext uri="{FF2B5EF4-FFF2-40B4-BE49-F238E27FC236}">
                <a16:creationId xmlns:a16="http://schemas.microsoft.com/office/drawing/2014/main" id="{37B599A2-9928-8B9F-09E1-12EB44624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636" y="2018424"/>
            <a:ext cx="3301242" cy="2202977"/>
          </a:xfrm>
          <a:prstGeom prst="rect">
            <a:avLst/>
          </a:prstGeom>
        </p:spPr>
      </p:pic>
    </p:spTree>
    <p:extLst>
      <p:ext uri="{BB962C8B-B14F-4D97-AF65-F5344CB8AC3E}">
        <p14:creationId xmlns:p14="http://schemas.microsoft.com/office/powerpoint/2010/main" val="4197177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612631" y="622553"/>
            <a:ext cx="3353888" cy="533205"/>
          </a:xfrm>
        </p:spPr>
        <p:txBody>
          <a:bodyPr/>
          <a:lstStyle/>
          <a:p>
            <a:r>
              <a:rPr lang="en-US" sz="2800" dirty="0">
                <a:latin typeface="Arial Black" panose="020B0A04020102020204" pitchFamily="34" charset="0"/>
              </a:rPr>
              <a:t>ARTICLES 39</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a:xfrm>
            <a:off x="6586402" y="481352"/>
            <a:ext cx="5305425" cy="520619"/>
          </a:xfrm>
        </p:spPr>
        <p:txBody>
          <a:bodyPr/>
          <a:lstStyle/>
          <a:p>
            <a:r>
              <a:rPr lang="en-GB" sz="2400" dirty="0">
                <a:latin typeface="Arial" panose="020B0604020202020204" pitchFamily="34" charset="0"/>
                <a:cs typeface="Arial" panose="020B0604020202020204" pitchFamily="34" charset="0"/>
              </a:rPr>
              <a:t>Article 39</a:t>
            </a:r>
            <a:endParaRPr lang="en-US" sz="2800" dirty="0">
              <a:latin typeface="Arial Black" panose="020B0A04020102020204" pitchFamily="34" charset="0"/>
            </a:endParaRP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2" y="1021337"/>
            <a:ext cx="5305424" cy="1665399"/>
          </a:xfrm>
        </p:spPr>
        <p:txBody>
          <a:bodyPr>
            <a:noAutofit/>
          </a:bodyPr>
          <a:lstStyle/>
          <a:p>
            <a:pPr algn="l" rtl="0" fontAlgn="base"/>
            <a:r>
              <a:rPr lang="en-GB" sz="1600" b="1" dirty="0">
                <a:latin typeface="Arial" panose="020B0604020202020204" pitchFamily="34" charset="0"/>
                <a:cs typeface="Arial" panose="020B0604020202020204" pitchFamily="34" charset="0"/>
              </a:rPr>
              <a:t>Article 39 (recovery from trauma and reintegration) </a:t>
            </a:r>
          </a:p>
          <a:p>
            <a:pPr algn="l" rtl="0" fontAlgn="base"/>
            <a:r>
              <a:rPr lang="en-GB" sz="1600" dirty="0">
                <a:latin typeface="Arial" panose="020B0604020202020204" pitchFamily="34" charset="0"/>
                <a:cs typeface="Arial" panose="020B0604020202020204" pitchFamily="34" charset="0"/>
              </a:rPr>
              <a:t>Children who have experienced neglect, abuse, exploitation, torture or who are victims of war must receive special support to help them recover their health, dignity, self-respect and social life.</a:t>
            </a:r>
          </a:p>
          <a:p>
            <a:pPr algn="l" rtl="0" fontAlgn="base"/>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l" rtl="0" fontAlgn="base"/>
            <a:endParaRPr lang="en-GB" b="0" i="0" dirty="0">
              <a:solidFill>
                <a:srgbClr val="000000"/>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27778A1-9760-5310-3D0C-C99F762FA511}"/>
              </a:ext>
            </a:extLst>
          </p:cNvPr>
          <p:cNvSpPr txBox="1"/>
          <p:nvPr/>
        </p:nvSpPr>
        <p:spPr>
          <a:xfrm>
            <a:off x="616366" y="1545129"/>
            <a:ext cx="5502943" cy="584775"/>
          </a:xfrm>
          <a:prstGeom prst="rect">
            <a:avLst/>
          </a:prstGeom>
          <a:noFill/>
        </p:spPr>
        <p:txBody>
          <a:bodyPr wrap="square" lIns="91440" tIns="45720" rIns="91440" bIns="45720" rtlCol="0" anchor="t">
            <a:spAutoFit/>
          </a:bodyPr>
          <a:lstStyle/>
          <a:p>
            <a:r>
              <a:rPr lang="en-GB" sz="1600" dirty="0">
                <a:latin typeface="Arial"/>
                <a:cs typeface="Arial"/>
              </a:rPr>
              <a:t>Katelyn Farrenson, Professional Adviser, introduces</a:t>
            </a:r>
          </a:p>
          <a:p>
            <a:r>
              <a:rPr lang="en-GB" sz="1600" dirty="0">
                <a:latin typeface="Arial"/>
                <a:cs typeface="Arial"/>
              </a:rPr>
              <a:t>Article 39</a:t>
            </a:r>
            <a:endParaRPr lang="en-GB" sz="1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 </a:t>
            </a:r>
            <a:r>
              <a:rPr lang="en-GB" sz="16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GB" sz="1600" dirty="0">
                <a:solidFill>
                  <a:schemeClr val="bg1"/>
                </a:solidFill>
                <a:latin typeface="Arial" panose="020B0604020202020204" pitchFamily="34" charset="0"/>
                <a:cs typeface="Arial" panose="020B0604020202020204" pitchFamily="34" charset="0"/>
              </a:rPr>
              <a:t> to watch on YouTube</a:t>
            </a:r>
          </a:p>
        </p:txBody>
      </p:sp>
      <p:pic>
        <p:nvPicPr>
          <p:cNvPr id="9" name="Graphic 8">
            <a:extLst>
              <a:ext uri="{FF2B5EF4-FFF2-40B4-BE49-F238E27FC236}">
                <a16:creationId xmlns:a16="http://schemas.microsoft.com/office/drawing/2014/main" id="{C7BE3ECC-C3E5-A3A0-5300-376192F296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31820" y="2706102"/>
            <a:ext cx="2320631" cy="3094175"/>
          </a:xfrm>
          <a:prstGeom prst="rect">
            <a:avLst/>
          </a:prstGeom>
        </p:spPr>
      </p:pic>
      <p:pic>
        <p:nvPicPr>
          <p:cNvPr id="10" name="Online Media 9" title="Katelyn Farrenson, Professional Adviser, introducesArticle 39">
            <a:hlinkClick r:id="" action="ppaction://media"/>
            <a:extLst>
              <a:ext uri="{FF2B5EF4-FFF2-40B4-BE49-F238E27FC236}">
                <a16:creationId xmlns:a16="http://schemas.microsoft.com/office/drawing/2014/main" id="{4B6CCFE3-94A6-5B9B-826F-749598412B40}"/>
              </a:ext>
            </a:extLst>
          </p:cNvPr>
          <p:cNvPicPr>
            <a:picLocks noRot="1" noChangeAspect="1"/>
          </p:cNvPicPr>
          <p:nvPr>
            <a:videoFile r:link="rId1"/>
          </p:nvPr>
        </p:nvPicPr>
        <p:blipFill>
          <a:blip r:embed="rId6"/>
          <a:stretch>
            <a:fillRect/>
          </a:stretch>
        </p:blipFill>
        <p:spPr>
          <a:xfrm>
            <a:off x="788081" y="2686736"/>
            <a:ext cx="4301821" cy="2430529"/>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1" y="476934"/>
            <a:ext cx="4389173" cy="921003"/>
          </a:xfrm>
        </p:spPr>
        <p:txBody>
          <a:bodyPr/>
          <a:lstStyle/>
          <a:p>
            <a:r>
              <a:rPr lang="en-US" sz="2800" dirty="0">
                <a:latin typeface="Arial Black" panose="020B0A04020102020204" pitchFamily="34" charset="0"/>
              </a:rPr>
              <a:t>EXPLORING ARTICLE 39</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US" dirty="0">
                <a:latin typeface="Arial" panose="020B0604020202020204" pitchFamily="34" charset="0"/>
                <a:cs typeface="Arial" panose="020B0604020202020204" pitchFamily="34" charset="0"/>
              </a:rPr>
              <a:t>Have a think and write down some answers.</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a:xfrm>
            <a:off x="6535899" y="2141136"/>
            <a:ext cx="5351301" cy="1357312"/>
          </a:xfrm>
        </p:spPr>
        <p:txBody>
          <a:bodyPr>
            <a:normAutofit/>
          </a:bodyPr>
          <a:lstStyle/>
          <a:p>
            <a:r>
              <a:rPr lang="en-GB" sz="2400" dirty="0">
                <a:effectLst/>
                <a:latin typeface="Arial" panose="020B0604020202020204" pitchFamily="34" charset="0"/>
                <a:ea typeface="Roboto Medium" panose="02000000000000000000" pitchFamily="2" charset="0"/>
                <a:cs typeface="Arial" panose="020B0604020202020204" pitchFamily="34" charset="0"/>
              </a:rPr>
              <a:t>What support do you think a child who has experienced trauma would need to  recover?</a:t>
            </a:r>
            <a:endParaRPr lang="en-US" sz="4400" dirty="0">
              <a:latin typeface="Arial" panose="020B0604020202020204" pitchFamily="34" charset="0"/>
              <a:ea typeface="Roboto Medium" panose="02000000000000000000" pitchFamily="2" charset="0"/>
              <a:cs typeface="Arial" panose="020B0604020202020204" pitchFamily="34" charset="0"/>
            </a:endParaRPr>
          </a:p>
        </p:txBody>
      </p:sp>
    </p:spTree>
    <p:extLst>
      <p:ext uri="{BB962C8B-B14F-4D97-AF65-F5344CB8AC3E}">
        <p14:creationId xmlns:p14="http://schemas.microsoft.com/office/powerpoint/2010/main" val="300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1" y="376665"/>
            <a:ext cx="4338534" cy="921003"/>
          </a:xfrm>
        </p:spPr>
        <p:txBody>
          <a:bodyPr/>
          <a:lstStyle/>
          <a:p>
            <a:r>
              <a:rPr lang="en-US" sz="2800" dirty="0">
                <a:latin typeface="Arial Black"/>
              </a:rPr>
              <a:t>EXPLORING ARTICLE 39</a:t>
            </a:r>
            <a:endParaRPr lang="en-US" sz="2800" dirty="0">
              <a:latin typeface="Arial Black" panose="020B0A04020102020204" pitchFamily="34" charset="0"/>
            </a:endParaRP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221849"/>
            <a:ext cx="10781619" cy="259486"/>
          </a:xfrm>
        </p:spPr>
        <p:txBody>
          <a:bodyPr/>
          <a:lstStyle/>
          <a:p>
            <a:r>
              <a:rPr lang="en-US" sz="1800" dirty="0">
                <a:latin typeface="Arial Black" panose="020B0A04020102020204" pitchFamily="34" charset="0"/>
              </a:rPr>
              <a:t>Did you think of any other examples?</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1663676"/>
            <a:ext cx="11471580" cy="4558173"/>
          </a:xfrm>
        </p:spPr>
        <p:txBody>
          <a:bodyPr numCol="2">
            <a:noAutofit/>
          </a:bodyPr>
          <a:lstStyle/>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Space and time to talk to someone they trust</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Counselling from a professional</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A safe place to live</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Time to relax and play</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People around them who they love and trust</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Support to develop friendships</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Medical treatment if needed</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Extra support at school</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To understand they have the right to be treated with dignity</a:t>
            </a:r>
          </a:p>
          <a:p>
            <a:pPr marL="0" indent="0" algn="l" rtl="0" fontAlgn="base">
              <a:buNone/>
            </a:pPr>
            <a:endParaRPr lang="en-GB" sz="15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85840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8"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4770591"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53242" y="2137471"/>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5299332" y="4434357"/>
            <a:ext cx="6633681"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495258" y="2485082"/>
            <a:ext cx="4102774" cy="863570"/>
          </a:xfrm>
          <a:prstGeom prst="rect">
            <a:avLst/>
          </a:prstGeom>
          <a:noFill/>
        </p:spPr>
        <p:txBody>
          <a:bodyPr wrap="square" rtlCol="0">
            <a:spAutoFit/>
          </a:bodyPr>
          <a:lstStyle/>
          <a:p>
            <a:pPr lvl="0" algn="ctr">
              <a:lnSpc>
                <a:spcPct val="107000"/>
              </a:lnSpc>
              <a:spcAft>
                <a:spcPts val="800"/>
              </a:spcAft>
            </a:pPr>
            <a:r>
              <a:rPr lang="en-GB" sz="1600" dirty="0">
                <a:solidFill>
                  <a:schemeClr val="bg1"/>
                </a:solidFill>
                <a:effectLst/>
                <a:latin typeface="Arial" panose="020B0604020202020204" pitchFamily="34" charset="0"/>
                <a:ea typeface="Arial" panose="020B0604020202020204" pitchFamily="34" charset="0"/>
                <a:cs typeface="Arial" panose="020B0604020202020204" pitchFamily="34" charset="0"/>
              </a:rPr>
              <a:t>Create a cosy corner in your classroom where people can go to feel safe and secure. </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DD3FF4E1-6384-ACDA-AC24-C12B1E305126}"/>
              </a:ext>
            </a:extLst>
          </p:cNvPr>
          <p:cNvSpPr txBox="1"/>
          <p:nvPr/>
        </p:nvSpPr>
        <p:spPr>
          <a:xfrm>
            <a:off x="669591" y="4518174"/>
            <a:ext cx="4476881" cy="2031325"/>
          </a:xfrm>
          <a:prstGeom prst="rect">
            <a:avLst/>
          </a:prstGeom>
          <a:noFill/>
        </p:spPr>
        <p:txBody>
          <a:bodyPr wrap="square" rtlCol="0">
            <a:spAutoFit/>
          </a:bodyPr>
          <a:lstStyle/>
          <a:p>
            <a:pPr algn="ctr"/>
            <a:r>
              <a:rPr lang="en-GB" i="0" dirty="0">
                <a:effectLst/>
                <a:latin typeface="Arial" panose="020B0604020202020204" pitchFamily="34" charset="0"/>
              </a:rPr>
              <a:t>If something bad is happening to someone, who can they tell? Do you know who the Designated Safeguarding Leads are at your school? Draw around your hand and on each finger write a different person that you could talk to if you had a worry or didn’t feel safe. </a:t>
            </a:r>
            <a:endParaRPr lang="en-GB" sz="11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1143437" y="2485082"/>
            <a:ext cx="5295110" cy="1077218"/>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When something bad has happened to someone, it is important that they feel safe. Think about where you feel safe. Draw a picture of your safe place and share it with a friend.</a:t>
            </a:r>
            <a:endParaRPr lang="en-GB" sz="1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5689414" y="4872116"/>
            <a:ext cx="5832995" cy="1323439"/>
          </a:xfrm>
          <a:prstGeom prst="rect">
            <a:avLst/>
          </a:prstGeom>
          <a:noFill/>
        </p:spPr>
        <p:txBody>
          <a:bodyPr wrap="square" rtlCol="0">
            <a:spAutoFit/>
          </a:bodyPr>
          <a:lstStyle/>
          <a:p>
            <a:pPr algn="ctr"/>
            <a:r>
              <a:rPr lang="en-GB" sz="1600" b="0" dirty="0">
                <a:solidFill>
                  <a:schemeClr val="bg1"/>
                </a:solidFill>
                <a:effectLst/>
                <a:latin typeface="Arial" panose="020B0604020202020204" pitchFamily="34" charset="0"/>
                <a:cs typeface="Arial" panose="020B0604020202020204" pitchFamily="34" charset="0"/>
              </a:rPr>
              <a:t>It’s important to talk about something you are worried about.  Some schools have a Worry Box or a Worry Monster. </a:t>
            </a:r>
          </a:p>
          <a:p>
            <a:pPr algn="ctr"/>
            <a:endParaRPr lang="en-GB" sz="1600" dirty="0">
              <a:solidFill>
                <a:schemeClr val="bg1"/>
              </a:solidFill>
              <a:latin typeface="Arial" panose="020B0604020202020204" pitchFamily="34" charset="0"/>
              <a:cs typeface="Arial" panose="020B0604020202020204" pitchFamily="34" charset="0"/>
            </a:endParaRPr>
          </a:p>
          <a:p>
            <a:pPr algn="ctr"/>
            <a:r>
              <a:rPr lang="en-GB" sz="1600" b="0" dirty="0">
                <a:solidFill>
                  <a:schemeClr val="bg1"/>
                </a:solidFill>
                <a:effectLst/>
                <a:latin typeface="Arial" panose="020B0604020202020204" pitchFamily="34" charset="0"/>
                <a:cs typeface="Arial" panose="020B0604020202020204" pitchFamily="34" charset="0"/>
              </a:rPr>
              <a:t>What does your class have to help you? </a:t>
            </a:r>
            <a:br>
              <a:rPr lang="en-GB" sz="1600" b="0" i="0" dirty="0">
                <a:solidFill>
                  <a:schemeClr val="bg1"/>
                </a:solidFill>
                <a:effectLst/>
                <a:latin typeface="Arial" panose="020B0604020202020204" pitchFamily="34" charset="0"/>
                <a:cs typeface="Arial" panose="020B0604020202020204" pitchFamily="34" charset="0"/>
              </a:rPr>
            </a:br>
            <a:r>
              <a:rPr lang="en-GB" sz="1600" b="0" i="0" dirty="0">
                <a:solidFill>
                  <a:schemeClr val="bg1"/>
                </a:solidFill>
                <a:effectLst/>
                <a:latin typeface="Arial" panose="020B0604020202020204" pitchFamily="34" charset="0"/>
                <a:cs typeface="Arial" panose="020B0604020202020204" pitchFamily="34" charset="0"/>
              </a:rPr>
              <a:t> </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339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5728155"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6521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6204857" y="2137472"/>
            <a:ext cx="5728156"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893960"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595539" y="2213884"/>
            <a:ext cx="3292803" cy="2031325"/>
          </a:xfrm>
          <a:prstGeom prst="rect">
            <a:avLst/>
          </a:prstGeom>
          <a:noFill/>
        </p:spPr>
        <p:txBody>
          <a:bodyPr wrap="square" rtlCol="0">
            <a:spAutoFit/>
          </a:bodyPr>
          <a:lstStyle/>
          <a:p>
            <a:pPr algn="ctr"/>
            <a:r>
              <a:rPr lang="en-GB" sz="1400" dirty="0">
                <a:solidFill>
                  <a:schemeClr val="bg1"/>
                </a:solidFill>
                <a:latin typeface="Arial" panose="020B0604020202020204" pitchFamily="34" charset="0"/>
              </a:rPr>
              <a:t>Watch this video of Onjali Q Raúf reading from The Boy at the Back of the Class, which is a story about a refugee from Syria joining a new school. Sometimes, people joining a new school have experienced difficult events. What can you do to make someone joining your class feel comfortable and welcomed? </a:t>
            </a:r>
            <a:endParaRPr lang="en-GB" sz="14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056194" y="4584432"/>
            <a:ext cx="4719691" cy="1815882"/>
          </a:xfrm>
          <a:prstGeom prst="rect">
            <a:avLst/>
          </a:prstGeom>
          <a:noFill/>
        </p:spPr>
        <p:txBody>
          <a:bodyPr wrap="square" rtlCol="0">
            <a:spAutoFit/>
          </a:bodyPr>
          <a:lstStyle/>
          <a:p>
            <a:pPr algn="ctr"/>
            <a:r>
              <a:rPr lang="en-GB" sz="1600" i="0" dirty="0">
                <a:effectLst/>
                <a:latin typeface="Arial" panose="020B0604020202020204" pitchFamily="34" charset="0"/>
              </a:rPr>
              <a:t>Because of war, some children and their families have to leave their home as they don’t feel safe to stay there. Some move to another country. Some might start in your school. What could your class do to make the children feel safe and welcome? Write a list of what you would do, or your favourite toy or game you could tell them about.</a:t>
            </a:r>
            <a:endParaRPr lang="en-GB" sz="1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6414023" y="2326696"/>
            <a:ext cx="5361862" cy="1754326"/>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Every child has the right to grow up in a safe, caring home. Draw a baby and around the baby, write or draw things that you think the baby needs to grow up happy and safe. You might think of things like cuddles and lots of rest. What else can you think of?</a:t>
            </a: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595539" y="4584432"/>
            <a:ext cx="3869988" cy="2062103"/>
          </a:xfrm>
          <a:prstGeom prst="rect">
            <a:avLst/>
          </a:prstGeom>
          <a:noFill/>
        </p:spPr>
        <p:txBody>
          <a:bodyPr wrap="square" rtlCol="0">
            <a:spAutoFit/>
          </a:bodyPr>
          <a:lstStyle/>
          <a:p>
            <a:pPr algn="ctr" rtl="0" fontAlgn="base"/>
            <a:r>
              <a:rPr lang="en-GB" sz="1600" dirty="0">
                <a:solidFill>
                  <a:schemeClr val="bg1"/>
                </a:solidFill>
                <a:effectLst/>
                <a:latin typeface="Arial" panose="020B0604020202020204" pitchFamily="34" charset="0"/>
                <a:ea typeface="Calibri" panose="020F0502020204030204" pitchFamily="34" charset="0"/>
              </a:rPr>
              <a:t>Watch this video of the book The Journey by Francesca Sanna about a family fleeing war - what difficult things does the family experience? When they finally arrive in a safe place, what will they need in order to ‘begin their story again’? </a:t>
            </a:r>
            <a:r>
              <a:rPr lang="en-GB" sz="1600" i="0" dirty="0">
                <a:solidFill>
                  <a:schemeClr val="bg1"/>
                </a:solidFill>
                <a:effectLst/>
                <a:latin typeface="Arial" panose="020B0604020202020204" pitchFamily="34" charset="0"/>
                <a:cs typeface="Arial" panose="020B0604020202020204" pitchFamily="34" charset="0"/>
              </a:rPr>
              <a:t> </a:t>
            </a:r>
          </a:p>
          <a:p>
            <a:pPr algn="ctr" rtl="0" fontAlgn="base"/>
            <a:r>
              <a:rPr lang="en-GB" sz="1600" b="0" i="0" dirty="0">
                <a:solidFill>
                  <a:schemeClr val="bg1"/>
                </a:solidFill>
                <a:effectLst/>
                <a:latin typeface="Arial" panose="020B0604020202020204" pitchFamily="34" charset="0"/>
                <a:cs typeface="Arial" panose="020B0604020202020204" pitchFamily="34" charset="0"/>
              </a:rPr>
              <a:t> </a:t>
            </a:r>
          </a:p>
        </p:txBody>
      </p:sp>
      <p:pic>
        <p:nvPicPr>
          <p:cNvPr id="9" name="Online Media 8" title="Onjali Q Raúf reads 'The Boy at the Back of the Class' for Refugee Week">
            <a:hlinkClick r:id="" action="ppaction://media"/>
            <a:extLst>
              <a:ext uri="{FF2B5EF4-FFF2-40B4-BE49-F238E27FC236}">
                <a16:creationId xmlns:a16="http://schemas.microsoft.com/office/drawing/2014/main" id="{72BA870D-A23F-3A09-65ED-65B51784C263}"/>
              </a:ext>
            </a:extLst>
          </p:cNvPr>
          <p:cNvPicPr>
            <a:picLocks noRot="1" noChangeAspect="1"/>
          </p:cNvPicPr>
          <p:nvPr>
            <a:videoFile r:link="rId1"/>
          </p:nvPr>
        </p:nvPicPr>
        <p:blipFill>
          <a:blip r:embed="rId5"/>
          <a:stretch>
            <a:fillRect/>
          </a:stretch>
        </p:blipFill>
        <p:spPr>
          <a:xfrm>
            <a:off x="4019450" y="2326696"/>
            <a:ext cx="1950981" cy="1102304"/>
          </a:xfrm>
          <a:prstGeom prst="rect">
            <a:avLst/>
          </a:prstGeom>
        </p:spPr>
      </p:pic>
      <p:pic>
        <p:nvPicPr>
          <p:cNvPr id="14" name="Online Media 13" title="The Journey - Children's Refugee Story w/ Music">
            <a:hlinkClick r:id="" action="ppaction://media"/>
            <a:extLst>
              <a:ext uri="{FF2B5EF4-FFF2-40B4-BE49-F238E27FC236}">
                <a16:creationId xmlns:a16="http://schemas.microsoft.com/office/drawing/2014/main" id="{A3A0F42D-841C-28FE-3545-BAFFB2666FCE}"/>
              </a:ext>
            </a:extLst>
          </p:cNvPr>
          <p:cNvPicPr>
            <a:picLocks noRot="1" noChangeAspect="1"/>
          </p:cNvPicPr>
          <p:nvPr>
            <a:videoFile r:link="rId2"/>
          </p:nvPr>
        </p:nvPicPr>
        <p:blipFill>
          <a:blip r:embed="rId6"/>
          <a:stretch>
            <a:fillRect/>
          </a:stretch>
        </p:blipFill>
        <p:spPr>
          <a:xfrm>
            <a:off x="4502982" y="4650247"/>
            <a:ext cx="2124476" cy="1200329"/>
          </a:xfrm>
          <a:prstGeom prst="rect">
            <a:avLst/>
          </a:prstGeom>
        </p:spPr>
      </p:pic>
    </p:spTree>
    <p:extLst>
      <p:ext uri="{BB962C8B-B14F-4D97-AF65-F5344CB8AC3E}">
        <p14:creationId xmlns:p14="http://schemas.microsoft.com/office/powerpoint/2010/main" val="25112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9"/>
                                        </p:tgtEl>
                                      </p:cBhvr>
                                    </p:cmd>
                                  </p:childTnLst>
                                </p:cTn>
                              </p:par>
                            </p:childTnLst>
                          </p:cTn>
                        </p:par>
                      </p:childTnLst>
                    </p:cTn>
                  </p:par>
                </p:childTnLst>
              </p:cTn>
              <p:nextCondLst>
                <p:cond evt="onClick" delay="0">
                  <p:tgtEl>
                    <p:spTgt spid="9"/>
                  </p:tgtEl>
                </p:cond>
              </p:nextCondLst>
            </p:seq>
            <p:video>
              <p:cMediaNode vol="80000">
                <p:cTn id="17" fill="hold" display="0">
                  <p:stCondLst>
                    <p:cond delay="indefinite"/>
                  </p:stCondLst>
                </p:cTn>
                <p:tgtEl>
                  <p:spTgt spid="14"/>
                </p:tgtEl>
              </p:cMediaNode>
            </p:video>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386782"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3" y="4434357"/>
            <a:ext cx="3282970"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915523" y="2147351"/>
            <a:ext cx="700693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3811712" y="4434357"/>
            <a:ext cx="812130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693876" y="2305280"/>
            <a:ext cx="4056512" cy="1815882"/>
          </a:xfrm>
          <a:prstGeom prst="rect">
            <a:avLst/>
          </a:prstGeom>
          <a:noFill/>
        </p:spPr>
        <p:txBody>
          <a:bodyPr wrap="square" rtlCol="0">
            <a:spAutoFit/>
          </a:bodyPr>
          <a:lstStyle/>
          <a:p>
            <a:pPr algn="ctr"/>
            <a:r>
              <a:rPr lang="en-GB" sz="1600" dirty="0">
                <a:effectLst/>
                <a:latin typeface="Arial" panose="020B0604020202020204" pitchFamily="34" charset="0"/>
                <a:ea typeface="Calibri" panose="020F0502020204030204" pitchFamily="34" charset="0"/>
                <a:cs typeface="Times New Roman" panose="02020603050405020304" pitchFamily="18" charset="0"/>
              </a:rPr>
              <a:t>Every child has the right to grow up in a safe, caring home. Draw a baby and around the baby, write or draw things that you think the baby needs to grow up happy and safe. You might think of things like nurture and a warm place to sleep. What else can you think of?</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528741" y="4523753"/>
            <a:ext cx="3282970" cy="2062103"/>
          </a:xfrm>
          <a:prstGeom prst="rect">
            <a:avLst/>
          </a:prstGeom>
          <a:noFill/>
        </p:spPr>
        <p:txBody>
          <a:bodyPr wrap="square" rtlCol="0">
            <a:spAutoFit/>
          </a:bodyPr>
          <a:lstStyle/>
          <a:p>
            <a:pPr algn="ctr"/>
            <a:r>
              <a:rPr lang="en-GB" sz="1600" dirty="0">
                <a:effectLst/>
                <a:latin typeface="Arial" panose="020B0604020202020204" pitchFamily="34" charset="0"/>
                <a:ea typeface="Calibri" panose="020F0502020204030204" pitchFamily="34" charset="0"/>
                <a:cs typeface="Times New Roman" panose="02020603050405020304" pitchFamily="18" charset="0"/>
              </a:rPr>
              <a:t>Traumatic childhood experiences can impact on the development of a child. What does your school do to help you with feelings of stress and anxiety? Create a poster to make sure that all young people in your school know how to access support if they need it.</a:t>
            </a:r>
            <a:endParaRPr lang="en-GB"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5019675" y="2345937"/>
            <a:ext cx="6798633" cy="2000548"/>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Children and young people who experience trauma in their life have the right to receive special support. Can you think of some of the different types of trauma a young person could experience during childhood? Working together, discuss this. Write down your concerns and have a think about what support should be put in place.</a:t>
            </a:r>
          </a:p>
          <a:p>
            <a:pPr algn="ctr"/>
            <a:endParaRPr lang="en-GB" sz="16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4111463" y="4548464"/>
            <a:ext cx="7521797" cy="1923283"/>
          </a:xfrm>
          <a:prstGeom prst="rect">
            <a:avLst/>
          </a:prstGeom>
          <a:noFill/>
        </p:spPr>
        <p:txBody>
          <a:bodyPr wrap="square" rtlCol="0">
            <a:spAutoFit/>
          </a:bodyPr>
          <a:lstStyle/>
          <a:p>
            <a:pPr lvl="0" algn="ctr">
              <a:lnSpc>
                <a:spcPct val="107000"/>
              </a:lnSpc>
              <a:spcAft>
                <a:spcPts val="80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Read </a:t>
            </a: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2"/>
              </a:rPr>
              <a:t>Vishi’s poem </a:t>
            </a: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about war. Children who are victims of war must receive special support to help them recover. A growing number of children and young people joining schools in the UK are refugees fleeing countries at war. How can schools support such pupils and help them to feel welcome? What role can you and your fellow students play in this? Write your own poem responding to what is happening in conflicts around the world and make sure you refer to UNCRC Articles where you can.</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7979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5571</TotalTime>
  <Words>1498</Words>
  <Application>Microsoft Office PowerPoint</Application>
  <PresentationFormat>Widescreen</PresentationFormat>
  <Paragraphs>81</Paragraphs>
  <Slides>12</Slides>
  <Notes>4</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Arial Black</vt:lpstr>
      <vt:lpstr>Calibri</vt:lpstr>
      <vt:lpstr>Open Sans</vt:lpstr>
      <vt:lpstr>Symbol</vt:lpstr>
      <vt:lpstr>Univers LT Pro 45 Light</vt:lpstr>
      <vt:lpstr>Univers LT Pro 55</vt:lpstr>
      <vt:lpstr>Univers LT Pro 85 XBlack</vt:lpstr>
      <vt:lpstr>Univers LT Std 45 Light</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212</cp:revision>
  <dcterms:created xsi:type="dcterms:W3CDTF">2022-01-18T14:28:30Z</dcterms:created>
  <dcterms:modified xsi:type="dcterms:W3CDTF">2023-04-27T08:19:26Z</dcterms:modified>
</cp:coreProperties>
</file>