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1_77594748.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84" r:id="rId2"/>
    <p:sldId id="285" r:id="rId3"/>
    <p:sldId id="272" r:id="rId4"/>
    <p:sldId id="293" r:id="rId5"/>
    <p:sldId id="268" r:id="rId6"/>
    <p:sldId id="276" r:id="rId7"/>
    <p:sldId id="289" r:id="rId8"/>
    <p:sldId id="286" r:id="rId9"/>
    <p:sldId id="287" r:id="rId10"/>
    <p:sldId id="288"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9C74-98F6-4D6A-F9B6-5E5547497F99}" name="Samantha Bradey" initials="SB" userId="S::SamanthaB@unicef.org.uk::41c99f15-9b87-403a-8456-1da8256f3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37"/>
    <a:srgbClr val="003B5E"/>
    <a:srgbClr val="FFFF00"/>
    <a:srgbClr val="00AEEF"/>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3" autoAdjust="0"/>
    <p:restoredTop sz="94660"/>
  </p:normalViewPr>
  <p:slideViewPr>
    <p:cSldViewPr snapToGrid="0">
      <p:cViewPr varScale="1">
        <p:scale>
          <a:sx n="114" d="100"/>
          <a:sy n="114" d="100"/>
        </p:scale>
        <p:origin x="858" y="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omments/modernComment_121_77594748.xml><?xml version="1.0" encoding="utf-8"?>
<p188:cmLst xmlns:a="http://schemas.openxmlformats.org/drawingml/2006/main" xmlns:r="http://schemas.openxmlformats.org/officeDocument/2006/relationships" xmlns:p188="http://schemas.microsoft.com/office/powerpoint/2018/8/main">
  <p188:cm id="{0462F778-DB1C-4AC2-8BCC-D515FCBBA838}" authorId="{09619C74-98F6-4D6A-F9B6-5E5547497F99}" created="2023-03-31T10:58:08.607">
    <ac:txMkLst xmlns:ac="http://schemas.microsoft.com/office/drawing/2013/main/command">
      <pc:docMk xmlns:pc="http://schemas.microsoft.com/office/powerpoint/2013/main/command"/>
      <pc:sldMk xmlns:pc="http://schemas.microsoft.com/office/powerpoint/2013/main/command" cId="2002339656" sldId="289"/>
      <ac:spMk id="8" creationId="{3A32228E-A587-B079-368C-799516903CFD}"/>
      <ac:txMk cp="0" len="40">
        <ac:context len="154" hash="375417981"/>
      </ac:txMk>
    </ac:txMkLst>
    <p188:pos x="2207932" y="257108"/>
    <p188:txBody>
      <a:bodyPr/>
      <a:lstStyle/>
      <a:p>
        <a:r>
          <a:rPr lang="en-GB"/>
          <a:t>For some reason PPT won't let me add this video to the side as per others. Tried a few times now and I get a message that the url for video can not be found. I think this is a glitch as obviously the url works but means it can not be embedded in the ppt.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4/4/2023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121212"/>
                </a:solidFill>
                <a:effectLst/>
              </a:rPr>
              <a:t>Image: 'Beads for peace' ("</a:t>
            </a:r>
            <a:r>
              <a:rPr lang="en-GB" dirty="0" err="1">
                <a:solidFill>
                  <a:srgbClr val="121212"/>
                </a:solidFill>
                <a:effectLst/>
              </a:rPr>
              <a:t>Perlen</a:t>
            </a:r>
            <a:r>
              <a:rPr lang="en-GB" dirty="0">
                <a:solidFill>
                  <a:srgbClr val="121212"/>
                </a:solidFill>
                <a:effectLst/>
              </a:rPr>
              <a:t> für den Frieden") was the motto of Emilia, </a:t>
            </a:r>
            <a:r>
              <a:rPr lang="en-GB" dirty="0" err="1">
                <a:solidFill>
                  <a:srgbClr val="121212"/>
                </a:solidFill>
                <a:effectLst/>
              </a:rPr>
              <a:t>Svea</a:t>
            </a:r>
            <a:r>
              <a:rPr lang="en-GB" dirty="0">
                <a:solidFill>
                  <a:srgbClr val="121212"/>
                </a:solidFill>
                <a:effectLst/>
              </a:rPr>
              <a:t> and Yolanda. Over a longer period of time, the three girls made beaded </a:t>
            </a:r>
            <a:r>
              <a:rPr lang="en-GB" dirty="0" err="1">
                <a:solidFill>
                  <a:srgbClr val="121212"/>
                </a:solidFill>
                <a:effectLst/>
              </a:rPr>
              <a:t>jewelry</a:t>
            </a:r>
            <a:r>
              <a:rPr lang="en-GB" dirty="0">
                <a:solidFill>
                  <a:srgbClr val="121212"/>
                </a:solidFill>
                <a:effectLst/>
              </a:rPr>
              <a:t> together and individually at home. On March 18, 2022, the girls gave away their self-made beaded </a:t>
            </a:r>
            <a:r>
              <a:rPr lang="en-GB" dirty="0" err="1">
                <a:solidFill>
                  <a:srgbClr val="121212"/>
                </a:solidFill>
                <a:effectLst/>
              </a:rPr>
              <a:t>jewelry</a:t>
            </a:r>
            <a:r>
              <a:rPr lang="en-GB" dirty="0">
                <a:solidFill>
                  <a:srgbClr val="121212"/>
                </a:solidFill>
                <a:effectLst/>
              </a:rPr>
              <a:t> and sorted-out toys at the marketplace in </a:t>
            </a:r>
            <a:r>
              <a:rPr lang="en-GB" dirty="0" err="1">
                <a:solidFill>
                  <a:srgbClr val="121212"/>
                </a:solidFill>
                <a:effectLst/>
              </a:rPr>
              <a:t>Warendorf</a:t>
            </a:r>
            <a:r>
              <a:rPr lang="en-GB" dirty="0">
                <a:solidFill>
                  <a:srgbClr val="121212"/>
                </a:solidFill>
                <a:effectLst/>
              </a:rPr>
              <a:t> in exchange for a donation to UNICEF. Later, their younger siblings joined them and supported them in their action.</a:t>
            </a:r>
            <a:br>
              <a:rPr lang="en-GB" b="0" i="0" dirty="0">
                <a:solidFill>
                  <a:srgbClr val="000000"/>
                </a:solidFill>
                <a:effectLst/>
                <a:latin typeface="Open Sans" panose="020B0606030504020204" pitchFamily="34" charset="0"/>
              </a:rPr>
            </a:b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533924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6" name="Picture 5" descr="A picture of a child holding a sign that says 'Don't Trash It' and a picture of the planet Earth.">
            <a:extLst>
              <a:ext uri="{FF2B5EF4-FFF2-40B4-BE49-F238E27FC236}">
                <a16:creationId xmlns:a16="http://schemas.microsoft.com/office/drawing/2014/main" id="{467EEFD1-2913-306A-E98E-B4EC2E7DF6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33" b="11193"/>
          <a:stretch/>
        </p:blipFill>
        <p:spPr>
          <a:xfrm>
            <a:off x="0" y="0"/>
            <a:ext cx="12192000" cy="6858000"/>
          </a:xfrm>
          <a:prstGeom prst="rect">
            <a:avLst/>
          </a:prstGeom>
        </p:spPr>
      </p:pic>
      <p:sp>
        <p:nvSpPr>
          <p:cNvPr id="8" name="TextBox 7">
            <a:extLst>
              <a:ext uri="{FF2B5EF4-FFF2-40B4-BE49-F238E27FC236}">
                <a16:creationId xmlns:a16="http://schemas.microsoft.com/office/drawing/2014/main" id="{EC817C20-9135-4636-7C65-2FD9F8DC5147}"/>
              </a:ext>
            </a:extLst>
          </p:cNvPr>
          <p:cNvSpPr txBox="1"/>
          <p:nvPr userDrawn="1"/>
        </p:nvSpPr>
        <p:spPr>
          <a:xfrm rot="5400000">
            <a:off x="11531242" y="512868"/>
            <a:ext cx="1106071" cy="215444"/>
          </a:xfrm>
          <a:prstGeom prst="rect">
            <a:avLst/>
          </a:prstGeom>
          <a:noFill/>
        </p:spPr>
        <p:txBody>
          <a:bodyPr wrap="square">
            <a:spAutoFit/>
          </a:bodyPr>
          <a:lstStyle/>
          <a:p>
            <a:pPr algn="l"/>
            <a:r>
              <a:rPr lang="en-GB" sz="800" b="0" i="0" dirty="0">
                <a:solidFill>
                  <a:schemeClr val="tx1"/>
                </a:solidFill>
                <a:effectLst/>
                <a:latin typeface="Arial" panose="020B0604020202020204" pitchFamily="34" charset="0"/>
                <a:cs typeface="Arial" panose="020B0604020202020204" pitchFamily="34" charset="0"/>
              </a:rPr>
              <a:t>©UNICEF/Mawa</a:t>
            </a:r>
            <a:endParaRPr lang="en-US" sz="800" b="0" i="0" baseline="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B9051EC-D953-810D-322D-92EB0D146F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
        <p:nvSpPr>
          <p:cNvPr id="11" name="Title 1">
            <a:extLst>
              <a:ext uri="{FF2B5EF4-FFF2-40B4-BE49-F238E27FC236}">
                <a16:creationId xmlns:a16="http://schemas.microsoft.com/office/drawing/2014/main" id="{DB19D54D-8EA5-0812-2B15-7C3FC3637081}"/>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5" name="Picture 4" descr="Diagram&#10;&#10;Description automatically generated">
            <a:extLst>
              <a:ext uri="{FF2B5EF4-FFF2-40B4-BE49-F238E27FC236}">
                <a16:creationId xmlns:a16="http://schemas.microsoft.com/office/drawing/2014/main" id="{6FF97AF8-8C95-7663-2D4C-D4A1FCEE1D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89328" cy="6858000"/>
          </a:xfrm>
          <a:prstGeom prst="rect">
            <a:avLst/>
          </a:prstGeom>
        </p:spPr>
      </p:pic>
      <p:sp>
        <p:nvSpPr>
          <p:cNvPr id="7" name="TextBox 6">
            <a:extLst>
              <a:ext uri="{FF2B5EF4-FFF2-40B4-BE49-F238E27FC236}">
                <a16:creationId xmlns:a16="http://schemas.microsoft.com/office/drawing/2014/main" id="{1B99C385-D97D-26D3-868C-2AE9FB0C0667}"/>
              </a:ext>
            </a:extLst>
          </p:cNvPr>
          <p:cNvSpPr txBox="1"/>
          <p:nvPr userDrawn="1"/>
        </p:nvSpPr>
        <p:spPr>
          <a:xfrm rot="16200000">
            <a:off x="-524289" y="6118266"/>
            <a:ext cx="1264025" cy="215444"/>
          </a:xfrm>
          <a:prstGeom prst="rect">
            <a:avLst/>
          </a:prstGeom>
          <a:noFill/>
        </p:spPr>
        <p:txBody>
          <a:bodyPr wrap="square">
            <a:spAutoFit/>
          </a:bodyPr>
          <a:lstStyle/>
          <a:p>
            <a:pPr algn="l"/>
            <a:r>
              <a:rPr lang="en-GB" sz="800" b="0" i="0" dirty="0">
                <a:solidFill>
                  <a:schemeClr val="tx1"/>
                </a:solidFill>
                <a:effectLst/>
                <a:latin typeface="Arial" panose="020B0604020202020204" pitchFamily="34" charset="0"/>
                <a:cs typeface="Arial" panose="020B0604020202020204" pitchFamily="34" charset="0"/>
              </a:rPr>
              <a:t>© UNICEF/</a:t>
            </a:r>
            <a:r>
              <a:rPr lang="en-GB" sz="800" b="0" i="0" dirty="0">
                <a:solidFill>
                  <a:srgbClr val="121212"/>
                </a:solidFill>
                <a:effectLst/>
                <a:latin typeface="Arial" panose="020B0604020202020204" pitchFamily="34" charset="0"/>
                <a:cs typeface="Arial" panose="020B0604020202020204" pitchFamily="34" charset="0"/>
              </a:rPr>
              <a:t>UN0411231</a:t>
            </a:r>
            <a:endParaRPr lang="en-US" sz="8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3308598"/>
          </a:xfrm>
          <a:prstGeom prst="rect">
            <a:avLst/>
          </a:prstGeom>
          <a:noFill/>
        </p:spPr>
        <p:txBody>
          <a:bodyPr wrap="square">
            <a:spAutoFit/>
          </a:bodyPr>
          <a:lstStyle/>
          <a:p>
            <a:pPr lvl="0"/>
            <a:r>
              <a:rPr lang="en-GB" sz="1600" b="0" i="0" dirty="0">
                <a:solidFill>
                  <a:schemeClr val="bg1"/>
                </a:solidFill>
                <a:latin typeface="Univers LT Pro 45 Light" panose="020B0403020202020204" pitchFamily="34" charset="77"/>
              </a:rPr>
              <a:t>This flexible resource is intended to provide you with some easy to use, appropriate rights-related learning to share with your children, their families and your colleagues. </a:t>
            </a:r>
          </a:p>
          <a:p>
            <a:pPr lvl="0"/>
            <a:endParaRPr lang="en-GB" sz="1600" b="0" i="0" dirty="0">
              <a:solidFill>
                <a:schemeClr val="bg1"/>
              </a:solidFill>
              <a:latin typeface="Univers LT Pro 45 Light" panose="020B0403020202020204" pitchFamily="34" charset="77"/>
            </a:endParaRPr>
          </a:p>
          <a:p>
            <a:pPr lvl="0"/>
            <a:r>
              <a:rPr lang="en-GB" sz="1600" b="0" i="0" dirty="0">
                <a:solidFill>
                  <a:schemeClr val="bg1"/>
                </a:solidFill>
                <a:latin typeface="Univers LT Pro 45 Light" panose="020B0403020202020204" pitchFamily="34" charset="77"/>
              </a:rPr>
              <a:t>Please </a:t>
            </a:r>
            <a:r>
              <a:rPr lang="en-GB" sz="1600" b="1" i="0" dirty="0">
                <a:solidFill>
                  <a:srgbClr val="FFFF00"/>
                </a:solidFill>
                <a:latin typeface="Univers LT Pro 45 Light" panose="020B0403020202020204" pitchFamily="34" charset="77"/>
              </a:rPr>
              <a:t>edit out non-relevant slides </a:t>
            </a:r>
            <a:r>
              <a:rPr lang="en-GB" sz="1600" b="0" i="0" dirty="0">
                <a:solidFill>
                  <a:schemeClr val="bg1"/>
                </a:solidFill>
                <a:latin typeface="Univers LT Pro 45 Light" panose="020B0403020202020204" pitchFamily="34" charset="77"/>
              </a:rPr>
              <a:t>or tasks before sharing with students. Please check the content works for your learners and feel free to add any content that would make the material more relevant to your setting. </a:t>
            </a:r>
          </a:p>
          <a:p>
            <a:pPr lvl="0"/>
            <a:endParaRPr lang="en-GB" sz="1600" b="0" i="0" dirty="0">
              <a:solidFill>
                <a:schemeClr val="bg1"/>
              </a:solidFill>
              <a:latin typeface="Univers LT Pro 45 Light" panose="020B0403020202020204" pitchFamily="34" charset="77"/>
            </a:endParaRPr>
          </a:p>
          <a:p>
            <a:pPr lvl="0"/>
            <a:r>
              <a:rPr lang="en-GB" sz="1600" b="0" i="0" dirty="0">
                <a:solidFill>
                  <a:schemeClr val="bg1"/>
                </a:solidFill>
                <a:latin typeface="Univers LT Pro 45 Light" panose="020B0403020202020204" pitchFamily="34" charset="77"/>
              </a:rPr>
              <a:t>This pack also provides links to learning resources from third parties and from the UK Committee for UNICEF (UNICEF UK) that you can access for free</a:t>
            </a:r>
            <a:r>
              <a:rPr lang="en-GB" sz="1700" b="0" i="0" dirty="0">
                <a:solidFill>
                  <a:schemeClr val="bg1"/>
                </a:solidFill>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04/04/2023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QQYgCxu988s" TargetMode="External"/><Relationship Id="rId7" Type="http://schemas.openxmlformats.org/officeDocument/2006/relationships/image" Target="../media/image20.jpeg"/><Relationship Id="rId2" Type="http://schemas.openxmlformats.org/officeDocument/2006/relationships/slideLayout" Target="../slideLayouts/slideLayout17.xml"/><Relationship Id="rId1" Type="http://schemas.openxmlformats.org/officeDocument/2006/relationships/video" Target="https://www.youtube.com/embed/QQYgCxu988s?feature=oembed" TargetMode="External"/><Relationship Id="rId6" Type="http://schemas.openxmlformats.org/officeDocument/2006/relationships/hyperlink" Target="https://earthshotprize.org/" TargetMode="External"/><Relationship Id="rId5" Type="http://schemas.openxmlformats.org/officeDocument/2006/relationships/hyperlink" Target="https://www.earthday.org/campaign/artists-for-the-earth/" TargetMode="External"/><Relationship Id="rId4" Type="http://schemas.openxmlformats.org/officeDocument/2006/relationships/hyperlink" Target="https://schoolreadinglist.co.uk/books-for-topics/environment-ec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BEfKzU0C4aI" TargetMode="External"/><Relationship Id="rId2" Type="http://schemas.openxmlformats.org/officeDocument/2006/relationships/slideLayout" Target="../slideLayouts/slideLayout6.xml"/><Relationship Id="rId1" Type="http://schemas.openxmlformats.org/officeDocument/2006/relationships/video" Target="https://www.youtube.com/embed/BEfKzU0C4aI?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s://youtu.be/fKWQuU0sHPw" TargetMode="External"/><Relationship Id="rId3" Type="http://schemas.openxmlformats.org/officeDocument/2006/relationships/slideLayout" Target="../slideLayouts/slideLayout14.xml"/><Relationship Id="rId7" Type="http://schemas.openxmlformats.org/officeDocument/2006/relationships/hyperlink" Target="https://wildtribeheroes.com/" TargetMode="External"/><Relationship Id="rId2" Type="http://schemas.openxmlformats.org/officeDocument/2006/relationships/video" Target="https://www.youtube.com/embed/fKWQuU0sHPw?feature=oembed" TargetMode="External"/><Relationship Id="rId1" Type="http://schemas.openxmlformats.org/officeDocument/2006/relationships/video" Target="https://www.youtube.com/embed/Q-jhfEfrA6U?feature=oembed" TargetMode="External"/><Relationship Id="rId6" Type="http://schemas.openxmlformats.org/officeDocument/2006/relationships/hyperlink" Target="https://www.youtube.com/watch?v=Q-jhfEfrA6U" TargetMode="External"/><Relationship Id="rId5" Type="http://schemas.openxmlformats.org/officeDocument/2006/relationships/hyperlink" Target="https://youtu.be/WgfKi43hbsE" TargetMode="External"/><Relationship Id="rId10" Type="http://schemas.openxmlformats.org/officeDocument/2006/relationships/image" Target="../media/image19.jpeg"/><Relationship Id="rId4" Type="http://schemas.microsoft.com/office/2018/10/relationships/comments" Target="../comments/modernComment_121_77594748.xm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https://earthshotprize.org/" TargetMode="External"/><Relationship Id="rId2" Type="http://schemas.openxmlformats.org/officeDocument/2006/relationships/hyperlink" Target="https://www.earthday.org/earth-day-2023/" TargetMode="External"/><Relationship Id="rId1" Type="http://schemas.openxmlformats.org/officeDocument/2006/relationships/slideLayout" Target="../slideLayouts/slideLayout15.xml"/><Relationship Id="rId6" Type="http://schemas.openxmlformats.org/officeDocument/2006/relationships/hyperlink" Target="https://oursharedworld.net/the-abundance-of-us-poem/" TargetMode="External"/><Relationship Id="rId5" Type="http://schemas.openxmlformats.org/officeDocument/2006/relationships/hyperlink" Target="https://twitter.com/OurShared_World/status/1602306417460920334" TargetMode="External"/><Relationship Id="rId4" Type="http://schemas.openxmlformats.org/officeDocument/2006/relationships/hyperlink" Target="https://www.youtube.com/watch?v=p-rTQ443ak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ursharedworld.net/the-abundance-of-us-poem/" TargetMode="External"/><Relationship Id="rId2" Type="http://schemas.openxmlformats.org/officeDocument/2006/relationships/hyperlink" Target="https://twitter.com/OurShared_World/status/1602306417460920334" TargetMode="External"/><Relationship Id="rId1" Type="http://schemas.openxmlformats.org/officeDocument/2006/relationships/slideLayout" Target="../slideLayouts/slideLayout16.xml"/><Relationship Id="rId6" Type="http://schemas.openxmlformats.org/officeDocument/2006/relationships/hyperlink" Target="https://www.earthday.org/earth-day-tips/" TargetMode="External"/><Relationship Id="rId5" Type="http://schemas.openxmlformats.org/officeDocument/2006/relationships/hyperlink" Target="https://www.youtube.com/watch?v=p-rTQ443akE" TargetMode="External"/><Relationship Id="rId4" Type="http://schemas.openxmlformats.org/officeDocument/2006/relationships/hyperlink" Target="https://www.earthday.org/earth-day-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45840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0" y="4434357"/>
            <a:ext cx="73046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5987144" y="2137472"/>
            <a:ext cx="5945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833408" y="4434357"/>
            <a:ext cx="409960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6204858" y="2333855"/>
            <a:ext cx="3139168" cy="156966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Watch the </a:t>
            </a:r>
            <a:r>
              <a:rPr lang="en-GB" sz="1600" b="1"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One Earth</a:t>
            </a:r>
            <a:r>
              <a:rPr lang="en-GB" sz="1600" b="0" i="0" dirty="0">
                <a:solidFill>
                  <a:srgbClr val="000000"/>
                </a:solidFill>
                <a:effectLst/>
                <a:latin typeface="Arial" panose="020B0604020202020204" pitchFamily="34" charset="0"/>
                <a:cs typeface="Arial" panose="020B0604020202020204" pitchFamily="34" charset="0"/>
              </a:rPr>
              <a:t> video. Create your own visual representation of the Earth using both positive and negative images. Share on social media using #InvestInOurPlanet. </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718735" y="4769208"/>
            <a:ext cx="6924675" cy="1323439"/>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Check out this </a:t>
            </a:r>
            <a:r>
              <a:rPr lang="en-GB" sz="1600" b="1" i="0"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reading list</a:t>
            </a:r>
            <a:r>
              <a:rPr lang="en-GB" sz="1600" b="0" i="0" dirty="0">
                <a:solidFill>
                  <a:schemeClr val="bg1"/>
                </a:solidFill>
                <a:effectLst/>
                <a:latin typeface="Arial" panose="020B0604020202020204" pitchFamily="34" charset="0"/>
                <a:cs typeface="Arial" panose="020B0604020202020204" pitchFamily="34" charset="0"/>
              </a:rPr>
              <a:t>. Have you read any of these or a different books about environmental issues? Talk to a friend and share your thoughts and opinions about these books. Take your ideas to your school library and discuss how reading books about environmental issues could be better promoted. </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40604" y="2445346"/>
            <a:ext cx="5234677"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Look at the </a:t>
            </a:r>
            <a:r>
              <a:rPr lang="en-GB" sz="1800" b="1" i="0"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Artists for the Earth</a:t>
            </a:r>
            <a:r>
              <a:rPr lang="en-GB" sz="1800" b="1" i="0" dirty="0">
                <a:solidFill>
                  <a:schemeClr val="bg1"/>
                </a:solidFill>
                <a:effectLst/>
                <a:latin typeface="Arial" panose="020B0604020202020204" pitchFamily="34" charset="0"/>
                <a:cs typeface="Arial" panose="020B0604020202020204" pitchFamily="34" charset="0"/>
              </a:rPr>
              <a:t> </a:t>
            </a:r>
            <a:r>
              <a:rPr lang="en-GB" sz="1800" b="0" i="0" dirty="0">
                <a:solidFill>
                  <a:schemeClr val="bg1"/>
                </a:solidFill>
                <a:effectLst/>
                <a:latin typeface="Arial" panose="020B0604020202020204" pitchFamily="34" charset="0"/>
                <a:cs typeface="Arial" panose="020B0604020202020204" pitchFamily="34" charset="0"/>
              </a:rPr>
              <a:t>website. Create your own gallery in school or your local library or supermarket to raise awareness of Earth Day and the environment. Link your creativity to children’s rights. </a:t>
            </a:r>
            <a:endParaRPr lang="en-GB"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053273" y="4632942"/>
            <a:ext cx="3648304" cy="1754326"/>
          </a:xfrm>
          <a:prstGeom prst="rect">
            <a:avLst/>
          </a:prstGeom>
          <a:noFill/>
        </p:spPr>
        <p:txBody>
          <a:bodyPr wrap="square" rtlCol="0">
            <a:spAutoFit/>
          </a:bodyPr>
          <a:lstStyle/>
          <a:p>
            <a:pPr algn="ctr"/>
            <a:r>
              <a:rPr lang="en-GB" b="0" i="0" dirty="0">
                <a:effectLst/>
                <a:latin typeface="Arial" panose="020B0604020202020204" pitchFamily="34" charset="0"/>
                <a:cs typeface="Arial" panose="020B0604020202020204" pitchFamily="34" charset="0"/>
              </a:rPr>
              <a:t>Take a look at recent </a:t>
            </a:r>
            <a:r>
              <a:rPr lang="en-GB" b="1" i="0" dirty="0">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Earthshot Prize winners</a:t>
            </a:r>
            <a:r>
              <a:rPr lang="en-GB" b="0" i="0" dirty="0">
                <a:effectLst/>
                <a:latin typeface="Arial" panose="020B0604020202020204" pitchFamily="34" charset="0"/>
                <a:cs typeface="Arial" panose="020B0604020202020204" pitchFamily="34" charset="0"/>
              </a:rPr>
              <a:t>. What would you invent to solve today’s environmental challenges and how might this link to Articles 6, 24 or any other rights?</a:t>
            </a:r>
            <a:endParaRPr lang="en-GB" sz="1400" dirty="0">
              <a:latin typeface="Arial" panose="020B0604020202020204" pitchFamily="34" charset="0"/>
              <a:cs typeface="Arial" panose="020B0604020202020204" pitchFamily="34" charset="0"/>
            </a:endParaRPr>
          </a:p>
        </p:txBody>
      </p:sp>
      <p:pic>
        <p:nvPicPr>
          <p:cNvPr id="12" name="Online Media 11" title="One Earth - Environmental Short Film">
            <a:hlinkClick r:id="" action="ppaction://media"/>
            <a:extLst>
              <a:ext uri="{FF2B5EF4-FFF2-40B4-BE49-F238E27FC236}">
                <a16:creationId xmlns:a16="http://schemas.microsoft.com/office/drawing/2014/main" id="{CD42EFDB-B495-BCAA-DE22-F8B84A145EBC}"/>
              </a:ext>
            </a:extLst>
          </p:cNvPr>
          <p:cNvPicPr>
            <a:picLocks noRot="1" noChangeAspect="1"/>
          </p:cNvPicPr>
          <p:nvPr>
            <a:videoFile r:link="rId1"/>
          </p:nvPr>
        </p:nvPicPr>
        <p:blipFill>
          <a:blip r:embed="rId7"/>
          <a:stretch>
            <a:fillRect/>
          </a:stretch>
        </p:blipFill>
        <p:spPr>
          <a:xfrm>
            <a:off x="9389077" y="2445346"/>
            <a:ext cx="2263591" cy="1278929"/>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526397"/>
            <a:ext cx="5305425" cy="705904"/>
          </a:xfrm>
        </p:spPr>
        <p:txBody>
          <a:bodyPr/>
          <a:lstStyle/>
          <a:p>
            <a:r>
              <a:rPr lang="en-GB" sz="1800" dirty="0">
                <a:latin typeface="Arial" panose="020B0604020202020204" pitchFamily="34" charset="0"/>
                <a:cs typeface="Arial" panose="020B0604020202020204" pitchFamily="34" charset="0"/>
              </a:rPr>
              <a:t>Take a few minutes and find some space to be quiet and to think... If you can, go outside, look out of a window or put some images of earth and the environment on a screen…</a:t>
            </a:r>
            <a:endParaRPr lang="en-US"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752725"/>
            <a:ext cx="5437030" cy="3743324"/>
          </a:xfrm>
        </p:spPr>
        <p:txBody>
          <a:bodyPr>
            <a:normAutofit/>
          </a:bodyPr>
          <a:lstStyle/>
          <a:p>
            <a:pPr algn="l" rtl="0" fontAlgn="base"/>
            <a:r>
              <a:rPr lang="en-GB" dirty="0">
                <a:solidFill>
                  <a:srgbClr val="000000"/>
                </a:solidFill>
                <a:effectLst/>
                <a:latin typeface="Arial" panose="020B0604020202020204" pitchFamily="34" charset="0"/>
                <a:cs typeface="Arial" panose="020B0604020202020204" pitchFamily="34" charset="0"/>
              </a:rPr>
              <a:t>Why is our planet special to you? What do you value most about the environment?</a:t>
            </a:r>
          </a:p>
          <a:p>
            <a:pPr algn="l" rtl="0" fontAlgn="base"/>
            <a:r>
              <a:rPr lang="en-GB" dirty="0">
                <a:solidFill>
                  <a:srgbClr val="000000"/>
                </a:solidFill>
                <a:effectLst/>
                <a:latin typeface="Arial" panose="020B0604020202020204" pitchFamily="34" charset="0"/>
                <a:cs typeface="Arial" panose="020B0604020202020204" pitchFamily="34" charset="0"/>
              </a:rPr>
              <a:t>How can upholding everyone’s rights help protect the planet?</a:t>
            </a:r>
          </a:p>
          <a:p>
            <a:pPr algn="l" rtl="0" fontAlgn="base"/>
            <a:r>
              <a:rPr lang="en-GB" dirty="0">
                <a:solidFill>
                  <a:srgbClr val="000000"/>
                </a:solidFill>
                <a:effectLst/>
                <a:latin typeface="Arial" panose="020B0604020202020204" pitchFamily="34" charset="0"/>
                <a:cs typeface="Arial" panose="020B0604020202020204" pitchFamily="34" charset="0"/>
              </a:rPr>
              <a:t>How will you celebrate Earth Day this year? </a:t>
            </a:r>
          </a:p>
          <a:p>
            <a:pPr algn="l" rtl="0" fontAlgn="base"/>
            <a:r>
              <a:rPr lang="en-GB" dirty="0">
                <a:solidFill>
                  <a:srgbClr val="000000"/>
                </a:solidFill>
                <a:effectLst/>
                <a:latin typeface="Arial" panose="020B0604020202020204" pitchFamily="34" charset="0"/>
                <a:cs typeface="Arial" panose="020B0604020202020204" pitchFamily="34" charset="0"/>
              </a:rPr>
              <a:t>How can you encourage positive environmental action with friends, neighbours and family members?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56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39" y="1624939"/>
            <a:ext cx="5729285" cy="4490853"/>
          </a:xfrm>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Earth Day</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Linked UNCRC articles</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Exploring Earth Day – the Question</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Exploring Earth Day -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7 &amp; 8</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9 &amp; 10</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11</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604940" y="531089"/>
            <a:ext cx="5186259" cy="447663"/>
          </a:xfrm>
        </p:spPr>
        <p:txBody>
          <a:bodyPr/>
          <a:lstStyle/>
          <a:p>
            <a:r>
              <a:rPr lang="en-US" sz="2000" dirty="0">
                <a:latin typeface="Arial Black" panose="020B0A04020102020204" pitchFamily="34" charset="0"/>
              </a:rPr>
              <a:t>INTRODUCING EARTH DAY</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1" y="978752"/>
            <a:ext cx="5305425" cy="259486"/>
          </a:xfrm>
        </p:spPr>
        <p:txBody>
          <a:bodyPr/>
          <a:lstStyle/>
          <a:p>
            <a:r>
              <a:rPr lang="en-US" dirty="0">
                <a:latin typeface="Arial Black" panose="020B0A04020102020204" pitchFamily="34" charset="0"/>
              </a:rPr>
              <a:t>Earth Day</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1598295"/>
            <a:ext cx="5148399" cy="3745229"/>
          </a:xfrm>
        </p:spPr>
        <p:txBody>
          <a:bodyPr>
            <a:noAutofit/>
          </a:bodyPr>
          <a:lstStyle/>
          <a:p>
            <a:pPr algn="l" rtl="0" fontAlgn="base"/>
            <a:r>
              <a:rPr lang="en-GB" sz="1400" i="0" dirty="0">
                <a:effectLst/>
                <a:latin typeface="Arial" panose="020B0604020202020204" pitchFamily="34" charset="0"/>
                <a:cs typeface="Arial" panose="020B0604020202020204" pitchFamily="34" charset="0"/>
              </a:rPr>
              <a:t>Earth Day takes place every year on April 22 to show support for the protection of the environment and our planet. </a:t>
            </a:r>
          </a:p>
          <a:p>
            <a:pPr algn="l" rtl="0" fontAlgn="base"/>
            <a:r>
              <a:rPr lang="en-GB" sz="1400" i="0" dirty="0">
                <a:effectLst/>
                <a:latin typeface="Arial" panose="020B0604020202020204" pitchFamily="34" charset="0"/>
                <a:cs typeface="Arial" panose="020B0604020202020204" pitchFamily="34" charset="0"/>
              </a:rPr>
              <a:t>Since 1970, Earth Day has brought together people, governments and companies from around the world, supporting them to do something positive for the environment. </a:t>
            </a:r>
          </a:p>
          <a:p>
            <a:pPr algn="l" rtl="0" fontAlgn="base"/>
            <a:r>
              <a:rPr lang="en-GB" sz="1400" i="0" dirty="0">
                <a:effectLst/>
                <a:latin typeface="Arial" panose="020B0604020202020204" pitchFamily="34" charset="0"/>
                <a:cs typeface="Arial" panose="020B0604020202020204" pitchFamily="34" charset="0"/>
              </a:rPr>
              <a:t>It promotes the fact that ‘change starts with action’ and we can all take action and encourage others to take action that positively impacts on the world around us.</a:t>
            </a:r>
          </a:p>
        </p:txBody>
      </p:sp>
      <p:sp>
        <p:nvSpPr>
          <p:cNvPr id="2" name="TextBox 1">
            <a:extLst>
              <a:ext uri="{FF2B5EF4-FFF2-40B4-BE49-F238E27FC236}">
                <a16:creationId xmlns:a16="http://schemas.microsoft.com/office/drawing/2014/main" id="{627778A1-9760-5310-3D0C-C99F762FA511}"/>
              </a:ext>
            </a:extLst>
          </p:cNvPr>
          <p:cNvSpPr txBox="1"/>
          <p:nvPr/>
        </p:nvSpPr>
        <p:spPr>
          <a:xfrm>
            <a:off x="457200" y="1474471"/>
            <a:ext cx="5076859" cy="584775"/>
          </a:xfrm>
          <a:prstGeom prst="rect">
            <a:avLst/>
          </a:prstGeom>
          <a:noFill/>
        </p:spPr>
        <p:txBody>
          <a:bodyPr wrap="square" rtlCol="0">
            <a:spAutoFit/>
          </a:bodyPr>
          <a:lstStyle/>
          <a:p>
            <a:r>
              <a:rPr lang="en-GB" sz="1600" i="0" dirty="0">
                <a:solidFill>
                  <a:srgbClr val="030303"/>
                </a:solidFill>
                <a:effectLst/>
                <a:latin typeface="Arial" panose="020B0604020202020204" pitchFamily="34" charset="0"/>
                <a:cs typeface="Arial" panose="020B0604020202020204" pitchFamily="34" charset="0"/>
              </a:rPr>
              <a:t>Kathy Allan, Senior RRSA Professional Adviser, </a:t>
            </a:r>
            <a:r>
              <a:rPr lang="en-GB" sz="1600" dirty="0">
                <a:latin typeface="Arial" panose="020B0604020202020204" pitchFamily="34" charset="0"/>
                <a:cs typeface="Arial" panose="020B0604020202020204" pitchFamily="34" charset="0"/>
              </a:rPr>
              <a:t>introduces Earth Day</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7" name="Online Media 6" title="Kathy Allan, Senior Professional Adviser Introduces Earth Day">
            <a:hlinkClick r:id="" action="ppaction://media"/>
            <a:extLst>
              <a:ext uri="{FF2B5EF4-FFF2-40B4-BE49-F238E27FC236}">
                <a16:creationId xmlns:a16="http://schemas.microsoft.com/office/drawing/2014/main" id="{C4B958A6-A1D9-9EBB-9F95-D3BB774C9BC7}"/>
              </a:ext>
            </a:extLst>
          </p:cNvPr>
          <p:cNvPicPr>
            <a:picLocks noRot="1" noChangeAspect="1"/>
          </p:cNvPicPr>
          <p:nvPr>
            <a:videoFile r:link="rId1"/>
          </p:nvPr>
        </p:nvPicPr>
        <p:blipFill>
          <a:blip r:embed="rId4"/>
          <a:stretch>
            <a:fillRect/>
          </a:stretch>
        </p:blipFill>
        <p:spPr>
          <a:xfrm>
            <a:off x="796925" y="2668803"/>
            <a:ext cx="4279900" cy="2418143"/>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B2D1BD-FBC8-EA93-1FCE-6DF84024B8BE}"/>
              </a:ext>
            </a:extLst>
          </p:cNvPr>
          <p:cNvSpPr>
            <a:spLocks noGrp="1"/>
          </p:cNvSpPr>
          <p:nvPr>
            <p:ph type="body" sz="quarter" idx="17"/>
          </p:nvPr>
        </p:nvSpPr>
        <p:spPr>
          <a:xfrm>
            <a:off x="528637" y="2634329"/>
            <a:ext cx="5305425" cy="259486"/>
          </a:xfrm>
        </p:spPr>
        <p:txBody>
          <a:bodyPr/>
          <a:lstStyle/>
          <a:p>
            <a:r>
              <a:rPr lang="en-GB" dirty="0">
                <a:latin typeface="Arial" panose="020B0604020202020204" pitchFamily="34" charset="0"/>
                <a:cs typeface="Arial" panose="020B0604020202020204" pitchFamily="34" charset="0"/>
              </a:rPr>
              <a:t>Article 6 (life survival and development)</a:t>
            </a:r>
          </a:p>
        </p:txBody>
      </p:sp>
      <p:sp>
        <p:nvSpPr>
          <p:cNvPr id="7" name="Text Placeholder 6">
            <a:extLst>
              <a:ext uri="{FF2B5EF4-FFF2-40B4-BE49-F238E27FC236}">
                <a16:creationId xmlns:a16="http://schemas.microsoft.com/office/drawing/2014/main" id="{B9E27848-DFD1-AF14-FF5F-64C92CF12010}"/>
              </a:ext>
            </a:extLst>
          </p:cNvPr>
          <p:cNvSpPr>
            <a:spLocks noGrp="1"/>
          </p:cNvSpPr>
          <p:nvPr>
            <p:ph type="body" sz="quarter" idx="23"/>
          </p:nvPr>
        </p:nvSpPr>
        <p:spPr>
          <a:xfrm>
            <a:off x="528637" y="1706279"/>
            <a:ext cx="4829175" cy="722469"/>
          </a:xfrm>
        </p:spPr>
        <p:txBody>
          <a:bodyPr>
            <a:normAutofit fontScale="85000" lnSpcReduction="20000"/>
          </a:bodyPr>
          <a:lstStyle/>
          <a:p>
            <a:pPr>
              <a:lnSpc>
                <a:spcPct val="110000"/>
              </a:lnSpc>
            </a:pPr>
            <a:r>
              <a:rPr lang="en-GB" sz="1800" i="0" dirty="0">
                <a:effectLst/>
                <a:latin typeface="Arial" panose="020B0604020202020204" pitchFamily="34" charset="0"/>
                <a:cs typeface="Arial" panose="020B0604020202020204" pitchFamily="34" charset="0"/>
              </a:rPr>
              <a:t>Many articles of the CRC relate to this week’s theme but the activities link, in particular, to the following articles:  </a:t>
            </a:r>
            <a:endParaRPr lang="en-GB"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E4FFC307-D477-6C2A-CC6F-23BE9A482085}"/>
              </a:ext>
            </a:extLst>
          </p:cNvPr>
          <p:cNvSpPr>
            <a:spLocks noGrp="1"/>
          </p:cNvSpPr>
          <p:nvPr>
            <p:ph type="body" sz="quarter" idx="14"/>
          </p:nvPr>
        </p:nvSpPr>
        <p:spPr>
          <a:xfrm>
            <a:off x="528741" y="372635"/>
            <a:ext cx="3915668" cy="1031803"/>
          </a:xfrm>
        </p:spPr>
        <p:txBody>
          <a:bodyPr/>
          <a:lstStyle/>
          <a:p>
            <a:r>
              <a:rPr lang="en-GB" sz="3200" dirty="0">
                <a:latin typeface="Arial Black" panose="020B0A04020102020204" pitchFamily="34" charset="0"/>
              </a:rPr>
              <a:t>LINKED UNCRC ARTICLES</a:t>
            </a:r>
          </a:p>
        </p:txBody>
      </p:sp>
      <p:sp>
        <p:nvSpPr>
          <p:cNvPr id="14" name="Text Placeholder 6">
            <a:extLst>
              <a:ext uri="{FF2B5EF4-FFF2-40B4-BE49-F238E27FC236}">
                <a16:creationId xmlns:a16="http://schemas.microsoft.com/office/drawing/2014/main" id="{FC1EAD54-50D8-1B4F-0536-9F1E43A1BB80}"/>
              </a:ext>
            </a:extLst>
          </p:cNvPr>
          <p:cNvSpPr txBox="1">
            <a:spLocks/>
          </p:cNvSpPr>
          <p:nvPr/>
        </p:nvSpPr>
        <p:spPr>
          <a:xfrm>
            <a:off x="528637" y="3099396"/>
            <a:ext cx="4829175" cy="1453554"/>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500" b="0" i="0" dirty="0">
                <a:effectLst/>
                <a:latin typeface="Arial" panose="020B0604020202020204" pitchFamily="34" charset="0"/>
                <a:cs typeface="Arial" panose="020B0604020202020204" pitchFamily="34" charset="0"/>
              </a:rPr>
              <a:t>Every child has the right to life. Governments must do all they can to ensure that children survive and develop to their full potential.</a:t>
            </a:r>
            <a:endParaRPr lang="en-GB" sz="1500" dirty="0">
              <a:latin typeface="Arial" panose="020B0604020202020204" pitchFamily="34" charset="0"/>
              <a:cs typeface="Arial" panose="020B0604020202020204" pitchFamily="34" charset="0"/>
            </a:endParaRPr>
          </a:p>
        </p:txBody>
      </p:sp>
      <p:sp>
        <p:nvSpPr>
          <p:cNvPr id="15" name="Text Placeholder 2">
            <a:extLst>
              <a:ext uri="{FF2B5EF4-FFF2-40B4-BE49-F238E27FC236}">
                <a16:creationId xmlns:a16="http://schemas.microsoft.com/office/drawing/2014/main" id="{DF01CAA4-A96F-E364-3845-83090A1F2938}"/>
              </a:ext>
            </a:extLst>
          </p:cNvPr>
          <p:cNvSpPr txBox="1">
            <a:spLocks/>
          </p:cNvSpPr>
          <p:nvPr/>
        </p:nvSpPr>
        <p:spPr>
          <a:xfrm>
            <a:off x="528637" y="3964186"/>
            <a:ext cx="5305425" cy="259486"/>
          </a:xfrm>
          <a:prstGeom prst="rect">
            <a:avLst/>
          </a:prstGeom>
        </p:spPr>
        <p:txBody>
          <a:bodyPr vert="horz" lIns="0" tIns="45720" rIns="90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Article 24 (health and health services)</a:t>
            </a:r>
          </a:p>
        </p:txBody>
      </p:sp>
      <p:sp>
        <p:nvSpPr>
          <p:cNvPr id="16" name="Text Placeholder 6">
            <a:extLst>
              <a:ext uri="{FF2B5EF4-FFF2-40B4-BE49-F238E27FC236}">
                <a16:creationId xmlns:a16="http://schemas.microsoft.com/office/drawing/2014/main" id="{B2B79FBD-6F95-AA07-BA58-9359D5922A24}"/>
              </a:ext>
            </a:extLst>
          </p:cNvPr>
          <p:cNvSpPr txBox="1">
            <a:spLocks/>
          </p:cNvSpPr>
          <p:nvPr/>
        </p:nvSpPr>
        <p:spPr>
          <a:xfrm>
            <a:off x="528637" y="4337600"/>
            <a:ext cx="4829175" cy="1585028"/>
          </a:xfrm>
          <a:prstGeom prst="rect">
            <a:avLst/>
          </a:prstGeom>
        </p:spPr>
        <p:txBody>
          <a:bodyPr vert="horz" lIns="0" tIns="45720" rIns="91440" bIns="45720" rtlCol="0">
            <a:normAutofit fontScale="85000" lnSpcReduction="10000"/>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b="0" i="0" dirty="0">
                <a:effectLst/>
                <a:latin typeface="Arial" panose="020B0604020202020204" pitchFamily="34" charset="0"/>
                <a:cs typeface="Arial" panose="020B0604020202020204" pitchFamily="34" charset="0"/>
              </a:rPr>
              <a:t>Every child has the right to the best possible health. Governments must provide good quality health care, clean water, nutritious food, and a clean environment and education on health and well-being so that children can stay healthy. Richer countries must help poorer countries achieve this.</a:t>
            </a:r>
            <a:endParaRPr lang="en-GB" dirty="0">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D37BEE8A-095B-D877-4921-2C09D8DE79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34062" y="619823"/>
            <a:ext cx="2788333" cy="3717777"/>
          </a:xfrm>
          <a:prstGeom prst="rect">
            <a:avLst/>
          </a:prstGeom>
        </p:spPr>
      </p:pic>
      <p:pic>
        <p:nvPicPr>
          <p:cNvPr id="4" name="Graphic 3">
            <a:extLst>
              <a:ext uri="{FF2B5EF4-FFF2-40B4-BE49-F238E27FC236}">
                <a16:creationId xmlns:a16="http://schemas.microsoft.com/office/drawing/2014/main" id="{2A993376-330C-3A1C-1550-5F773C0606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15525" y="619823"/>
            <a:ext cx="2788333" cy="3717777"/>
          </a:xfrm>
          <a:prstGeom prst="rect">
            <a:avLst/>
          </a:prstGeom>
        </p:spPr>
      </p:pic>
    </p:spTree>
    <p:extLst>
      <p:ext uri="{BB962C8B-B14F-4D97-AF65-F5344CB8AC3E}">
        <p14:creationId xmlns:p14="http://schemas.microsoft.com/office/powerpoint/2010/main" val="170913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497481"/>
            <a:ext cx="3894538" cy="921003"/>
          </a:xfrm>
        </p:spPr>
        <p:txBody>
          <a:bodyPr/>
          <a:lstStyle/>
          <a:p>
            <a:r>
              <a:rPr lang="en-US" sz="2800" dirty="0">
                <a:latin typeface="Arial Black" panose="020B0A04020102020204" pitchFamily="34" charset="0"/>
              </a:rPr>
              <a:t>EXPLORING EARTH DAY</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p:txBody>
          <a:bodyPr>
            <a:normAutofit/>
          </a:bodyPr>
          <a:lstStyle/>
          <a:p>
            <a:r>
              <a:rPr lang="en-GB" sz="1800" dirty="0">
                <a:effectLst/>
                <a:latin typeface="Arial" panose="020B0604020202020204" pitchFamily="34" charset="0"/>
                <a:ea typeface="Arial" panose="020B0604020202020204" pitchFamily="34" charset="0"/>
                <a:cs typeface="Times New Roman" panose="02020603050405020304" pitchFamily="18" charset="0"/>
              </a:rPr>
              <a:t>What do you, your school and your family do that helps the environment and the planet?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621935"/>
            <a:ext cx="6319734" cy="533205"/>
          </a:xfrm>
        </p:spPr>
        <p:txBody>
          <a:bodyPr/>
          <a:lstStyle/>
          <a:p>
            <a:r>
              <a:rPr lang="en-US" sz="2800" dirty="0">
                <a:latin typeface="Arial Black" panose="020B0A04020102020204" pitchFamily="34" charset="0"/>
              </a:rPr>
              <a:t>EXPLORING EARTH DAY</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00221"/>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72186"/>
            <a:ext cx="10781620" cy="346471"/>
          </a:xfrm>
        </p:spPr>
        <p:txBody>
          <a:bodyPr>
            <a:normAutofit/>
          </a:bodyPr>
          <a:lstStyle/>
          <a:p>
            <a:r>
              <a:rPr lang="en-US" sz="18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64487"/>
            <a:ext cx="11453814" cy="3898163"/>
          </a:xfrm>
        </p:spPr>
        <p:txBody>
          <a:bodyPr numCol="2">
            <a:noAutofit/>
          </a:bodyPr>
          <a:lstStyle/>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cs typeface="Arial" panose="020B0604020202020204" pitchFamily="34" charset="0"/>
              </a:rPr>
              <a:t>Reduce, reuse, recycle.</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cs typeface="Arial" panose="020B0604020202020204" pitchFamily="34" charset="0"/>
              </a:rPr>
              <a:t>Litter picking.</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cs typeface="Arial" panose="020B0604020202020204" pitchFamily="34" charset="0"/>
              </a:rPr>
              <a:t>Buy local to reduce food miles.</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cs typeface="Arial" panose="020B0604020202020204" pitchFamily="34" charset="0"/>
              </a:rPr>
              <a:t>Eat less meat and dairy produce.</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cs typeface="Arial" panose="020B0604020202020204" pitchFamily="34" charset="0"/>
              </a:rPr>
              <a:t>Turn off lights, TV etc when not in use.</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cs typeface="Arial" panose="020B0604020202020204" pitchFamily="34" charset="0"/>
              </a:rPr>
              <a:t>Walk to school.</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cs typeface="Arial" panose="020B0604020202020204" pitchFamily="34" charset="0"/>
              </a:rPr>
              <a:t>Donate clothes and toys that are still in good condition.</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cs typeface="Arial" panose="020B0604020202020204" pitchFamily="34" charset="0"/>
              </a:rPr>
              <a:t>Use a ‘bag for life’.</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cs typeface="Arial" panose="020B0604020202020204" pitchFamily="34" charset="0"/>
              </a:rPr>
              <a:t>Don’t waste water.</a:t>
            </a:r>
          </a:p>
          <a:p>
            <a:pPr algn="l" rtl="0" fontAlgn="base">
              <a:buFont typeface="Arial" panose="020B0604020202020204" pitchFamily="34" charset="0"/>
              <a:buChar char="•"/>
            </a:pPr>
            <a:endParaRPr lang="en-GB" sz="1600" dirty="0">
              <a:solidFill>
                <a:srgbClr val="000000"/>
              </a:solidFill>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GB" sz="1600"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cs typeface="Arial" panose="020B0604020202020204" pitchFamily="34" charset="0"/>
              </a:rPr>
              <a:t>Use a reusable water bottle.</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cs typeface="Arial" panose="020B0604020202020204" pitchFamily="34" charset="0"/>
              </a:rPr>
              <a:t>Plant trees in the school grounds.</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cs typeface="Arial" panose="020B0604020202020204" pitchFamily="34" charset="0"/>
              </a:rPr>
              <a:t>Help wildlife.</a:t>
            </a:r>
          </a:p>
          <a:p>
            <a:pPr fontAlgn="base"/>
            <a:r>
              <a:rPr lang="en-GB" sz="1600" dirty="0">
                <a:effectLst/>
                <a:latin typeface="Arial" panose="020B0604020202020204" pitchFamily="34" charset="0"/>
                <a:ea typeface="Arial" panose="020B0604020202020204" pitchFamily="34" charset="0"/>
                <a:cs typeface="Arial" panose="020B0604020202020204" pitchFamily="34" charset="0"/>
              </a:rPr>
              <a:t>Write to decision makers such as MPs or companies to ask them to protect the environment.</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l" rtl="0" fontAlgn="base">
              <a:buFont typeface="Arial" panose="020B0604020202020204" pitchFamily="34" charset="0"/>
              <a:buChar char="•"/>
            </a:pPr>
            <a:endParaRPr lang="en-GB" sz="16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603398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562724" y="4434357"/>
            <a:ext cx="5370289"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6826549" y="4883676"/>
            <a:ext cx="4842637" cy="954107"/>
          </a:xfrm>
          <a:prstGeom prst="rect">
            <a:avLst/>
          </a:prstGeom>
          <a:noFill/>
        </p:spPr>
        <p:txBody>
          <a:bodyPr wrap="square" rtlCol="0">
            <a:spAutoFit/>
          </a:bodyPr>
          <a:lstStyle/>
          <a:p>
            <a:pPr algn="ctr"/>
            <a:r>
              <a:rPr lang="en-GB" sz="1400" i="0"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Read or listen to George Saves the World by Lunchtime</a:t>
            </a:r>
            <a:r>
              <a:rPr lang="en-GB" sz="1400" b="0" i="0" dirty="0">
                <a:solidFill>
                  <a:schemeClr val="bg1"/>
                </a:solidFill>
                <a:effectLst/>
                <a:latin typeface="Arial" panose="020B0604020202020204" pitchFamily="34" charset="0"/>
                <a:cs typeface="Arial" panose="020B0604020202020204" pitchFamily="34" charset="0"/>
              </a:rPr>
              <a:t>. </a:t>
            </a:r>
          </a:p>
          <a:p>
            <a:pPr algn="ctr"/>
            <a:endParaRPr lang="en-GB" sz="1400" dirty="0">
              <a:solidFill>
                <a:schemeClr val="bg1"/>
              </a:solidFill>
              <a:latin typeface="Arial" panose="020B0604020202020204" pitchFamily="34" charset="0"/>
              <a:cs typeface="Arial" panose="020B0604020202020204" pitchFamily="34" charset="0"/>
            </a:endParaRPr>
          </a:p>
          <a:p>
            <a:pPr algn="ctr"/>
            <a:r>
              <a:rPr lang="en-GB" sz="1400" b="0" i="0" dirty="0">
                <a:solidFill>
                  <a:schemeClr val="bg1"/>
                </a:solidFill>
                <a:effectLst/>
                <a:latin typeface="Arial" panose="020B0604020202020204" pitchFamily="34" charset="0"/>
                <a:cs typeface="Arial" panose="020B0604020202020204" pitchFamily="34" charset="0"/>
              </a:rPr>
              <a:t>Discuss what you have learned and as a class make a pledge to do one good thing for the planet. </a:t>
            </a:r>
            <a:endParaRPr lang="en-GB" sz="14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838807" y="2281389"/>
            <a:ext cx="3501119" cy="1815882"/>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Watch or read Marli’s Tangled Tale</a:t>
            </a:r>
            <a:r>
              <a:rPr lang="en-GB" sz="1400" b="1" dirty="0">
                <a:latin typeface="Arial" panose="020B0604020202020204" pitchFamily="34" charset="0"/>
                <a:cs typeface="Arial" panose="020B0604020202020204" pitchFamily="34" charset="0"/>
              </a:rPr>
              <a:t> </a:t>
            </a:r>
            <a:r>
              <a:rPr lang="en-GB" sz="1400" b="0" i="0" dirty="0">
                <a:solidFill>
                  <a:srgbClr val="000000"/>
                </a:solidFill>
                <a:effectLst/>
                <a:latin typeface="Arial" panose="020B0604020202020204" pitchFamily="34" charset="0"/>
                <a:cs typeface="Arial" panose="020B0604020202020204" pitchFamily="34" charset="0"/>
              </a:rPr>
              <a:t>by children’s author Ellie Jackson about the impact of plastic waste on a family of puffins or read one of the </a:t>
            </a:r>
            <a:r>
              <a:rPr lang="en-GB" sz="1400" b="1" i="0" dirty="0">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other books in the series</a:t>
            </a:r>
            <a:r>
              <a:rPr lang="en-GB" sz="1400" b="0" i="0" dirty="0">
                <a:solidFill>
                  <a:srgbClr val="000000"/>
                </a:solidFill>
                <a:effectLst/>
                <a:latin typeface="Arial" panose="020B0604020202020204" pitchFamily="34" charset="0"/>
                <a:cs typeface="Arial" panose="020B0604020202020204" pitchFamily="34" charset="0"/>
              </a:rPr>
              <a:t>. </a:t>
            </a:r>
          </a:p>
          <a:p>
            <a:pPr algn="ctr"/>
            <a:r>
              <a:rPr lang="en-GB" sz="1400" dirty="0">
                <a:effectLst/>
                <a:latin typeface="Arial" panose="020B0604020202020204" pitchFamily="34" charset="0"/>
                <a:ea typeface="Arial" panose="020B0604020202020204" pitchFamily="34" charset="0"/>
              </a:rPr>
              <a:t>Consider the impact of balloons and other plastic waste on wildlife in the sea, </a:t>
            </a:r>
          </a:p>
          <a:p>
            <a:pPr algn="ctr"/>
            <a:r>
              <a:rPr lang="en-GB" sz="1400" dirty="0">
                <a:effectLst/>
                <a:latin typeface="Arial" panose="020B0604020202020204" pitchFamily="34" charset="0"/>
                <a:ea typeface="Arial" panose="020B0604020202020204" pitchFamily="34" charset="0"/>
              </a:rPr>
              <a:t>how could we prevent this?</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707674" y="4626747"/>
            <a:ext cx="5676116" cy="2196370"/>
          </a:xfrm>
          <a:prstGeom prst="rect">
            <a:avLst/>
          </a:prstGeom>
          <a:noFill/>
        </p:spPr>
        <p:txBody>
          <a:bodyPr wrap="square" rtlCol="0">
            <a:spAutoFit/>
          </a:bodyPr>
          <a:lstStyle/>
          <a:p>
            <a:pPr lvl="0" algn="ctr">
              <a:lnSpc>
                <a:spcPct val="107000"/>
              </a:lnSpc>
              <a:spcAft>
                <a:spcPts val="800"/>
              </a:spcAft>
            </a:pPr>
            <a:r>
              <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rPr>
              <a:t>Think about your local area.  Are there any issues or challenges to the environment, </a:t>
            </a:r>
            <a:r>
              <a:rPr lang="en-GB" sz="1600" dirty="0">
                <a:solidFill>
                  <a:srgbClr val="000000"/>
                </a:solidFill>
                <a:latin typeface="Arial" panose="020B0604020202020204" pitchFamily="34" charset="0"/>
                <a:ea typeface="Arial" panose="020B0604020202020204" pitchFamily="34" charset="0"/>
                <a:cs typeface="Arial" panose="020B0604020202020204" pitchFamily="34" charset="0"/>
              </a:rPr>
              <a:t>such as</a:t>
            </a:r>
            <a:r>
              <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rPr>
              <a:t> air pollution, litter or lack of green spaces? </a:t>
            </a:r>
          </a:p>
          <a:p>
            <a:pPr lvl="0" algn="ctr">
              <a:lnSpc>
                <a:spcPct val="107000"/>
              </a:lnSpc>
              <a:spcAft>
                <a:spcPts val="800"/>
              </a:spcAft>
            </a:pPr>
            <a:r>
              <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rPr>
              <a:t>Discuss how these things might affect children’s rights. </a:t>
            </a:r>
          </a:p>
          <a:p>
            <a:pPr lvl="0" algn="ctr">
              <a:lnSpc>
                <a:spcPct val="107000"/>
              </a:lnSpc>
              <a:spcAft>
                <a:spcPts val="800"/>
              </a:spcAft>
            </a:pPr>
            <a:r>
              <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rPr>
              <a:t>Vote on which is most important and agree a plan to raise awareness of the issue in school and your community.</a:t>
            </a: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algn="ctr"/>
            <a:r>
              <a:rPr lang="en-GB" sz="1400" b="0" i="0" dirty="0">
                <a:solidFill>
                  <a:srgbClr val="000000"/>
                </a:solidFill>
                <a:effectLst/>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7083736" y="2213553"/>
            <a:ext cx="3037402" cy="1815882"/>
          </a:xfrm>
          <a:prstGeom prst="rect">
            <a:avLst/>
          </a:prstGeom>
          <a:noFill/>
        </p:spPr>
        <p:txBody>
          <a:bodyPr wrap="square" rtlCol="0">
            <a:spAutoFit/>
          </a:bodyPr>
          <a:lstStyle/>
          <a:p>
            <a:pPr algn="ctr"/>
            <a:r>
              <a:rPr lang="en-GB" sz="1400" b="0" i="0" dirty="0">
                <a:solidFill>
                  <a:schemeClr val="bg1"/>
                </a:solidFill>
                <a:effectLst/>
                <a:latin typeface="Arial" panose="020B0604020202020204" pitchFamily="34" charset="0"/>
                <a:cs typeface="Arial" panose="020B0604020202020204" pitchFamily="34" charset="0"/>
              </a:rPr>
              <a:t>Watch this </a:t>
            </a:r>
            <a:r>
              <a:rPr lang="en-GB" sz="1400" b="1" i="0" dirty="0">
                <a:solidFill>
                  <a:schemeClr val="bg1"/>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short film about sustainability</a:t>
            </a:r>
            <a:r>
              <a:rPr lang="en-GB" sz="1400" b="0" i="0" dirty="0">
                <a:solidFill>
                  <a:schemeClr val="bg1"/>
                </a:solidFill>
                <a:effectLst/>
                <a:latin typeface="Arial" panose="020B0604020202020204" pitchFamily="34" charset="0"/>
                <a:cs typeface="Arial" panose="020B0604020202020204" pitchFamily="34" charset="0"/>
              </a:rPr>
              <a:t> told in the form of a fairy tale. Celebrate all the great things you are already doing in school or at home to protect and restore the earth. Create a display to showcase these things and discuss what more you could do?</a:t>
            </a:r>
            <a:endParaRPr lang="en-GB" sz="1400" dirty="0">
              <a:solidFill>
                <a:schemeClr val="bg1"/>
              </a:solidFill>
              <a:latin typeface="Arial" panose="020B0604020202020204" pitchFamily="34" charset="0"/>
              <a:cs typeface="Arial" panose="020B0604020202020204" pitchFamily="34" charset="0"/>
            </a:endParaRPr>
          </a:p>
        </p:txBody>
      </p:sp>
      <p:pic>
        <p:nvPicPr>
          <p:cNvPr id="13" name="Online Media 12" title="Marli’s Tangled Tale: Storytelling with Wild Tribe Heroes">
            <a:hlinkClick r:id="" action="ppaction://media"/>
            <a:extLst>
              <a:ext uri="{FF2B5EF4-FFF2-40B4-BE49-F238E27FC236}">
                <a16:creationId xmlns:a16="http://schemas.microsoft.com/office/drawing/2014/main" id="{3189807D-4998-7BE8-C236-71526394E942}"/>
              </a:ext>
            </a:extLst>
          </p:cNvPr>
          <p:cNvPicPr>
            <a:picLocks noRot="1" noChangeAspect="1"/>
          </p:cNvPicPr>
          <p:nvPr>
            <a:videoFile r:link="rId1"/>
          </p:nvPr>
        </p:nvPicPr>
        <p:blipFill>
          <a:blip r:embed="rId9"/>
          <a:stretch>
            <a:fillRect/>
          </a:stretch>
        </p:blipFill>
        <p:spPr>
          <a:xfrm>
            <a:off x="4539638" y="2310368"/>
            <a:ext cx="2163003" cy="1622252"/>
          </a:xfrm>
          <a:prstGeom prst="rect">
            <a:avLst/>
          </a:prstGeom>
        </p:spPr>
      </p:pic>
      <p:pic>
        <p:nvPicPr>
          <p:cNvPr id="9" name="Online Media 8" title="Sustainability: told as a Children's Fairy Tale with Beautiful Montage (HD)">
            <a:hlinkClick r:id="" action="ppaction://media"/>
            <a:extLst>
              <a:ext uri="{FF2B5EF4-FFF2-40B4-BE49-F238E27FC236}">
                <a16:creationId xmlns:a16="http://schemas.microsoft.com/office/drawing/2014/main" id="{0C6A3923-C153-B14C-0DFF-804B44B9A914}"/>
              </a:ext>
            </a:extLst>
          </p:cNvPr>
          <p:cNvPicPr>
            <a:picLocks noRot="1" noChangeAspect="1"/>
          </p:cNvPicPr>
          <p:nvPr>
            <a:videoFile r:link="rId2"/>
          </p:nvPr>
        </p:nvPicPr>
        <p:blipFill>
          <a:blip r:embed="rId10"/>
          <a:stretch>
            <a:fillRect/>
          </a:stretch>
        </p:blipFill>
        <p:spPr>
          <a:xfrm>
            <a:off x="10270156" y="2334010"/>
            <a:ext cx="1513840" cy="855320"/>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3"/>
                </p:tgtEl>
              </p:cMediaNode>
            </p:video>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3"/>
                                        </p:tgtEl>
                                      </p:cBhvr>
                                    </p:cmd>
                                  </p:childTnLst>
                                </p:cTn>
                              </p:par>
                            </p:childTnLst>
                          </p:cTn>
                        </p:par>
                      </p:childTnLst>
                    </p:cTn>
                  </p:par>
                </p:childTnLst>
              </p:cTn>
              <p:nextCondLst>
                <p:cond evt="onClick" delay="0">
                  <p:tgtEl>
                    <p:spTgt spid="13"/>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extLst>
    <p:ext uri="{6950BFC3-D8DA-4A85-94F7-54DA5524770B}">
      <p188:commentRel xmlns:p188="http://schemas.microsoft.com/office/powerpoint/2018/8/main"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099" y="2151631"/>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815327" y="4557431"/>
            <a:ext cx="6169223"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Take a look at the </a:t>
            </a:r>
            <a:r>
              <a:rPr lang="en-GB" b="1" i="0" dirty="0">
                <a:solidFill>
                  <a:schemeClr val="bg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Earth Day website</a:t>
            </a:r>
            <a:r>
              <a:rPr lang="en-GB" b="0" i="0" dirty="0">
                <a:solidFill>
                  <a:schemeClr val="bg1"/>
                </a:solidFill>
                <a:effectLst/>
                <a:latin typeface="Arial" panose="020B0604020202020204" pitchFamily="34" charset="0"/>
                <a:cs typeface="Arial" panose="020B0604020202020204" pitchFamily="34" charset="0"/>
              </a:rPr>
              <a:t>. Write an article for your school newsletter or create a video to ask as many families as possible to participate in Earth Day 2023. Explain why this is important and how this links to children’s rights and your work as a Rights Respecting School.</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321998" y="4735656"/>
            <a:ext cx="4442291" cy="923330"/>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cs typeface="Arial" panose="020B0604020202020204" pitchFamily="34" charset="0"/>
              </a:rPr>
              <a:t>Take a look at recent </a:t>
            </a:r>
            <a:r>
              <a:rPr lang="en-GB"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Earthshot Prize</a:t>
            </a:r>
            <a:r>
              <a:rPr lang="en-GB" b="0" i="0" dirty="0">
                <a:solidFill>
                  <a:srgbClr val="000000"/>
                </a:solidFill>
                <a:effectLst/>
                <a:latin typeface="Arial" panose="020B0604020202020204" pitchFamily="34" charset="0"/>
                <a:cs typeface="Arial" panose="020B0604020202020204" pitchFamily="34" charset="0"/>
              </a:rPr>
              <a:t> winners. What would you like to invent to solve today’s environmental challenges? </a:t>
            </a:r>
            <a:endParaRPr lang="en-GB" b="1" dirty="0">
              <a:solidFill>
                <a:srgbClr val="00AEE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5073963" y="2285964"/>
            <a:ext cx="6690326" cy="1815882"/>
          </a:xfrm>
          <a:prstGeom prst="rect">
            <a:avLst/>
          </a:prstGeom>
          <a:noFill/>
        </p:spPr>
        <p:txBody>
          <a:bodyPr wrap="square" rtlCol="0">
            <a:spAutoFit/>
          </a:bodyPr>
          <a:lstStyle/>
          <a:p>
            <a:pPr algn="ctr"/>
            <a:r>
              <a:rPr lang="en-GB" sz="1600" b="1" i="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Watch the trailer</a:t>
            </a:r>
            <a:r>
              <a:rPr lang="en-GB" sz="1600" b="1" i="0" dirty="0">
                <a:effectLst/>
                <a:latin typeface="Arial" panose="020B0604020202020204" pitchFamily="34" charset="0"/>
                <a:cs typeface="Arial" panose="020B0604020202020204" pitchFamily="34" charset="0"/>
              </a:rPr>
              <a:t> </a:t>
            </a:r>
            <a:r>
              <a:rPr lang="en-GB" sz="1600" b="0" i="0" dirty="0">
                <a:effectLst/>
                <a:latin typeface="Arial" panose="020B0604020202020204" pitchFamily="34" charset="0"/>
                <a:cs typeface="Arial" panose="020B0604020202020204" pitchFamily="34" charset="0"/>
              </a:rPr>
              <a:t>for the film 2040, or the whole film if you have time.</a:t>
            </a:r>
          </a:p>
          <a:p>
            <a:pPr algn="ctr"/>
            <a:endParaRPr lang="en-GB" sz="1600" dirty="0">
              <a:latin typeface="Arial" panose="020B0604020202020204" pitchFamily="34" charset="0"/>
              <a:cs typeface="Arial" panose="020B0604020202020204" pitchFamily="34" charset="0"/>
            </a:endParaRPr>
          </a:p>
          <a:p>
            <a:pPr algn="ctr"/>
            <a:r>
              <a:rPr lang="en-GB" sz="1600" b="0" i="0" dirty="0">
                <a:effectLst/>
                <a:latin typeface="Arial" panose="020B0604020202020204" pitchFamily="34" charset="0"/>
                <a:cs typeface="Arial" panose="020B0604020202020204" pitchFamily="34" charset="0"/>
              </a:rPr>
              <a:t> Director, Damon Gameau, embarks on journey to explore what the future could look like by the year 2040 if we made the best use of the solutions already available to us to improve our planet. What are your hopes for your life and for the future of the Earth? Can you link your vision to rights, especially Articles 6 and 24?</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720798" y="2209728"/>
            <a:ext cx="4101577" cy="2062103"/>
          </a:xfrm>
          <a:prstGeom prst="rect">
            <a:avLst/>
          </a:prstGeom>
          <a:noFill/>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Listen to Young Poet Kiara Gilbert reading her poem The Abundance of Us.</a:t>
            </a:r>
            <a:r>
              <a:rPr lang="en-GB" sz="1600" b="1" dirty="0">
                <a:solidFill>
                  <a:schemeClr val="bg1"/>
                </a:solidFill>
                <a:latin typeface="Arial" panose="020B0604020202020204" pitchFamily="34" charset="0"/>
                <a:cs typeface="Arial" panose="020B0604020202020204" pitchFamily="34" charset="0"/>
              </a:rPr>
              <a:t> </a:t>
            </a:r>
            <a:r>
              <a:rPr lang="en-GB" sz="1600" b="0" i="0" dirty="0">
                <a:solidFill>
                  <a:schemeClr val="bg1"/>
                </a:solidFill>
                <a:effectLst/>
                <a:latin typeface="Arial" panose="020B0604020202020204" pitchFamily="34" charset="0"/>
                <a:cs typeface="Arial" panose="020B0604020202020204" pitchFamily="34" charset="0"/>
              </a:rPr>
              <a:t>Discuss her words as a class, then write your own Earth Day poem. </a:t>
            </a:r>
          </a:p>
          <a:p>
            <a:pPr algn="ctr"/>
            <a:r>
              <a:rPr lang="en-GB" sz="1600" b="0" i="0" dirty="0">
                <a:solidFill>
                  <a:schemeClr val="bg1"/>
                </a:solidFill>
                <a:effectLst/>
                <a:latin typeface="Arial" panose="020B0604020202020204" pitchFamily="34" charset="0"/>
                <a:cs typeface="Arial" panose="020B0604020202020204" pitchFamily="34" charset="0"/>
              </a:rPr>
              <a:t>Can you link to rights and Global Goals within your poem? </a:t>
            </a:r>
          </a:p>
          <a:p>
            <a:pPr algn="ctr"/>
            <a:r>
              <a:rPr lang="en-GB" sz="1600" b="0" i="0" dirty="0">
                <a:solidFill>
                  <a:schemeClr val="bg1"/>
                </a:solidFill>
                <a:effectLst/>
                <a:latin typeface="Arial" panose="020B0604020202020204" pitchFamily="34" charset="0"/>
                <a:cs typeface="Arial" panose="020B0604020202020204" pitchFamily="34" charset="0"/>
              </a:rPr>
              <a:t>You can find the full text of the poem and more about Kiara </a:t>
            </a:r>
            <a:r>
              <a:rPr lang="en-GB" sz="1600" b="1" i="0" dirty="0">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here</a:t>
            </a:r>
            <a:r>
              <a:rPr lang="en-GB" sz="1600" b="0" i="0" dirty="0">
                <a:solidFill>
                  <a:schemeClr val="bg1"/>
                </a:solidFill>
                <a:effectLst/>
                <a:latin typeface="Arial" panose="020B0604020202020204" pitchFamily="34" charset="0"/>
                <a:cs typeface="Arial" panose="020B0604020202020204" pitchFamily="34" charset="0"/>
              </a:rPr>
              <a:t>.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24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1956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11970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724400" y="2137472"/>
            <a:ext cx="7198061"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648450" y="4434357"/>
            <a:ext cx="528456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50368" y="2302034"/>
            <a:ext cx="3952403" cy="1815882"/>
          </a:xfrm>
          <a:prstGeom prst="rect">
            <a:avLst/>
          </a:prstGeom>
          <a:noFill/>
        </p:spPr>
        <p:txBody>
          <a:bodyPr wrap="square" rtlCol="0">
            <a:spAutoFit/>
          </a:bodyPr>
          <a:lstStyle/>
          <a:p>
            <a:pPr algn="ctr"/>
            <a:r>
              <a:rPr lang="en-GB" sz="1600" b="1"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Listen to Young Poet Kiara Gilbert reading her poem The </a:t>
            </a:r>
            <a:r>
              <a:rPr lang="en-GB" sz="16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a:t>
            </a:r>
            <a:r>
              <a:rPr lang="en-GB" sz="1600" b="1"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bundance of Us. </a:t>
            </a:r>
            <a:r>
              <a:rPr lang="en-GB" sz="1600" b="0" i="0" dirty="0">
                <a:solidFill>
                  <a:srgbClr val="030303"/>
                </a:solidFill>
                <a:effectLst/>
                <a:latin typeface="Arial" panose="020B0604020202020204" pitchFamily="34" charset="0"/>
                <a:cs typeface="Arial" panose="020B0604020202020204" pitchFamily="34" charset="0"/>
              </a:rPr>
              <a:t>Discuss her words as a class, then write your own Earth Day poem. Can you link to rights and Global Goals within your poem? You can find the full text of the poem and more about Kiara </a:t>
            </a:r>
            <a:r>
              <a:rPr lang="en-GB" sz="1600" b="1"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b="0" i="0" dirty="0">
                <a:solidFill>
                  <a:srgbClr val="030303"/>
                </a:solidFill>
                <a:effectLst/>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763005" y="4632941"/>
            <a:ext cx="5651179"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Take a look at </a:t>
            </a:r>
            <a:r>
              <a:rPr lang="en-GB" sz="1800" b="0" i="0" dirty="0">
                <a:effectLst/>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Earth Day website</a:t>
            </a:r>
            <a:r>
              <a:rPr lang="en-GB" dirty="0">
                <a:solidFill>
                  <a:srgbClr val="000000"/>
                </a:solidFill>
                <a:latin typeface="Arial" panose="020B0604020202020204" pitchFamily="34" charset="0"/>
                <a:cs typeface="Arial" panose="020B0604020202020204" pitchFamily="34" charset="0"/>
              </a:rPr>
              <a:t>. </a:t>
            </a:r>
            <a:r>
              <a:rPr lang="en-GB" sz="1800" b="0" i="0" dirty="0">
                <a:solidFill>
                  <a:srgbClr val="000000"/>
                </a:solidFill>
                <a:effectLst/>
                <a:latin typeface="Arial" panose="020B0604020202020204" pitchFamily="34" charset="0"/>
                <a:cs typeface="Arial" panose="020B0604020202020204" pitchFamily="34" charset="0"/>
              </a:rPr>
              <a:t>Write an article for your school newsletter or create a video to ask as many families as possible to participate in Earth Day 2023. Explain why this is important and how participation in Earth Day links to children’s rights and your work as a Rights Respecting School.  </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4846027" y="2425145"/>
            <a:ext cx="6858706" cy="1738938"/>
          </a:xfrm>
          <a:prstGeom prst="rect">
            <a:avLst/>
          </a:prstGeom>
          <a:noFill/>
        </p:spPr>
        <p:txBody>
          <a:bodyPr wrap="square" rtlCol="0">
            <a:spAutoFit/>
          </a:bodyPr>
          <a:lstStyle/>
          <a:p>
            <a:pPr algn="ctr"/>
            <a:r>
              <a:rPr lang="en-GB" sz="1600" b="1" i="0"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Watch the trailer</a:t>
            </a:r>
            <a:r>
              <a:rPr lang="en-GB" sz="1600" b="1" i="0" dirty="0">
                <a:solidFill>
                  <a:schemeClr val="bg1"/>
                </a:solidFill>
                <a:effectLst/>
                <a:latin typeface="Arial" panose="020B0604020202020204" pitchFamily="34" charset="0"/>
                <a:cs typeface="Arial" panose="020B0604020202020204" pitchFamily="34" charset="0"/>
              </a:rPr>
              <a:t> </a:t>
            </a:r>
            <a:r>
              <a:rPr lang="en-GB" sz="1600" b="0" i="0" dirty="0">
                <a:solidFill>
                  <a:schemeClr val="bg1"/>
                </a:solidFill>
                <a:effectLst/>
                <a:latin typeface="Arial" panose="020B0604020202020204" pitchFamily="34" charset="0"/>
                <a:cs typeface="Arial" panose="020B0604020202020204" pitchFamily="34" charset="0"/>
              </a:rPr>
              <a:t>for the film 2040 or the whole film if you have time. Director, Damon Gameau, embarks on journey to explore what the future could look like by the year 2040 if we made the best use of the solutions already available to us to improve our planet. What are your hopes for your life and for the future of the Earth? Can you link your vision to rights, especially Articles 6 and 24?</a:t>
            </a:r>
          </a:p>
          <a:p>
            <a:pPr algn="ctr"/>
            <a:endParaRPr lang="en-GB" sz="11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6882714" y="4632941"/>
            <a:ext cx="4899711"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Some people say: “For us, every day is Earth Day.” </a:t>
            </a:r>
          </a:p>
          <a:p>
            <a:pPr algn="ctr"/>
            <a:r>
              <a:rPr lang="en-GB" sz="1800" b="0" i="0" dirty="0">
                <a:solidFill>
                  <a:schemeClr val="bg1"/>
                </a:solidFill>
                <a:effectLst/>
                <a:latin typeface="Arial" panose="020B0604020202020204" pitchFamily="34" charset="0"/>
                <a:cs typeface="Arial" panose="020B0604020202020204" pitchFamily="34" charset="0"/>
              </a:rPr>
              <a:t>If you feel the same, check out these </a:t>
            </a:r>
            <a:r>
              <a:rPr lang="en-GB" sz="1800" b="1" i="0" dirty="0">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52 actions</a:t>
            </a:r>
            <a:r>
              <a:rPr lang="en-GB" sz="1800" b="0" i="0" dirty="0">
                <a:solidFill>
                  <a:schemeClr val="bg1"/>
                </a:solidFill>
                <a:effectLst/>
                <a:latin typeface="Arial" panose="020B0604020202020204" pitchFamily="34" charset="0"/>
                <a:cs typeface="Arial" panose="020B0604020202020204" pitchFamily="34" charset="0"/>
              </a:rPr>
              <a:t> and tips to make a difference. Discuss and choose one to implement in your school and one for home.</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979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1643</TotalTime>
  <Words>1507</Words>
  <Application>Microsoft Office PowerPoint</Application>
  <PresentationFormat>Widescreen</PresentationFormat>
  <Paragraphs>87</Paragraphs>
  <Slides>11</Slides>
  <Notes>1</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Open Sans</vt:lpstr>
      <vt:lpstr>Univers LT Pro 45 Light</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Helen Trivers</cp:lastModifiedBy>
  <cp:revision>116</cp:revision>
  <dcterms:created xsi:type="dcterms:W3CDTF">2022-01-18T14:28:30Z</dcterms:created>
  <dcterms:modified xsi:type="dcterms:W3CDTF">2023-04-04T20:03:57Z</dcterms:modified>
</cp:coreProperties>
</file>