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93" r:id="rId5"/>
    <p:sldId id="268" r:id="rId6"/>
    <p:sldId id="276" r:id="rId7"/>
    <p:sldId id="289" r:id="rId8"/>
    <p:sldId id="286" r:id="rId9"/>
    <p:sldId id="292" r:id="rId10"/>
    <p:sldId id="287" r:id="rId11"/>
    <p:sldId id="288" r:id="rId12"/>
    <p:sldId id="290" r:id="rId13"/>
    <p:sldId id="27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FF6937"/>
    <a:srgbClr val="003B5E"/>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61AA6-6108-4745-9627-CAB3312CA04F}" v="2" dt="2023-04-18T12:10:2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2173" autoAdjust="0"/>
  </p:normalViewPr>
  <p:slideViewPr>
    <p:cSldViewPr snapToGrid="0">
      <p:cViewPr varScale="1">
        <p:scale>
          <a:sx n="61" d="100"/>
          <a:sy n="61" d="100"/>
        </p:scale>
        <p:origin x="1140" y="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F2161AA6-6108-4745-9627-CAB3312CA04F}"/>
    <pc:docChg chg="modSld">
      <pc:chgData name="Helen Trivers" userId="8pMgN81jyqnMrUI0dNIJa8beac0O984VTe51k3YQ86A=" providerId="None" clId="Web-{F2161AA6-6108-4745-9627-CAB3312CA04F}" dt="2023-04-18T12:10:22.228" v="0" actId="20577"/>
      <pc:docMkLst>
        <pc:docMk/>
      </pc:docMkLst>
      <pc:sldChg chg="modSp">
        <pc:chgData name="Helen Trivers" userId="8pMgN81jyqnMrUI0dNIJa8beac0O984VTe51k3YQ86A=" providerId="None" clId="Web-{F2161AA6-6108-4745-9627-CAB3312CA04F}" dt="2023-04-18T12:10:22.228" v="0" actId="20577"/>
        <pc:sldMkLst>
          <pc:docMk/>
          <pc:sldMk cId="30056248" sldId="268"/>
        </pc:sldMkLst>
        <pc:spChg chg="mod">
          <ac:chgData name="Helen Trivers" userId="8pMgN81jyqnMrUI0dNIJa8beac0O984VTe51k3YQ86A=" providerId="None" clId="Web-{F2161AA6-6108-4745-9627-CAB3312CA04F}" dt="2023-04-18T12:10:22.228" v="0" actId="20577"/>
          <ac:spMkLst>
            <pc:docMk/>
            <pc:sldMk cId="30056248" sldId="268"/>
            <ac:spMk id="5" creationId="{80BACD06-3EA4-8443-8E69-00A32D75E9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4/27/2023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Caption: </a:t>
            </a:r>
            <a:r>
              <a:rPr lang="en-GB" b="0" i="0" dirty="0">
                <a:solidFill>
                  <a:srgbClr val="121212"/>
                </a:solidFill>
                <a:effectLst/>
                <a:latin typeface="Open Sans" panose="020B0606030504020204" pitchFamily="34" charset="0"/>
              </a:rPr>
              <a:t>Nine children live in a family-type foster care setting in the village of </a:t>
            </a:r>
            <a:r>
              <a:rPr lang="en-GB" b="0" i="0" dirty="0" err="1">
                <a:solidFill>
                  <a:srgbClr val="121212"/>
                </a:solidFill>
                <a:effectLst/>
                <a:latin typeface="Open Sans" panose="020B0606030504020204" pitchFamily="34" charset="0"/>
              </a:rPr>
              <a:t>Uhryniv</a:t>
            </a:r>
            <a:r>
              <a:rPr lang="en-GB" b="0" i="0" dirty="0">
                <a:solidFill>
                  <a:srgbClr val="121212"/>
                </a:solidFill>
                <a:effectLst/>
                <a:latin typeface="Open Sans" panose="020B0606030504020204" pitchFamily="34" charset="0"/>
              </a:rPr>
              <a:t> near Ivano-Frankivsk. Six of them are under the age of six. The family left Mariupol and now has to start their lives all over again. Together with the foster parents, the children play, clean and do their homework.</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302730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8528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Caption: A father swings his child in a park close to their temporary shelter Atatürk Boulevard in </a:t>
            </a:r>
            <a:r>
              <a:rPr lang="en-GB" dirty="0" err="1"/>
              <a:t>Adıyaman</a:t>
            </a:r>
            <a:r>
              <a:rPr lang="en-GB" dirty="0"/>
              <a:t>, Türkiye.</a:t>
            </a:r>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266724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Caption: A grandparent enjoying a meal with grandchildren in Armenia, where UNICEF offer a special course on positive parenting to over 700 caregivers from across </a:t>
            </a:r>
            <a:r>
              <a:rPr lang="en-GB"/>
              <a:t>the country.</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2211033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 child, young&#10;&#10;Description automatically generated">
            <a:extLst>
              <a:ext uri="{FF2B5EF4-FFF2-40B4-BE49-F238E27FC236}">
                <a16:creationId xmlns:a16="http://schemas.microsoft.com/office/drawing/2014/main" id="{63E99940-E12A-757B-5889-21249BA70E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3" b="7813"/>
          <a:stretch/>
        </p:blipFill>
        <p:spPr>
          <a:xfrm>
            <a:off x="0" y="0"/>
            <a:ext cx="12192000" cy="6858000"/>
          </a:xfrm>
          <a:prstGeom prst="rect">
            <a:avLst/>
          </a:prstGeom>
        </p:spPr>
      </p:pic>
      <p:sp>
        <p:nvSpPr>
          <p:cNvPr id="4" name="Title 1">
            <a:extLst>
              <a:ext uri="{FF2B5EF4-FFF2-40B4-BE49-F238E27FC236}">
                <a16:creationId xmlns:a16="http://schemas.microsoft.com/office/drawing/2014/main" id="{536CEC6C-AF82-E0A9-47D1-ED13C7BD718E}"/>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11" name="Picture 10">
            <a:extLst>
              <a:ext uri="{FF2B5EF4-FFF2-40B4-BE49-F238E27FC236}">
                <a16:creationId xmlns:a16="http://schemas.microsoft.com/office/drawing/2014/main" id="{169A5A5A-D0B7-308F-ED64-822B1B75E4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38189"/>
            <a:ext cx="1728039" cy="1424750"/>
          </a:xfrm>
          <a:prstGeom prst="rect">
            <a:avLst/>
          </a:prstGeom>
        </p:spPr>
      </p:pic>
      <p:sp>
        <p:nvSpPr>
          <p:cNvPr id="12" name="TextBox 11">
            <a:extLst>
              <a:ext uri="{FF2B5EF4-FFF2-40B4-BE49-F238E27FC236}">
                <a16:creationId xmlns:a16="http://schemas.microsoft.com/office/drawing/2014/main" id="{15E64D8B-BDC4-9A0F-CB45-80819240ADED}"/>
              </a:ext>
            </a:extLst>
          </p:cNvPr>
          <p:cNvSpPr txBox="1"/>
          <p:nvPr userDrawn="1"/>
        </p:nvSpPr>
        <p:spPr>
          <a:xfrm rot="5400000">
            <a:off x="11322989" y="530875"/>
            <a:ext cx="127719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UNICEFF/</a:t>
            </a:r>
            <a:r>
              <a:rPr lang="en-GB" sz="800" b="0" i="0" dirty="0">
                <a:solidFill>
                  <a:schemeClr val="bg1"/>
                </a:solidFill>
                <a:effectLst/>
                <a:latin typeface="Open Sans" panose="020B0606030504020204" pitchFamily="34" charset="0"/>
                <a:cs typeface="Arial" panose="020B0604020202020204" pitchFamily="34" charset="0"/>
              </a:rPr>
              <a:t>Sidash</a:t>
            </a:r>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5" name="Picture 4" descr="A group of people sitting around a table with food">
            <a:extLst>
              <a:ext uri="{FF2B5EF4-FFF2-40B4-BE49-F238E27FC236}">
                <a16:creationId xmlns:a16="http://schemas.microsoft.com/office/drawing/2014/main" id="{B3987097-A3B4-1C86-A257-AB51B8840A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0741"/>
          <a:stretch/>
        </p:blipFill>
        <p:spPr>
          <a:xfrm>
            <a:off x="-1" y="-11257"/>
            <a:ext cx="6096001" cy="6858000"/>
          </a:xfrm>
          <a:prstGeom prst="rect">
            <a:avLst/>
          </a:prstGeom>
        </p:spPr>
      </p:pic>
      <p:sp>
        <p:nvSpPr>
          <p:cNvPr id="6" name="TextBox 5">
            <a:extLst>
              <a:ext uri="{FF2B5EF4-FFF2-40B4-BE49-F238E27FC236}">
                <a16:creationId xmlns:a16="http://schemas.microsoft.com/office/drawing/2014/main" id="{A83D9037-E60F-A782-0DBB-28FEAD924936}"/>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UNICEF/Martirosyan</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2" name="TextBox 1">
            <a:extLst>
              <a:ext uri="{FF2B5EF4-FFF2-40B4-BE49-F238E27FC236}">
                <a16:creationId xmlns:a16="http://schemas.microsoft.com/office/drawing/2014/main" id="{2FB6DC46-8A37-35D2-B2E3-6898A53A5DD8}"/>
              </a:ext>
            </a:extLst>
          </p:cNvPr>
          <p:cNvSpPr txBox="1"/>
          <p:nvPr userDrawn="1"/>
        </p:nvSpPr>
        <p:spPr>
          <a:xfrm>
            <a:off x="528635" y="1624939"/>
            <a:ext cx="5305425" cy="3970318"/>
          </a:xfrm>
          <a:prstGeom prst="rect">
            <a:avLst/>
          </a:prstGeom>
          <a:noFill/>
        </p:spPr>
        <p:txBody>
          <a:bodyPr wrap="square">
            <a:spAutoFit/>
          </a:bodyPr>
          <a:lstStyle/>
          <a:p>
            <a:pPr lvl="0"/>
            <a:r>
              <a:rPr lang="en-GB" sz="1800" b="0" i="0" dirty="0">
                <a:solidFill>
                  <a:schemeClr val="bg1"/>
                </a:solidFill>
                <a:latin typeface="Univers LT Pro 45 Light" panose="020B0403020202020204" pitchFamily="34" charset="77"/>
              </a:rPr>
              <a:t>This flexible resource is intended to provide you with some easy to use, appropriate rights-related learning to share with your children, their families and your colleagues. </a:t>
            </a:r>
          </a:p>
          <a:p>
            <a:pPr lvl="0"/>
            <a:endParaRPr lang="en-GB" sz="1800" b="0" i="0" dirty="0">
              <a:solidFill>
                <a:schemeClr val="bg1"/>
              </a:solidFill>
              <a:latin typeface="Univers LT Pro 45 Light" panose="020B0403020202020204" pitchFamily="34" charset="77"/>
            </a:endParaRPr>
          </a:p>
          <a:p>
            <a:pPr lvl="0"/>
            <a:r>
              <a:rPr lang="en-GB" sz="1800" b="0" i="0" dirty="0">
                <a:solidFill>
                  <a:schemeClr val="bg1"/>
                </a:solidFill>
                <a:latin typeface="Univers LT Pro 45 Light" panose="020B0403020202020204" pitchFamily="34" charset="77"/>
              </a:rPr>
              <a:t>Please </a:t>
            </a:r>
            <a:r>
              <a:rPr lang="en-GB" sz="1800" b="1" i="0" dirty="0">
                <a:solidFill>
                  <a:srgbClr val="FFFF00"/>
                </a:solidFill>
                <a:latin typeface="Univers LT Pro 45 Light" panose="020B0403020202020204" pitchFamily="34" charset="77"/>
              </a:rPr>
              <a:t>edit out non-relevant slides </a:t>
            </a:r>
            <a:r>
              <a:rPr lang="en-GB" sz="1800" b="0" i="0" dirty="0">
                <a:solidFill>
                  <a:schemeClr val="bg1"/>
                </a:solidFill>
                <a:latin typeface="Univers LT Pro 45 Light" panose="020B0403020202020204" pitchFamily="34" charset="77"/>
              </a:rPr>
              <a:t>or tasks before sharing with students. Please check the content works for your learners and feel free to add any content that would make the material more relevant to your setting. </a:t>
            </a:r>
          </a:p>
          <a:p>
            <a:pPr lvl="0"/>
            <a:endParaRPr lang="en-GB" sz="1800" b="0" i="0" dirty="0">
              <a:solidFill>
                <a:schemeClr val="bg1"/>
              </a:solidFill>
              <a:latin typeface="Univers LT Pro 45 Light" panose="020B0403020202020204" pitchFamily="34" charset="77"/>
            </a:endParaRPr>
          </a:p>
          <a:p>
            <a:pPr lvl="0"/>
            <a:r>
              <a:rPr lang="en-GB" sz="1800" b="0" i="0" dirty="0">
                <a:solidFill>
                  <a:schemeClr val="bg1"/>
                </a:solidFill>
                <a:latin typeface="Univers LT Pro 45 Light" panose="020B0403020202020204" pitchFamily="34" charset="77"/>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4" name="Picture 3">
            <a:extLst>
              <a:ext uri="{FF2B5EF4-FFF2-40B4-BE49-F238E27FC236}">
                <a16:creationId xmlns:a16="http://schemas.microsoft.com/office/drawing/2014/main" id="{8E1183EF-194F-E8B1-1D6A-527B9858BB9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2158" t="2477"/>
          <a:stretch/>
        </p:blipFill>
        <p:spPr>
          <a:xfrm>
            <a:off x="-5355" y="-1"/>
            <a:ext cx="6101355" cy="6857999"/>
          </a:xfrm>
          <a:prstGeom prst="rect">
            <a:avLst/>
          </a:prstGeom>
        </p:spPr>
      </p:pic>
      <p:sp>
        <p:nvSpPr>
          <p:cNvPr id="7" name="TextBox 6">
            <a:extLst>
              <a:ext uri="{FF2B5EF4-FFF2-40B4-BE49-F238E27FC236}">
                <a16:creationId xmlns:a16="http://schemas.microsoft.com/office/drawing/2014/main" id="{6C0A3B74-C0FE-FCF1-CDF7-E8FEE1C5C825}"/>
              </a:ext>
            </a:extLst>
          </p:cNvPr>
          <p:cNvSpPr txBox="1"/>
          <p:nvPr userDrawn="1"/>
        </p:nvSpPr>
        <p:spPr>
          <a:xfrm rot="16200000">
            <a:off x="-524289" y="617420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UNICEF/Ölçere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27/04/2023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programmes/p088lp0x/episodes/downloads" TargetMode="External"/><Relationship Id="rId2" Type="http://schemas.openxmlformats.org/officeDocument/2006/relationships/hyperlink" Target="https://www.youtube.com/watch?v=VLAP-PYaJAY"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17.xml"/><Relationship Id="rId7" Type="http://schemas.openxmlformats.org/officeDocument/2006/relationships/image" Target="../media/image26.jpeg"/><Relationship Id="rId2" Type="http://schemas.openxmlformats.org/officeDocument/2006/relationships/video" Target="https://www.youtube.com/embed/-6E02hAvWHM?feature=oembed" TargetMode="External"/><Relationship Id="rId1" Type="http://schemas.openxmlformats.org/officeDocument/2006/relationships/video" Target="https://www.youtube.com/embed/nNkI6Y9q3_o?feature=oembed" TargetMode="External"/><Relationship Id="rId6" Type="http://schemas.openxmlformats.org/officeDocument/2006/relationships/hyperlink" Target="https://www.refugeecouncil.org.uk/information/refugee-asylum-facts/separated-children-facts/" TargetMode="External"/><Relationship Id="rId5" Type="http://schemas.openxmlformats.org/officeDocument/2006/relationships/hyperlink" Target="https://www.youtube.com/watch?v=nNkI6Y9q3_o" TargetMode="External"/><Relationship Id="rId4" Type="http://schemas.openxmlformats.org/officeDocument/2006/relationships/hyperlink" Target="https://youtu.be/-6E02hAvWH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arnardos.org.uk/foster/fostering-stories" TargetMode="External"/><Relationship Id="rId2" Type="http://schemas.openxmlformats.org/officeDocument/2006/relationships/slideLayout" Target="../slideLayouts/slideLayout16.xml"/><Relationship Id="rId1" Type="http://schemas.openxmlformats.org/officeDocument/2006/relationships/video" Target="https://player.vimeo.com/video/376826511?h=a4d33cac07&amp;app_id=122963" TargetMode="External"/><Relationship Id="rId6" Type="http://schemas.openxmlformats.org/officeDocument/2006/relationships/image" Target="../media/image28.jpeg"/><Relationship Id="rId5" Type="http://schemas.openxmlformats.org/officeDocument/2006/relationships/hyperlink" Target="https://foundlingmuseum.org.uk/our-story/history/" TargetMode="External"/><Relationship Id="rId4" Type="http://schemas.openxmlformats.org/officeDocument/2006/relationships/hyperlink" Target="https://vimeo.com/37682651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Usop3jIVaEE?feature=oembed" TargetMode="External"/><Relationship Id="rId5" Type="http://schemas.openxmlformats.org/officeDocument/2006/relationships/image" Target="../media/image14.jpeg"/><Relationship Id="rId4" Type="http://schemas.openxmlformats.org/officeDocument/2006/relationships/hyperlink" Target="https://youtu.be/6pM8W0HvUMQ"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4.xml"/><Relationship Id="rId7" Type="http://schemas.openxmlformats.org/officeDocument/2006/relationships/image" Target="../media/image23.jpeg"/><Relationship Id="rId2" Type="http://schemas.openxmlformats.org/officeDocument/2006/relationships/video" Target="https://www.youtube.com/embed/HMPzrlKOugM?feature=oembed" TargetMode="External"/><Relationship Id="rId1" Type="http://schemas.openxmlformats.org/officeDocument/2006/relationships/video" Target="https://www.youtube.com/embed/mHv7DttOfv0?feature=oembed" TargetMode="External"/><Relationship Id="rId6" Type="http://schemas.openxmlformats.org/officeDocument/2006/relationships/hyperlink" Target="https://www.youtube.com/watch?v=fxzRgrhJy9c" TargetMode="External"/><Relationship Id="rId5" Type="http://schemas.openxmlformats.org/officeDocument/2006/relationships/hyperlink" Target="https://www.youtube.com/watch?v=HMPzrlKOugM" TargetMode="External"/><Relationship Id="rId4" Type="http://schemas.openxmlformats.org/officeDocument/2006/relationships/hyperlink" Target="https://www.youtube.com/watch?v=mHv7DttOfv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88lp0x/episodes/downloads" TargetMode="External"/><Relationship Id="rId2" Type="http://schemas.openxmlformats.org/officeDocument/2006/relationships/slideLayout" Target="../slideLayouts/slideLayout15.xml"/><Relationship Id="rId1" Type="http://schemas.openxmlformats.org/officeDocument/2006/relationships/video" Target="https://www.youtube.com/embed/of8HFwepnZs?feature=oembed" TargetMode="External"/><Relationship Id="rId5" Type="http://schemas.openxmlformats.org/officeDocument/2006/relationships/image" Target="../media/image25.jpeg"/><Relationship Id="rId4" Type="http://schemas.openxmlformats.org/officeDocument/2006/relationships/hyperlink" Target="https://www.youtube.com/watch?v=of8HFwepnZ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newsround/54450636"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323439"/>
          </a:xfrm>
          <a:prstGeom prst="rect">
            <a:avLst/>
          </a:prstGeom>
          <a:noFill/>
        </p:spPr>
        <p:txBody>
          <a:bodyPr wrap="square" rtlCol="0">
            <a:spAutoFit/>
          </a:bodyPr>
          <a:lstStyle/>
          <a:p>
            <a:pPr algn="ctr"/>
            <a:r>
              <a:rPr lang="en-GB" sz="1600" b="0" i="0" dirty="0">
                <a:solidFill>
                  <a:srgbClr val="030303"/>
                </a:solidFill>
                <a:effectLst/>
                <a:latin typeface="Arial" panose="020B0604020202020204" pitchFamily="34" charset="0"/>
                <a:cs typeface="Arial" panose="020B0604020202020204" pitchFamily="34" charset="0"/>
              </a:rPr>
              <a:t>Read the text of Articles 9, 20, 21 and 25 – select five words or phrases which really stand out to you. Compare your list with others in your group then discuss how these four articles are connected. </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0369" y="4541029"/>
            <a:ext cx="5769802"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All children have the right to be cared for and kept safe. Some children need alternative care arrangements. </a:t>
            </a:r>
            <a:r>
              <a:rPr lang="en-GB" sz="1800" b="0" i="0" dirty="0">
                <a:solidFill>
                  <a:srgbClr val="000000"/>
                </a:solidFill>
                <a:effectLst/>
                <a:latin typeface="Arial" panose="020B0604020202020204" pitchFamily="34" charset="0"/>
                <a:cs typeface="Arial" panose="020B0604020202020204" pitchFamily="34" charset="0"/>
                <a:hlinkClick r:id="rId2"/>
              </a:rPr>
              <a:t>Watch this film</a:t>
            </a:r>
            <a:r>
              <a:rPr lang="en-GB" sz="1800" b="0" i="0" dirty="0">
                <a:solidFill>
                  <a:srgbClr val="000000"/>
                </a:solidFill>
                <a:effectLst/>
                <a:latin typeface="Arial" panose="020B0604020202020204" pitchFamily="34" charset="0"/>
                <a:cs typeface="Arial" panose="020B0604020202020204" pitchFamily="34" charset="0"/>
              </a:rPr>
              <a:t> from Barnardo's and listen to Abi’s diary as she explains how she felt moving into a new foster care home. How did this story make you feel? Talk about it in your class. Create a list of the qualities needed by foster carers.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5145"/>
            <a:ext cx="6858706" cy="1077218"/>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hlinkClick r:id="rId3"/>
              </a:rPr>
              <a:t>The Tracy Beaker Podcast </a:t>
            </a:r>
            <a:r>
              <a:rPr lang="en-GB" sz="1600" b="0" i="0" dirty="0">
                <a:solidFill>
                  <a:schemeClr val="bg1"/>
                </a:solidFill>
                <a:effectLst/>
                <a:latin typeface="Arial" panose="020B0604020202020204" pitchFamily="34" charset="0"/>
                <a:cs typeface="Arial" panose="020B0604020202020204" pitchFamily="34" charset="0"/>
              </a:rPr>
              <a:t>is an audio adaptation of the popular books by Jacqueline Wilson. Why not listen as a class and discuss why you think the books are so popular. Does your library have any other books where children are cared for by people who aren’t their birth parents?  </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938452" y="4643924"/>
            <a:ext cx="4781265"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Article 20 says that when a child is cared for away from their parents, their CULTURE, LANGUAGE AND RELIGION must still be respected. Discuss why this is important and look at what other rights connect to this.</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049928" y="2234074"/>
            <a:ext cx="4136571"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Learn about the amazing work of </a:t>
            </a:r>
            <a:r>
              <a:rPr lang="en-GB" sz="1600" b="0" i="0" dirty="0">
                <a:solidFill>
                  <a:srgbClr val="000000"/>
                </a:solidFill>
                <a:effectLst/>
                <a:latin typeface="Arial" panose="020B0604020202020204" pitchFamily="34" charset="0"/>
                <a:cs typeface="Arial" panose="020B0604020202020204" pitchFamily="34" charset="0"/>
                <a:hlinkClick r:id="rId4"/>
              </a:rPr>
              <a:t>UNICEF Blue Dot</a:t>
            </a:r>
            <a:r>
              <a:rPr lang="en-GB" sz="1600" b="0" i="0" dirty="0">
                <a:solidFill>
                  <a:srgbClr val="000000"/>
                </a:solidFill>
                <a:effectLst/>
                <a:latin typeface="Arial" panose="020B0604020202020204" pitchFamily="34" charset="0"/>
                <a:cs typeface="Arial" panose="020B0604020202020204" pitchFamily="34" charset="0"/>
              </a:rPr>
              <a:t> centres which provide a safe space for families and children on the move in emergencies. One of their roles is to look out for children who arrive alone so that they can protect them. Can you explain how the Blue Dot centres link to rights?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54391" y="4530959"/>
            <a:ext cx="6966192"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Imagine a new pupil is arriving in your school who has been separated from their parents. They do not know the local area and may be feeling anxious and worried. Put together a ‘Welcome pack’ of information detailing what there is to do in your local area, include practical details such as transport arrangements or information on support, groups or social activities they can join. </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528740" y="2234074"/>
            <a:ext cx="3648367"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hlinkClick r:id="rId5"/>
              </a:rPr>
              <a:t>Watch this CNN </a:t>
            </a:r>
            <a:r>
              <a:rPr lang="en-GB" sz="1800" b="0" i="0" dirty="0">
                <a:solidFill>
                  <a:schemeClr val="bg1"/>
                </a:solidFill>
                <a:effectLst/>
                <a:latin typeface="Arial" panose="020B0604020202020204" pitchFamily="34" charset="0"/>
                <a:cs typeface="Arial" panose="020B0604020202020204" pitchFamily="34" charset="0"/>
              </a:rPr>
              <a:t>report about young people who have been separated from their parents due to the conflict in Ukraine. Try to link the different parts of the story with their rights.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59058" y="4626415"/>
            <a:ext cx="3648304" cy="1246495"/>
          </a:xfrm>
          <a:prstGeom prst="rect">
            <a:avLst/>
          </a:prstGeom>
          <a:noFill/>
        </p:spPr>
        <p:txBody>
          <a:bodyPr wrap="square" rtlCol="0">
            <a:spAutoFit/>
          </a:bodyPr>
          <a:lstStyle/>
          <a:p>
            <a:pPr algn="ctr"/>
            <a:r>
              <a:rPr lang="en-GB" sz="1500" b="0" i="0" dirty="0">
                <a:effectLst/>
                <a:latin typeface="Arial" panose="020B0604020202020204" pitchFamily="34" charset="0"/>
                <a:cs typeface="Arial" panose="020B0604020202020204" pitchFamily="34" charset="0"/>
                <a:hlinkClick r:id="rId6"/>
              </a:rPr>
              <a:t>Read the Refugee Council’s facts </a:t>
            </a:r>
            <a:r>
              <a:rPr lang="en-GB" sz="1500" b="0" i="0" dirty="0">
                <a:effectLst/>
                <a:latin typeface="Arial" panose="020B0604020202020204" pitchFamily="34" charset="0"/>
                <a:cs typeface="Arial" panose="020B0604020202020204" pitchFamily="34" charset="0"/>
              </a:rPr>
              <a:t>about unaccompanied refugees. Does anything surprise you? What support do you think unaccompanied refugee children will need? </a:t>
            </a:r>
            <a:endParaRPr lang="en-GB" sz="1500" dirty="0">
              <a:latin typeface="Arial" panose="020B0604020202020204" pitchFamily="34" charset="0"/>
              <a:cs typeface="Arial" panose="020B0604020202020204" pitchFamily="34" charset="0"/>
            </a:endParaRPr>
          </a:p>
        </p:txBody>
      </p:sp>
      <p:pic>
        <p:nvPicPr>
          <p:cNvPr id="8" name="Online Media 7" title="'I try to not cry': Teen refugee copes with leaving parents in Ukraine">
            <a:hlinkClick r:id="" action="ppaction://media"/>
            <a:extLst>
              <a:ext uri="{FF2B5EF4-FFF2-40B4-BE49-F238E27FC236}">
                <a16:creationId xmlns:a16="http://schemas.microsoft.com/office/drawing/2014/main" id="{427A661D-774F-042E-91BB-767BFB3B41A6}"/>
              </a:ext>
            </a:extLst>
          </p:cNvPr>
          <p:cNvPicPr>
            <a:picLocks noRot="1" noChangeAspect="1"/>
          </p:cNvPicPr>
          <p:nvPr>
            <a:videoFile r:link="rId1"/>
          </p:nvPr>
        </p:nvPicPr>
        <p:blipFill>
          <a:blip r:embed="rId7"/>
          <a:stretch>
            <a:fillRect/>
          </a:stretch>
        </p:blipFill>
        <p:spPr>
          <a:xfrm>
            <a:off x="4191958" y="2286318"/>
            <a:ext cx="1732402" cy="978807"/>
          </a:xfrm>
          <a:prstGeom prst="rect">
            <a:avLst/>
          </a:prstGeom>
        </p:spPr>
      </p:pic>
      <p:pic>
        <p:nvPicPr>
          <p:cNvPr id="12" name="Online Media 11" title="Blue Dot Centres are helping children and families on the move">
            <a:hlinkClick r:id="" action="ppaction://media"/>
            <a:extLst>
              <a:ext uri="{FF2B5EF4-FFF2-40B4-BE49-F238E27FC236}">
                <a16:creationId xmlns:a16="http://schemas.microsoft.com/office/drawing/2014/main" id="{F61E7284-25D2-F0FA-FDCD-3FD3CF24DEE9}"/>
              </a:ext>
            </a:extLst>
          </p:cNvPr>
          <p:cNvPicPr>
            <a:picLocks noRot="1" noChangeAspect="1"/>
          </p:cNvPicPr>
          <p:nvPr>
            <a:videoFile r:link="rId2"/>
          </p:nvPr>
        </p:nvPicPr>
        <p:blipFill>
          <a:blip r:embed="rId8"/>
          <a:stretch>
            <a:fillRect/>
          </a:stretch>
        </p:blipFill>
        <p:spPr>
          <a:xfrm>
            <a:off x="10198845" y="2297584"/>
            <a:ext cx="1548692" cy="875011"/>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9957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524500" y="2137472"/>
            <a:ext cx="640851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99118" y="2388412"/>
            <a:ext cx="4455005" cy="1077218"/>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Imagine you are soon to see a parent who you have been separated from for a long time. Write a diary entry to express how you might be feeling.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1024188" y="4786555"/>
            <a:ext cx="6129087" cy="1200329"/>
          </a:xfrm>
          <a:prstGeom prst="rect">
            <a:avLst/>
          </a:prstGeom>
          <a:noFill/>
        </p:spPr>
        <p:txBody>
          <a:bodyPr wrap="square" rtlCol="0">
            <a:spAutoFit/>
          </a:bodyPr>
          <a:lstStyle/>
          <a:p>
            <a:pPr algn="ctr"/>
            <a:r>
              <a:rPr lang="en-GB" i="0" dirty="0">
                <a:solidFill>
                  <a:schemeClr val="bg1"/>
                </a:solidFill>
                <a:effectLst/>
                <a:latin typeface="Arial" panose="020B0604020202020204" pitchFamily="34" charset="0"/>
                <a:cs typeface="Arial" panose="020B0604020202020204" pitchFamily="34" charset="0"/>
              </a:rPr>
              <a:t>Foster carers do a very important job. </a:t>
            </a:r>
            <a:r>
              <a:rPr lang="en-GB" i="0" dirty="0">
                <a:solidFill>
                  <a:schemeClr val="bg1"/>
                </a:solidFill>
                <a:effectLst/>
                <a:latin typeface="Arial" panose="020B0604020202020204" pitchFamily="34" charset="0"/>
                <a:cs typeface="Arial" panose="020B0604020202020204" pitchFamily="34" charset="0"/>
                <a:hlinkClick r:id="rId3"/>
              </a:rPr>
              <a:t>Read about some foster carers </a:t>
            </a:r>
            <a:r>
              <a:rPr lang="en-GB" i="0" dirty="0">
                <a:solidFill>
                  <a:schemeClr val="bg1"/>
                </a:solidFill>
                <a:effectLst/>
                <a:latin typeface="Arial" panose="020B0604020202020204" pitchFamily="34" charset="0"/>
                <a:cs typeface="Arial" panose="020B0604020202020204" pitchFamily="34" charset="0"/>
              </a:rPr>
              <a:t>and then write a piece encouraging people to consider becoming a foster carer. Try to mention some rights.  </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752578" y="2190376"/>
            <a:ext cx="3322412"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Discuss reasons why children might not be able to live with their parents. </a:t>
            </a:r>
            <a:r>
              <a:rPr lang="en-GB" sz="1600" b="0" i="0" dirty="0">
                <a:solidFill>
                  <a:schemeClr val="bg1"/>
                </a:solidFill>
                <a:effectLst/>
                <a:latin typeface="Arial" panose="020B0604020202020204" pitchFamily="34" charset="0"/>
                <a:cs typeface="Arial" panose="020B0604020202020204" pitchFamily="34" charset="0"/>
                <a:hlinkClick r:id="rId4"/>
              </a:rPr>
              <a:t>Watch this video </a:t>
            </a:r>
            <a:r>
              <a:rPr lang="en-GB" sz="1600" b="0" i="0" dirty="0">
                <a:solidFill>
                  <a:schemeClr val="bg1"/>
                </a:solidFill>
                <a:effectLst/>
                <a:latin typeface="Arial" panose="020B0604020202020204" pitchFamily="34" charset="0"/>
                <a:cs typeface="Arial" panose="020B0604020202020204" pitchFamily="34" charset="0"/>
              </a:rPr>
              <a:t>about children who are separated from their parents. Why do you think it is important for young people to speak out about their experiences?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CC47CDD-ED01-6F48-E97A-7B47604EECF4}"/>
              </a:ext>
            </a:extLst>
          </p:cNvPr>
          <p:cNvSpPr txBox="1"/>
          <p:nvPr/>
        </p:nvSpPr>
        <p:spPr>
          <a:xfrm>
            <a:off x="7639050" y="4539535"/>
            <a:ext cx="3970112"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Find out about the history of </a:t>
            </a:r>
            <a:r>
              <a:rPr lang="en-GB" sz="1600" b="0" i="0" dirty="0">
                <a:solidFill>
                  <a:schemeClr val="bg1"/>
                </a:solidFill>
                <a:effectLst/>
                <a:latin typeface="Arial" panose="020B0604020202020204" pitchFamily="34" charset="0"/>
                <a:cs typeface="Arial" panose="020B0604020202020204" pitchFamily="34" charset="0"/>
                <a:hlinkClick r:id="rId5"/>
              </a:rPr>
              <a:t>The Foundling Museum</a:t>
            </a:r>
            <a:r>
              <a:rPr lang="en-GB" sz="1600" b="0" i="0" dirty="0">
                <a:solidFill>
                  <a:schemeClr val="bg1"/>
                </a:solidFill>
                <a:effectLst/>
                <a:latin typeface="Arial" panose="020B0604020202020204" pitchFamily="34" charset="0"/>
                <a:cs typeface="Arial" panose="020B0604020202020204" pitchFamily="34" charset="0"/>
              </a:rPr>
              <a:t> in London Think about how children who can’t live with their parents have been supported throughout history and how this has changed over time.   </a:t>
            </a:r>
            <a:endParaRPr lang="en-GB" sz="1400" dirty="0">
              <a:solidFill>
                <a:schemeClr val="bg1"/>
              </a:solidFill>
              <a:latin typeface="Arial" panose="020B0604020202020204" pitchFamily="34" charset="0"/>
              <a:cs typeface="Arial" panose="020B0604020202020204" pitchFamily="34" charset="0"/>
            </a:endParaRPr>
          </a:p>
        </p:txBody>
      </p:sp>
      <p:pic>
        <p:nvPicPr>
          <p:cNvPr id="14" name="Online Media 13" title="Keeping Families Together. 30 Years of UNCRC - Article 9">
            <a:hlinkClick r:id="" action="ppaction://media"/>
            <a:extLst>
              <a:ext uri="{FF2B5EF4-FFF2-40B4-BE49-F238E27FC236}">
                <a16:creationId xmlns:a16="http://schemas.microsoft.com/office/drawing/2014/main" id="{39D72778-4A1E-2DF8-CB28-0A03C3CA8CB0}"/>
              </a:ext>
            </a:extLst>
          </p:cNvPr>
          <p:cNvPicPr>
            <a:picLocks noRot="1" noChangeAspect="1"/>
          </p:cNvPicPr>
          <p:nvPr>
            <a:videoFile r:link="rId1"/>
          </p:nvPr>
        </p:nvPicPr>
        <p:blipFill>
          <a:blip r:embed="rId6"/>
          <a:stretch>
            <a:fillRect/>
          </a:stretch>
        </p:blipFill>
        <p:spPr>
          <a:xfrm>
            <a:off x="9240997" y="2360399"/>
            <a:ext cx="2368165" cy="1334177"/>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effectLst/>
                <a:latin typeface="Arial" panose="020B0604020202020204" pitchFamily="34" charset="0"/>
                <a:ea typeface="Arial" panose="020B0604020202020204" pitchFamily="34" charset="0"/>
                <a:cs typeface="Times New Roman" panose="02020603050405020304" pitchFamily="18" charset="0"/>
              </a:rPr>
              <a:t>Take some time and space to have a think….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059107"/>
            <a:ext cx="5437030" cy="3743324"/>
          </a:xfrm>
        </p:spPr>
        <p:txBody>
          <a:bodyPr>
            <a:norm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Who shows you that they care about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What feelings do you have when you know you are cared for?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How do you show care to other people in your life?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Why does care matter?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Can you show your appreciation to those who care for you?</a:t>
            </a:r>
            <a:endParaRPr lang="en-GB"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Articles 9, 20, 21 &amp; 25</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Exploring </a:t>
            </a:r>
            <a:r>
              <a:rPr lang="en-US">
                <a:latin typeface="Arial" panose="020B0604020202020204" pitchFamily="34" charset="0"/>
                <a:cs typeface="Arial" panose="020B0604020202020204" pitchFamily="34" charset="0"/>
              </a:rPr>
              <a:t>Article 9, 20, 21 &amp; 25 </a:t>
            </a:r>
          </a:p>
          <a:p>
            <a:pPr>
              <a:lnSpc>
                <a:spcPct val="150000"/>
              </a:lnSpc>
            </a:pPr>
            <a:r>
              <a:rPr lang="en-US">
                <a:solidFill>
                  <a:srgbClr val="00AEEF"/>
                </a:solidFill>
                <a:latin typeface="Arial" panose="020B0604020202020204" pitchFamily="34" charset="0"/>
                <a:cs typeface="Arial" panose="020B0604020202020204" pitchFamily="34" charset="0"/>
              </a:rPr>
              <a:t>Slide </a:t>
            </a:r>
            <a:r>
              <a:rPr lang="en-US" dirty="0">
                <a:solidFill>
                  <a:srgbClr val="00AEEF"/>
                </a:solidFill>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4293479" cy="699404"/>
          </a:xfrm>
        </p:spPr>
        <p:txBody>
          <a:bodyPr/>
          <a:lstStyle/>
          <a:p>
            <a:r>
              <a:rPr lang="en-US" sz="2000" dirty="0">
                <a:latin typeface="Arial Black" panose="020B0A04020102020204" pitchFamily="34" charset="0"/>
              </a:rPr>
              <a:t>INTRODUCING CARE AND ADOPTION</a:t>
            </a:r>
            <a:r>
              <a:rPr lang="en-GB" sz="1800" b="1" dirty="0">
                <a:effectLst/>
                <a:latin typeface="Arial" panose="020B0604020202020204" pitchFamily="34" charset="0"/>
                <a:ea typeface="Arial" panose="020B0604020202020204" pitchFamily="34" charset="0"/>
              </a:rPr>
              <a:t> </a:t>
            </a:r>
            <a:endParaRPr lang="en-US" sz="2000" dirty="0">
              <a:latin typeface="Arial Black" panose="020B0A04020102020204" pitchFamily="34" charset="0"/>
            </a:endParaRP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708932"/>
            <a:ext cx="5305425" cy="259486"/>
          </a:xfrm>
        </p:spPr>
        <p:txBody>
          <a:bodyPr/>
          <a:lstStyle/>
          <a:p>
            <a:r>
              <a:rPr lang="en-US" dirty="0">
                <a:latin typeface="Arial Black" panose="020B0A04020102020204" pitchFamily="34" charset="0"/>
              </a:rPr>
              <a:t>Care and Adoption</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1178576"/>
            <a:ext cx="5148399" cy="2568966"/>
          </a:xfrm>
        </p:spPr>
        <p:txBody>
          <a:bodyPr>
            <a:noAutofit/>
          </a:bodyPr>
          <a:lstStyle/>
          <a:p>
            <a:pPr algn="l" rtl="0" fontAlgn="base"/>
            <a:r>
              <a:rPr lang="en-GB" sz="1600" b="1" i="0" dirty="0">
                <a:solidFill>
                  <a:srgbClr val="FFFF00"/>
                </a:solidFill>
                <a:effectLst/>
                <a:latin typeface="Arial" panose="020B0604020202020204" pitchFamily="34" charset="0"/>
                <a:cs typeface="Arial" panose="020B0604020202020204" pitchFamily="34" charset="0"/>
              </a:rPr>
              <a:t>There are many different reasons why children might not be looked after by their parents. </a:t>
            </a:r>
          </a:p>
          <a:p>
            <a:pPr algn="l" rtl="0" fontAlgn="base"/>
            <a:r>
              <a:rPr lang="en-GB" sz="1600" i="0" dirty="0">
                <a:effectLst/>
                <a:latin typeface="Arial" panose="020B0604020202020204" pitchFamily="34" charset="0"/>
                <a:cs typeface="Arial" panose="020B0604020202020204" pitchFamily="34" charset="0"/>
              </a:rPr>
              <a:t>And in these circumstances several articles of the Convention can help guide everyone to ensure that the chil</a:t>
            </a:r>
            <a:r>
              <a:rPr lang="en-GB" sz="1600" dirty="0">
                <a:latin typeface="Arial" panose="020B0604020202020204" pitchFamily="34" charset="0"/>
                <a:cs typeface="Arial" panose="020B0604020202020204" pitchFamily="34" charset="0"/>
              </a:rPr>
              <a:t>d or young person’s best interests remain central to the decisions taken.</a:t>
            </a:r>
          </a:p>
          <a:p>
            <a:pPr algn="l" rtl="0" fontAlgn="base"/>
            <a:r>
              <a:rPr lang="en-GB" sz="1600" i="0" dirty="0">
                <a:effectLst/>
                <a:latin typeface="Arial" panose="020B0604020202020204" pitchFamily="34" charset="0"/>
                <a:cs typeface="Arial" panose="020B0604020202020204" pitchFamily="34" charset="0"/>
              </a:rPr>
              <a:t>In this pack we link four articles</a:t>
            </a:r>
            <a:r>
              <a:rPr lang="en-GB" sz="1600" dirty="0">
                <a:latin typeface="Arial" panose="020B0604020202020204" pitchFamily="34" charset="0"/>
                <a:cs typeface="Arial" panose="020B0604020202020204" pitchFamily="34" charset="0"/>
              </a:rPr>
              <a:t> which closely relate to a child's situation when a decision is made that results in them being cared for by people other than their parents.  However, there are many other articles that could apply. </a:t>
            </a:r>
          </a:p>
          <a:p>
            <a:pPr algn="l" rtl="0" fontAlgn="base"/>
            <a:r>
              <a:rPr lang="en-GB" sz="1600" i="0" dirty="0">
                <a:effectLst/>
                <a:latin typeface="Arial" panose="020B0604020202020204" pitchFamily="34" charset="0"/>
                <a:cs typeface="Arial" panose="020B0604020202020204" pitchFamily="34" charset="0"/>
              </a:rPr>
              <a:t>We understand that this topic can be difficult for young people with experience of adoption and the care system, so please do take into account the situation of your learners before you proceed with activities from this pack. </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Helen Trivers, RRSA Senior Professional Adviser, </a:t>
            </a:r>
            <a:r>
              <a:rPr lang="en-GB" sz="1600" dirty="0">
                <a:latin typeface="Arial" panose="020B0604020202020204" pitchFamily="34" charset="0"/>
                <a:cs typeface="Arial" panose="020B0604020202020204" pitchFamily="34" charset="0"/>
              </a:rPr>
              <a:t>introduces Care and Adoption</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Care And Adoption">
            <a:hlinkClick r:id="" action="ppaction://media"/>
            <a:extLst>
              <a:ext uri="{FF2B5EF4-FFF2-40B4-BE49-F238E27FC236}">
                <a16:creationId xmlns:a16="http://schemas.microsoft.com/office/drawing/2014/main" id="{67846757-1BF4-6668-AB3A-9A27C700080C}"/>
              </a:ext>
            </a:extLst>
          </p:cNvPr>
          <p:cNvPicPr>
            <a:picLocks noRot="1" noChangeAspect="1"/>
          </p:cNvPicPr>
          <p:nvPr>
            <a:videoFile r:link="rId1"/>
          </p:nvPr>
        </p:nvPicPr>
        <p:blipFill>
          <a:blip r:embed="rId5"/>
          <a:stretch>
            <a:fillRect/>
          </a:stretch>
        </p:blipFill>
        <p:spPr>
          <a:xfrm>
            <a:off x="790028" y="2637877"/>
            <a:ext cx="4297538" cy="2428109"/>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DDF95C-0488-589C-9E35-926F122AC576}"/>
              </a:ext>
            </a:extLst>
          </p:cNvPr>
          <p:cNvSpPr>
            <a:spLocks noGrp="1"/>
          </p:cNvSpPr>
          <p:nvPr>
            <p:ph type="body" sz="quarter" idx="14"/>
          </p:nvPr>
        </p:nvSpPr>
        <p:spPr>
          <a:xfrm>
            <a:off x="528741" y="261836"/>
            <a:ext cx="5567259" cy="826735"/>
          </a:xfrm>
        </p:spPr>
        <p:txBody>
          <a:bodyPr/>
          <a:lstStyle/>
          <a:p>
            <a:r>
              <a:rPr lang="en-GB" dirty="0"/>
              <a:t>LINKED ARTICLES</a:t>
            </a:r>
          </a:p>
        </p:txBody>
      </p:sp>
      <p:sp>
        <p:nvSpPr>
          <p:cNvPr id="7" name="Text Placeholder 6">
            <a:extLst>
              <a:ext uri="{FF2B5EF4-FFF2-40B4-BE49-F238E27FC236}">
                <a16:creationId xmlns:a16="http://schemas.microsoft.com/office/drawing/2014/main" id="{34499D6C-43F7-1C83-925A-BD70E627DC4E}"/>
              </a:ext>
            </a:extLst>
          </p:cNvPr>
          <p:cNvSpPr>
            <a:spLocks noGrp="1"/>
          </p:cNvSpPr>
          <p:nvPr>
            <p:ph type="body" sz="quarter" idx="23"/>
          </p:nvPr>
        </p:nvSpPr>
        <p:spPr>
          <a:xfrm>
            <a:off x="528741" y="1570944"/>
            <a:ext cx="7026048" cy="4209369"/>
          </a:xfrm>
        </p:spPr>
        <p:txBody>
          <a:bodyPr>
            <a:normAutofit fontScale="85000" lnSpcReduction="10000"/>
          </a:bodyPr>
          <a:lstStyle/>
          <a:p>
            <a:pPr lvl="0">
              <a:lnSpc>
                <a:spcPct val="107000"/>
              </a:lnSpc>
            </a:pPr>
            <a:r>
              <a:rPr lang="en-GB" sz="1800" b="1" dirty="0">
                <a:solidFill>
                  <a:srgbClr val="FFFF00"/>
                </a:solidFill>
                <a:effectLst/>
                <a:latin typeface="Arial" panose="020B0604020202020204" pitchFamily="34" charset="0"/>
                <a:ea typeface="Arial" panose="020B0604020202020204" pitchFamily="34" charset="0"/>
                <a:cs typeface="Times New Roman" panose="02020603050405020304" pitchFamily="18" charset="0"/>
              </a:rPr>
              <a:t>Article 9 (separation from parents) </a:t>
            </a:r>
            <a:r>
              <a:rPr lang="en-GB" sz="1800" dirty="0">
                <a:effectLst/>
                <a:latin typeface="Arial" panose="020B0604020202020204" pitchFamily="34" charset="0"/>
                <a:ea typeface="Arial" panose="020B0604020202020204" pitchFamily="34" charset="0"/>
                <a:cs typeface="Times New Roman" panose="02020603050405020304" pitchFamily="18" charset="0"/>
              </a:rPr>
              <a:t>Children must not be separated from their parents against their will unless it is in their best interests (for example, if a parent is hurting or neglecting a child). Children whose parents have separated have the right to stay in contact with both parents, unless this could cause them harm.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800" b="1" dirty="0">
                <a:solidFill>
                  <a:srgbClr val="FFFF00"/>
                </a:solidFill>
                <a:effectLst/>
                <a:latin typeface="Arial" panose="020B0604020202020204" pitchFamily="34" charset="0"/>
                <a:ea typeface="Arial" panose="020B0604020202020204" pitchFamily="34" charset="0"/>
                <a:cs typeface="Times New Roman" panose="02020603050405020304" pitchFamily="18" charset="0"/>
              </a:rPr>
              <a:t>Article 20 (children unable to live with their family) </a:t>
            </a:r>
            <a:r>
              <a:rPr lang="en-GB" sz="1800" dirty="0">
                <a:effectLst/>
                <a:latin typeface="Arial" panose="020B0604020202020204" pitchFamily="34" charset="0"/>
                <a:ea typeface="Arial" panose="020B0604020202020204" pitchFamily="34" charset="0"/>
                <a:cs typeface="Times New Roman" panose="02020603050405020304" pitchFamily="18" charset="0"/>
              </a:rPr>
              <a:t>If a child cannot be looked after by their immediate family, the government must give them special protection and assistance. This includes making sure the child is provided with alternative care that is continuous and respects the child’s culture, language and religion.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GB" sz="1800" b="1"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Article 21 (adoption) </a:t>
            </a:r>
            <a:r>
              <a:rPr lang="en-GB" sz="1800" dirty="0">
                <a:effectLst/>
                <a:latin typeface="Arial" panose="020B0604020202020204" pitchFamily="34" charset="0"/>
                <a:ea typeface="Calibri" panose="020F0502020204030204" pitchFamily="34" charset="0"/>
                <a:cs typeface="Times New Roman" panose="02020603050405020304" pitchFamily="18" charset="0"/>
              </a:rPr>
              <a:t>Governments must oversee the process of adoption to make sure it is safe, lawful and that it prioritises children’s best interests. Children should only be adopted outside of their country if they cannot be placed with a family in their own country.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800" b="1" dirty="0">
                <a:solidFill>
                  <a:srgbClr val="FFFF00"/>
                </a:solidFill>
                <a:effectLst/>
                <a:latin typeface="Arial" panose="020B0604020202020204" pitchFamily="34" charset="0"/>
                <a:ea typeface="Arial" panose="020B0604020202020204" pitchFamily="34" charset="0"/>
                <a:cs typeface="Times New Roman" panose="02020603050405020304" pitchFamily="18" charset="0"/>
              </a:rPr>
              <a:t>Article 25 (review of treatment in care)</a:t>
            </a:r>
            <a:r>
              <a:rPr lang="en-GB" sz="1800" dirty="0">
                <a:effectLst/>
                <a:latin typeface="Arial" panose="020B0604020202020204" pitchFamily="34" charset="0"/>
                <a:ea typeface="Arial" panose="020B0604020202020204" pitchFamily="34" charset="0"/>
                <a:cs typeface="Times New Roman" panose="02020603050405020304" pitchFamily="18" charset="0"/>
              </a:rPr>
              <a:t> If a child has been placed away from home for the purpose of care or protection (for example, with a foster family or in hospital), they have the right to a regular review of their treatment, the way they are cared for and their wider circumstances.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8" name="Graphic 7">
            <a:extLst>
              <a:ext uri="{FF2B5EF4-FFF2-40B4-BE49-F238E27FC236}">
                <a16:creationId xmlns:a16="http://schemas.microsoft.com/office/drawing/2014/main" id="{7EFD17B9-6386-9B29-A077-CE13380008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2846" y="1667242"/>
            <a:ext cx="1693577" cy="2258103"/>
          </a:xfrm>
          <a:prstGeom prst="rect">
            <a:avLst/>
          </a:prstGeom>
        </p:spPr>
      </p:pic>
      <p:pic>
        <p:nvPicPr>
          <p:cNvPr id="9" name="Graphic 8">
            <a:extLst>
              <a:ext uri="{FF2B5EF4-FFF2-40B4-BE49-F238E27FC236}">
                <a16:creationId xmlns:a16="http://schemas.microsoft.com/office/drawing/2014/main" id="{87CA9042-E874-B103-B56A-00AF3C5D48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93086" y="1666923"/>
            <a:ext cx="1693577" cy="2258103"/>
          </a:xfrm>
          <a:prstGeom prst="rect">
            <a:avLst/>
          </a:prstGeom>
        </p:spPr>
      </p:pic>
      <p:pic>
        <p:nvPicPr>
          <p:cNvPr id="10" name="Graphic 9">
            <a:extLst>
              <a:ext uri="{FF2B5EF4-FFF2-40B4-BE49-F238E27FC236}">
                <a16:creationId xmlns:a16="http://schemas.microsoft.com/office/drawing/2014/main" id="{6612E3F4-83C8-B388-C4EF-FAE7C33C54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845" y="4230644"/>
            <a:ext cx="1693577" cy="2258103"/>
          </a:xfrm>
          <a:prstGeom prst="rect">
            <a:avLst/>
          </a:prstGeom>
        </p:spPr>
      </p:pic>
      <p:pic>
        <p:nvPicPr>
          <p:cNvPr id="11" name="Graphic 10">
            <a:extLst>
              <a:ext uri="{FF2B5EF4-FFF2-40B4-BE49-F238E27FC236}">
                <a16:creationId xmlns:a16="http://schemas.microsoft.com/office/drawing/2014/main" id="{46793D21-A405-797B-9D25-02C24310E0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93086" y="4225818"/>
            <a:ext cx="1693577" cy="2258103"/>
          </a:xfrm>
          <a:prstGeom prst="rect">
            <a:avLst/>
          </a:prstGeom>
        </p:spPr>
      </p:pic>
    </p:spTree>
    <p:extLst>
      <p:ext uri="{BB962C8B-B14F-4D97-AF65-F5344CB8AC3E}">
        <p14:creationId xmlns:p14="http://schemas.microsoft.com/office/powerpoint/2010/main" val="10305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303582"/>
            <a:ext cx="4491227" cy="1308802"/>
          </a:xfrm>
        </p:spPr>
        <p:txBody>
          <a:bodyPr/>
          <a:lstStyle/>
          <a:p>
            <a:r>
              <a:rPr lang="en-US" sz="2800" dirty="0">
                <a:latin typeface="Arial Black" panose="020B0A04020102020204" pitchFamily="34" charset="0"/>
              </a:rPr>
              <a:t>EXPLORING ARTICLES 9, 20, 21 &amp; 25</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4340579"/>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vert="horz" lIns="0" tIns="45720" rIns="91440" bIns="45720" rtlCol="0" anchor="t">
            <a:normAutofit/>
          </a:bodyPr>
          <a:lstStyle/>
          <a:p>
            <a:r>
              <a:rPr lang="en-GB" sz="1800" b="1" dirty="0">
                <a:solidFill>
                  <a:srgbClr val="00AEEF"/>
                </a:solidFill>
                <a:effectLst/>
                <a:latin typeface="Arial"/>
                <a:ea typeface="Arial" panose="020B0604020202020204" pitchFamily="34" charset="0"/>
                <a:cs typeface="Times New Roman"/>
              </a:rPr>
              <a:t>Why might it not sometimes be possible for children to live with their parents?</a:t>
            </a:r>
            <a:endParaRPr lang="en-GB" sz="1800" dirty="0">
              <a:solidFill>
                <a:srgbClr val="00AEEF"/>
              </a:solidFill>
              <a:effectLst/>
              <a:latin typeface="Arial"/>
              <a:ea typeface="Calibri" panose="020F0502020204030204" pitchFamily="34" charset="0"/>
              <a:cs typeface="Times New Roman"/>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267085"/>
            <a:ext cx="8375774" cy="921003"/>
          </a:xfrm>
        </p:spPr>
        <p:txBody>
          <a:bodyPr/>
          <a:lstStyle/>
          <a:p>
            <a:r>
              <a:rPr lang="en-US" sz="2800" dirty="0">
                <a:latin typeface="Arial Black" panose="020B0A04020102020204" pitchFamily="34" charset="0"/>
              </a:rPr>
              <a:t>EXPLORING ARTICLES 9, 20, 21 &amp; 25</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250751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Parents may be unwell and unable to care for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Parents may not be able to keep their children safe.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Parents may not be able to provide everything a child needs to be the best they can be.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Family situations may change, for example there may be a crisis.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Parents may live separately, even in different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The child may need long term treatment or care.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Parents may be in prison.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Disasters or emergencies may cause a child to be separated from their family.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64541" y="2335172"/>
            <a:ext cx="4468761"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‘All About Me’ Draw a picture of yourself with the people who look after you. You might like to add details about who they are. Share your drawing and talk about it with a classmate.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13107" y="2215957"/>
            <a:ext cx="4414064"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Not all children live in the same kinds of families, there are families of many different types. Read the book Every Family Is Different by Maureen </a:t>
            </a:r>
            <a:r>
              <a:rPr lang="en-GB" b="0" i="0" dirty="0" err="1">
                <a:solidFill>
                  <a:srgbClr val="000000"/>
                </a:solidFill>
                <a:effectLst/>
                <a:latin typeface="Arial" panose="020B0604020202020204" pitchFamily="34" charset="0"/>
                <a:cs typeface="Arial" panose="020B0604020202020204" pitchFamily="34" charset="0"/>
              </a:rPr>
              <a:t>Eppen</a:t>
            </a:r>
            <a:r>
              <a:rPr lang="en-GB" b="0" i="0" dirty="0">
                <a:solidFill>
                  <a:srgbClr val="000000"/>
                </a:solidFill>
                <a:effectLst/>
                <a:latin typeface="Arial" panose="020B0604020202020204" pitchFamily="34" charset="0"/>
                <a:cs typeface="Arial" panose="020B0604020202020204" pitchFamily="34" charset="0"/>
              </a:rPr>
              <a:t> or watch </a:t>
            </a:r>
            <a:r>
              <a:rPr lang="en-GB" b="0" i="0" dirty="0">
                <a:solidFill>
                  <a:srgbClr val="000000"/>
                </a:solidFill>
                <a:effectLst/>
                <a:latin typeface="Arial" panose="020B0604020202020204" pitchFamily="34" charset="0"/>
                <a:cs typeface="Arial" panose="020B0604020202020204" pitchFamily="34" charset="0"/>
                <a:hlinkClick r:id="rId4"/>
              </a:rPr>
              <a:t>this clip</a:t>
            </a:r>
            <a:r>
              <a:rPr lang="en-GB" b="0" i="0" dirty="0">
                <a:solidFill>
                  <a:srgbClr val="000000"/>
                </a:solidFill>
                <a:effectLst/>
                <a:latin typeface="Arial" panose="020B0604020202020204" pitchFamily="34" charset="0"/>
                <a:cs typeface="Arial" panose="020B0604020202020204" pitchFamily="34" charset="0"/>
              </a:rPr>
              <a:t> and discuss the different types of families you come across. What do you think they all have in common?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528741" y="4549676"/>
            <a:ext cx="4315402" cy="1923604"/>
          </a:xfrm>
          <a:prstGeom prst="rect">
            <a:avLst/>
          </a:prstGeom>
          <a:noFill/>
        </p:spPr>
        <p:txBody>
          <a:bodyPr wrap="square" rtlCol="0">
            <a:spAutoFit/>
          </a:bodyPr>
          <a:lstStyle/>
          <a:p>
            <a:pPr algn="ctr"/>
            <a:r>
              <a:rPr lang="en-GB" sz="1700" b="0" i="0" dirty="0">
                <a:solidFill>
                  <a:srgbClr val="000000"/>
                </a:solidFill>
                <a:effectLst/>
                <a:latin typeface="Arial" panose="020B0604020202020204" pitchFamily="34" charset="0"/>
                <a:cs typeface="Arial" panose="020B0604020202020204" pitchFamily="34" charset="0"/>
              </a:rPr>
              <a:t>Read The Blanket Bears by Samuel Langley-Swain about little bears who are being cared for by foster carers. What did their foster carers do to make the little bears feel safe and welcome? How were the bears involved in choosing their forever family? You can also watch </a:t>
            </a:r>
            <a:r>
              <a:rPr lang="en-GB" sz="1700" b="0" i="0" dirty="0">
                <a:solidFill>
                  <a:srgbClr val="000000"/>
                </a:solidFill>
                <a:effectLst/>
                <a:latin typeface="Arial" panose="020B0604020202020204" pitchFamily="34" charset="0"/>
                <a:cs typeface="Arial" panose="020B0604020202020204" pitchFamily="34" charset="0"/>
                <a:hlinkClick r:id="rId5"/>
              </a:rPr>
              <a:t>this video</a:t>
            </a:r>
            <a:r>
              <a:rPr lang="en-GB" sz="1700" b="0" i="0" dirty="0">
                <a:solidFill>
                  <a:srgbClr val="000000"/>
                </a:solidFill>
                <a:effectLst/>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562724" y="4464899"/>
            <a:ext cx="5370288" cy="2169825"/>
          </a:xfrm>
          <a:prstGeom prst="rect">
            <a:avLst/>
          </a:prstGeom>
          <a:noFill/>
        </p:spPr>
        <p:txBody>
          <a:bodyPr wrap="square" rtlCol="0">
            <a:spAutoFit/>
          </a:bodyPr>
          <a:lstStyle/>
          <a:p>
            <a:pPr algn="ctr"/>
            <a:r>
              <a:rPr lang="en-GB" sz="1500" b="0" i="0" dirty="0">
                <a:solidFill>
                  <a:schemeClr val="bg1"/>
                </a:solidFill>
                <a:effectLst/>
                <a:latin typeface="Arial" panose="020B0604020202020204" pitchFamily="34" charset="0"/>
                <a:cs typeface="Arial" panose="020B0604020202020204" pitchFamily="34" charset="0"/>
              </a:rPr>
              <a:t>All children have the right to be cared for and kept safe. Some children can’t stay at home and need to </a:t>
            </a:r>
            <a:r>
              <a:rPr lang="en-GB" sz="1500" dirty="0">
                <a:solidFill>
                  <a:schemeClr val="bg1"/>
                </a:solidFill>
                <a:latin typeface="Arial" panose="020B0604020202020204" pitchFamily="34" charset="0"/>
                <a:cs typeface="Arial" panose="020B0604020202020204" pitchFamily="34" charset="0"/>
              </a:rPr>
              <a:t>be </a:t>
            </a:r>
            <a:r>
              <a:rPr lang="en-GB" sz="1500" b="0" i="0" dirty="0">
                <a:solidFill>
                  <a:schemeClr val="bg1"/>
                </a:solidFill>
                <a:effectLst/>
                <a:latin typeface="Arial" panose="020B0604020202020204" pitchFamily="34" charset="0"/>
                <a:cs typeface="Arial" panose="020B0604020202020204" pitchFamily="34" charset="0"/>
              </a:rPr>
              <a:t>cared for elsewhere - with another family member, or in foster care. Foster carers are trained in offering support and care to children in need. Have you ever heard of foster care? </a:t>
            </a:r>
          </a:p>
          <a:p>
            <a:pPr algn="ctr"/>
            <a:r>
              <a:rPr lang="en-GB" sz="1500" b="0" i="0" dirty="0">
                <a:solidFill>
                  <a:schemeClr val="bg1"/>
                </a:solidFill>
                <a:effectLst/>
                <a:latin typeface="Arial" panose="020B0604020202020204" pitchFamily="34" charset="0"/>
                <a:cs typeface="Arial" panose="020B0604020202020204" pitchFamily="34" charset="0"/>
              </a:rPr>
              <a:t>Talk about it in your class, and then </a:t>
            </a:r>
            <a:r>
              <a:rPr lang="en-GB" sz="1500" b="0" i="0" dirty="0">
                <a:solidFill>
                  <a:schemeClr val="bg1"/>
                </a:solidFill>
                <a:effectLst/>
                <a:latin typeface="Arial" panose="020B0604020202020204" pitchFamily="34" charset="0"/>
                <a:cs typeface="Arial" panose="020B0604020202020204" pitchFamily="34" charset="0"/>
                <a:hlinkClick r:id="rId6"/>
              </a:rPr>
              <a:t>watch this video</a:t>
            </a:r>
            <a:r>
              <a:rPr lang="en-GB" sz="1500" b="0" i="0" dirty="0">
                <a:solidFill>
                  <a:schemeClr val="bg1"/>
                </a:solidFill>
                <a:effectLst/>
                <a:latin typeface="Arial" panose="020B0604020202020204" pitchFamily="34" charset="0"/>
                <a:cs typeface="Arial" panose="020B0604020202020204" pitchFamily="34" charset="0"/>
              </a:rPr>
              <a:t> and listen to James’ story. How did this story make you feel? Discuss in class. How would you support James if he moved to your school?  </a:t>
            </a:r>
            <a:endParaRPr lang="en-GB" sz="1500" dirty="0">
              <a:solidFill>
                <a:schemeClr val="bg1"/>
              </a:solidFill>
              <a:latin typeface="Arial" panose="020B0604020202020204" pitchFamily="34" charset="0"/>
              <a:cs typeface="Arial" panose="020B0604020202020204" pitchFamily="34" charset="0"/>
            </a:endParaRPr>
          </a:p>
        </p:txBody>
      </p:sp>
      <p:pic>
        <p:nvPicPr>
          <p:cNvPr id="9" name="Online Media 8" title="Stephen Fry reading Every Family Is Different by Maureen Eppen">
            <a:hlinkClick r:id="" action="ppaction://media"/>
            <a:extLst>
              <a:ext uri="{FF2B5EF4-FFF2-40B4-BE49-F238E27FC236}">
                <a16:creationId xmlns:a16="http://schemas.microsoft.com/office/drawing/2014/main" id="{D97C4DE6-F540-03BD-626C-40AD5DC797C6}"/>
              </a:ext>
            </a:extLst>
          </p:cNvPr>
          <p:cNvPicPr>
            <a:picLocks noRot="1" noChangeAspect="1"/>
          </p:cNvPicPr>
          <p:nvPr>
            <a:videoFile r:link="rId1"/>
          </p:nvPr>
        </p:nvPicPr>
        <p:blipFill>
          <a:blip r:embed="rId7"/>
          <a:stretch>
            <a:fillRect/>
          </a:stretch>
        </p:blipFill>
        <p:spPr>
          <a:xfrm>
            <a:off x="5127171" y="2307400"/>
            <a:ext cx="1655335" cy="935264"/>
          </a:xfrm>
          <a:prstGeom prst="rect">
            <a:avLst/>
          </a:prstGeom>
        </p:spPr>
      </p:pic>
      <p:pic>
        <p:nvPicPr>
          <p:cNvPr id="14" name="Online Media 13" title="Story Time: The Blanket Bears">
            <a:hlinkClick r:id="" action="ppaction://media"/>
            <a:extLst>
              <a:ext uri="{FF2B5EF4-FFF2-40B4-BE49-F238E27FC236}">
                <a16:creationId xmlns:a16="http://schemas.microsoft.com/office/drawing/2014/main" id="{97757E92-336A-DCC9-B5C7-2DF4C944910D}"/>
              </a:ext>
            </a:extLst>
          </p:cNvPr>
          <p:cNvPicPr>
            <a:picLocks noRot="1" noChangeAspect="1"/>
          </p:cNvPicPr>
          <p:nvPr>
            <a:videoFile r:link="rId2"/>
          </p:nvPr>
        </p:nvPicPr>
        <p:blipFill>
          <a:blip r:embed="rId8"/>
          <a:stretch>
            <a:fillRect/>
          </a:stretch>
        </p:blipFill>
        <p:spPr>
          <a:xfrm>
            <a:off x="4844143" y="4563155"/>
            <a:ext cx="1543657" cy="872166"/>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73284" y="4675873"/>
            <a:ext cx="6135447"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hlinkClick r:id="rId3"/>
              </a:rPr>
              <a:t>The Tracy Beaker Podcast </a:t>
            </a:r>
            <a:r>
              <a:rPr lang="en-GB" b="0" i="0" dirty="0">
                <a:solidFill>
                  <a:schemeClr val="bg1"/>
                </a:solidFill>
                <a:effectLst/>
                <a:latin typeface="Arial" panose="020B0604020202020204" pitchFamily="34" charset="0"/>
                <a:cs typeface="Arial" panose="020B0604020202020204" pitchFamily="34" charset="0"/>
              </a:rPr>
              <a:t>is an audio adaptation of the popular books by Jacqueline Wilson. Why not listen as a class and discuss why the books are so popular. Does your library have any other books about children who don’t live with their parents?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602165"/>
            <a:ext cx="4442291" cy="132343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Article 20 says that when a child is cared for away from their parents, their CULTURE, LANGUAGE AND RELIGION must still be respected. Discuss why this is important and look at what other rights connect to this. </a:t>
            </a:r>
            <a:endParaRPr lang="en-GB" sz="14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038726" y="2202188"/>
            <a:ext cx="4203246" cy="2092881"/>
          </a:xfrm>
          <a:prstGeom prst="rect">
            <a:avLst/>
          </a:prstGeom>
          <a:noFill/>
        </p:spPr>
        <p:txBody>
          <a:bodyPr wrap="square" lIns="91440" tIns="45720" rIns="91440" bIns="45720" rtlCol="0" anchor="t">
            <a:spAutoFit/>
          </a:bodyPr>
          <a:lstStyle/>
          <a:p>
            <a:pPr algn="ctr"/>
            <a:r>
              <a:rPr lang="en-GB" sz="1600" b="0" i="0" dirty="0">
                <a:solidFill>
                  <a:srgbClr val="000000"/>
                </a:solidFill>
                <a:effectLst/>
                <a:latin typeface="Arial"/>
                <a:cs typeface="Arial"/>
              </a:rPr>
              <a:t>Sometimes children are separated from their parents because of conflict and require additional support. Learn about the amazing work of </a:t>
            </a:r>
            <a:r>
              <a:rPr lang="en-GB" sz="1600" b="0" i="0" dirty="0">
                <a:solidFill>
                  <a:srgbClr val="000000"/>
                </a:solidFill>
                <a:effectLst/>
                <a:latin typeface="Arial"/>
                <a:cs typeface="Arial"/>
                <a:hlinkClick r:id="rId4"/>
              </a:rPr>
              <a:t>UNICEF Blue Dot centres</a:t>
            </a:r>
            <a:r>
              <a:rPr lang="en-GB" sz="1600" b="0" i="0" dirty="0">
                <a:solidFill>
                  <a:srgbClr val="000000"/>
                </a:solidFill>
                <a:effectLst/>
                <a:latin typeface="Arial"/>
                <a:cs typeface="Arial"/>
              </a:rPr>
              <a:t>. Draw a picture or write about their work so other people can find out about the centres. Can you explain how the Blue Dot centres link to rights?  </a:t>
            </a:r>
            <a:r>
              <a:rPr lang="en-GB" sz="1800" b="0" i="0" dirty="0">
                <a:solidFill>
                  <a:srgbClr val="000000"/>
                </a:solidFill>
                <a:effectLst/>
                <a:latin typeface="Arial"/>
                <a:cs typeface="Arial"/>
              </a:rPr>
              <a:t> </a:t>
            </a:r>
            <a:endParaRPr lang="en-GB" sz="1400" dirty="0">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68321" y="2264856"/>
            <a:ext cx="4183200"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Have you ever been away from your parents, carers or family, perhaps on a school trip or a sleepover with a friend? What did you miss the most? How did you keep in touch? Write some top tips for keeping in touch if people can’t be together.  </a:t>
            </a:r>
            <a:endParaRPr lang="en-GB" sz="1400" dirty="0">
              <a:solidFill>
                <a:schemeClr val="bg1"/>
              </a:solidFill>
              <a:latin typeface="Arial" panose="020B0604020202020204" pitchFamily="34" charset="0"/>
              <a:cs typeface="Arial" panose="020B0604020202020204" pitchFamily="34" charset="0"/>
            </a:endParaRPr>
          </a:p>
        </p:txBody>
      </p:sp>
      <p:pic>
        <p:nvPicPr>
          <p:cNvPr id="9" name="Online Media 8" title="Hugh Jackman and Yulia at a Blue Dot centre I UNICEF">
            <a:hlinkClick r:id="" action="ppaction://media"/>
            <a:extLst>
              <a:ext uri="{FF2B5EF4-FFF2-40B4-BE49-F238E27FC236}">
                <a16:creationId xmlns:a16="http://schemas.microsoft.com/office/drawing/2014/main" id="{1BFAB322-9F4E-60EF-387C-4536D33782A6}"/>
              </a:ext>
            </a:extLst>
          </p:cNvPr>
          <p:cNvPicPr>
            <a:picLocks noRot="1" noChangeAspect="1"/>
          </p:cNvPicPr>
          <p:nvPr>
            <a:videoFile r:link="rId1"/>
          </p:nvPr>
        </p:nvPicPr>
        <p:blipFill>
          <a:blip r:embed="rId5"/>
          <a:stretch>
            <a:fillRect/>
          </a:stretch>
        </p:blipFill>
        <p:spPr>
          <a:xfrm>
            <a:off x="9241972" y="2294588"/>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97950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508243" y="2137472"/>
            <a:ext cx="44247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317593" y="4794014"/>
            <a:ext cx="4568376" cy="1200329"/>
          </a:xfrm>
          <a:prstGeom prst="rect">
            <a:avLst/>
          </a:prstGeom>
          <a:noFill/>
        </p:spPr>
        <p:txBody>
          <a:bodyPr wrap="square" rtlCol="0">
            <a:spAutoFit/>
          </a:bodyPr>
          <a:lstStyle/>
          <a:p>
            <a:pPr algn="ctr"/>
            <a:r>
              <a:rPr lang="en-GB" i="0" dirty="0">
                <a:effectLst/>
                <a:latin typeface="Arial" panose="020B0604020202020204" pitchFamily="34" charset="0"/>
                <a:cs typeface="Arial" panose="020B0604020202020204" pitchFamily="34" charset="0"/>
              </a:rPr>
              <a:t>Imagine you are soon to see a parent who you have been separated from for a long time. Write a diary entry to express how you might be feeling.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72988" y="2233092"/>
            <a:ext cx="6624534" cy="1015663"/>
          </a:xfrm>
          <a:prstGeom prst="rect">
            <a:avLst/>
          </a:prstGeom>
          <a:noFill/>
        </p:spPr>
        <p:txBody>
          <a:bodyPr wrap="square" rtlCol="0">
            <a:spAutoFit/>
          </a:bodyPr>
          <a:lstStyle/>
          <a:p>
            <a:pPr algn="ctr"/>
            <a:r>
              <a:rPr lang="en-GB" sz="1500" b="0" i="0" dirty="0">
                <a:solidFill>
                  <a:schemeClr val="bg1"/>
                </a:solidFill>
                <a:effectLst/>
                <a:latin typeface="Arial" panose="020B0604020202020204" pitchFamily="34" charset="0"/>
                <a:cs typeface="Arial" panose="020B0604020202020204" pitchFamily="34" charset="0"/>
              </a:rPr>
              <a:t>Imagine you had to interview some adults for the role of foster carers or adoptive parents. What sort of questions would you want to ask them and what answers would you hope to hear? Discuss this in groups then compare your ideas with others.   </a:t>
            </a:r>
            <a:endParaRPr lang="en-GB" sz="15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694489" y="2299561"/>
            <a:ext cx="4155017" cy="132343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Find out more about the care system, including fostering and adoption, by reading this </a:t>
            </a:r>
            <a:r>
              <a:rPr lang="en-GB" sz="1600" b="0" i="0" dirty="0">
                <a:solidFill>
                  <a:srgbClr val="000000"/>
                </a:solidFill>
                <a:effectLst/>
                <a:latin typeface="Arial" panose="020B0604020202020204" pitchFamily="34" charset="0"/>
                <a:cs typeface="Arial" panose="020B0604020202020204" pitchFamily="34" charset="0"/>
                <a:hlinkClick r:id="rId2"/>
              </a:rPr>
              <a:t>BBC Newsround article</a:t>
            </a:r>
            <a:r>
              <a:rPr lang="en-GB" sz="1600" b="0" i="0" dirty="0">
                <a:solidFill>
                  <a:srgbClr val="000000"/>
                </a:solidFill>
                <a:effectLst/>
                <a:latin typeface="Arial" panose="020B0604020202020204" pitchFamily="34" charset="0"/>
                <a:cs typeface="Arial" panose="020B0604020202020204" pitchFamily="34" charset="0"/>
              </a:rPr>
              <a:t>. Find out more about someone who has been fostered or adopted and write a fact file about them.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93059" y="4650491"/>
            <a:ext cx="6295898"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Article 21 says that adoption must be safe and that children’s best interests must be a priority. It also says that children should only be adopted outside of their country if they cannot be placed with a family in their own country. Why do you think it is important to try and keep children in their own country if possible? What other rights might this link to?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1599</TotalTime>
  <Words>2125</Words>
  <Application>Microsoft Office PowerPoint</Application>
  <PresentationFormat>Widescreen</PresentationFormat>
  <Paragraphs>92</Paragraphs>
  <Slides>14</Slides>
  <Notes>5</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Open Sans</vt:lpstr>
      <vt:lpstr>Symbol</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120</cp:revision>
  <dcterms:created xsi:type="dcterms:W3CDTF">2022-01-18T14:28:30Z</dcterms:created>
  <dcterms:modified xsi:type="dcterms:W3CDTF">2023-04-27T08:23:29Z</dcterms:modified>
</cp:coreProperties>
</file>