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Lst>
  <p:notesMasterIdLst>
    <p:notesMasterId r:id="rId16"/>
  </p:notesMasterIdLst>
  <p:handoutMasterIdLst>
    <p:handoutMasterId r:id="rId17"/>
  </p:handoutMasterIdLst>
  <p:sldIdLst>
    <p:sldId id="284" r:id="rId3"/>
    <p:sldId id="285" r:id="rId4"/>
    <p:sldId id="293" r:id="rId5"/>
    <p:sldId id="272" r:id="rId6"/>
    <p:sldId id="268" r:id="rId7"/>
    <p:sldId id="276" r:id="rId8"/>
    <p:sldId id="289" r:id="rId9"/>
    <p:sldId id="286" r:id="rId10"/>
    <p:sldId id="294" r:id="rId11"/>
    <p:sldId id="287" r:id="rId12"/>
    <p:sldId id="288"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37"/>
    <a:srgbClr val="003B5E"/>
    <a:srgbClr val="FFFF00"/>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660"/>
  </p:normalViewPr>
  <p:slideViewPr>
    <p:cSldViewPr snapToGrid="0">
      <p:cViewPr varScale="1">
        <p:scale>
          <a:sx n="67" d="100"/>
          <a:sy n="67" d="100"/>
        </p:scale>
        <p:origin x="900" y="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5/9/2023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'Beads for peace' ("</a:t>
            </a:r>
            <a:r>
              <a:rPr lang="en-GB" dirty="0" err="1">
                <a:solidFill>
                  <a:srgbClr val="121212"/>
                </a:solidFill>
                <a:effectLst/>
              </a:rPr>
              <a:t>Perlen</a:t>
            </a:r>
            <a:r>
              <a:rPr lang="en-GB" dirty="0">
                <a:solidFill>
                  <a:srgbClr val="121212"/>
                </a:solidFill>
                <a:effectLst/>
              </a:rPr>
              <a:t> für den Frieden") was the motto of Emilia, </a:t>
            </a:r>
            <a:r>
              <a:rPr lang="en-GB" dirty="0" err="1">
                <a:solidFill>
                  <a:srgbClr val="121212"/>
                </a:solidFill>
                <a:effectLst/>
              </a:rPr>
              <a:t>Svea</a:t>
            </a:r>
            <a:r>
              <a:rPr lang="en-GB" dirty="0">
                <a:solidFill>
                  <a:srgbClr val="121212"/>
                </a:solidFill>
                <a:effectLst/>
              </a:rPr>
              <a:t> and Yolanda. Over a longer period of time, the three girls made beaded </a:t>
            </a:r>
            <a:r>
              <a:rPr lang="en-GB" dirty="0" err="1">
                <a:solidFill>
                  <a:srgbClr val="121212"/>
                </a:solidFill>
                <a:effectLst/>
              </a:rPr>
              <a:t>jewelry</a:t>
            </a:r>
            <a:r>
              <a:rPr lang="en-GB" dirty="0">
                <a:solidFill>
                  <a:srgbClr val="121212"/>
                </a:solidFill>
                <a:effectLst/>
              </a:rPr>
              <a:t> together and individually at home. On March 18, 2022, the girls gave away their self-made beaded </a:t>
            </a:r>
            <a:r>
              <a:rPr lang="en-GB" dirty="0" err="1">
                <a:solidFill>
                  <a:srgbClr val="121212"/>
                </a:solidFill>
                <a:effectLst/>
              </a:rPr>
              <a:t>jewelry</a:t>
            </a:r>
            <a:r>
              <a:rPr lang="en-GB" dirty="0">
                <a:solidFill>
                  <a:srgbClr val="121212"/>
                </a:solidFill>
                <a:effectLst/>
              </a:rPr>
              <a:t> and sorted-out toys at the marketplace in </a:t>
            </a:r>
            <a:r>
              <a:rPr lang="en-GB" dirty="0" err="1">
                <a:solidFill>
                  <a:srgbClr val="121212"/>
                </a:solidFill>
                <a:effectLst/>
              </a:rPr>
              <a:t>Warendorf</a:t>
            </a:r>
            <a:r>
              <a:rPr lang="en-GB" dirty="0">
                <a:solidFill>
                  <a:srgbClr val="121212"/>
                </a:solidFill>
                <a:effectLst/>
              </a:rPr>
              <a:t> in exchange for a donation to UNICEF. Later, their younger siblings joined them and supported them in their action.</a:t>
            </a:r>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erson standing in front of a brick wall with pictures on it&#10;&#10;Description automatically generated with medium confidence">
            <a:extLst>
              <a:ext uri="{FF2B5EF4-FFF2-40B4-BE49-F238E27FC236}">
                <a16:creationId xmlns:a16="http://schemas.microsoft.com/office/drawing/2014/main" id="{86BE789A-7AB2-49F5-1FF3-14098D4E96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399"/>
          <a:stretch/>
        </p:blipFill>
        <p:spPr>
          <a:xfrm>
            <a:off x="0" y="-66675"/>
            <a:ext cx="12192000" cy="7038975"/>
          </a:xfrm>
          <a:prstGeom prst="rect">
            <a:avLst/>
          </a:prstGeom>
        </p:spPr>
      </p:pic>
      <p:sp>
        <p:nvSpPr>
          <p:cNvPr id="8" name="TextBox 7">
            <a:extLst>
              <a:ext uri="{FF2B5EF4-FFF2-40B4-BE49-F238E27FC236}">
                <a16:creationId xmlns:a16="http://schemas.microsoft.com/office/drawing/2014/main" id="{252A2292-2E61-E0E8-4685-FCDED20729B5}"/>
              </a:ext>
            </a:extLst>
          </p:cNvPr>
          <p:cNvSpPr txBox="1"/>
          <p:nvPr userDrawn="1"/>
        </p:nvSpPr>
        <p:spPr>
          <a:xfrm rot="5400000">
            <a:off x="11194155" y="725326"/>
            <a:ext cx="1424749" cy="261610"/>
          </a:xfrm>
          <a:prstGeom prst="rect">
            <a:avLst/>
          </a:prstGeom>
          <a:noFill/>
        </p:spPr>
        <p:txBody>
          <a:bodyPr wrap="square">
            <a:spAutoFit/>
          </a:bodyPr>
          <a:lstStyle/>
          <a:p>
            <a:pPr algn="l"/>
            <a:r>
              <a:rPr lang="en-GB" sz="1100" b="0" i="0" dirty="0">
                <a:solidFill>
                  <a:schemeClr val="tx1"/>
                </a:solidFill>
                <a:effectLst/>
                <a:latin typeface="Arial" panose="020B0604020202020204" pitchFamily="34" charset="0"/>
                <a:cs typeface="Arial" panose="020B0604020202020204" pitchFamily="34" charset="0"/>
              </a:rPr>
              <a:t>©UNICEF/</a:t>
            </a:r>
            <a:r>
              <a:rPr lang="en-GB" sz="1100" b="0" i="0" dirty="0">
                <a:solidFill>
                  <a:srgbClr val="121212"/>
                </a:solidFill>
                <a:effectLst/>
                <a:latin typeface="Arial" panose="020B0604020202020204" pitchFamily="34" charset="0"/>
                <a:cs typeface="Arial" panose="020B0604020202020204" pitchFamily="34" charset="0"/>
              </a:rPr>
              <a:t>Holerga</a:t>
            </a:r>
            <a:endParaRPr lang="en-US" sz="1100" b="0" i="0" baseline="0"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E7DA766-4515-AB99-D9EA-4DC1F7CCEBF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0" name="Title 1">
            <a:extLst>
              <a:ext uri="{FF2B5EF4-FFF2-40B4-BE49-F238E27FC236}">
                <a16:creationId xmlns:a16="http://schemas.microsoft.com/office/drawing/2014/main" id="{B02D4095-C552-216B-2968-70E1495972BE}"/>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7" name="TextBox 6">
            <a:extLst>
              <a:ext uri="{FF2B5EF4-FFF2-40B4-BE49-F238E27FC236}">
                <a16:creationId xmlns:a16="http://schemas.microsoft.com/office/drawing/2014/main" id="{1B99C385-D97D-26D3-868C-2AE9FB0C0667}"/>
              </a:ext>
            </a:extLst>
          </p:cNvPr>
          <p:cNvSpPr txBox="1"/>
          <p:nvPr userDrawn="1"/>
        </p:nvSpPr>
        <p:spPr>
          <a:xfrm rot="16200000">
            <a:off x="-524289" y="6118266"/>
            <a:ext cx="1264025"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a:t>
            </a:r>
            <a:r>
              <a:rPr lang="en-GB" sz="800" b="0" i="0" dirty="0">
                <a:solidFill>
                  <a:srgbClr val="121212"/>
                </a:solidFill>
                <a:effectLst/>
                <a:latin typeface="Arial" panose="020B0604020202020204" pitchFamily="34" charset="0"/>
                <a:cs typeface="Arial" panose="020B0604020202020204" pitchFamily="34" charset="0"/>
              </a:rPr>
              <a:t>UN0411231</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B263-F64A-A94D-2A0D-2FEF83B32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23E41-5463-E5FC-6611-CF0363063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F761F-2223-83A4-5EA8-CF8506A64E40}"/>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5" name="Footer Placeholder 4">
            <a:extLst>
              <a:ext uri="{FF2B5EF4-FFF2-40B4-BE49-F238E27FC236}">
                <a16:creationId xmlns:a16="http://schemas.microsoft.com/office/drawing/2014/main" id="{DCD5621F-5C66-EB57-6A86-2C99F2DE2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7ED83-E81A-4B27-9FD5-0B9F125D5C90}"/>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4056524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7990-B76F-0740-C48A-9512FC7BDF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FEEDFA-E775-AF0C-258C-0C3807522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779108-E394-7E7E-05E1-020DB79E1746}"/>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5" name="Footer Placeholder 4">
            <a:extLst>
              <a:ext uri="{FF2B5EF4-FFF2-40B4-BE49-F238E27FC236}">
                <a16:creationId xmlns:a16="http://schemas.microsoft.com/office/drawing/2014/main" id="{640E16AE-C53C-6B35-B8F0-3439D5E7F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A5639-833F-7482-8657-97A767381592}"/>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2536447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F40F-37A1-74AA-EF37-465F9EFD3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07DDF3-7880-143C-F0A1-91EF2E43D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60787-57AF-1144-76CA-D67A21677A5A}"/>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5" name="Footer Placeholder 4">
            <a:extLst>
              <a:ext uri="{FF2B5EF4-FFF2-40B4-BE49-F238E27FC236}">
                <a16:creationId xmlns:a16="http://schemas.microsoft.com/office/drawing/2014/main" id="{BACD5C4F-C9F1-C986-8F35-21B306022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C1B2C-0CD2-20A1-4BDC-5F2182FAC034}"/>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3474257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6203-3AC6-6FE0-CA85-160DCA914F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424FCF-89C6-1C5C-990F-965E9AD1D5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A6D10B-75CC-6AE2-0DDC-B9D8CC5277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2D5AFF-874E-D7F5-297A-0360390D6DB4}"/>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6" name="Footer Placeholder 5">
            <a:extLst>
              <a:ext uri="{FF2B5EF4-FFF2-40B4-BE49-F238E27FC236}">
                <a16:creationId xmlns:a16="http://schemas.microsoft.com/office/drawing/2014/main" id="{5F080D6A-DAAC-C708-8C13-80CB217126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F2EBD9-C642-4FBD-4BF6-4DA094BE6CC4}"/>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268344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DCA2-5A92-A6FF-FBE3-B58AE7B497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8A4E4-B53C-57C3-DE84-7114078DF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ED059A-1311-9A53-A3A4-F6D74E92E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5928EF-ACB8-88DB-B75D-CCCFF7137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FDD9B8-28C0-DD6D-5AF0-461FCB3FB7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E4A254-3356-92DB-48D6-AE5EBFBD8367}"/>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8" name="Footer Placeholder 7">
            <a:extLst>
              <a:ext uri="{FF2B5EF4-FFF2-40B4-BE49-F238E27FC236}">
                <a16:creationId xmlns:a16="http://schemas.microsoft.com/office/drawing/2014/main" id="{ECBCA11F-9823-E842-CE0F-84281C20D9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170D13-5F7D-93C7-9C23-1EBF231C3A1B}"/>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1829848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1FA-BF86-A612-4674-235DB03E09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CDCE93-1220-C1D8-F3AD-F0F91D8B464D}"/>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4" name="Footer Placeholder 3">
            <a:extLst>
              <a:ext uri="{FF2B5EF4-FFF2-40B4-BE49-F238E27FC236}">
                <a16:creationId xmlns:a16="http://schemas.microsoft.com/office/drawing/2014/main" id="{8B86A3A5-3598-9605-83DD-395370C87C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FBD67-FC64-EC0D-C158-DD886DC4858F}"/>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3344541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9B260-0C0F-262B-4A3A-E5A852016D3F}"/>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3" name="Footer Placeholder 2">
            <a:extLst>
              <a:ext uri="{FF2B5EF4-FFF2-40B4-BE49-F238E27FC236}">
                <a16:creationId xmlns:a16="http://schemas.microsoft.com/office/drawing/2014/main" id="{4222D67B-7DF8-54D7-60E3-C7DD5915CF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CC9234-BA6C-908C-D8D7-3C984BF5C000}"/>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607887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FA87-4EC5-6777-8FB3-1C519E473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2E7A60-7D5B-B421-7B7B-4CE439578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6ACB36-CF26-F582-74ED-C074CD33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D3A8C-4DE8-6CA9-36E4-D8BA8F82B6F5}"/>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6" name="Footer Placeholder 5">
            <a:extLst>
              <a:ext uri="{FF2B5EF4-FFF2-40B4-BE49-F238E27FC236}">
                <a16:creationId xmlns:a16="http://schemas.microsoft.com/office/drawing/2014/main" id="{E66145FC-EFB9-4D59-E92D-27DBC226A3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3120C-0AF2-4C85-4A17-5135FE15313B}"/>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52584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BC75-9BC5-783D-92E0-F1443151D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932833-FD0D-2AAD-1C49-4F4DA3453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D28044-5F12-DB19-9ED2-E54DA8FB7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3A4C9-01C5-AA14-D06A-4D8AE512EE10}"/>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6" name="Footer Placeholder 5">
            <a:extLst>
              <a:ext uri="{FF2B5EF4-FFF2-40B4-BE49-F238E27FC236}">
                <a16:creationId xmlns:a16="http://schemas.microsoft.com/office/drawing/2014/main" id="{C4C1A20A-0B6B-56FF-F22E-CE15EEDDC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AC20AF-0ACE-437D-32D3-0A40A42612CA}"/>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922785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EC51-8611-0D96-A02A-170BB4C7DA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E65F24-A729-BE3F-6314-13CDCD3B3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E810D-936D-B495-5F08-465D8C9B10CD}"/>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5" name="Footer Placeholder 4">
            <a:extLst>
              <a:ext uri="{FF2B5EF4-FFF2-40B4-BE49-F238E27FC236}">
                <a16:creationId xmlns:a16="http://schemas.microsoft.com/office/drawing/2014/main" id="{EDE597EF-0A8C-4523-77EC-36F0BD891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983D6-ABFD-5A56-359A-D0B3064F0F3D}"/>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3261683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160CA-31F2-A8AD-46B8-7C52EE23EB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FAF4A5-938C-C213-F54B-272471691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D2126-C026-E713-7E4D-8E0DDBC7B0ED}"/>
              </a:ext>
            </a:extLst>
          </p:cNvPr>
          <p:cNvSpPr>
            <a:spLocks noGrp="1"/>
          </p:cNvSpPr>
          <p:nvPr>
            <p:ph type="dt" sz="half" idx="10"/>
          </p:nvPr>
        </p:nvSpPr>
        <p:spPr/>
        <p:txBody>
          <a:bodyPr/>
          <a:lstStyle/>
          <a:p>
            <a:fld id="{C9986D42-127C-47C4-B7E9-B4E5D7387695}" type="datetimeFigureOut">
              <a:rPr lang="en-GB" smtClean="0"/>
              <a:t>09/05/2023</a:t>
            </a:fld>
            <a:endParaRPr lang="en-GB"/>
          </a:p>
        </p:txBody>
      </p:sp>
      <p:sp>
        <p:nvSpPr>
          <p:cNvPr id="5" name="Footer Placeholder 4">
            <a:extLst>
              <a:ext uri="{FF2B5EF4-FFF2-40B4-BE49-F238E27FC236}">
                <a16:creationId xmlns:a16="http://schemas.microsoft.com/office/drawing/2014/main" id="{EEF2F8B9-5B93-D765-799D-EC79542D09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BD19E-C876-4289-278B-2DB834F77709}"/>
              </a:ext>
            </a:extLst>
          </p:cNvPr>
          <p:cNvSpPr>
            <a:spLocks noGrp="1"/>
          </p:cNvSpPr>
          <p:nvPr>
            <p:ph type="sldNum" sz="quarter" idx="12"/>
          </p:nvPr>
        </p:nvSpPr>
        <p:spPr/>
        <p:txBody>
          <a:bodyPr/>
          <a:lstStyle/>
          <a:p>
            <a:fld id="{DCC2B005-8ECA-41B2-8388-726AF0C3F2BC}" type="slidenum">
              <a:rPr lang="en-GB" smtClean="0"/>
              <a:t>‹#›</a:t>
            </a:fld>
            <a:endParaRPr lang="en-GB"/>
          </a:p>
        </p:txBody>
      </p:sp>
    </p:spTree>
    <p:extLst>
      <p:ext uri="{BB962C8B-B14F-4D97-AF65-F5344CB8AC3E}">
        <p14:creationId xmlns:p14="http://schemas.microsoft.com/office/powerpoint/2010/main" val="204839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3308598"/>
          </a:xfrm>
          <a:prstGeom prst="rect">
            <a:avLst/>
          </a:prstGeom>
          <a:noFill/>
        </p:spPr>
        <p:txBody>
          <a:bodyPr wrap="square">
            <a:spAutoFit/>
          </a:bodyPr>
          <a:lstStyle/>
          <a:p>
            <a:pPr lvl="0"/>
            <a:r>
              <a:rPr lang="en-GB" sz="1600" b="0" i="0" dirty="0">
                <a:solidFill>
                  <a:schemeClr val="bg1"/>
                </a:solidFill>
                <a:latin typeface="Univers LT Pro 45 Light" panose="020B0403020202020204" pitchFamily="34" charset="77"/>
              </a:rPr>
              <a:t>This flexible resource is intended to provide you with some easy to use, appropriate rights-related learning to share with your children, their families and your colleagues. </a:t>
            </a:r>
          </a:p>
          <a:p>
            <a:pPr lvl="0"/>
            <a:endParaRPr lang="en-GB" sz="1600" b="0" i="0" dirty="0">
              <a:solidFill>
                <a:schemeClr val="bg1"/>
              </a:solidFill>
              <a:latin typeface="Univers LT Pro 45 Light" panose="020B0403020202020204" pitchFamily="34" charset="77"/>
            </a:endParaRPr>
          </a:p>
          <a:p>
            <a:pPr lvl="0"/>
            <a:r>
              <a:rPr lang="en-GB" sz="1600" b="0" i="0" dirty="0">
                <a:solidFill>
                  <a:schemeClr val="bg1"/>
                </a:solidFill>
                <a:latin typeface="Univers LT Pro 45 Light" panose="020B0403020202020204" pitchFamily="34" charset="77"/>
              </a:rPr>
              <a:t>Please </a:t>
            </a:r>
            <a:r>
              <a:rPr lang="en-GB" sz="1600" b="1" i="0" dirty="0">
                <a:solidFill>
                  <a:srgbClr val="FFFF00"/>
                </a:solidFill>
                <a:latin typeface="Univers LT Pro 45 Light" panose="020B0403020202020204" pitchFamily="34" charset="77"/>
              </a:rPr>
              <a:t>edit out non-relevant slides </a:t>
            </a:r>
            <a:r>
              <a:rPr lang="en-GB" sz="1600" b="0" i="0" dirty="0">
                <a:solidFill>
                  <a:schemeClr val="bg1"/>
                </a:solidFill>
                <a:latin typeface="Univers LT Pro 45 Light" panose="020B0403020202020204" pitchFamily="34" charset="77"/>
              </a:rPr>
              <a:t>or tasks before sharing with students. Please check the content works for your learners and feel free to add any content that would make the material more relevant to your setting. </a:t>
            </a:r>
          </a:p>
          <a:p>
            <a:pPr lvl="0"/>
            <a:endParaRPr lang="en-GB" sz="1600" b="0" i="0" dirty="0">
              <a:solidFill>
                <a:schemeClr val="bg1"/>
              </a:solidFill>
              <a:latin typeface="Univers LT Pro 45 Light" panose="020B0403020202020204" pitchFamily="34" charset="77"/>
            </a:endParaRPr>
          </a:p>
          <a:p>
            <a:pPr lvl="0"/>
            <a:r>
              <a:rPr lang="en-GB" sz="1600" b="0" i="0" dirty="0">
                <a:solidFill>
                  <a:schemeClr val="bg1"/>
                </a:solidFill>
                <a:latin typeface="Univers LT Pro 45 Light" panose="020B0403020202020204" pitchFamily="34" charset="77"/>
              </a:rPr>
              <a:t>This pack also provides links to learning resources from third parties and from the UK Committee for UNICEF (UNICEF UK) that you can access for free</a:t>
            </a:r>
            <a:r>
              <a:rPr lang="en-GB" sz="1700" b="0" i="0" dirty="0">
                <a:solidFill>
                  <a:schemeClr val="bg1"/>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09/05/2023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C29B0-BA8C-F97F-397D-ADD38449B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170F3D-764B-0394-17ED-2FBC65E9D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36CDAC-F2D6-EDF9-0C98-D7E3FAA20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86D42-127C-47C4-B7E9-B4E5D7387695}" type="datetimeFigureOut">
              <a:rPr lang="en-GB" smtClean="0"/>
              <a:t>09/05/2023</a:t>
            </a:fld>
            <a:endParaRPr lang="en-GB"/>
          </a:p>
        </p:txBody>
      </p:sp>
      <p:sp>
        <p:nvSpPr>
          <p:cNvPr id="5" name="Footer Placeholder 4">
            <a:extLst>
              <a:ext uri="{FF2B5EF4-FFF2-40B4-BE49-F238E27FC236}">
                <a16:creationId xmlns:a16="http://schemas.microsoft.com/office/drawing/2014/main" id="{F430817A-87DF-843E-AA4D-4DD2A4761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5FD46B-CC12-BAAC-038A-F0282EB2C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2B005-8ECA-41B2-8388-726AF0C3F2BC}" type="slidenum">
              <a:rPr lang="en-GB" smtClean="0"/>
              <a:t>‹#›</a:t>
            </a:fld>
            <a:endParaRPr lang="en-GB"/>
          </a:p>
        </p:txBody>
      </p:sp>
    </p:spTree>
    <p:extLst>
      <p:ext uri="{BB962C8B-B14F-4D97-AF65-F5344CB8AC3E}">
        <p14:creationId xmlns:p14="http://schemas.microsoft.com/office/powerpoint/2010/main" val="3294750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on-my-mind#test-your-knowledge" TargetMode="External"/><Relationship Id="rId2" Type="http://schemas.openxmlformats.org/officeDocument/2006/relationships/slideLayout" Target="../slideLayouts/slideLayout16.xml"/><Relationship Id="rId1" Type="http://schemas.openxmlformats.org/officeDocument/2006/relationships/video" Target="https://www.youtube.com/embed/tcnJz2R0hx0?feature=oembed" TargetMode="External"/><Relationship Id="rId5" Type="http://schemas.openxmlformats.org/officeDocument/2006/relationships/image" Target="../media/image21.jpeg"/><Relationship Id="rId4" Type="http://schemas.openxmlformats.org/officeDocument/2006/relationships/hyperlink" Target="https://www.youtube.com/watch?v=tcnJz2R0hx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QQYgCxu988s" TargetMode="External"/><Relationship Id="rId2" Type="http://schemas.openxmlformats.org/officeDocument/2006/relationships/slideLayout" Target="../slideLayouts/slideLayout17.xml"/><Relationship Id="rId1" Type="http://schemas.openxmlformats.org/officeDocument/2006/relationships/video" Target="https://www.youtube.com/embed/QQYgCxu988s?feature=oembed"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s://www.voicesofyouth.org/search?keywords=mental+health+blog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ngminds.org.uk/" TargetMode="External"/><Relationship Id="rId2" Type="http://schemas.openxmlformats.org/officeDocument/2006/relationships/hyperlink" Target="https://www.unicef.org/stories/lets-talk-about-mental-health" TargetMode="External"/><Relationship Id="rId1" Type="http://schemas.openxmlformats.org/officeDocument/2006/relationships/slideLayout" Target="../slideLayouts/slideLayout17.xml"/><Relationship Id="rId6" Type="http://schemas.openxmlformats.org/officeDocument/2006/relationships/hyperlink" Target="https://www.gov.uk/find-your-local-councillors" TargetMode="External"/><Relationship Id="rId5" Type="http://schemas.openxmlformats.org/officeDocument/2006/relationships/hyperlink" Target="https://members.parliament.uk/FindYourMP" TargetMode="External"/><Relationship Id="rId4" Type="http://schemas.openxmlformats.org/officeDocument/2006/relationships/hyperlink" Target="https://www.mind.org.uk/for-young-peopl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pKiONd83tY" TargetMode="External"/><Relationship Id="rId2" Type="http://schemas.openxmlformats.org/officeDocument/2006/relationships/slideLayout" Target="../slideLayouts/slideLayout6.xml"/><Relationship Id="rId1" Type="http://schemas.openxmlformats.org/officeDocument/2006/relationships/video" Target="https://www.youtube.com/embed/-pKiONd83tY?feature=oembed" TargetMode="Externa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s://www.bbc.co.uk/teach/class-clips-video/pshe-eyfs-ks1-feeling-happy/znnhvk7" TargetMode="External"/><Relationship Id="rId3" Type="http://schemas.openxmlformats.org/officeDocument/2006/relationships/slideLayout" Target="../slideLayouts/slideLayout14.xml"/><Relationship Id="rId7" Type="http://schemas.openxmlformats.org/officeDocument/2006/relationships/hyperlink" Target="https://www.bbc.co.uk/teach/class-clips-video/pshe-eyfs-ks1-feeling-worried/zb6ngwx" TargetMode="External"/><Relationship Id="rId2" Type="http://schemas.openxmlformats.org/officeDocument/2006/relationships/video" Target="https://www.youtube.com/embed/l8E6R0lAXqA?feature=oembed" TargetMode="External"/><Relationship Id="rId1" Type="http://schemas.openxmlformats.org/officeDocument/2006/relationships/video" Target="https://www.youtube.com/embed/w3xvtSNA6Is?feature=oembed" TargetMode="External"/><Relationship Id="rId6" Type="http://schemas.openxmlformats.org/officeDocument/2006/relationships/hyperlink" Target="https://www.youtube.com/watch?v=l8E6R0lAXqA" TargetMode="External"/><Relationship Id="rId5" Type="http://schemas.openxmlformats.org/officeDocument/2006/relationships/hyperlink" Target="https://www.youtube.com/watch?v=w3xvtSNA6Is" TargetMode="External"/><Relationship Id="rId10" Type="http://schemas.openxmlformats.org/officeDocument/2006/relationships/image" Target="../media/image19.jpeg"/><Relationship Id="rId4" Type="http://schemas.openxmlformats.org/officeDocument/2006/relationships/hyperlink" Target="https://youtu.be/vkbwYsvZ4d8"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each/supermovers/pshe-super-mood-movers-right-and-respect/zr32wnb" TargetMode="External"/><Relationship Id="rId2" Type="http://schemas.openxmlformats.org/officeDocument/2006/relationships/slideLayout" Target="../slideLayouts/slideLayout15.xml"/><Relationship Id="rId1" Type="http://schemas.openxmlformats.org/officeDocument/2006/relationships/video" Target="https://www.youtube.com/embed/IIbBI-BT9c4?feature=oembed"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teach/supermovers/pshe-super-mood-movers-look-after-yourself/zx2gydm"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98419" y="2548491"/>
            <a:ext cx="3856304" cy="1323439"/>
          </a:xfrm>
          <a:prstGeom prst="rect">
            <a:avLst/>
          </a:prstGeom>
          <a:noFill/>
        </p:spPr>
        <p:txBody>
          <a:bodyPr wrap="square" rtlCol="0">
            <a:spAutoFit/>
          </a:bodyPr>
          <a:lstStyle/>
          <a:p>
            <a:pPr algn="ctr"/>
            <a:r>
              <a:rPr lang="en-GB" sz="1600" dirty="0">
                <a:effectLst/>
                <a:latin typeface="Arial" panose="020B0604020202020204" pitchFamily="34" charset="0"/>
                <a:cs typeface="Arial" panose="020B0604020202020204" pitchFamily="34" charset="0"/>
                <a:hlinkClick r:id="rId3"/>
              </a:rPr>
              <a:t>Take this mental health quiz</a:t>
            </a:r>
            <a:r>
              <a:rPr lang="en-GB" sz="1600" dirty="0">
                <a:effectLst/>
                <a:latin typeface="Arial" panose="020B0604020202020204" pitchFamily="34" charset="0"/>
                <a:cs typeface="Arial" panose="020B0604020202020204" pitchFamily="34" charset="0"/>
              </a:rPr>
              <a:t> any of the answers surprise you? </a:t>
            </a:r>
          </a:p>
          <a:p>
            <a:pPr algn="ctr"/>
            <a:endParaRPr lang="en-GB" sz="1600" dirty="0">
              <a:latin typeface="Arial" panose="020B0604020202020204" pitchFamily="34" charset="0"/>
              <a:cs typeface="Arial" panose="020B0604020202020204" pitchFamily="34" charset="0"/>
            </a:endParaRPr>
          </a:p>
          <a:p>
            <a:pPr algn="ctr"/>
            <a:r>
              <a:rPr lang="en-GB" sz="1600" dirty="0">
                <a:effectLst/>
                <a:latin typeface="Arial" panose="020B0604020202020204" pitchFamily="34" charset="0"/>
                <a:cs typeface="Arial" panose="020B0604020202020204" pitchFamily="34" charset="0"/>
              </a:rPr>
              <a:t>Watch the video for young people on the same page.</a:t>
            </a:r>
            <a:r>
              <a:rPr lang="en-GB" sz="1600" dirty="0">
                <a:solidFill>
                  <a:srgbClr val="030303"/>
                </a:solidFill>
                <a:effectLst/>
                <a:highlight>
                  <a:srgbClr val="FFFF00"/>
                </a:highlight>
                <a:latin typeface="Arial" panose="020B0604020202020204" pitchFamily="34" charset="0"/>
                <a:cs typeface="Arial" panose="020B0604020202020204" pitchFamily="34" charset="0"/>
              </a:rPr>
              <a:t> </a:t>
            </a:r>
            <a:endParaRPr lang="en-GB" sz="1400" dirty="0">
              <a:highlight>
                <a:srgbClr val="FFFF00"/>
              </a:highligh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63005" y="4632941"/>
            <a:ext cx="5651179" cy="1200329"/>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Keep a chart for a week noting the things that you do to look after your health and wellbeing each day. Do you do a physical activity every day? Do you manage to make time to relax?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5145"/>
            <a:ext cx="6858706" cy="1492716"/>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Either by yourself or with others make an A to Z of words or phrases that you associate with your mental health and wellbeing. Choose two or three to write about in more detail. Try and match various children’s rights to the ideas you have put down.  You might choose to make a shared A to Z class poster of mental health and wellbeing</a:t>
            </a:r>
            <a:r>
              <a:rPr lang="en-GB" sz="1600" b="1" i="0" dirty="0">
                <a:solidFill>
                  <a:schemeClr val="bg1"/>
                </a:solidFill>
                <a:effectLst/>
                <a:latin typeface="Arial" panose="020B0604020202020204" pitchFamily="34" charset="0"/>
                <a:cs typeface="Arial" panose="020B0604020202020204" pitchFamily="34" charset="0"/>
              </a:rPr>
              <a:t>.</a:t>
            </a:r>
            <a:endParaRPr lang="en-GB" sz="1600" b="0" i="0" dirty="0">
              <a:solidFill>
                <a:schemeClr val="bg1"/>
              </a:solidFill>
              <a:effectLst/>
              <a:latin typeface="Arial" panose="020B0604020202020204" pitchFamily="34" charset="0"/>
              <a:cs typeface="Arial" panose="020B0604020202020204" pitchFamily="34" charset="0"/>
            </a:endParaRPr>
          </a:p>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730315" y="4523753"/>
            <a:ext cx="3366186"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Find some time to try </a:t>
            </a:r>
            <a:r>
              <a:rPr lang="en-GB" sz="1600" b="0" i="0" dirty="0">
                <a:solidFill>
                  <a:schemeClr val="bg1"/>
                </a:solidFill>
                <a:effectLst/>
                <a:latin typeface="Arial" panose="020B0604020202020204" pitchFamily="34" charset="0"/>
                <a:cs typeface="Arial" panose="020B0604020202020204" pitchFamily="34" charset="0"/>
                <a:hlinkClick r:id="rId4"/>
              </a:rPr>
              <a:t>this 15 minute body scan meditation</a:t>
            </a:r>
            <a:r>
              <a:rPr lang="en-GB" sz="1600" b="0" i="0" dirty="0">
                <a:solidFill>
                  <a:schemeClr val="bg1"/>
                </a:solidFill>
                <a:effectLst/>
                <a:latin typeface="Arial" panose="020B0604020202020204" pitchFamily="34" charset="0"/>
                <a:cs typeface="Arial" panose="020B0604020202020204" pitchFamily="34" charset="0"/>
              </a:rPr>
              <a:t>. How do you feel after meditating in this way? When might it be good for you to use this again? Discuss how activities like this might contribute to Articles 6, 24, 31 and any others?</a:t>
            </a:r>
            <a:endParaRPr lang="en-GB" sz="1600" dirty="0">
              <a:solidFill>
                <a:schemeClr val="bg1"/>
              </a:solidFill>
              <a:latin typeface="Arial" panose="020B0604020202020204" pitchFamily="34" charset="0"/>
              <a:cs typeface="Arial" panose="020B0604020202020204" pitchFamily="34" charset="0"/>
            </a:endParaRPr>
          </a:p>
        </p:txBody>
      </p:sp>
      <p:pic>
        <p:nvPicPr>
          <p:cNvPr id="10" name="Online Media 9" title="14 Minutes Body Scan Meditation for Teens and Adults">
            <a:hlinkClick r:id="" action="ppaction://media"/>
            <a:extLst>
              <a:ext uri="{FF2B5EF4-FFF2-40B4-BE49-F238E27FC236}">
                <a16:creationId xmlns:a16="http://schemas.microsoft.com/office/drawing/2014/main" id="{39110835-7F9A-7FCA-1A09-86FFC0409EC7}"/>
              </a:ext>
            </a:extLst>
          </p:cNvPr>
          <p:cNvPicPr>
            <a:picLocks noRot="1" noChangeAspect="1"/>
          </p:cNvPicPr>
          <p:nvPr>
            <a:videoFile r:link="rId1"/>
          </p:nvPr>
        </p:nvPicPr>
        <p:blipFill>
          <a:blip r:embed="rId5"/>
          <a:stretch>
            <a:fillRect/>
          </a:stretch>
        </p:blipFill>
        <p:spPr>
          <a:xfrm>
            <a:off x="10153651" y="4632941"/>
            <a:ext cx="1628555" cy="920134"/>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204858" y="2333855"/>
            <a:ext cx="3139168"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Watch the </a:t>
            </a:r>
            <a:r>
              <a:rPr lang="en-GB" sz="16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One Earth</a:t>
            </a:r>
            <a:r>
              <a:rPr lang="en-GB" sz="1600" b="0" i="0" dirty="0">
                <a:solidFill>
                  <a:srgbClr val="000000"/>
                </a:solidFill>
                <a:effectLst/>
                <a:latin typeface="Arial" panose="020B0604020202020204" pitchFamily="34" charset="0"/>
                <a:cs typeface="Arial" panose="020B0604020202020204" pitchFamily="34" charset="0"/>
              </a:rPr>
              <a:t> video. Create your own visual representation of the Earth using both positive and negative images. Share on social media using #InvestInOurPlanet.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40604" y="4479053"/>
            <a:ext cx="5156546"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Anxiety and stress can make your body feel different things. Draw around one member of your group onto a large piece of paper or use a smaller template. Think about a time you felt stressed or anxious and draw or write around the outline the different ways this made you feel or the physical things that can happen to your body. Discuss all the ideas that come up - how could these be addressed or supported?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445346"/>
            <a:ext cx="5234677"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‘Take care of yourself and you can take on the world’ – Imagine these words to be the opening line of a poem or a song. Add more lines and verses. (Try to link appropriate articles in too!) Consider sharing your finished piece.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946387" y="4646474"/>
            <a:ext cx="3873645" cy="1754326"/>
          </a:xfrm>
          <a:prstGeom prst="rect">
            <a:avLst/>
          </a:prstGeom>
          <a:noFill/>
        </p:spPr>
        <p:txBody>
          <a:bodyPr wrap="square" rtlCol="0">
            <a:spAutoFit/>
          </a:bodyPr>
          <a:lstStyle/>
          <a:p>
            <a:pPr algn="ctr"/>
            <a:r>
              <a:rPr lang="en-GB" b="0" i="0" dirty="0">
                <a:effectLst/>
                <a:latin typeface="Arial" panose="020B0604020202020204" pitchFamily="34" charset="0"/>
                <a:cs typeface="Arial" panose="020B0604020202020204" pitchFamily="34" charset="0"/>
              </a:rPr>
              <a:t>Explore </a:t>
            </a:r>
            <a:r>
              <a:rPr lang="en-GB" b="0" i="0" dirty="0">
                <a:effectLst/>
                <a:latin typeface="Arial" panose="020B0604020202020204" pitchFamily="34" charset="0"/>
                <a:cs typeface="Arial" panose="020B0604020202020204" pitchFamily="34" charset="0"/>
                <a:hlinkClick r:id="rId4"/>
              </a:rPr>
              <a:t>Voices of Youth</a:t>
            </a:r>
            <a:r>
              <a:rPr lang="en-GB" b="0" i="0" dirty="0">
                <a:effectLst/>
                <a:latin typeface="Arial" panose="020B0604020202020204" pitchFamily="34" charset="0"/>
                <a:cs typeface="Arial" panose="020B0604020202020204" pitchFamily="34" charset="0"/>
              </a:rPr>
              <a:t>, UNICEF’s digital community For Youth By Youth, and read blogs on mental health: Write your own blog about mental health and consider submitting it to Voices of Youth.</a:t>
            </a:r>
            <a:endParaRPr lang="en-GB" sz="1400" dirty="0">
              <a:latin typeface="Arial" panose="020B0604020202020204" pitchFamily="34" charset="0"/>
              <a:cs typeface="Arial" panose="020B0604020202020204" pitchFamily="34" charset="0"/>
            </a:endParaRPr>
          </a:p>
        </p:txBody>
      </p:sp>
      <p:pic>
        <p:nvPicPr>
          <p:cNvPr id="12" name="Online Media 11" title="One Earth - Environmental Short Film">
            <a:hlinkClick r:id="" action="ppaction://media"/>
            <a:extLst>
              <a:ext uri="{FF2B5EF4-FFF2-40B4-BE49-F238E27FC236}">
                <a16:creationId xmlns:a16="http://schemas.microsoft.com/office/drawing/2014/main" id="{CD42EFDB-B495-BCAA-DE22-F8B84A145EBC}"/>
              </a:ext>
            </a:extLst>
          </p:cNvPr>
          <p:cNvPicPr>
            <a:picLocks noRot="1" noChangeAspect="1"/>
          </p:cNvPicPr>
          <p:nvPr>
            <a:videoFile r:link="rId1"/>
          </p:nvPr>
        </p:nvPicPr>
        <p:blipFill>
          <a:blip r:embed="rId5"/>
          <a:stretch>
            <a:fillRect/>
          </a:stretch>
        </p:blipFill>
        <p:spPr>
          <a:xfrm>
            <a:off x="9389077" y="2445346"/>
            <a:ext cx="2263591" cy="1278929"/>
          </a:xfrm>
          <a:prstGeom prst="rect">
            <a:avLst/>
          </a:prstGeom>
        </p:spPr>
      </p:pic>
      <p:sp>
        <p:nvSpPr>
          <p:cNvPr id="8" name="Rectangle 2">
            <a:extLst>
              <a:ext uri="{FF2B5EF4-FFF2-40B4-BE49-F238E27FC236}">
                <a16:creationId xmlns:a16="http://schemas.microsoft.com/office/drawing/2014/main" id="{06D4CDC1-D221-076B-7A7D-2803ECE2161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A014D951-B612-DEC3-855D-72576ABEB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204857" y="4598995"/>
            <a:ext cx="1288774" cy="1801805"/>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3</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204857" y="2333855"/>
            <a:ext cx="5458401"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Use words, pictures and/or your own art work to create a collage of your values, ideas and thoughts. You could even do this digitally. </a:t>
            </a:r>
          </a:p>
          <a:p>
            <a:pPr algn="ctr"/>
            <a:endParaRPr lang="en-GB" sz="1600" dirty="0">
              <a:solidFill>
                <a:srgbClr val="000000"/>
              </a:solidFill>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Display your work with others on a Mental Health Week display board. How does freedom of expression and belief (Articles 13 and 14) support positive mental health?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97095" y="4650491"/>
            <a:ext cx="7079823"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Watch the following </a:t>
            </a:r>
            <a:r>
              <a:rPr lang="en-GB" sz="1600" b="0" i="0" dirty="0">
                <a:solidFill>
                  <a:schemeClr val="bg1"/>
                </a:solidFill>
                <a:effectLst/>
                <a:latin typeface="Arial" panose="020B0604020202020204" pitchFamily="34" charset="0"/>
                <a:cs typeface="Arial" panose="020B0604020202020204" pitchFamily="34" charset="0"/>
                <a:hlinkClick r:id="rId2"/>
              </a:rPr>
              <a:t>UNICEF videos</a:t>
            </a:r>
            <a:r>
              <a:rPr lang="en-GB" sz="1600" b="0" i="0" dirty="0">
                <a:solidFill>
                  <a:schemeClr val="bg1"/>
                </a:solidFill>
                <a:effectLst/>
                <a:latin typeface="Arial" panose="020B0604020202020204" pitchFamily="34" charset="0"/>
                <a:cs typeface="Arial" panose="020B0604020202020204" pitchFamily="34" charset="0"/>
              </a:rPr>
              <a:t> of youth advocates answering questions on how young people can improve their mental health. In Carmel’s video, she says that it is important that “adults in the room are willing to listen”. Use your experience and your rights knowledge to answer some of the questions posed in the videos. If you can, record a one-minute video to duty bearers about how they can support young people to have better mental health.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3" y="2299628"/>
            <a:ext cx="5234677"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Use your right to access information to research the different organisations you can reach out to if you are feeling stressed or anxious such as </a:t>
            </a:r>
            <a:r>
              <a:rPr lang="en-GB" sz="1600" b="0" i="0" dirty="0">
                <a:solidFill>
                  <a:schemeClr val="bg1"/>
                </a:solidFill>
                <a:effectLst/>
                <a:latin typeface="Arial" panose="020B0604020202020204" pitchFamily="34" charset="0"/>
                <a:cs typeface="Arial" panose="020B0604020202020204" pitchFamily="34" charset="0"/>
                <a:hlinkClick r:id="rId3"/>
              </a:rPr>
              <a:t>Young Minds</a:t>
            </a:r>
            <a:r>
              <a:rPr lang="en-GB" sz="1600" b="0" i="0" dirty="0">
                <a:solidFill>
                  <a:schemeClr val="bg1"/>
                </a:solidFill>
                <a:effectLst/>
                <a:latin typeface="Arial" panose="020B0604020202020204" pitchFamily="34" charset="0"/>
                <a:cs typeface="Arial" panose="020B0604020202020204" pitchFamily="34" charset="0"/>
              </a:rPr>
              <a:t> and </a:t>
            </a:r>
            <a:r>
              <a:rPr lang="en-GB" sz="1600" b="0" i="0" dirty="0">
                <a:solidFill>
                  <a:schemeClr val="bg1"/>
                </a:solidFill>
                <a:effectLst/>
                <a:latin typeface="Arial" panose="020B0604020202020204" pitchFamily="34" charset="0"/>
                <a:cs typeface="Arial" panose="020B0604020202020204" pitchFamily="34" charset="0"/>
                <a:hlinkClick r:id="rId4"/>
              </a:rPr>
              <a:t>Mind</a:t>
            </a:r>
            <a:r>
              <a:rPr lang="en-GB" sz="1600" b="0" i="0" dirty="0">
                <a:solidFill>
                  <a:schemeClr val="bg1"/>
                </a:solidFill>
                <a:effectLst/>
                <a:latin typeface="Arial" panose="020B0604020202020204" pitchFamily="34" charset="0"/>
                <a:cs typeface="Arial" panose="020B0604020202020204" pitchFamily="34" charset="0"/>
              </a:rPr>
              <a:t> create a poster or information sheet for other pupils signposting them to who can help. </a:t>
            </a:r>
          </a:p>
          <a:p>
            <a:pPr algn="ctr"/>
            <a:r>
              <a:rPr lang="en-GB" sz="1600" b="0" i="0" dirty="0">
                <a:solidFill>
                  <a:schemeClr val="bg1"/>
                </a:solidFill>
                <a:effectLst/>
                <a:latin typeface="Arial" panose="020B0604020202020204" pitchFamily="34" charset="0"/>
                <a:cs typeface="Arial" panose="020B0604020202020204" pitchFamily="34" charset="0"/>
              </a:rPr>
              <a:t>Consider making a bi-lingual or multi-lingual poster or information sheet.</a:t>
            </a:r>
            <a:endParaRPr lang="en-GB" sz="1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945273" y="4523392"/>
            <a:ext cx="3873645" cy="2031325"/>
          </a:xfrm>
          <a:prstGeom prst="rect">
            <a:avLst/>
          </a:prstGeom>
          <a:noFill/>
        </p:spPr>
        <p:txBody>
          <a:bodyPr wrap="square" rtlCol="0">
            <a:spAutoFit/>
          </a:bodyPr>
          <a:lstStyle/>
          <a:p>
            <a:pPr algn="ctr"/>
            <a:r>
              <a:rPr lang="en-GB" b="0" i="0" dirty="0">
                <a:effectLst/>
                <a:latin typeface="Arial" panose="020B0604020202020204" pitchFamily="34" charset="0"/>
                <a:cs typeface="Arial" panose="020B0604020202020204" pitchFamily="34" charset="0"/>
              </a:rPr>
              <a:t>Write a letter to your local MP or councillor to tell them how you think government should support young people with their mental health. You can find who this is </a:t>
            </a:r>
            <a:r>
              <a:rPr lang="en-GB" b="0" i="0" dirty="0">
                <a:effectLst/>
                <a:latin typeface="Arial" panose="020B0604020202020204" pitchFamily="34" charset="0"/>
                <a:cs typeface="Arial" panose="020B0604020202020204" pitchFamily="34" charset="0"/>
                <a:hlinkClick r:id="rId5"/>
              </a:rPr>
              <a:t>here</a:t>
            </a:r>
            <a:r>
              <a:rPr lang="en-GB" b="0" i="0" dirty="0">
                <a:effectLst/>
                <a:latin typeface="Arial" panose="020B0604020202020204" pitchFamily="34" charset="0"/>
                <a:cs typeface="Arial" panose="020B0604020202020204" pitchFamily="34" charset="0"/>
              </a:rPr>
              <a:t> or </a:t>
            </a:r>
            <a:r>
              <a:rPr lang="en-GB" b="0" i="0" dirty="0">
                <a:effectLst/>
                <a:latin typeface="Arial" panose="020B0604020202020204" pitchFamily="34" charset="0"/>
                <a:cs typeface="Arial" panose="020B0604020202020204" pitchFamily="34" charset="0"/>
                <a:hlinkClick r:id="rId6"/>
              </a:rPr>
              <a:t>here</a:t>
            </a:r>
            <a:r>
              <a:rPr lang="en-GB" b="0" i="0" dirty="0">
                <a:effectLst/>
                <a:latin typeface="Arial" panose="020B0604020202020204" pitchFamily="34" charset="0"/>
                <a:cs typeface="Arial" panose="020B0604020202020204" pitchFamily="34" charset="0"/>
              </a:rPr>
              <a:t>. Don’t forget to mentions any relevant rights to back up your point.</a:t>
            </a:r>
            <a:endParaRPr lang="en-GB" sz="1400" dirty="0">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06D4CDC1-D221-076B-7A7D-2803ECE2161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404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F8F4F-6FE7-4E01-0340-5C2EB444DD21}"/>
              </a:ext>
            </a:extLst>
          </p:cNvPr>
          <p:cNvSpPr>
            <a:spLocks noGrp="1"/>
          </p:cNvSpPr>
          <p:nvPr>
            <p:ph type="body" sz="quarter" idx="14"/>
          </p:nvPr>
        </p:nvSpPr>
        <p:spPr>
          <a:xfrm>
            <a:off x="528636" y="281804"/>
            <a:ext cx="3976584" cy="653325"/>
          </a:xfrm>
        </p:spPr>
        <p:txBody>
          <a:bodyPr/>
          <a:lstStyle/>
          <a:p>
            <a:r>
              <a:rPr lang="en-GB" dirty="0"/>
              <a:t>REFLECTION</a:t>
            </a:r>
          </a:p>
        </p:txBody>
      </p:sp>
      <p:sp>
        <p:nvSpPr>
          <p:cNvPr id="3" name="Text Placeholder 2">
            <a:extLst>
              <a:ext uri="{FF2B5EF4-FFF2-40B4-BE49-F238E27FC236}">
                <a16:creationId xmlns:a16="http://schemas.microsoft.com/office/drawing/2014/main" id="{318A5DC8-3437-D2B7-72FE-14F946B03681}"/>
              </a:ext>
            </a:extLst>
          </p:cNvPr>
          <p:cNvSpPr>
            <a:spLocks noGrp="1"/>
          </p:cNvSpPr>
          <p:nvPr>
            <p:ph type="body" sz="quarter" idx="17"/>
          </p:nvPr>
        </p:nvSpPr>
        <p:spPr>
          <a:xfrm>
            <a:off x="528635" y="1148718"/>
            <a:ext cx="5305425" cy="259486"/>
          </a:xfrm>
        </p:spPr>
        <p:txBody>
          <a:bodyPr/>
          <a:lstStyle/>
          <a:p>
            <a:r>
              <a:rPr lang="en-GB" sz="1600" b="0" dirty="0">
                <a:solidFill>
                  <a:schemeClr val="tx1"/>
                </a:solidFill>
              </a:rPr>
              <a:t>Find somewhere quiet and give yourself time and space to think about the following:</a:t>
            </a:r>
          </a:p>
          <a:p>
            <a:r>
              <a:rPr lang="en-GB" sz="1600" dirty="0"/>
              <a:t>Everybody has mental health – all the time! Most people have times when their mental health is not as good as it is at other times.</a:t>
            </a:r>
          </a:p>
          <a:p>
            <a:r>
              <a:rPr lang="en-GB" sz="1600" dirty="0"/>
              <a:t>Education about health and wellbeing is part of Article 24.</a:t>
            </a:r>
          </a:p>
          <a:p>
            <a:endParaRPr lang="en-GB" dirty="0"/>
          </a:p>
        </p:txBody>
      </p:sp>
      <p:sp>
        <p:nvSpPr>
          <p:cNvPr id="6" name="Text Placeholder 5">
            <a:extLst>
              <a:ext uri="{FF2B5EF4-FFF2-40B4-BE49-F238E27FC236}">
                <a16:creationId xmlns:a16="http://schemas.microsoft.com/office/drawing/2014/main" id="{DAD8737F-B6C7-1823-C8D6-D0B4D54CC8CC}"/>
              </a:ext>
            </a:extLst>
          </p:cNvPr>
          <p:cNvSpPr>
            <a:spLocks noGrp="1"/>
          </p:cNvSpPr>
          <p:nvPr>
            <p:ph type="body" sz="quarter" idx="21"/>
          </p:nvPr>
        </p:nvSpPr>
        <p:spPr>
          <a:xfrm>
            <a:off x="528635" y="3244850"/>
            <a:ext cx="4519615" cy="3689350"/>
          </a:xfrm>
        </p:spPr>
        <p:txBody>
          <a:bodyPr>
            <a:normAutofit/>
          </a:bodyPr>
          <a:lstStyle/>
          <a:p>
            <a:r>
              <a:rPr lang="en-GB" dirty="0"/>
              <a:t>What have you learnt recently about your own mental health?</a:t>
            </a:r>
          </a:p>
          <a:p>
            <a:r>
              <a:rPr lang="en-GB" dirty="0"/>
              <a:t>What have you learnt about supporting the mental health of others?</a:t>
            </a:r>
          </a:p>
          <a:p>
            <a:r>
              <a:rPr lang="en-GB" dirty="0"/>
              <a:t>How do the other rights you enjoy support your mental health and wellbeing?</a:t>
            </a:r>
          </a:p>
          <a:p>
            <a:endParaRPr lang="en-GB" dirty="0"/>
          </a:p>
        </p:txBody>
      </p:sp>
    </p:spTree>
    <p:extLst>
      <p:ext uri="{BB962C8B-B14F-4D97-AF65-F5344CB8AC3E}">
        <p14:creationId xmlns:p14="http://schemas.microsoft.com/office/powerpoint/2010/main" val="277367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39" y="1624939"/>
            <a:ext cx="5729285"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24</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 24 - Question</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Exploring Article 24 -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0" y="372636"/>
            <a:ext cx="5305321" cy="722470"/>
          </a:xfrm>
        </p:spPr>
        <p:txBody>
          <a:bodyPr/>
          <a:lstStyle/>
          <a:p>
            <a:r>
              <a:rPr lang="en-GB" sz="3200" dirty="0">
                <a:latin typeface="Arial Black" panose="020B0A04020102020204" pitchFamily="34" charset="0"/>
              </a:rPr>
              <a:t>GUESS THE ARTICLE</a:t>
            </a:r>
          </a:p>
        </p:txBody>
      </p:sp>
      <p:pic>
        <p:nvPicPr>
          <p:cNvPr id="12" name="Picture 11" descr="A picture containing person, floor, indoor&#10;&#10;Description automatically generated">
            <a:extLst>
              <a:ext uri="{FF2B5EF4-FFF2-40B4-BE49-F238E27FC236}">
                <a16:creationId xmlns:a16="http://schemas.microsoft.com/office/drawing/2014/main" id="{ABA6A010-B163-5B66-29C8-72191FE64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40" y="1722270"/>
            <a:ext cx="3590667" cy="2393778"/>
          </a:xfrm>
          <a:prstGeom prst="rect">
            <a:avLst/>
          </a:prstGeom>
        </p:spPr>
      </p:pic>
      <p:sp>
        <p:nvSpPr>
          <p:cNvPr id="13" name="TextBox 12">
            <a:extLst>
              <a:ext uri="{FF2B5EF4-FFF2-40B4-BE49-F238E27FC236}">
                <a16:creationId xmlns:a16="http://schemas.microsoft.com/office/drawing/2014/main" id="{4442DFA9-9D39-AE06-331E-CE7229197400}"/>
              </a:ext>
            </a:extLst>
          </p:cNvPr>
          <p:cNvSpPr txBox="1"/>
          <p:nvPr/>
        </p:nvSpPr>
        <p:spPr>
          <a:xfrm>
            <a:off x="513750" y="4212237"/>
            <a:ext cx="324878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UNICEF/</a:t>
            </a:r>
            <a:r>
              <a:rPr lang="en-GB" sz="1600" b="0" i="0" dirty="0">
                <a:solidFill>
                  <a:srgbClr val="121212"/>
                </a:solidFill>
                <a:effectLst/>
                <a:latin typeface="Arial" panose="020B0604020202020204" pitchFamily="34" charset="0"/>
                <a:cs typeface="Arial" panose="020B0604020202020204" pitchFamily="34" charset="0"/>
              </a:rPr>
              <a:t>Khomenko</a:t>
            </a:r>
            <a:endParaRPr lang="en-GB" sz="1600" dirty="0">
              <a:latin typeface="Arial" panose="020B0604020202020204" pitchFamily="34" charset="0"/>
              <a:cs typeface="Arial" panose="020B0604020202020204" pitchFamily="34" charset="0"/>
            </a:endParaRPr>
          </a:p>
        </p:txBody>
      </p:sp>
      <p:pic>
        <p:nvPicPr>
          <p:cNvPr id="20" name="Picture 19" descr="A person carrying a child&#10;&#10;Description automatically generated with medium confidence">
            <a:extLst>
              <a:ext uri="{FF2B5EF4-FFF2-40B4-BE49-F238E27FC236}">
                <a16:creationId xmlns:a16="http://schemas.microsoft.com/office/drawing/2014/main" id="{A1767D2F-BBBB-EEFE-B981-EB9B77067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733" y="1722270"/>
            <a:ext cx="3590667" cy="2393778"/>
          </a:xfrm>
          <a:prstGeom prst="rect">
            <a:avLst/>
          </a:prstGeom>
        </p:spPr>
      </p:pic>
      <p:sp>
        <p:nvSpPr>
          <p:cNvPr id="21" name="TextBox 20">
            <a:extLst>
              <a:ext uri="{FF2B5EF4-FFF2-40B4-BE49-F238E27FC236}">
                <a16:creationId xmlns:a16="http://schemas.microsoft.com/office/drawing/2014/main" id="{75815823-B6CA-649A-8189-73240947CF7C}"/>
              </a:ext>
            </a:extLst>
          </p:cNvPr>
          <p:cNvSpPr txBox="1"/>
          <p:nvPr/>
        </p:nvSpPr>
        <p:spPr>
          <a:xfrm>
            <a:off x="4209670" y="4212237"/>
            <a:ext cx="324878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UNICEF/</a:t>
            </a:r>
            <a:r>
              <a:rPr lang="en-GB" sz="1600" b="0" i="0" dirty="0">
                <a:solidFill>
                  <a:srgbClr val="121212"/>
                </a:solidFill>
                <a:effectLst/>
                <a:latin typeface="Arial" panose="020B0604020202020204" pitchFamily="34" charset="0"/>
                <a:cs typeface="Arial" panose="020B0604020202020204" pitchFamily="34" charset="0"/>
              </a:rPr>
              <a:t>Abdul</a:t>
            </a:r>
            <a:endParaRPr lang="en-GB" sz="1600" dirty="0">
              <a:latin typeface="Arial" panose="020B0604020202020204" pitchFamily="34" charset="0"/>
              <a:cs typeface="Arial" panose="020B0604020202020204" pitchFamily="34" charset="0"/>
            </a:endParaRPr>
          </a:p>
        </p:txBody>
      </p:sp>
      <p:pic>
        <p:nvPicPr>
          <p:cNvPr id="23" name="Picture 22" descr="A person carrying a child&#10;&#10;Description automatically generated with low confidence">
            <a:extLst>
              <a:ext uri="{FF2B5EF4-FFF2-40B4-BE49-F238E27FC236}">
                <a16:creationId xmlns:a16="http://schemas.microsoft.com/office/drawing/2014/main" id="{F3C08A40-0872-89B6-1521-7E1F5D4E1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726" y="1722270"/>
            <a:ext cx="3590667" cy="2393778"/>
          </a:xfrm>
          <a:prstGeom prst="rect">
            <a:avLst/>
          </a:prstGeom>
        </p:spPr>
      </p:pic>
      <p:sp>
        <p:nvSpPr>
          <p:cNvPr id="24" name="TextBox 23">
            <a:extLst>
              <a:ext uri="{FF2B5EF4-FFF2-40B4-BE49-F238E27FC236}">
                <a16:creationId xmlns:a16="http://schemas.microsoft.com/office/drawing/2014/main" id="{111D8876-E6CB-8129-EC94-E363C43703F8}"/>
              </a:ext>
            </a:extLst>
          </p:cNvPr>
          <p:cNvSpPr txBox="1"/>
          <p:nvPr/>
        </p:nvSpPr>
        <p:spPr>
          <a:xfrm>
            <a:off x="8210726" y="4227227"/>
            <a:ext cx="324878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UNICEF/</a:t>
            </a:r>
            <a:r>
              <a:rPr lang="en-GB" sz="1600" b="0" i="0" dirty="0">
                <a:solidFill>
                  <a:srgbClr val="121212"/>
                </a:solidFill>
                <a:effectLst/>
                <a:latin typeface="Arial" panose="020B0604020202020204" pitchFamily="34" charset="0"/>
                <a:cs typeface="Arial" panose="020B0604020202020204" pitchFamily="34" charset="0"/>
              </a:rPr>
              <a:t>Karacan</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139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59220" y="543718"/>
            <a:ext cx="5186259" cy="422405"/>
          </a:xfrm>
        </p:spPr>
        <p:txBody>
          <a:bodyPr/>
          <a:lstStyle/>
          <a:p>
            <a:r>
              <a:rPr lang="en-US" sz="2000" dirty="0">
                <a:latin typeface="Arial Black" panose="020B0A04020102020204" pitchFamily="34" charset="0"/>
              </a:rPr>
              <a:t>INTRODUCING ARTICLE 24</a:t>
            </a:r>
          </a:p>
        </p:txBody>
      </p:sp>
      <p:sp>
        <p:nvSpPr>
          <p:cNvPr id="2" name="TextBox 1">
            <a:extLst>
              <a:ext uri="{FF2B5EF4-FFF2-40B4-BE49-F238E27FC236}">
                <a16:creationId xmlns:a16="http://schemas.microsoft.com/office/drawing/2014/main" id="{627778A1-9760-5310-3D0C-C99F762FA511}"/>
              </a:ext>
            </a:extLst>
          </p:cNvPr>
          <p:cNvSpPr txBox="1"/>
          <p:nvPr/>
        </p:nvSpPr>
        <p:spPr>
          <a:xfrm>
            <a:off x="457200" y="1474471"/>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Katelyn Farrenson, RRSA Professional Adviser, </a:t>
            </a:r>
          </a:p>
          <a:p>
            <a:r>
              <a:rPr lang="en-GB" sz="1600" dirty="0">
                <a:latin typeface="Arial" panose="020B0604020202020204" pitchFamily="34" charset="0"/>
                <a:cs typeface="Arial" panose="020B0604020202020204" pitchFamily="34" charset="0"/>
              </a:rPr>
              <a:t>introduces Article 24</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hlinkClick r:id="rId3"/>
              </a:rPr>
              <a:t>Click </a:t>
            </a:r>
            <a:r>
              <a:rPr lang="en-GB" sz="1600" dirty="0">
                <a:solidFill>
                  <a:srgbClr val="00AEEF"/>
                </a:solidFill>
                <a:latin typeface="Arial" panose="020B0604020202020204" pitchFamily="34" charset="0"/>
                <a:cs typeface="Arial" panose="020B0604020202020204" pitchFamily="34" charset="0"/>
                <a:hlinkClick r:id="rId3"/>
              </a:rPr>
              <a:t>here</a:t>
            </a:r>
            <a:r>
              <a:rPr lang="en-GB" sz="1600" dirty="0">
                <a:solidFill>
                  <a:schemeClr val="bg1"/>
                </a:solidFill>
                <a:latin typeface="Arial" panose="020B0604020202020204" pitchFamily="34" charset="0"/>
                <a:cs typeface="Arial" panose="020B0604020202020204" pitchFamily="34" charset="0"/>
                <a:hlinkClick r:id="rId3"/>
              </a:rPr>
              <a:t> </a:t>
            </a:r>
            <a:r>
              <a:rPr lang="en-GB" sz="1600" dirty="0">
                <a:solidFill>
                  <a:schemeClr val="bg1"/>
                </a:solidFill>
                <a:latin typeface="Arial" panose="020B0604020202020204" pitchFamily="34" charset="0"/>
                <a:cs typeface="Arial" panose="020B0604020202020204" pitchFamily="34" charset="0"/>
              </a:rPr>
              <a:t>to watch on YouTube</a:t>
            </a:r>
          </a:p>
        </p:txBody>
      </p:sp>
      <p:pic>
        <p:nvPicPr>
          <p:cNvPr id="8" name="Graphic 7">
            <a:extLst>
              <a:ext uri="{FF2B5EF4-FFF2-40B4-BE49-F238E27FC236}">
                <a16:creationId xmlns:a16="http://schemas.microsoft.com/office/drawing/2014/main" id="{AB3E1E09-581B-2A14-78EF-F8072C8921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3858" y="4632651"/>
            <a:ext cx="1221028" cy="1628037"/>
          </a:xfrm>
          <a:prstGeom prst="rect">
            <a:avLst/>
          </a:prstGeom>
        </p:spPr>
      </p:pic>
      <p:sp>
        <p:nvSpPr>
          <p:cNvPr id="11" name="Text Placeholder 2">
            <a:extLst>
              <a:ext uri="{FF2B5EF4-FFF2-40B4-BE49-F238E27FC236}">
                <a16:creationId xmlns:a16="http://schemas.microsoft.com/office/drawing/2014/main" id="{D3987389-B487-9437-36B6-89DD24EA623A}"/>
              </a:ext>
            </a:extLst>
          </p:cNvPr>
          <p:cNvSpPr txBox="1">
            <a:spLocks/>
          </p:cNvSpPr>
          <p:nvPr/>
        </p:nvSpPr>
        <p:spPr>
          <a:xfrm>
            <a:off x="6573857" y="849573"/>
            <a:ext cx="5305425" cy="259486"/>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Mental Health Awareness Week</a:t>
            </a:r>
          </a:p>
        </p:txBody>
      </p:sp>
      <p:sp>
        <p:nvSpPr>
          <p:cNvPr id="14" name="Text Placeholder 6">
            <a:extLst>
              <a:ext uri="{FF2B5EF4-FFF2-40B4-BE49-F238E27FC236}">
                <a16:creationId xmlns:a16="http://schemas.microsoft.com/office/drawing/2014/main" id="{324890E7-8876-08E0-B7C0-407ED6D3138E}"/>
              </a:ext>
            </a:extLst>
          </p:cNvPr>
          <p:cNvSpPr txBox="1">
            <a:spLocks/>
          </p:cNvSpPr>
          <p:nvPr/>
        </p:nvSpPr>
        <p:spPr>
          <a:xfrm>
            <a:off x="6573857" y="1312190"/>
            <a:ext cx="5160943" cy="3158180"/>
          </a:xfrm>
          <a:prstGeom prst="rect">
            <a:avLst/>
          </a:prstGeom>
        </p:spPr>
        <p:txBody>
          <a:bodyPr vert="horz" lIns="0" tIns="45720" rIns="91440" bIns="45720" rtlCol="0">
            <a:normAutofit fontScale="77500" lnSpcReduction="20000"/>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b="1" i="0" dirty="0">
                <a:effectLst/>
                <a:latin typeface="Arial" panose="020B0604020202020204" pitchFamily="34" charset="0"/>
                <a:cs typeface="Arial" panose="020B0604020202020204" pitchFamily="34" charset="0"/>
              </a:rPr>
              <a:t>Mental Health Awareness Week occurs every year in May and is an ideal time for us all to think about mental health, tackle stigma, and discuss how we can create school environments that protect our mental wellbeing. </a:t>
            </a:r>
          </a:p>
          <a:p>
            <a:pPr>
              <a:lnSpc>
                <a:spcPct val="110000"/>
              </a:lnSpc>
            </a:pPr>
            <a:r>
              <a:rPr lang="en-GB" b="0" i="0" dirty="0">
                <a:effectLst/>
                <a:latin typeface="Arial" panose="020B0604020202020204" pitchFamily="34" charset="0"/>
                <a:cs typeface="Arial" panose="020B0604020202020204" pitchFamily="34" charset="0"/>
              </a:rPr>
              <a:t>The week is based around a different theme each year, and previous themes have included nature, kindness, and body image. It is hoped that as many people as possible will have conversations about mental health and the everyday things that can affect it. </a:t>
            </a:r>
          </a:p>
          <a:p>
            <a:pPr>
              <a:lnSpc>
                <a:spcPct val="110000"/>
              </a:lnSpc>
            </a:pPr>
            <a:r>
              <a:rPr lang="en-GB" b="0" i="0" dirty="0">
                <a:effectLst/>
                <a:latin typeface="Arial" panose="020B0604020202020204" pitchFamily="34" charset="0"/>
                <a:cs typeface="Arial" panose="020B0604020202020204" pitchFamily="34" charset="0"/>
              </a:rPr>
              <a:t>Our mental health clearly links to Article 24 of the CRC but, if you think about it, many of the other rights that children and young people are entitled to, also contribute to good mental health.  See how many connections you make to different rights in this week’s activities.</a:t>
            </a:r>
            <a:endParaRPr lang="en-GB" dirty="0">
              <a:latin typeface="Arial" panose="020B0604020202020204" pitchFamily="34" charset="0"/>
              <a:cs typeface="Arial" panose="020B0604020202020204" pitchFamily="34" charset="0"/>
            </a:endParaRPr>
          </a:p>
        </p:txBody>
      </p:sp>
      <p:pic>
        <p:nvPicPr>
          <p:cNvPr id="4" name="Online Media 3" title="Katelyn Farrenson, Professional Adviser, Introduces Article 24">
            <a:hlinkClick r:id="" action="ppaction://media"/>
            <a:extLst>
              <a:ext uri="{FF2B5EF4-FFF2-40B4-BE49-F238E27FC236}">
                <a16:creationId xmlns:a16="http://schemas.microsoft.com/office/drawing/2014/main" id="{1230B881-C9AD-7FFB-4F10-CDDF0D10B7EC}"/>
              </a:ext>
            </a:extLst>
          </p:cNvPr>
          <p:cNvPicPr>
            <a:picLocks noRot="1" noChangeAspect="1"/>
          </p:cNvPicPr>
          <p:nvPr>
            <a:videoFile r:link="rId1"/>
          </p:nvPr>
        </p:nvPicPr>
        <p:blipFill>
          <a:blip r:embed="rId6"/>
          <a:stretch>
            <a:fillRect/>
          </a:stretch>
        </p:blipFill>
        <p:spPr>
          <a:xfrm>
            <a:off x="787400" y="2640228"/>
            <a:ext cx="4329419" cy="2446122"/>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97481"/>
            <a:ext cx="3894538" cy="921003"/>
          </a:xfrm>
        </p:spPr>
        <p:txBody>
          <a:bodyPr/>
          <a:lstStyle/>
          <a:p>
            <a:r>
              <a:rPr lang="en-US" sz="2800" dirty="0">
                <a:latin typeface="Arial Black" panose="020B0A04020102020204" pitchFamily="34" charset="0"/>
              </a:rPr>
              <a:t>EXPLORING MENTAL HEALTH</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1800" dirty="0">
                <a:effectLst/>
                <a:latin typeface="Arial" panose="020B0604020202020204" pitchFamily="34" charset="0"/>
                <a:ea typeface="Arial" panose="020B0604020202020204" pitchFamily="34" charset="0"/>
                <a:cs typeface="Times New Roman" panose="02020603050405020304" pitchFamily="18" charset="0"/>
              </a:rPr>
              <a:t>What do you need for positive mental health?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8036"/>
            <a:ext cx="6319734" cy="921003"/>
          </a:xfrm>
        </p:spPr>
        <p:txBody>
          <a:bodyPr/>
          <a:lstStyle/>
          <a:p>
            <a:r>
              <a:rPr lang="en-US" sz="2800" dirty="0">
                <a:latin typeface="Arial Black" panose="020B0A04020102020204" pitchFamily="34" charset="0"/>
              </a:rPr>
              <a:t>EXPLORING MENTAL HEALTH</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Did you think of anything else?  Which rights do some of these things link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Arial Black" panose="020B0A04020102020204" pitchFamily="34" charset="0"/>
            </a:endParaRP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Understanding the different types of emotions you have.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Knowing that it is usual and ok to have times when you might feel sad or worried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Learning different ways to look after your mental health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Having a trusted adult to speak with about your feelings.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Making sure you exercise regularly.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Making sure you have a healthy diet.</a:t>
            </a: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Spending relaxation and fun time with friends and or family.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Taking part in hobbies or activities that you enjoy.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Being involved in activities to help 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Limiting screen time or access to other online platforms.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Health care – being able to see a doctor, nurse or counsellor if you need to.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Being able to enjoy all your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l" rtl="0" fontAlgn="base">
              <a:buFont typeface="Arial" panose="020B0604020202020204" pitchFamily="34" charset="0"/>
              <a:buChar char="•"/>
            </a:pPr>
            <a:endParaRPr lang="en-GB"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6754472" y="4625506"/>
            <a:ext cx="4986793" cy="1384995"/>
          </a:xfrm>
          <a:prstGeom prst="rect">
            <a:avLst/>
          </a:prstGeom>
          <a:noFill/>
        </p:spPr>
        <p:txBody>
          <a:bodyPr wrap="square" rtlCol="0">
            <a:spAutoFit/>
          </a:bodyPr>
          <a:lstStyle/>
          <a:p>
            <a:pPr algn="ctr"/>
            <a:r>
              <a:rPr lang="en-GB" sz="1400" i="0" dirty="0">
                <a:solidFill>
                  <a:schemeClr val="bg1"/>
                </a:solidFill>
                <a:effectLst/>
                <a:latin typeface="Arial" panose="020B0604020202020204" pitchFamily="34" charset="0"/>
                <a:cs typeface="Arial" panose="020B0604020202020204" pitchFamily="34" charset="0"/>
              </a:rPr>
              <a:t>Watch and join in with this </a:t>
            </a:r>
            <a:r>
              <a:rPr lang="en-GB" sz="1400" i="0" dirty="0">
                <a:solidFill>
                  <a:schemeClr val="bg1"/>
                </a:solidFill>
                <a:effectLst/>
                <a:latin typeface="Arial" panose="020B0604020202020204" pitchFamily="34" charset="0"/>
                <a:cs typeface="Arial" panose="020B0604020202020204" pitchFamily="34" charset="0"/>
                <a:hlinkClick r:id="rId4"/>
              </a:rPr>
              <a:t>video of the story of Dogger</a:t>
            </a:r>
            <a:r>
              <a:rPr lang="en-GB" sz="1400" i="0" dirty="0">
                <a:solidFill>
                  <a:schemeClr val="bg1"/>
                </a:solidFill>
                <a:effectLst/>
                <a:latin typeface="Arial" panose="020B0604020202020204" pitchFamily="34" charset="0"/>
                <a:cs typeface="Arial" panose="020B0604020202020204" pitchFamily="34" charset="0"/>
              </a:rPr>
              <a:t>.   Discuss in class about toys that are special to the children and why. Draw a story board and/or write a story with either real or imaginary adventures involving a special toy, or make an acrostic poem using the name of your special toy as the starting point, explaining what it means to you.</a:t>
            </a:r>
            <a:r>
              <a:rPr lang="en-GB" sz="1400" b="0" i="0" dirty="0">
                <a:solidFill>
                  <a:schemeClr val="bg1"/>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85938" y="2474893"/>
            <a:ext cx="4308972" cy="1600438"/>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Read </a:t>
            </a:r>
            <a:r>
              <a:rPr lang="en-GB" sz="1400" dirty="0">
                <a:latin typeface="Arial" panose="020B0604020202020204" pitchFamily="34" charset="0"/>
                <a:cs typeface="Arial" panose="020B0604020202020204" pitchFamily="34" charset="0"/>
                <a:hlinkClick r:id="rId5"/>
              </a:rPr>
              <a:t>Blue by Sarah Christou</a:t>
            </a:r>
            <a:r>
              <a:rPr lang="en-GB" sz="1400" dirty="0">
                <a:latin typeface="Arial" panose="020B0604020202020204" pitchFamily="34" charset="0"/>
                <a:cs typeface="Arial" panose="020B0604020202020204" pitchFamily="34" charset="0"/>
              </a:rPr>
              <a:t> or </a:t>
            </a:r>
            <a:r>
              <a:rPr lang="en-GB" sz="1400" dirty="0">
                <a:latin typeface="Arial" panose="020B0604020202020204" pitchFamily="34" charset="0"/>
                <a:cs typeface="Arial" panose="020B0604020202020204" pitchFamily="34" charset="0"/>
                <a:hlinkClick r:id="rId6"/>
              </a:rPr>
              <a:t>Ruby’s Worry by Tom Percival</a:t>
            </a:r>
            <a:r>
              <a:rPr lang="en-GB" sz="1400" dirty="0">
                <a:latin typeface="Arial" panose="020B0604020202020204" pitchFamily="34" charset="0"/>
                <a:cs typeface="Arial" panose="020B0604020202020204" pitchFamily="34" charset="0"/>
              </a:rPr>
              <a:t>. </a:t>
            </a:r>
          </a:p>
          <a:p>
            <a:pPr algn="ct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Who could you talk to if you felt sad or had a worry? Don’t forget to remind children that they have a right to have their voice heard and to be taken seriously by adults.</a:t>
            </a:r>
          </a:p>
        </p:txBody>
      </p:sp>
      <p:sp>
        <p:nvSpPr>
          <p:cNvPr id="11" name="TextBox 10">
            <a:extLst>
              <a:ext uri="{FF2B5EF4-FFF2-40B4-BE49-F238E27FC236}">
                <a16:creationId xmlns:a16="http://schemas.microsoft.com/office/drawing/2014/main" id="{68AB74C1-8E97-AF83-2917-1BDE1E72C459}"/>
              </a:ext>
            </a:extLst>
          </p:cNvPr>
          <p:cNvSpPr txBox="1"/>
          <p:nvPr/>
        </p:nvSpPr>
        <p:spPr>
          <a:xfrm>
            <a:off x="707674" y="4717614"/>
            <a:ext cx="5676116" cy="1669431"/>
          </a:xfrm>
          <a:prstGeom prst="rect">
            <a:avLst/>
          </a:prstGeom>
          <a:noFill/>
        </p:spPr>
        <p:txBody>
          <a:bodyPr wrap="square" rtlCol="0">
            <a:spAutoFit/>
          </a:bodyPr>
          <a:lstStyle/>
          <a:p>
            <a:pPr lvl="0" algn="ctr">
              <a:lnSpc>
                <a:spcPct val="107000"/>
              </a:lnSpc>
              <a:spcAft>
                <a:spcPts val="800"/>
              </a:spcAft>
            </a:pP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7"/>
              </a:rPr>
              <a:t>Watch this video</a:t>
            </a: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then make a poster to give people ideas of who they could talk to if they are feeling worried.</a:t>
            </a:r>
          </a:p>
          <a:p>
            <a:pPr lvl="0" algn="ctr">
              <a:lnSpc>
                <a:spcPct val="107000"/>
              </a:lnSpc>
              <a:spcAft>
                <a:spcPts val="800"/>
              </a:spcAft>
            </a:pPr>
            <a:endParaRPr lang="en-GB" sz="16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lvl="0" algn="ctr">
              <a:lnSpc>
                <a:spcPct val="107000"/>
              </a:lnSpc>
              <a:spcAft>
                <a:spcPts val="800"/>
              </a:spcAft>
            </a:pP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 Link this to Articles 12 and 24.</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1400" b="0" i="0" dirty="0">
                <a:solidFill>
                  <a:srgbClr val="000000"/>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593335" y="2538289"/>
            <a:ext cx="3811173" cy="1200329"/>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hlinkClick r:id="rId8"/>
              </a:rPr>
              <a:t>Watch this video</a:t>
            </a:r>
            <a:r>
              <a:rPr lang="en-GB" b="0" i="0" dirty="0">
                <a:solidFill>
                  <a:schemeClr val="bg1"/>
                </a:solidFill>
                <a:effectLst/>
                <a:latin typeface="Arial" panose="020B0604020202020204" pitchFamily="34" charset="0"/>
                <a:cs typeface="Arial" panose="020B0604020202020204" pitchFamily="34" charset="0"/>
              </a:rPr>
              <a:t> then talk to a friend or grown up and/or draw/ write a list of things that make you feel happy or positive.</a:t>
            </a:r>
            <a:endParaRPr lang="en-GB" dirty="0">
              <a:solidFill>
                <a:schemeClr val="bg1"/>
              </a:solidFill>
              <a:latin typeface="Arial" panose="020B0604020202020204" pitchFamily="34" charset="0"/>
              <a:cs typeface="Arial" panose="020B0604020202020204" pitchFamily="34" charset="0"/>
            </a:endParaRPr>
          </a:p>
        </p:txBody>
      </p:sp>
      <p:pic>
        <p:nvPicPr>
          <p:cNvPr id="9" name="Online Media 8" title="📚Read with me today: Blue by Sarah Christou 📚">
            <a:hlinkClick r:id="" action="ppaction://media"/>
            <a:extLst>
              <a:ext uri="{FF2B5EF4-FFF2-40B4-BE49-F238E27FC236}">
                <a16:creationId xmlns:a16="http://schemas.microsoft.com/office/drawing/2014/main" id="{6EFB97AB-A834-D7B0-BE36-29C187161AED}"/>
              </a:ext>
            </a:extLst>
          </p:cNvPr>
          <p:cNvPicPr>
            <a:picLocks noRot="1" noChangeAspect="1"/>
          </p:cNvPicPr>
          <p:nvPr>
            <a:videoFile r:link="rId1"/>
          </p:nvPr>
        </p:nvPicPr>
        <p:blipFill>
          <a:blip r:embed="rId9"/>
          <a:stretch>
            <a:fillRect/>
          </a:stretch>
        </p:blipFill>
        <p:spPr>
          <a:xfrm>
            <a:off x="5326380" y="2275343"/>
            <a:ext cx="1663940" cy="940126"/>
          </a:xfrm>
          <a:prstGeom prst="rect">
            <a:avLst/>
          </a:prstGeom>
        </p:spPr>
      </p:pic>
      <p:pic>
        <p:nvPicPr>
          <p:cNvPr id="13" name="Online Media 12" title="Ruby's Worry (Share a Story Corner)">
            <a:hlinkClick r:id="" action="ppaction://media"/>
            <a:extLst>
              <a:ext uri="{FF2B5EF4-FFF2-40B4-BE49-F238E27FC236}">
                <a16:creationId xmlns:a16="http://schemas.microsoft.com/office/drawing/2014/main" id="{B6D800CD-767D-4B31-568D-9E2CF1DAB7F3}"/>
              </a:ext>
            </a:extLst>
          </p:cNvPr>
          <p:cNvPicPr>
            <a:picLocks noRot="1" noChangeAspect="1"/>
          </p:cNvPicPr>
          <p:nvPr>
            <a:videoFile r:link="rId2"/>
          </p:nvPr>
        </p:nvPicPr>
        <p:blipFill>
          <a:blip r:embed="rId10"/>
          <a:stretch>
            <a:fillRect/>
          </a:stretch>
        </p:blipFill>
        <p:spPr>
          <a:xfrm>
            <a:off x="5307909" y="3225854"/>
            <a:ext cx="1651317" cy="932994"/>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815327" y="4557431"/>
            <a:ext cx="6169223"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Think about something that you have recently learnt or something you are getting better at (for example, at school, or a sport or hobby or a skill you use every day). What does it feel like when learning is easy and what does it feel like when learning is hard?  Share your ideas in class and link your discussion to mental health and Article 29.</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90953" y="4581767"/>
            <a:ext cx="4272306" cy="1908215"/>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cs typeface="Arial" panose="020B0604020202020204" pitchFamily="34" charset="0"/>
              </a:rPr>
              <a:t>Being physically active can help us to feel and think in a positive way.  Watch, and join in with, </a:t>
            </a:r>
            <a:r>
              <a:rPr lang="en-GB" sz="1400" b="0" i="0" dirty="0">
                <a:solidFill>
                  <a:srgbClr val="000000"/>
                </a:solidFill>
                <a:effectLst/>
                <a:latin typeface="Arial" panose="020B0604020202020204" pitchFamily="34" charset="0"/>
                <a:cs typeface="Arial" panose="020B0604020202020204" pitchFamily="34" charset="0"/>
                <a:hlinkClick r:id="rId3"/>
              </a:rPr>
              <a:t>this video</a:t>
            </a:r>
            <a:r>
              <a:rPr lang="en-GB" sz="1400" b="0" i="0" dirty="0">
                <a:solidFill>
                  <a:srgbClr val="000000"/>
                </a:solidFill>
                <a:effectLst/>
                <a:latin typeface="Arial" panose="020B0604020202020204" pitchFamily="34" charset="0"/>
                <a:cs typeface="Arial" panose="020B0604020202020204" pitchFamily="34" charset="0"/>
              </a:rPr>
              <a:t>. What rights does it mention in the video? Can you think of any other children’s rights that link closely with mental health and wellbeing? Make up your own dance routine to the song in the video. </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100" b="0" i="1" dirty="0">
                <a:solidFill>
                  <a:srgbClr val="000000"/>
                </a:solidFill>
                <a:effectLst/>
                <a:latin typeface="Arial" panose="020B0604020202020204" pitchFamily="34" charset="0"/>
                <a:cs typeface="Arial" panose="020B0604020202020204" pitchFamily="34" charset="0"/>
              </a:rPr>
              <a:t>Please note that the section linking rights and responsibilities is not accurate – </a:t>
            </a:r>
            <a:r>
              <a:rPr lang="en-GB" sz="1100" b="1" i="1" dirty="0">
                <a:solidFill>
                  <a:srgbClr val="000000"/>
                </a:solidFill>
                <a:effectLst/>
                <a:latin typeface="Arial" panose="020B0604020202020204" pitchFamily="34" charset="0"/>
                <a:cs typeface="Arial" panose="020B0604020202020204" pitchFamily="34" charset="0"/>
              </a:rPr>
              <a:t>rights are unconditional!</a:t>
            </a:r>
            <a:endParaRPr lang="en-GB" sz="1100" b="1" i="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073963" y="2285964"/>
            <a:ext cx="3541400" cy="1569660"/>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Mindfulness and relaxation can help our mental health. Try this relaxation activity. How did it make you feel?  Discuss how activities like this might contribute to Articles 6, 24, 31 and any others?</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20798" y="2209728"/>
            <a:ext cx="4101577" cy="2062103"/>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Helping others and being kind can make us feel happier.  Make a 'thank you' card for someone you know to surprise them or make a ‘thank you’ chart or ‘tree’ for your class and ask everyone to put messages onto it. It’s the job of duty bearers to make sure you get all your rights but it’s good to thank them!</a:t>
            </a:r>
            <a:r>
              <a:rPr lang="en-GB" sz="1600" i="0" dirty="0">
                <a:solidFill>
                  <a:schemeClr val="bg1"/>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pic>
        <p:nvPicPr>
          <p:cNvPr id="9" name="Online Media 8" title="Rainbow Relaxation: Mindfulness for Children">
            <a:hlinkClick r:id="" action="ppaction://media"/>
            <a:extLst>
              <a:ext uri="{FF2B5EF4-FFF2-40B4-BE49-F238E27FC236}">
                <a16:creationId xmlns:a16="http://schemas.microsoft.com/office/drawing/2014/main" id="{DB207427-481B-C150-492D-912AAF8F1B2B}"/>
              </a:ext>
            </a:extLst>
          </p:cNvPr>
          <p:cNvPicPr>
            <a:picLocks noRot="1" noChangeAspect="1"/>
          </p:cNvPicPr>
          <p:nvPr>
            <a:videoFile r:link="rId1"/>
          </p:nvPr>
        </p:nvPicPr>
        <p:blipFill>
          <a:blip r:embed="rId4"/>
          <a:stretch>
            <a:fillRect/>
          </a:stretch>
        </p:blipFill>
        <p:spPr>
          <a:xfrm>
            <a:off x="8931202" y="2353244"/>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42951" y="4557431"/>
            <a:ext cx="6241600"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Create a poster detailing all the people you can talk to if you are worried about something. They are the duty bearers for all of your rights. How many people can you think of? Display this around your school to remind other pupils of who they can talk to if they are feeling worried, sad or anxious.</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90953" y="4581767"/>
            <a:ext cx="4272306" cy="1477328"/>
          </a:xfrm>
          <a:prstGeom prst="rect">
            <a:avLst/>
          </a:prstGeom>
          <a:noFill/>
        </p:spPr>
        <p:txBody>
          <a:bodyPr wrap="square" rtlCol="0">
            <a:spAutoFit/>
          </a:bodyPr>
          <a:lstStyle/>
          <a:p>
            <a:pPr algn="ctr"/>
            <a:r>
              <a:rPr lang="en-GB" sz="1800" dirty="0">
                <a:effectLst/>
                <a:latin typeface="Arial" panose="020B0604020202020204" pitchFamily="34" charset="0"/>
                <a:ea typeface="Arial" panose="020B0604020202020204" pitchFamily="34" charset="0"/>
                <a:hlinkClick r:id="rId2"/>
              </a:rPr>
              <a:t>Watch and join in with this video</a:t>
            </a:r>
            <a:r>
              <a:rPr lang="en-GB" sz="1800" dirty="0">
                <a:effectLst/>
                <a:latin typeface="Arial" panose="020B0604020202020204" pitchFamily="34" charset="0"/>
                <a:ea typeface="Arial" panose="020B0604020202020204" pitchFamily="34" charset="0"/>
              </a:rPr>
              <a:t> linking mental health and being active. </a:t>
            </a:r>
          </a:p>
          <a:p>
            <a:pPr algn="ctr"/>
            <a:endParaRPr lang="en-GB" dirty="0">
              <a:latin typeface="Arial" panose="020B0604020202020204" pitchFamily="34" charset="0"/>
              <a:ea typeface="Arial" panose="020B0604020202020204" pitchFamily="34" charset="0"/>
            </a:endParaRPr>
          </a:p>
          <a:p>
            <a:pPr algn="ctr"/>
            <a:r>
              <a:rPr lang="en-GB" sz="1800" dirty="0">
                <a:effectLst/>
                <a:latin typeface="Arial" panose="020B0604020202020204" pitchFamily="34" charset="0"/>
                <a:ea typeface="Arial" panose="020B0604020202020204" pitchFamily="34" charset="0"/>
              </a:rPr>
              <a:t>Discus how does it bring together articles 13, 24, 29 and 31? </a:t>
            </a:r>
            <a:endParaRPr lang="en-GB" sz="1200" b="0" i="0" dirty="0">
              <a:solidFill>
                <a:srgbClr val="000000"/>
              </a:solidFill>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118905" y="2409074"/>
            <a:ext cx="6614955" cy="1323439"/>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It’s ok to have different feelings and moods, and talking about them links to your right to freedom of expression. Learn what the different colours mean in the ‘Zones of Regulation’. How can you get back to green if you are in a different zone? Create your own Zones Bookmark to remind you of techniques that work for you.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56547" y="2532185"/>
            <a:ext cx="4101577" cy="1077218"/>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Design a poster or create a short play or song to show how respect, or a lack of it, can affect children’s access to their rights and their mental health and wellbeing.</a:t>
            </a:r>
            <a:r>
              <a:rPr lang="en-GB" sz="1600" i="0" dirty="0">
                <a:solidFill>
                  <a:schemeClr val="bg1"/>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39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TotalTime>
  <Words>1998</Words>
  <Application>Microsoft Office PowerPoint</Application>
  <PresentationFormat>Widescreen</PresentationFormat>
  <Paragraphs>100</Paragraphs>
  <Slides>13</Slides>
  <Notes>1</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 Black</vt:lpstr>
      <vt:lpstr>Calibri</vt:lpstr>
      <vt:lpstr>Calibri Light</vt:lpstr>
      <vt:lpstr>Open Sans</vt:lpstr>
      <vt:lpstr>Symbol</vt:lpstr>
      <vt:lpstr>Univers LT Pro 45 Light</vt:lpstr>
      <vt:lpstr>Univers LT Pro 85 XBlack</vt:lpstr>
      <vt:lpstr>Univers LT Std 45 Light</vt:lpstr>
      <vt:lpstr>Office Theme</vt:lpstr>
      <vt:lpstr>Custom Design</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Frances Bestley</cp:lastModifiedBy>
  <cp:revision>128</cp:revision>
  <dcterms:created xsi:type="dcterms:W3CDTF">2022-01-18T14:28:30Z</dcterms:created>
  <dcterms:modified xsi:type="dcterms:W3CDTF">2023-05-09T16:00:26Z</dcterms:modified>
</cp:coreProperties>
</file>