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93" r:id="rId4"/>
    <p:sldId id="272" r:id="rId5"/>
    <p:sldId id="268" r:id="rId6"/>
    <p:sldId id="276" r:id="rId7"/>
    <p:sldId id="289" r:id="rId8"/>
    <p:sldId id="286" r:id="rId9"/>
    <p:sldId id="295" r:id="rId10"/>
    <p:sldId id="287" r:id="rId11"/>
    <p:sldId id="288" r:id="rId12"/>
    <p:sldId id="296" r:id="rId13"/>
    <p:sldId id="294"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 id="{C5662BEB-831F-6686-7D59-80BE54901B5B}" name="Martin Russell" initials="MR" userId="S::martinr@unicef.org.uk::a3a2a494-309d-4d02-9201-5320153f72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AEEF"/>
    <a:srgbClr val="003B5E"/>
    <a:srgbClr val="FF6937"/>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3792" autoAdjust="0"/>
  </p:normalViewPr>
  <p:slideViewPr>
    <p:cSldViewPr snapToGrid="0">
      <p:cViewPr varScale="1">
        <p:scale>
          <a:sx n="67" d="100"/>
          <a:sy n="67" d="100"/>
        </p:scale>
        <p:origin x="900"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5/3/2023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32269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145566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1556241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 blue&#10;&#10;Description automatically generated">
            <a:extLst>
              <a:ext uri="{FF2B5EF4-FFF2-40B4-BE49-F238E27FC236}">
                <a16:creationId xmlns:a16="http://schemas.microsoft.com/office/drawing/2014/main" id="{5E0ECB32-E24E-E539-FA83-ED40A49A6E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 t="6556" r="-189" b="7889"/>
          <a:stretch/>
        </p:blipFill>
        <p:spPr>
          <a:xfrm>
            <a:off x="1" y="-108488"/>
            <a:ext cx="12214038" cy="6966488"/>
          </a:xfrm>
          <a:prstGeom prst="rect">
            <a:avLst/>
          </a:prstGeom>
        </p:spPr>
      </p:pic>
      <p:sp>
        <p:nvSpPr>
          <p:cNvPr id="4" name="Title 1">
            <a:extLst>
              <a:ext uri="{FF2B5EF4-FFF2-40B4-BE49-F238E27FC236}">
                <a16:creationId xmlns:a16="http://schemas.microsoft.com/office/drawing/2014/main" id="{A5F2262F-3B5E-4B79-C2BE-18F992922EDD}"/>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5" name="Picture 4">
            <a:extLst>
              <a:ext uri="{FF2B5EF4-FFF2-40B4-BE49-F238E27FC236}">
                <a16:creationId xmlns:a16="http://schemas.microsoft.com/office/drawing/2014/main" id="{D288F752-A285-9E74-8A09-FE584487CF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43766" y="5185814"/>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405864"/>
            <a:ext cx="5305425"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cs typeface="Arial" panose="020B0604020202020204" pitchFamily="34" charset="0"/>
              </a:rPr>
              <a:t>Please edit out non-relevant slides or tasks before sharing with students. Please check the content works for your learners and feel free to add any content that would make the material more relevant to your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Arial" panose="020B0604020202020204" pitchFamily="34" charset="0"/>
              <a:cs typeface="Arial" panose="020B0604020202020204" pitchFamily="34" charset="0"/>
            </a:endParaRP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03/05/2023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ZiEwDJMxjs&amp;feature=youtu.be" TargetMode="External"/><Relationship Id="rId2" Type="http://schemas.openxmlformats.org/officeDocument/2006/relationships/hyperlink" Target="https://www.youtube.com/watch?v=pz0ca4gD2Es"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simplypsychology.org/maslow.html" TargetMode="External"/><Relationship Id="rId2" Type="http://schemas.openxmlformats.org/officeDocument/2006/relationships/hyperlink" Target="https://www.thenewhumanitarian.org/news/2022/03/07/beyond-ukraine-eight-other-humanitarian-crises-raging-around-globe" TargetMode="Externa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hyperlink" Target="https://data.unicef.org/topic/child-survival/under-five-mortality/#:~:text=The%20under-five%20mortality%20rate,5%20years%20of%20age%20died" TargetMode="External"/><Relationship Id="rId4" Type="http://schemas.openxmlformats.org/officeDocument/2006/relationships/hyperlink" Target="https://ourworldindata.org/child-mortalit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news/uk-england-merseyside-65049384" TargetMode="External"/><Relationship Id="rId2" Type="http://schemas.openxmlformats.org/officeDocument/2006/relationships/slideLayout" Target="../slideLayouts/slideLayout17.xml"/><Relationship Id="rId1" Type="http://schemas.openxmlformats.org/officeDocument/2006/relationships/video" Target="https://www.youtube.com/embed/dKU1OLrvOn4?feature=oembed" TargetMode="External"/><Relationship Id="rId6" Type="http://schemas.openxmlformats.org/officeDocument/2006/relationships/image" Target="../media/image25.jpeg"/><Relationship Id="rId5" Type="http://schemas.openxmlformats.org/officeDocument/2006/relationships/hyperlink" Target="https://www.equalityhumanrights.com/en/human-rights-act/article-2-right-life" TargetMode="External"/><Relationship Id="rId4" Type="http://schemas.openxmlformats.org/officeDocument/2006/relationships/hyperlink" Target="https://www.youtube.com/watch?v=dKU1OLrvOn4&amp;feature=youtu.b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tPSWDW8Vxac" TargetMode="External"/><Relationship Id="rId2" Type="http://schemas.openxmlformats.org/officeDocument/2006/relationships/slideLayout" Target="../slideLayouts/slideLayout6.xml"/><Relationship Id="rId1" Type="http://schemas.openxmlformats.org/officeDocument/2006/relationships/video" Target="https://www.youtube.com/embed/tPSWDW8Vxac?feature=oembed" TargetMode="Externa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4.xml"/><Relationship Id="rId7" Type="http://schemas.openxmlformats.org/officeDocument/2006/relationships/image" Target="../media/image18.jpeg"/><Relationship Id="rId2" Type="http://schemas.openxmlformats.org/officeDocument/2006/relationships/video" Target="https://www.youtube.com/embed/75NQK-Sm1YY?feature=oembed" TargetMode="External"/><Relationship Id="rId1" Type="http://schemas.openxmlformats.org/officeDocument/2006/relationships/video" Target="https://www.youtube.com/embed/nJG2-in6bow?feature=oembed" TargetMode="External"/><Relationship Id="rId6" Type="http://schemas.openxmlformats.org/officeDocument/2006/relationships/hyperlink" Target="https://www.youtube.com/watch?v=nJG2-in6bow" TargetMode="External"/><Relationship Id="rId5" Type="http://schemas.openxmlformats.org/officeDocument/2006/relationships/hyperlink" Target="https://youtu.be/75NQK-Sm1YY" TargetMode="Externa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ideo" Target="https://www.youtube.com/embed/UxnEuj1c0sw?feature=oembed"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video" Target="https://www.youtube.com/embed/q94mPWu0Ej8?feature=oembed" TargetMode="External"/><Relationship Id="rId7" Type="http://schemas.openxmlformats.org/officeDocument/2006/relationships/hyperlink" Target="https://www.youtube.com/watch?v=3xGkNBerxe0&amp;feature=youtu.be" TargetMode="External"/><Relationship Id="rId2" Type="http://schemas.openxmlformats.org/officeDocument/2006/relationships/video" Target="https://www.youtube.com/embed/3xGkNBerxe0?feature=oembed" TargetMode="External"/><Relationship Id="rId1" Type="http://schemas.openxmlformats.org/officeDocument/2006/relationships/video" Target="https://www.youtube.com/embed/8IDyRQjTH0Q?feature=oembed" TargetMode="External"/><Relationship Id="rId6" Type="http://schemas.openxmlformats.org/officeDocument/2006/relationships/hyperlink" Target="https://youtu.be/q94mPWu0Ej8" TargetMode="External"/><Relationship Id="rId5" Type="http://schemas.openxmlformats.org/officeDocument/2006/relationships/notesSlide" Target="../notesSlides/notesSlide5.xml"/><Relationship Id="rId10" Type="http://schemas.openxmlformats.org/officeDocument/2006/relationships/image" Target="../media/image23.jpeg"/><Relationship Id="rId4" Type="http://schemas.openxmlformats.org/officeDocument/2006/relationships/slideLayout" Target="../slideLayouts/slideLayout15.xm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86E9F366-0664-4CA0-9709-99C0641851D0}"/>
              </a:ext>
            </a:extLst>
          </p:cNvPr>
          <p:cNvSpPr txBox="1"/>
          <p:nvPr/>
        </p:nvSpPr>
        <p:spPr>
          <a:xfrm rot="16200000">
            <a:off x="9962293" y="-1004435"/>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UNICEF/</a:t>
            </a:r>
            <a:r>
              <a:rPr lang="en-GB" sz="1000" b="0" i="0" dirty="0">
                <a:solidFill>
                  <a:schemeClr val="bg1"/>
                </a:solidFill>
                <a:effectLst/>
                <a:latin typeface="Arial" panose="020B0604020202020204" pitchFamily="34" charset="0"/>
                <a:cs typeface="Arial" panose="020B0604020202020204" pitchFamily="34" charset="0"/>
              </a:rPr>
              <a:t>Mawa</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93876" y="2305280"/>
            <a:ext cx="4056512" cy="1077218"/>
          </a:xfrm>
          <a:prstGeom prst="rect">
            <a:avLst/>
          </a:prstGeom>
          <a:noFill/>
        </p:spPr>
        <p:txBody>
          <a:bodyPr wrap="square" rtlCol="0">
            <a:spAutoFit/>
          </a:bodyPr>
          <a:lstStyle/>
          <a:p>
            <a:pPr algn="ctr"/>
            <a:r>
              <a:rPr lang="en-GB" sz="1600" dirty="0">
                <a:effectLst/>
                <a:latin typeface="Arial" panose="020B0604020202020204" pitchFamily="34" charset="0"/>
                <a:ea typeface="Calibri" panose="020F0502020204030204" pitchFamily="34" charset="0"/>
                <a:cs typeface="Times New Roman" panose="02020603050405020304" pitchFamily="18" charset="0"/>
              </a:rPr>
              <a:t>Draw a timeline of your life to create a visual image of events and people who have helped you develop and become the person you are today.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28741" y="4523753"/>
            <a:ext cx="3282970" cy="1815882"/>
          </a:xfrm>
          <a:prstGeom prst="rect">
            <a:avLst/>
          </a:prstGeom>
          <a:noFill/>
        </p:spPr>
        <p:txBody>
          <a:bodyPr wrap="square" rtlCol="0">
            <a:spAutoFit/>
          </a:bodyPr>
          <a:lstStyle/>
          <a:p>
            <a:pPr algn="ctr"/>
            <a:r>
              <a:rPr lang="en-GB" sz="1400" dirty="0">
                <a:effectLst/>
                <a:latin typeface="Arial" panose="020B0604020202020204" pitchFamily="34" charset="0"/>
                <a:ea typeface="Calibri" panose="020F0502020204030204" pitchFamily="34" charset="0"/>
                <a:cs typeface="Times New Roman" panose="02020603050405020304" pitchFamily="18" charset="0"/>
              </a:rPr>
              <a:t>Have you ever watched TV programmes about survival? Discuss a highlight that sticks in your mind with your friends. Identify the top priorities for the people involved in extreme survival situations. Compare your priorities with a friend. Are they the same?</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5" y="2345937"/>
            <a:ext cx="6798633" cy="1754326"/>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UNICEF supports children’s right to life, survival and development around the world every day. Watch these two videos about its work - </a:t>
            </a: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2"/>
              </a:rPr>
              <a:t>Help a Child </a:t>
            </a: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and </a:t>
            </a: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3"/>
              </a:rPr>
              <a:t>We Won’t </a:t>
            </a:r>
            <a:r>
              <a:rPr lang="en-GB"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3"/>
              </a:rPr>
              <a:t>S</a:t>
            </a: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3"/>
              </a:rPr>
              <a:t>top</a:t>
            </a: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Discuss your thoughts and reactions to the content. If you wish, use the ideas (especially the vocabulary) to write a report for your school newsletter or create an assembly about UNICEF’S work.</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111463" y="4548464"/>
            <a:ext cx="7521797" cy="1762406"/>
          </a:xfrm>
          <a:prstGeom prst="rect">
            <a:avLst/>
          </a:prstGeom>
          <a:noFill/>
        </p:spPr>
        <p:txBody>
          <a:bodyPr wrap="square" rtlCol="0">
            <a:spAutoFit/>
          </a:bodyPr>
          <a:lstStyle/>
          <a:p>
            <a:pPr lvl="0" algn="ct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As a group or class create a list of the different things that might slow down a child’s survival and development or even limit their life. Use your research skills to find a current situation where, unfortunately, the things on your list are happening.  What do UNICEF and other organisations do to try and prevent or improve such situations?</a:t>
            </a:r>
          </a:p>
          <a:p>
            <a:pPr lvl="0" algn="ct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Discuss how your class/school could raise awareness of and support for this.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9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666754" y="2290985"/>
            <a:ext cx="4181833" cy="1631216"/>
          </a:xfrm>
          <a:prstGeom prst="rect">
            <a:avLst/>
          </a:prstGeom>
          <a:noFill/>
        </p:spPr>
        <p:txBody>
          <a:bodyPr wrap="square" rtlCol="0">
            <a:spAutoFit/>
          </a:bodyPr>
          <a:lstStyle/>
          <a:p>
            <a:pPr algn="ctr"/>
            <a:r>
              <a:rPr lang="en-GB" sz="1400" b="0" i="0" dirty="0">
                <a:solidFill>
                  <a:srgbClr val="000000"/>
                </a:solidFill>
                <a:effectLst/>
                <a:latin typeface="Arial" panose="020B0604020202020204" pitchFamily="34" charset="0"/>
              </a:rPr>
              <a:t>Conflict and crises greatly impact on children’s ability to enjoy Article 6. We don’t always hear about them about on the news, but this </a:t>
            </a:r>
            <a:r>
              <a:rPr lang="en-GB" sz="1400" b="0" i="0" dirty="0">
                <a:solidFill>
                  <a:srgbClr val="000000"/>
                </a:solidFill>
                <a:effectLst/>
                <a:latin typeface="Arial" panose="020B0604020202020204" pitchFamily="34" charset="0"/>
                <a:hlinkClick r:id="rId2"/>
              </a:rPr>
              <a:t>article in The New Humanitarian</a:t>
            </a:r>
            <a:r>
              <a:rPr lang="en-GB" sz="1400" b="0" i="0" dirty="0">
                <a:solidFill>
                  <a:srgbClr val="000000"/>
                </a:solidFill>
                <a:effectLst/>
                <a:latin typeface="Arial" panose="020B0604020202020204" pitchFamily="34" charset="0"/>
              </a:rPr>
              <a:t> highlights eight situations around the world where lives are threatened. Choose one of the examples to further research, update and compile a fact file.</a:t>
            </a:r>
            <a:r>
              <a:rPr lang="en-GB" sz="1600" b="0" i="0" dirty="0">
                <a:solidFill>
                  <a:srgbClr val="000000"/>
                </a:solidFill>
                <a:effectLst/>
                <a:latin typeface="Arial" panose="020B0604020202020204" pitchFamily="34" charset="0"/>
              </a:rPr>
              <a:t>  </a:t>
            </a:r>
          </a:p>
        </p:txBody>
      </p:sp>
      <p:sp>
        <p:nvSpPr>
          <p:cNvPr id="10" name="TextBox 9">
            <a:extLst>
              <a:ext uri="{FF2B5EF4-FFF2-40B4-BE49-F238E27FC236}">
                <a16:creationId xmlns:a16="http://schemas.microsoft.com/office/drawing/2014/main" id="{23FB570D-B234-3922-9DE8-4A90483EA3F9}"/>
              </a:ext>
            </a:extLst>
          </p:cNvPr>
          <p:cNvSpPr txBox="1"/>
          <p:nvPr/>
        </p:nvSpPr>
        <p:spPr>
          <a:xfrm>
            <a:off x="742497" y="4618757"/>
            <a:ext cx="2986355" cy="1864998"/>
          </a:xfrm>
          <a:prstGeom prst="rect">
            <a:avLst/>
          </a:prstGeom>
          <a:noFill/>
        </p:spPr>
        <p:txBody>
          <a:bodyPr wrap="square" rtlCol="0">
            <a:spAutoFit/>
          </a:bodyPr>
          <a:lstStyle/>
          <a:p>
            <a:pPr lvl="0" algn="ct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3"/>
              </a:rPr>
              <a:t>Explore Maslow's hierarchy of needs</a:t>
            </a: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Discuss how this model relates to the right to life, survival and development.</a:t>
            </a:r>
          </a:p>
          <a:p>
            <a:pPr lvl="0" algn="ctr">
              <a:lnSpc>
                <a:spcPct val="107000"/>
              </a:lnSpc>
              <a:spcAft>
                <a:spcPts val="800"/>
              </a:spcAft>
            </a:pPr>
            <a:endParaRPr lang="en-GB" sz="16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lvl="0" algn="ctr">
              <a:lnSpc>
                <a:spcPct val="107000"/>
              </a:lnSpc>
              <a:spcAft>
                <a:spcPts val="800"/>
              </a:spcAft>
            </a:pP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Image: WikiCommons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25642" y="2444873"/>
            <a:ext cx="6725653" cy="1323439"/>
          </a:xfrm>
          <a:prstGeom prst="rect">
            <a:avLst/>
          </a:prstGeom>
          <a:noFill/>
        </p:spPr>
        <p:txBody>
          <a:bodyPr wrap="square" rtlCol="0">
            <a:spAutoFit/>
          </a:bodyPr>
          <a:lstStyle/>
          <a:p>
            <a:pPr algn="ct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Some people say that the right to life is obvious. Why do you think it was considered important enough to be an article in the CRC? </a:t>
            </a:r>
          </a:p>
          <a:p>
            <a:pPr algn="ct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How many other articles can you find in the Convention that link to Article 6? </a:t>
            </a:r>
          </a:p>
          <a:p>
            <a:pPr algn="ct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Work in groups to create a list, then compare your answers.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113812" y="4508575"/>
            <a:ext cx="3708955" cy="2062103"/>
          </a:xfrm>
          <a:prstGeom prst="rect">
            <a:avLst/>
          </a:prstGeom>
          <a:noFill/>
        </p:spPr>
        <p:txBody>
          <a:bodyPr wrap="square" rtlCol="0">
            <a:spAutoFit/>
          </a:bodyPr>
          <a:lstStyle/>
          <a:p>
            <a:pPr algn="ctr"/>
            <a:r>
              <a:rPr lang="en-GB" sz="1600" dirty="0">
                <a:effectLst/>
                <a:latin typeface="Arial" panose="020B0604020202020204" pitchFamily="34" charset="0"/>
                <a:ea typeface="Calibri" panose="020F0502020204030204" pitchFamily="34" charset="0"/>
                <a:cs typeface="Times New Roman" panose="02020603050405020304" pitchFamily="18" charset="0"/>
              </a:rPr>
              <a:t>UNICEF and other organisations have made a significant difference around the world to reduce the number of children dying before the age of 5.  Using the data </a:t>
            </a:r>
            <a:r>
              <a:rPr lang="en-GB" sz="1600" dirty="0">
                <a:effectLst/>
                <a:latin typeface="Arial" panose="020B0604020202020204" pitchFamily="34" charset="0"/>
                <a:ea typeface="Calibri" panose="020F0502020204030204" pitchFamily="34" charset="0"/>
                <a:cs typeface="Times New Roman" panose="02020603050405020304" pitchFamily="18" charset="0"/>
                <a:hlinkClick r:id="rId4"/>
              </a:rPr>
              <a:t>from this website</a:t>
            </a:r>
            <a:r>
              <a:rPr lang="en-GB" sz="1600" dirty="0">
                <a:effectLst/>
                <a:latin typeface="Arial" panose="020B0604020202020204" pitchFamily="34" charset="0"/>
                <a:ea typeface="Calibri" panose="020F0502020204030204" pitchFamily="34" charset="0"/>
                <a:cs typeface="Times New Roman" panose="02020603050405020304" pitchFamily="18" charset="0"/>
              </a:rPr>
              <a:t>, prepare your own report on the subject, including graphs and statistics. More recent data can be found </a:t>
            </a:r>
            <a:r>
              <a:rPr lang="en-GB" sz="1600" dirty="0">
                <a:effectLst/>
                <a:latin typeface="Arial" panose="020B0604020202020204" pitchFamily="34" charset="0"/>
                <a:ea typeface="Calibri" panose="020F0502020204030204" pitchFamily="34" charset="0"/>
                <a:cs typeface="Times New Roman" panose="02020603050405020304" pitchFamily="18" charset="0"/>
                <a:hlinkClick r:id="rId5"/>
              </a:rPr>
              <a:t>here</a:t>
            </a:r>
            <a:r>
              <a:rPr lang="en-GB" sz="1600" dirty="0">
                <a:effectLst/>
                <a:latin typeface="Arial" panose="020B060402020202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Diagram&#10;&#10;Description automatically generated">
            <a:extLst>
              <a:ext uri="{FF2B5EF4-FFF2-40B4-BE49-F238E27FC236}">
                <a16:creationId xmlns:a16="http://schemas.microsoft.com/office/drawing/2014/main" id="{FC438CE2-A83F-3596-4738-716B7881AC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7285" y="4436159"/>
            <a:ext cx="2664432" cy="1998324"/>
          </a:xfrm>
          <a:prstGeom prst="rect">
            <a:avLst/>
          </a:prstGeom>
        </p:spPr>
      </p:pic>
    </p:spTree>
    <p:extLst>
      <p:ext uri="{BB962C8B-B14F-4D97-AF65-F5344CB8AC3E}">
        <p14:creationId xmlns:p14="http://schemas.microsoft.com/office/powerpoint/2010/main" val="37583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3</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666754" y="2290985"/>
            <a:ext cx="4181833" cy="1415772"/>
          </a:xfrm>
          <a:prstGeom prst="rect">
            <a:avLst/>
          </a:prstGeom>
          <a:noFill/>
        </p:spPr>
        <p:txBody>
          <a:bodyPr wrap="square" rtlCol="0">
            <a:spAutoFit/>
          </a:bodyPr>
          <a:lstStyle/>
          <a:p>
            <a:pPr algn="ctr"/>
            <a:r>
              <a:rPr lang="en-GB" sz="1400" b="0" i="0" dirty="0">
                <a:solidFill>
                  <a:srgbClr val="000000"/>
                </a:solidFill>
                <a:effectLst/>
                <a:latin typeface="Arial" panose="020B0604020202020204" pitchFamily="34" charset="0"/>
                <a:hlinkClick r:id="rId3"/>
              </a:rPr>
              <a:t>Read this BBC </a:t>
            </a:r>
            <a:r>
              <a:rPr lang="en-GB" sz="1400" b="0" i="0" dirty="0">
                <a:solidFill>
                  <a:srgbClr val="000000"/>
                </a:solidFill>
                <a:effectLst/>
                <a:latin typeface="Arial" panose="020B0604020202020204" pitchFamily="34" charset="0"/>
              </a:rPr>
              <a:t>article about a primary school headteacher whose life was saved by having a defibrillator at school. Find out if your school has one. Write an article for your school newsletter to ensure that people know where the nearest defibrillator is.</a:t>
            </a:r>
            <a:r>
              <a:rPr lang="en-GB" sz="1600" b="0" i="0" dirty="0">
                <a:solidFill>
                  <a:srgbClr val="000000"/>
                </a:solidFill>
                <a:effectLst/>
                <a:latin typeface="Arial" panose="020B0604020202020204" pitchFamily="34" charset="0"/>
              </a:rPr>
              <a:t>  </a:t>
            </a:r>
          </a:p>
        </p:txBody>
      </p:sp>
      <p:sp>
        <p:nvSpPr>
          <p:cNvPr id="10" name="TextBox 9">
            <a:extLst>
              <a:ext uri="{FF2B5EF4-FFF2-40B4-BE49-F238E27FC236}">
                <a16:creationId xmlns:a16="http://schemas.microsoft.com/office/drawing/2014/main" id="{23FB570D-B234-3922-9DE8-4A90483EA3F9}"/>
              </a:ext>
            </a:extLst>
          </p:cNvPr>
          <p:cNvSpPr txBox="1"/>
          <p:nvPr/>
        </p:nvSpPr>
        <p:spPr>
          <a:xfrm>
            <a:off x="632252" y="4496543"/>
            <a:ext cx="5257909" cy="2155334"/>
          </a:xfrm>
          <a:prstGeom prst="rect">
            <a:avLst/>
          </a:prstGeom>
          <a:noFill/>
        </p:spPr>
        <p:txBody>
          <a:bodyPr wrap="square" rtlCol="0">
            <a:spAutoFit/>
          </a:bodyPr>
          <a:lstStyle/>
          <a:p>
            <a:pPr lvl="0" algn="ctr">
              <a:lnSpc>
                <a:spcPct val="107000"/>
              </a:lnSpc>
              <a:spcAft>
                <a:spcPts val="800"/>
              </a:spcAft>
            </a:pP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Accidents (unintentional injuries), homicide, suicide, cancer, and heart disease make up the five leading causes of death for 15 -24-year-olds. </a:t>
            </a: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4"/>
              </a:rPr>
              <a:t>This poignant video from Papyrus UK </a:t>
            </a:r>
            <a:r>
              <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encourages us to support suicide prevention and highlights their free helpline. What advice, help and support does your school offer for mental health, especially to those who are facing difficult or challenging situations? Are local and national organisations signposted? Design a leaflet about this for the new pupils joining your school later in the year.</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999351" y="2467258"/>
            <a:ext cx="6112366" cy="1323439"/>
          </a:xfrm>
          <a:prstGeom prst="rect">
            <a:avLst/>
          </a:prstGeom>
          <a:noFill/>
        </p:spPr>
        <p:txBody>
          <a:bodyPr wrap="square" rtlCol="0">
            <a:spAutoFit/>
          </a:bodyPr>
          <a:lstStyle/>
          <a:p>
            <a:pPr algn="ct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Many religions and world views believe that life is so special that it should always be protected and respected and that nobody should ever take a life away. </a:t>
            </a:r>
          </a:p>
          <a:p>
            <a:pPr algn="ctr"/>
            <a:endParaRPr lang="en-GB" sz="16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Discuss your thoughts and beliefs about this.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113812" y="4508575"/>
            <a:ext cx="3708955" cy="1569660"/>
          </a:xfrm>
          <a:prstGeom prst="rect">
            <a:avLst/>
          </a:prstGeom>
          <a:noFill/>
        </p:spPr>
        <p:txBody>
          <a:bodyPr wrap="square" rtlCol="0">
            <a:spAutoFit/>
          </a:bodyPr>
          <a:lstStyle/>
          <a:p>
            <a:pPr algn="ctr"/>
            <a:r>
              <a:rPr lang="en-GB" sz="1600" dirty="0">
                <a:effectLst/>
                <a:latin typeface="Arial" panose="020B0604020202020204" pitchFamily="34" charset="0"/>
                <a:ea typeface="Calibri" panose="020F0502020204030204" pitchFamily="34" charset="0"/>
                <a:cs typeface="Times New Roman" panose="02020603050405020304" pitchFamily="18" charset="0"/>
              </a:rPr>
              <a:t>The UN Convention on the Rights of the Child applies from birth up to 18 years.  Find out more about how the right to life is protected for everyone, including adults, </a:t>
            </a:r>
            <a:r>
              <a:rPr lang="en-GB" sz="1600" dirty="0">
                <a:effectLst/>
                <a:latin typeface="Arial" panose="020B0604020202020204" pitchFamily="34" charset="0"/>
                <a:ea typeface="Calibri" panose="020F0502020204030204" pitchFamily="34" charset="0"/>
                <a:cs typeface="Times New Roman" panose="02020603050405020304" pitchFamily="18" charset="0"/>
                <a:hlinkClick r:id="rId5"/>
              </a:rPr>
              <a:t>in the UK Human Rights Act.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Online Media 7" title="Sinking Feeling">
            <a:hlinkClick r:id="" action="ppaction://media"/>
            <a:extLst>
              <a:ext uri="{FF2B5EF4-FFF2-40B4-BE49-F238E27FC236}">
                <a16:creationId xmlns:a16="http://schemas.microsoft.com/office/drawing/2014/main" id="{287D20C4-1AF4-7C1A-A86F-5A28744CB04F}"/>
              </a:ext>
            </a:extLst>
          </p:cNvPr>
          <p:cNvPicPr>
            <a:picLocks noRot="1" noChangeAspect="1"/>
          </p:cNvPicPr>
          <p:nvPr>
            <a:videoFile r:link="rId1"/>
          </p:nvPr>
        </p:nvPicPr>
        <p:blipFill>
          <a:blip r:embed="rId6"/>
          <a:stretch>
            <a:fillRect/>
          </a:stretch>
        </p:blipFill>
        <p:spPr>
          <a:xfrm>
            <a:off x="5993670" y="4618757"/>
            <a:ext cx="1871943" cy="1057648"/>
          </a:xfrm>
          <a:prstGeom prst="rect">
            <a:avLst/>
          </a:prstGeom>
        </p:spPr>
      </p:pic>
    </p:spTree>
    <p:extLst>
      <p:ext uri="{BB962C8B-B14F-4D97-AF65-F5344CB8AC3E}">
        <p14:creationId xmlns:p14="http://schemas.microsoft.com/office/powerpoint/2010/main" val="344264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484DDA-061F-AF2A-087A-C7C93357413B}"/>
              </a:ext>
            </a:extLst>
          </p:cNvPr>
          <p:cNvSpPr>
            <a:spLocks noGrp="1"/>
          </p:cNvSpPr>
          <p:nvPr>
            <p:ph type="body" sz="quarter" idx="14"/>
          </p:nvPr>
        </p:nvSpPr>
        <p:spPr>
          <a:xfrm>
            <a:off x="528741" y="261836"/>
            <a:ext cx="4228789" cy="758581"/>
          </a:xfrm>
        </p:spPr>
        <p:txBody>
          <a:bodyPr/>
          <a:lstStyle/>
          <a:p>
            <a:r>
              <a:rPr lang="en-GB" dirty="0"/>
              <a:t>REFLECTION</a:t>
            </a:r>
          </a:p>
        </p:txBody>
      </p:sp>
      <p:sp>
        <p:nvSpPr>
          <p:cNvPr id="3" name="Text Placeholder 2">
            <a:extLst>
              <a:ext uri="{FF2B5EF4-FFF2-40B4-BE49-F238E27FC236}">
                <a16:creationId xmlns:a16="http://schemas.microsoft.com/office/drawing/2014/main" id="{9368270B-25A8-D2F7-9CBE-A2C6674801C3}"/>
              </a:ext>
            </a:extLst>
          </p:cNvPr>
          <p:cNvSpPr>
            <a:spLocks noGrp="1"/>
          </p:cNvSpPr>
          <p:nvPr>
            <p:ph type="body" sz="quarter" idx="17"/>
          </p:nvPr>
        </p:nvSpPr>
        <p:spPr>
          <a:xfrm>
            <a:off x="528634" y="1162832"/>
            <a:ext cx="5305425" cy="259486"/>
          </a:xfrm>
        </p:spPr>
        <p:txBody>
          <a:bodyPr/>
          <a:lstStyle/>
          <a:p>
            <a:r>
              <a:rPr lang="en-GB"/>
              <a:t>Use some of your mindfulness skills or a breathing exercise to be still and calm… then give some time to the thoughts and questions below….</a:t>
            </a:r>
            <a:endParaRPr lang="en-GB" dirty="0"/>
          </a:p>
        </p:txBody>
      </p:sp>
      <p:sp>
        <p:nvSpPr>
          <p:cNvPr id="5" name="Text Placeholder 4">
            <a:extLst>
              <a:ext uri="{FF2B5EF4-FFF2-40B4-BE49-F238E27FC236}">
                <a16:creationId xmlns:a16="http://schemas.microsoft.com/office/drawing/2014/main" id="{5CBEABA8-A7C8-107D-ACD5-63AC37F6913F}"/>
              </a:ext>
            </a:extLst>
          </p:cNvPr>
          <p:cNvSpPr>
            <a:spLocks noGrp="1"/>
          </p:cNvSpPr>
          <p:nvPr>
            <p:ph type="body" sz="quarter" idx="23"/>
          </p:nvPr>
        </p:nvSpPr>
        <p:spPr>
          <a:xfrm>
            <a:off x="528634" y="2522261"/>
            <a:ext cx="5143295" cy="3374955"/>
          </a:xfrm>
        </p:spPr>
        <p:txBody>
          <a:bodyPr>
            <a:normAutofit lnSpcReduction="10000"/>
          </a:bodyPr>
          <a:lstStyle/>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Think about your development since you were a tiny baby…</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Remember a moment when you learnt to do something for the first time…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How did it make you feel?</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What did you do next?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What are you looking forward to learning and experiencing in the future?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Who can you share this with?</a:t>
            </a:r>
            <a:endParaRPr lang="en-GB" sz="40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21910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 6</a:t>
            </a:r>
          </a:p>
          <a:p>
            <a:pPr>
              <a:lnSpc>
                <a:spcPct val="150000"/>
              </a:lnSpc>
            </a:pPr>
            <a:r>
              <a:rPr lang="en-US" dirty="0">
                <a:solidFill>
                  <a:srgbClr val="00AEEF"/>
                </a:solidFill>
                <a:latin typeface="Arial" panose="020B0604020202020204" pitchFamily="34" charset="0"/>
                <a:cs typeface="Arial" panose="020B0604020202020204" pitchFamily="34" charset="0"/>
              </a:rPr>
              <a:t>Slide 5 &amp; 6</a:t>
            </a:r>
            <a:r>
              <a:rPr lang="en-US" dirty="0">
                <a:latin typeface="Arial" panose="020B0604020202020204" pitchFamily="34" charset="0"/>
                <a:cs typeface="Arial" panose="020B0604020202020204" pitchFamily="34" charset="0"/>
              </a:rPr>
              <a:t>: Exploring Article 6 - Question &amp; Answer</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a:t>
            </a:r>
            <a:r>
              <a:rPr lang="en-US" dirty="0">
                <a:solidFill>
                  <a:srgbClr val="00AEEF"/>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45F35D-5E4F-4FA9-D755-A77D6F13DB1C}"/>
              </a:ext>
            </a:extLst>
          </p:cNvPr>
          <p:cNvSpPr>
            <a:spLocks noGrp="1"/>
          </p:cNvSpPr>
          <p:nvPr>
            <p:ph type="body" sz="quarter" idx="14"/>
          </p:nvPr>
        </p:nvSpPr>
        <p:spPr>
          <a:xfrm>
            <a:off x="295253" y="400849"/>
            <a:ext cx="7453209" cy="592087"/>
          </a:xfrm>
        </p:spPr>
        <p:txBody>
          <a:bodyPr/>
          <a:lstStyle/>
          <a:p>
            <a:r>
              <a:rPr lang="en-GB" dirty="0"/>
              <a:t>GUESS THE ARTICLE</a:t>
            </a:r>
          </a:p>
        </p:txBody>
      </p:sp>
      <p:sp>
        <p:nvSpPr>
          <p:cNvPr id="16" name="TextBox 15">
            <a:extLst>
              <a:ext uri="{FF2B5EF4-FFF2-40B4-BE49-F238E27FC236}">
                <a16:creationId xmlns:a16="http://schemas.microsoft.com/office/drawing/2014/main" id="{F9758457-7911-B2B4-3760-3F2DBBA354F5}"/>
              </a:ext>
            </a:extLst>
          </p:cNvPr>
          <p:cNvSpPr txBox="1"/>
          <p:nvPr/>
        </p:nvSpPr>
        <p:spPr>
          <a:xfrm>
            <a:off x="295253" y="4240092"/>
            <a:ext cx="283741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UNICEF/</a:t>
            </a:r>
            <a:r>
              <a:rPr lang="en-GB" sz="1800" b="0" dirty="0">
                <a:solidFill>
                  <a:srgbClr val="121212"/>
                </a:solidFill>
                <a:effectLst/>
                <a:latin typeface="Arial" panose="020B0604020202020204" pitchFamily="34" charset="0"/>
                <a:cs typeface="Arial" panose="020B0604020202020204" pitchFamily="34" charset="0"/>
              </a:rPr>
              <a:t>Georgiev</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5F2683C-DF3F-46E5-0A5B-3CFED6114DEE}"/>
              </a:ext>
            </a:extLst>
          </p:cNvPr>
          <p:cNvSpPr txBox="1"/>
          <p:nvPr/>
        </p:nvSpPr>
        <p:spPr>
          <a:xfrm>
            <a:off x="4040292" y="4255066"/>
            <a:ext cx="283741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UNICEF/</a:t>
            </a:r>
            <a:r>
              <a:rPr lang="en-GB" sz="1800" b="0" dirty="0">
                <a:solidFill>
                  <a:srgbClr val="121212"/>
                </a:solidFill>
                <a:effectLst/>
                <a:latin typeface="Arial" panose="020B0604020202020204" pitchFamily="34" charset="0"/>
                <a:cs typeface="Arial" panose="020B0604020202020204" pitchFamily="34" charset="0"/>
              </a:rPr>
              <a:t>Houser</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7A75E14-82CE-799D-458C-E274253A76A4}"/>
              </a:ext>
            </a:extLst>
          </p:cNvPr>
          <p:cNvSpPr txBox="1"/>
          <p:nvPr/>
        </p:nvSpPr>
        <p:spPr>
          <a:xfrm>
            <a:off x="8151709" y="4240093"/>
            <a:ext cx="283741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UNICEF/</a:t>
            </a:r>
            <a:r>
              <a:rPr lang="en-GB" sz="1800" b="0" dirty="0">
                <a:solidFill>
                  <a:srgbClr val="121212"/>
                </a:solidFill>
                <a:effectLst/>
                <a:latin typeface="Arial" panose="020B0604020202020204" pitchFamily="34" charset="0"/>
                <a:cs typeface="Arial" panose="020B0604020202020204" pitchFamily="34" charset="0"/>
              </a:rPr>
              <a:t>Dejongh</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3" name="Picture 2" descr="A picture containing person&#10;&#10;Description automatically generated">
            <a:extLst>
              <a:ext uri="{FF2B5EF4-FFF2-40B4-BE49-F238E27FC236}">
                <a16:creationId xmlns:a16="http://schemas.microsoft.com/office/drawing/2014/main" id="{B1FCFCDE-AC63-A727-14F3-FBE0042F6D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53" y="1632597"/>
            <a:ext cx="3688809" cy="2454403"/>
          </a:xfrm>
          <a:prstGeom prst="rect">
            <a:avLst/>
          </a:prstGeom>
        </p:spPr>
      </p:pic>
      <p:pic>
        <p:nvPicPr>
          <p:cNvPr id="5" name="Picture 4" descr="A person reading a book&#10;&#10;Description automatically generated with low confidence">
            <a:extLst>
              <a:ext uri="{FF2B5EF4-FFF2-40B4-BE49-F238E27FC236}">
                <a16:creationId xmlns:a16="http://schemas.microsoft.com/office/drawing/2014/main" id="{ADC83891-A7D6-66B8-95D0-2F8B1BC04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709" y="1627794"/>
            <a:ext cx="3688810" cy="2459206"/>
          </a:xfrm>
          <a:prstGeom prst="rect">
            <a:avLst/>
          </a:prstGeom>
        </p:spPr>
      </p:pic>
      <p:pic>
        <p:nvPicPr>
          <p:cNvPr id="6" name="Picture 5" descr="A picture containing outdoor, seat&#10;&#10;Description automatically generated">
            <a:extLst>
              <a:ext uri="{FF2B5EF4-FFF2-40B4-BE49-F238E27FC236}">
                <a16:creationId xmlns:a16="http://schemas.microsoft.com/office/drawing/2014/main" id="{3C88AE31-9981-4D42-EEE6-096A51D2A9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3675" y="1627794"/>
            <a:ext cx="3688809" cy="2459206"/>
          </a:xfrm>
          <a:prstGeom prst="rect">
            <a:avLst/>
          </a:prstGeom>
        </p:spPr>
      </p:pic>
    </p:spTree>
    <p:extLst>
      <p:ext uri="{BB962C8B-B14F-4D97-AF65-F5344CB8AC3E}">
        <p14:creationId xmlns:p14="http://schemas.microsoft.com/office/powerpoint/2010/main" val="419717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612631" y="622553"/>
            <a:ext cx="2949966" cy="533205"/>
          </a:xfrm>
        </p:spPr>
        <p:txBody>
          <a:bodyPr/>
          <a:lstStyle/>
          <a:p>
            <a:r>
              <a:rPr lang="en-US" sz="2800" dirty="0">
                <a:latin typeface="Arial Black" panose="020B0A04020102020204" pitchFamily="34" charset="0"/>
              </a:rPr>
              <a:t>ARTICLE 6</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2" y="481352"/>
            <a:ext cx="5305425" cy="520619"/>
          </a:xfrm>
        </p:spPr>
        <p:txBody>
          <a:bodyPr/>
          <a:lstStyle/>
          <a:p>
            <a:r>
              <a:rPr lang="en-GB" sz="2400" dirty="0">
                <a:latin typeface="Arial" panose="020B0604020202020204" pitchFamily="34" charset="0"/>
                <a:cs typeface="Arial" panose="020B0604020202020204" pitchFamily="34" charset="0"/>
              </a:rPr>
              <a:t>Article 6</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1021337"/>
            <a:ext cx="5305424" cy="1665399"/>
          </a:xfrm>
        </p:spPr>
        <p:txBody>
          <a:bodyPr>
            <a:noAutofit/>
          </a:bodyPr>
          <a:lstStyle/>
          <a:p>
            <a:pPr algn="l" rtl="0" fontAlgn="base"/>
            <a:r>
              <a:rPr lang="en-GB" sz="1600" b="1" dirty="0">
                <a:latin typeface="Arial" panose="020B0604020202020204" pitchFamily="34" charset="0"/>
                <a:cs typeface="Arial" panose="020B0604020202020204" pitchFamily="34" charset="0"/>
              </a:rPr>
              <a:t>Introducing Article 6 (life, survival and development) </a:t>
            </a:r>
          </a:p>
          <a:p>
            <a:pPr fontAlgn="base"/>
            <a:r>
              <a:rPr lang="en-GB" sz="1800" dirty="0">
                <a:effectLst/>
                <a:latin typeface="Arial" panose="020B0604020202020204" pitchFamily="34" charset="0"/>
                <a:ea typeface="Times New Roman" panose="02020603050405020304" pitchFamily="18" charset="0"/>
                <a:cs typeface="Arial" panose="020B0604020202020204" pitchFamily="34" charset="0"/>
              </a:rPr>
              <a:t>Every child has the right to life. Governments must do all they can to ensure that children survive and develop to their full potential.</a:t>
            </a:r>
            <a:endParaRPr lang="en-GB" sz="1600" dirty="0">
              <a:latin typeface="Arial" panose="020B0604020202020204" pitchFamily="34" charset="0"/>
              <a:cs typeface="Arial" panose="020B0604020202020204" pitchFamily="34" charset="0"/>
            </a:endParaRP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616366" y="1545129"/>
            <a:ext cx="5502943" cy="584775"/>
          </a:xfrm>
          <a:prstGeom prst="rect">
            <a:avLst/>
          </a:prstGeom>
          <a:noFill/>
        </p:spPr>
        <p:txBody>
          <a:bodyPr wrap="square" lIns="91440" tIns="45720" rIns="91440" bIns="45720" rtlCol="0" anchor="t">
            <a:spAutoFit/>
          </a:bodyPr>
          <a:lstStyle/>
          <a:p>
            <a:r>
              <a:rPr lang="en-GB" sz="1600" dirty="0">
                <a:latin typeface="Arial"/>
                <a:cs typeface="Arial"/>
              </a:rPr>
              <a:t>Steven Kidd, Professional Adviser, introduces</a:t>
            </a:r>
          </a:p>
          <a:p>
            <a:r>
              <a:rPr lang="en-GB" sz="1600" dirty="0">
                <a:latin typeface="Arial"/>
                <a:cs typeface="Arial"/>
              </a:rPr>
              <a:t>Article 6</a:t>
            </a: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b="1" dirty="0">
                <a:solidFill>
                  <a:schemeClr val="bg1"/>
                </a:solidFill>
                <a:latin typeface="Arial" panose="020B0604020202020204" pitchFamily="34" charset="0"/>
                <a:cs typeface="Arial" panose="020B0604020202020204" pitchFamily="34" charset="0"/>
                <a:hlinkClick r:id="rId3"/>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Online Media 6" title="Article 6 introduced by Steven Kidd, RRSA Professional Adviser">
            <a:hlinkClick r:id="" action="ppaction://media"/>
            <a:extLst>
              <a:ext uri="{FF2B5EF4-FFF2-40B4-BE49-F238E27FC236}">
                <a16:creationId xmlns:a16="http://schemas.microsoft.com/office/drawing/2014/main" id="{A25551B3-E414-ACAA-7FBA-F5EE696EBC29}"/>
              </a:ext>
            </a:extLst>
          </p:cNvPr>
          <p:cNvPicPr>
            <a:picLocks noRot="1" noChangeAspect="1"/>
          </p:cNvPicPr>
          <p:nvPr>
            <a:videoFile r:link="rId1"/>
          </p:nvPr>
        </p:nvPicPr>
        <p:blipFill>
          <a:blip r:embed="rId4"/>
          <a:stretch>
            <a:fillRect/>
          </a:stretch>
        </p:blipFill>
        <p:spPr>
          <a:xfrm>
            <a:off x="817614" y="2675557"/>
            <a:ext cx="4241274" cy="2441708"/>
          </a:xfrm>
          <a:prstGeom prst="rect">
            <a:avLst/>
          </a:prstGeom>
        </p:spPr>
      </p:pic>
      <p:pic>
        <p:nvPicPr>
          <p:cNvPr id="8" name="Graphic 7">
            <a:extLst>
              <a:ext uri="{FF2B5EF4-FFF2-40B4-BE49-F238E27FC236}">
                <a16:creationId xmlns:a16="http://schemas.microsoft.com/office/drawing/2014/main" id="{CFCBA2C0-A3C4-16AE-1904-D09AF60F29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6402" y="2430378"/>
            <a:ext cx="2458202" cy="3277603"/>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ARTICLE 6</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a:bodyPr>
          <a:lstStyle/>
          <a:p>
            <a:r>
              <a:rPr lang="en-GB" sz="2400" dirty="0">
                <a:effectLst/>
                <a:latin typeface="Arial" panose="020B0604020202020204" pitchFamily="34" charset="0"/>
                <a:ea typeface="Roboto Medium" panose="02000000000000000000" pitchFamily="2" charset="0"/>
                <a:cs typeface="Arial" panose="020B0604020202020204" pitchFamily="34" charset="0"/>
              </a:rPr>
              <a:t>What are all the things that you need to survive and to develop?</a:t>
            </a:r>
            <a:endParaRPr lang="en-US" sz="4400" dirty="0">
              <a:latin typeface="Arial" panose="020B0604020202020204" pitchFamily="34" charset="0"/>
              <a:ea typeface="Roboto Medium" panose="02000000000000000000" pitchFamily="2"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a:rPr>
              <a:t>EXPLORING ARTICLE 6</a:t>
            </a:r>
            <a:endParaRPr lang="en-US" sz="2800" dirty="0">
              <a:latin typeface="Arial Black" panose="020B0A04020102020204" pitchFamily="34" charset="0"/>
            </a:endParaRP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examples?</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1663676"/>
            <a:ext cx="11471580" cy="4558173"/>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Good health – physical and mental</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Education</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Healthy food</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Clean water</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Somewhere safe to live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People to look after you</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A name and an identity so you can be registered for healthcare and education</a:t>
            </a:r>
          </a:p>
          <a:p>
            <a:pPr marL="342900" lvl="0" indent="-342900">
              <a:lnSpc>
                <a:spcPct val="107000"/>
              </a:lnSpc>
              <a:buFont typeface="Symbol" panose="05050102010706020507" pitchFamily="18" charset="2"/>
              <a:buChar char=""/>
            </a:pPr>
            <a:endParaRPr lang="en-GB" dirty="0">
              <a:latin typeface="Arial" panose="020B0604020202020204" pitchFamily="34" charset="0"/>
              <a:ea typeface="Roboto Medium" panose="02000000000000000000" pitchFamily="2" charset="0"/>
              <a:cs typeface="Arial" panose="020B0604020202020204" pitchFamily="34" charset="0"/>
            </a:endParaRPr>
          </a:p>
          <a:p>
            <a:pPr marL="342900" lvl="0" indent="-342900">
              <a:lnSpc>
                <a:spcPct val="107000"/>
              </a:lnSpc>
              <a:buFont typeface="Symbol" panose="05050102010706020507" pitchFamily="18" charset="2"/>
              <a:buChar char=""/>
            </a:pPr>
            <a:endParaRPr lang="en-GB" sz="1800" dirty="0">
              <a:effectLst/>
              <a:latin typeface="Arial" panose="020B0604020202020204" pitchFamily="34" charset="0"/>
              <a:ea typeface="Roboto Medium" panose="02000000000000000000" pitchFamily="2" charset="0"/>
              <a:cs typeface="Arial" panose="020B0604020202020204" pitchFamily="34" charset="0"/>
            </a:endParaRPr>
          </a:p>
          <a:p>
            <a:pPr marL="342900" lvl="0" indent="-342900">
              <a:lnSpc>
                <a:spcPct val="107000"/>
              </a:lnSpc>
              <a:buFont typeface="Symbol" panose="05050102010706020507" pitchFamily="18" charset="2"/>
              <a:buChar char=""/>
            </a:pPr>
            <a:endParaRPr lang="en-GB" sz="1800" dirty="0">
              <a:effectLst/>
              <a:latin typeface="Arial" panose="020B0604020202020204" pitchFamily="34" charset="0"/>
              <a:ea typeface="Roboto Medium" panose="02000000000000000000" pitchFamily="2"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Protection so you are safe from abuse and neglect</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A good standard of living</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Time and space to relax and play</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Roboto Medium" panose="02000000000000000000" pitchFamily="2" charset="0"/>
                <a:cs typeface="Arial" panose="020B0604020202020204" pitchFamily="34" charset="0"/>
              </a:rPr>
              <a:t>Knowledge of your rights</a:t>
            </a:r>
          </a:p>
          <a:p>
            <a:pPr marL="0" lvl="0" indent="0">
              <a:lnSpc>
                <a:spcPct val="107000"/>
              </a:lnSpc>
              <a:buNone/>
            </a:pPr>
            <a:endParaRPr lang="en-GB" sz="1800" dirty="0">
              <a:effectLst/>
              <a:latin typeface="Arial" panose="020B0604020202020204" pitchFamily="34" charset="0"/>
              <a:ea typeface="Roboto Medium" panose="02000000000000000000" pitchFamily="2" charset="0"/>
              <a:cs typeface="Arial" panose="020B0604020202020204" pitchFamily="34" charset="0"/>
            </a:endParaRPr>
          </a:p>
          <a:p>
            <a:pPr marL="0" indent="0" algn="l" rtl="0" fontAlgn="base">
              <a:buNone/>
            </a:pPr>
            <a:endParaRPr lang="en-GB" sz="15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53242" y="2137471"/>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495258" y="2485082"/>
            <a:ext cx="4102774" cy="1127040"/>
          </a:xfrm>
          <a:prstGeom prst="rect">
            <a:avLst/>
          </a:prstGeom>
          <a:noFill/>
        </p:spPr>
        <p:txBody>
          <a:bodyPr wrap="square" rtlCol="0">
            <a:spAutoFit/>
          </a:bodyPr>
          <a:lstStyle/>
          <a:p>
            <a:pPr lvl="0" algn="ctr">
              <a:lnSpc>
                <a:spcPct val="107000"/>
              </a:lnSpc>
              <a:spcAft>
                <a:spcPts val="800"/>
              </a:spcAft>
            </a:pPr>
            <a:r>
              <a:rPr lang="en-GB" sz="1600" dirty="0">
                <a:solidFill>
                  <a:schemeClr val="bg1"/>
                </a:solidFill>
                <a:effectLst/>
                <a:latin typeface="Arial" panose="020B0604020202020204" pitchFamily="34" charset="0"/>
                <a:ea typeface="Arial" panose="020B0604020202020204" pitchFamily="34" charset="0"/>
                <a:cs typeface="Arial" panose="020B0604020202020204" pitchFamily="34" charset="0"/>
              </a:rPr>
              <a:t>Draw an outline of an adult (duty bearer) and label your picture with everything they should do to help you survive and develop. How do these things change over time? </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DD3FF4E1-6384-ACDA-AC24-C12B1E305126}"/>
              </a:ext>
            </a:extLst>
          </p:cNvPr>
          <p:cNvSpPr txBox="1"/>
          <p:nvPr/>
        </p:nvSpPr>
        <p:spPr>
          <a:xfrm>
            <a:off x="526162" y="4479054"/>
            <a:ext cx="3023635" cy="2062103"/>
          </a:xfrm>
          <a:prstGeom prst="rect">
            <a:avLst/>
          </a:prstGeom>
          <a:noFill/>
        </p:spPr>
        <p:txBody>
          <a:bodyPr wrap="square" rtlCol="0">
            <a:spAutoFit/>
          </a:bodyPr>
          <a:lstStyle/>
          <a:p>
            <a:pPr algn="ctr"/>
            <a:r>
              <a:rPr lang="en-GB" sz="1600" i="0" dirty="0">
                <a:effectLst/>
                <a:latin typeface="Arial" panose="020B0604020202020204" pitchFamily="34" charset="0"/>
                <a:hlinkClick r:id="rId5"/>
              </a:rPr>
              <a:t>The Very Hungry Caterpillar</a:t>
            </a:r>
            <a:r>
              <a:rPr lang="en-GB" sz="1600" i="0" dirty="0">
                <a:effectLst/>
                <a:latin typeface="Arial" panose="020B0604020202020204" pitchFamily="34" charset="0"/>
              </a:rPr>
              <a:t> eats lots and lots of food (</a:t>
            </a:r>
            <a:r>
              <a:rPr lang="en-GB" sz="1600" dirty="0">
                <a:latin typeface="Arial" panose="020B0604020202020204" pitchFamily="34" charset="0"/>
              </a:rPr>
              <a:t>not all of it very healthy) to </a:t>
            </a:r>
            <a:r>
              <a:rPr lang="en-GB" sz="1600" i="0" dirty="0">
                <a:effectLst/>
                <a:latin typeface="Arial" panose="020B0604020202020204" pitchFamily="34" charset="0"/>
              </a:rPr>
              <a:t>help him grow. How do other animals change as they grow up? Draw a picture of what you might look like when you are a grown up. </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1143437" y="2485082"/>
            <a:ext cx="5295110" cy="1323439"/>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Work with a partner or in a group. </a:t>
            </a:r>
          </a:p>
          <a:p>
            <a:pPr algn="ctr"/>
            <a:r>
              <a:rPr lang="en-GB" sz="1600" b="0" i="0" dirty="0">
                <a:solidFill>
                  <a:srgbClr val="000000"/>
                </a:solidFill>
                <a:effectLst/>
                <a:latin typeface="Arial" panose="020B0604020202020204" pitchFamily="34" charset="0"/>
              </a:rPr>
              <a:t>Draw around one person. On this body outline, draw or write labels or use cut out pictures to show all of the things you think children need to survive, develop and thrive.</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440182" y="4518174"/>
            <a:ext cx="4464871" cy="2308324"/>
          </a:xfrm>
          <a:prstGeom prst="rect">
            <a:avLst/>
          </a:prstGeom>
          <a:noFill/>
        </p:spPr>
        <p:txBody>
          <a:bodyPr wrap="square" rtlCol="0">
            <a:spAutoFit/>
          </a:bodyPr>
          <a:lstStyle/>
          <a:p>
            <a:pPr algn="ctr"/>
            <a:r>
              <a:rPr lang="en-GB" sz="1600" b="1"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Share this story about Titch</a:t>
            </a:r>
            <a:r>
              <a:rPr lang="en-GB" sz="1600" b="0" dirty="0">
                <a:solidFill>
                  <a:schemeClr val="bg1"/>
                </a:solidFill>
                <a:effectLst/>
                <a:latin typeface="Arial" panose="020B0604020202020204" pitchFamily="34" charset="0"/>
                <a:cs typeface="Arial" panose="020B0604020202020204" pitchFamily="34" charset="0"/>
              </a:rPr>
              <a:t>. </a:t>
            </a:r>
          </a:p>
          <a:p>
            <a:pPr algn="ctr"/>
            <a:r>
              <a:rPr lang="en-GB" sz="1600" b="0" dirty="0">
                <a:solidFill>
                  <a:schemeClr val="bg1"/>
                </a:solidFill>
                <a:effectLst/>
                <a:latin typeface="Arial" panose="020B0604020202020204" pitchFamily="34" charset="0"/>
                <a:cs typeface="Arial" panose="020B0604020202020204" pitchFamily="34" charset="0"/>
              </a:rPr>
              <a:t>Can you think of three things that you can do now that you couldn’t do when you were younger? Share your ideas with your friends. Perhaps you can create a timeline showing what you could do when you were different ages – remember though, that everybody develops at different speeds. </a:t>
            </a:r>
            <a:br>
              <a:rPr lang="en-GB" sz="1600" b="0" i="0" dirty="0">
                <a:solidFill>
                  <a:schemeClr val="bg1"/>
                </a:solidFill>
                <a:effectLst/>
                <a:latin typeface="Arial" panose="020B0604020202020204" pitchFamily="34" charset="0"/>
                <a:cs typeface="Arial" panose="020B0604020202020204" pitchFamily="34" charset="0"/>
              </a:rPr>
            </a:br>
            <a:r>
              <a:rPr lang="en-GB" sz="1600" b="0" i="0" dirty="0">
                <a:solidFill>
                  <a:schemeClr val="bg1"/>
                </a:solidFill>
                <a:effectLst/>
                <a:latin typeface="Arial" panose="020B0604020202020204" pitchFamily="34" charset="0"/>
                <a:cs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pic>
        <p:nvPicPr>
          <p:cNvPr id="9" name="Online Media 8" title="Titch Read Aloud">
            <a:hlinkClick r:id="" action="ppaction://media"/>
            <a:extLst>
              <a:ext uri="{FF2B5EF4-FFF2-40B4-BE49-F238E27FC236}">
                <a16:creationId xmlns:a16="http://schemas.microsoft.com/office/drawing/2014/main" id="{06320827-531F-2708-3A21-7058002BF7FA}"/>
              </a:ext>
            </a:extLst>
          </p:cNvPr>
          <p:cNvPicPr>
            <a:picLocks noRot="1" noChangeAspect="1"/>
          </p:cNvPicPr>
          <p:nvPr>
            <a:videoFile r:link="rId1"/>
          </p:nvPr>
        </p:nvPicPr>
        <p:blipFill>
          <a:blip r:embed="rId7"/>
          <a:stretch>
            <a:fillRect/>
          </a:stretch>
        </p:blipFill>
        <p:spPr>
          <a:xfrm>
            <a:off x="9905053" y="4553527"/>
            <a:ext cx="1903322" cy="1075377"/>
          </a:xfrm>
          <a:prstGeom prst="rect">
            <a:avLst/>
          </a:prstGeom>
        </p:spPr>
      </p:pic>
      <p:pic>
        <p:nvPicPr>
          <p:cNvPr id="13" name="Online Media 12" title="The Very Hungry Caterpillar - Animated Film">
            <a:hlinkClick r:id="" action="ppaction://media"/>
            <a:extLst>
              <a:ext uri="{FF2B5EF4-FFF2-40B4-BE49-F238E27FC236}">
                <a16:creationId xmlns:a16="http://schemas.microsoft.com/office/drawing/2014/main" id="{B9AC3430-C980-A5F9-F4C8-D2DB4B49BC94}"/>
              </a:ext>
            </a:extLst>
          </p:cNvPr>
          <p:cNvPicPr>
            <a:picLocks noRot="1" noChangeAspect="1"/>
          </p:cNvPicPr>
          <p:nvPr>
            <a:videoFile r:link="rId2"/>
          </p:nvPr>
        </p:nvPicPr>
        <p:blipFill>
          <a:blip r:embed="rId8"/>
          <a:stretch>
            <a:fillRect/>
          </a:stretch>
        </p:blipFill>
        <p:spPr>
          <a:xfrm>
            <a:off x="3536860" y="4553527"/>
            <a:ext cx="1609889" cy="909587"/>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28740" y="2579059"/>
            <a:ext cx="5628904" cy="830997"/>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rPr>
              <a:t>Have a look at all the rights in the CRC. How many other articles can you find that link to Article 6? </a:t>
            </a:r>
          </a:p>
          <a:p>
            <a:pPr algn="ctr"/>
            <a:r>
              <a:rPr lang="en-GB" sz="1600" dirty="0">
                <a:solidFill>
                  <a:schemeClr val="bg1"/>
                </a:solidFill>
                <a:latin typeface="Arial" panose="020B0604020202020204" pitchFamily="34" charset="0"/>
              </a:rPr>
              <a:t>Work in groups to create a list, then compare your answers.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056194" y="4584432"/>
            <a:ext cx="4719691" cy="1077218"/>
          </a:xfrm>
          <a:prstGeom prst="rect">
            <a:avLst/>
          </a:prstGeom>
          <a:noFill/>
        </p:spPr>
        <p:txBody>
          <a:bodyPr wrap="square" rtlCol="0">
            <a:spAutoFit/>
          </a:bodyPr>
          <a:lstStyle/>
          <a:p>
            <a:pPr algn="ctr"/>
            <a:r>
              <a:rPr lang="en-GB" sz="1600" i="0" dirty="0">
                <a:effectLst/>
                <a:latin typeface="Arial" panose="020B0604020202020204" pitchFamily="34" charset="0"/>
              </a:rPr>
              <a:t>Choose a key word from Article 6 such as LIFE, SURVIVAL, DEVELOP or POTENTIAL and write an acrostic poem to explain how this right can be achieved for you.</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414023" y="2326696"/>
            <a:ext cx="2254964" cy="1477328"/>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Discuss which rights are referred to in this video and how they link with </a:t>
            </a:r>
          </a:p>
          <a:p>
            <a:pPr algn="ctr"/>
            <a:r>
              <a:rPr lang="en-GB" b="0" i="0" dirty="0">
                <a:solidFill>
                  <a:srgbClr val="000000"/>
                </a:solidFill>
                <a:effectLst/>
                <a:latin typeface="Arial" panose="020B0604020202020204" pitchFamily="34" charset="0"/>
              </a:rPr>
              <a:t>Article 6.</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918821" y="4773601"/>
            <a:ext cx="5338075" cy="1323439"/>
          </a:xfrm>
          <a:prstGeom prst="rect">
            <a:avLst/>
          </a:prstGeom>
          <a:noFill/>
        </p:spPr>
        <p:txBody>
          <a:bodyPr wrap="square" rtlCol="0">
            <a:spAutoFit/>
          </a:bodyPr>
          <a:lstStyle/>
          <a:p>
            <a:pPr algn="ctr" rtl="0" fontAlgn="base"/>
            <a:r>
              <a:rPr lang="en-GB" sz="1600" dirty="0">
                <a:solidFill>
                  <a:schemeClr val="bg1"/>
                </a:solidFill>
                <a:effectLst/>
                <a:latin typeface="Arial" panose="020B0604020202020204" pitchFamily="34" charset="0"/>
                <a:ea typeface="Calibri" panose="020F0502020204030204" pitchFamily="34" charset="0"/>
              </a:rPr>
              <a:t>Think about a </a:t>
            </a:r>
            <a:r>
              <a:rPr lang="en-GB" sz="1600" dirty="0" err="1">
                <a:solidFill>
                  <a:schemeClr val="bg1"/>
                </a:solidFill>
                <a:effectLst/>
                <a:latin typeface="Arial" panose="020B0604020202020204" pitchFamily="34" charset="0"/>
                <a:ea typeface="Calibri" panose="020F0502020204030204" pitchFamily="34" charset="0"/>
              </a:rPr>
              <a:t>newborn</a:t>
            </a:r>
            <a:r>
              <a:rPr lang="en-GB" sz="1600" dirty="0">
                <a:solidFill>
                  <a:schemeClr val="bg1"/>
                </a:solidFill>
                <a:effectLst/>
                <a:latin typeface="Arial" panose="020B0604020202020204" pitchFamily="34" charset="0"/>
                <a:ea typeface="Calibri" panose="020F0502020204030204" pitchFamily="34" charset="0"/>
              </a:rPr>
              <a:t> baby. What do they need to live, survive and develop? Compare this list with what you need. Discuss the differences with each other in class. How might your list be different when you are 14? </a:t>
            </a:r>
            <a:r>
              <a:rPr lang="en-GB" sz="1600" i="0" dirty="0">
                <a:solidFill>
                  <a:schemeClr val="bg1"/>
                </a:solidFill>
                <a:effectLst/>
                <a:latin typeface="Arial" panose="020B0604020202020204" pitchFamily="34" charset="0"/>
                <a:cs typeface="Arial" panose="020B0604020202020204" pitchFamily="34" charset="0"/>
              </a:rPr>
              <a:t>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pic>
        <p:nvPicPr>
          <p:cNvPr id="10" name="Online Media 9" title="BBC Learning - What Do Humans Need To Stay Healthy">
            <a:hlinkClick r:id="" action="ppaction://media"/>
            <a:extLst>
              <a:ext uri="{FF2B5EF4-FFF2-40B4-BE49-F238E27FC236}">
                <a16:creationId xmlns:a16="http://schemas.microsoft.com/office/drawing/2014/main" id="{577D5BBB-A2F2-28CA-B67A-87ECBACC3F1C}"/>
              </a:ext>
            </a:extLst>
          </p:cNvPr>
          <p:cNvPicPr>
            <a:picLocks noRot="1" noChangeAspect="1"/>
          </p:cNvPicPr>
          <p:nvPr>
            <a:videoFile r:link="rId1"/>
          </p:nvPr>
        </p:nvPicPr>
        <p:blipFill>
          <a:blip r:embed="rId4"/>
          <a:stretch>
            <a:fillRect/>
          </a:stretch>
        </p:blipFill>
        <p:spPr>
          <a:xfrm>
            <a:off x="9068935" y="2435498"/>
            <a:ext cx="2540000" cy="1435100"/>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89472" y="2351782"/>
            <a:ext cx="2460525" cy="1815882"/>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rPr>
              <a:t>In this video children in Bangladesh learn to swim which helps them to survive. What life skills do you already have to help you survive and develop?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949326" y="4512130"/>
            <a:ext cx="3157243" cy="2062103"/>
          </a:xfrm>
          <a:prstGeom prst="rect">
            <a:avLst/>
          </a:prstGeom>
          <a:noFill/>
        </p:spPr>
        <p:txBody>
          <a:bodyPr wrap="square" rtlCol="0">
            <a:spAutoFit/>
          </a:bodyPr>
          <a:lstStyle/>
          <a:p>
            <a:pPr algn="ctr"/>
            <a:r>
              <a:rPr lang="en-GB" sz="1600" i="0" dirty="0">
                <a:effectLst/>
                <a:latin typeface="Arial" panose="020B0604020202020204" pitchFamily="34" charset="0"/>
              </a:rPr>
              <a:t>Children weren’t always protected by the Convention – </a:t>
            </a:r>
            <a:r>
              <a:rPr lang="en-GB" sz="1600" i="0" dirty="0">
                <a:effectLst/>
                <a:latin typeface="Arial" panose="020B0604020202020204" pitchFamily="34" charset="0"/>
                <a:hlinkClick r:id="rId6"/>
              </a:rPr>
              <a:t>watch this video</a:t>
            </a:r>
            <a:r>
              <a:rPr lang="en-GB" sz="1600" i="0" dirty="0">
                <a:effectLst/>
                <a:latin typeface="Arial" panose="020B0604020202020204" pitchFamily="34" charset="0"/>
              </a:rPr>
              <a:t> to find out what life was like for many children in the UK during the Victorian era.  Discuss which rights now help children to survive and develop to their full potential?</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414022" y="2326696"/>
            <a:ext cx="5338075"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Article 6 talks about developing to your full potential and surviving; other words that are sometimes used are ‘flourish’ and ‘thrive’. Look up the definitions of these words – do they all mean the same thing? How would you state Article 6 in your own words?</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473376" y="4539991"/>
            <a:ext cx="3627714" cy="2277547"/>
          </a:xfrm>
          <a:prstGeom prst="rect">
            <a:avLst/>
          </a:prstGeom>
          <a:noFill/>
        </p:spPr>
        <p:txBody>
          <a:bodyPr wrap="square" rtlCol="0">
            <a:spAutoFit/>
          </a:bodyPr>
          <a:lstStyle/>
          <a:p>
            <a:pPr algn="ctr" rtl="0" fontAlgn="base"/>
            <a:r>
              <a:rPr lang="en-GB" sz="1600" dirty="0">
                <a:solidFill>
                  <a:schemeClr val="bg1"/>
                </a:solidFill>
                <a:effectLst/>
                <a:latin typeface="Arial" panose="020B0604020202020204" pitchFamily="34" charset="0"/>
                <a:ea typeface="Calibri" panose="020F0502020204030204" pitchFamily="34" charset="0"/>
              </a:rPr>
              <a:t>Have a look at </a:t>
            </a:r>
            <a:r>
              <a:rPr lang="en-GB" sz="1600" dirty="0">
                <a:solidFill>
                  <a:schemeClr val="bg1"/>
                </a:solidFill>
                <a:effectLst/>
                <a:latin typeface="Arial" panose="020B0604020202020204" pitchFamily="34" charset="0"/>
                <a:ea typeface="Calibri" panose="020F0502020204030204" pitchFamily="34" charset="0"/>
                <a:hlinkClick r:id="rId7"/>
              </a:rPr>
              <a:t>this video</a:t>
            </a:r>
            <a:r>
              <a:rPr lang="en-GB" sz="1600" dirty="0">
                <a:solidFill>
                  <a:schemeClr val="bg1"/>
                </a:solidFill>
                <a:effectLst/>
                <a:latin typeface="Arial" panose="020B0604020202020204" pitchFamily="34" charset="0"/>
                <a:ea typeface="Calibri" panose="020F0502020204030204" pitchFamily="34" charset="0"/>
              </a:rPr>
              <a:t> made by UNICEF about the lives of different children in the world. How could you relate what you see to the right to life, survival and development.</a:t>
            </a:r>
            <a:r>
              <a:rPr lang="en-GB" sz="160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algn="ctr" rtl="0" fontAlgn="base"/>
            <a:endParaRPr lang="en-GB"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rtl="0" fontAlgn="base"/>
            <a:r>
              <a:rPr lang="en-GB" sz="1000" i="0" dirty="0">
                <a:solidFill>
                  <a:schemeClr val="bg1"/>
                </a:solidFill>
                <a:effectLst/>
                <a:latin typeface="Arial" panose="020B0604020202020204" pitchFamily="34" charset="0"/>
                <a:cs typeface="Arial" panose="020B0604020202020204" pitchFamily="34" charset="0"/>
              </a:rPr>
              <a:t>*</a:t>
            </a:r>
            <a:r>
              <a:rPr lang="en-GB" sz="1000" dirty="0">
                <a:solidFill>
                  <a:schemeClr val="bg1"/>
                </a:solidFill>
                <a:effectLst/>
                <a:latin typeface="Arial" panose="020B0604020202020204" pitchFamily="34" charset="0"/>
                <a:ea typeface="Calibri" panose="020F0502020204030204" pitchFamily="34" charset="0"/>
              </a:rPr>
              <a:t>Please review this video before sharing with you pupils and be mindful of the context your learners bring with them to this activity. </a:t>
            </a:r>
            <a:endParaRPr lang="en-GB" sz="1000" i="0" dirty="0">
              <a:solidFill>
                <a:schemeClr val="bg1"/>
              </a:solidFill>
              <a:effectLst/>
              <a:latin typeface="Arial" panose="020B0604020202020204" pitchFamily="34" charset="0"/>
              <a:cs typeface="Arial" panose="020B0604020202020204" pitchFamily="34" charset="0"/>
            </a:endParaRP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pic>
        <p:nvPicPr>
          <p:cNvPr id="9" name="Online Media 8" title="Saving Lives With Swimming Lessons in Bangladesh">
            <a:hlinkClick r:id="" action="ppaction://media"/>
            <a:extLst>
              <a:ext uri="{FF2B5EF4-FFF2-40B4-BE49-F238E27FC236}">
                <a16:creationId xmlns:a16="http://schemas.microsoft.com/office/drawing/2014/main" id="{D4574C88-82FE-13DA-28A7-05336D96BFA4}"/>
              </a:ext>
            </a:extLst>
          </p:cNvPr>
          <p:cNvPicPr>
            <a:picLocks noRot="1" noChangeAspect="1"/>
          </p:cNvPicPr>
          <p:nvPr>
            <a:videoFile r:link="rId1"/>
          </p:nvPr>
        </p:nvPicPr>
        <p:blipFill>
          <a:blip r:embed="rId8"/>
          <a:stretch>
            <a:fillRect/>
          </a:stretch>
        </p:blipFill>
        <p:spPr>
          <a:xfrm>
            <a:off x="3366799" y="2368924"/>
            <a:ext cx="2540000" cy="1435100"/>
          </a:xfrm>
          <a:prstGeom prst="rect">
            <a:avLst/>
          </a:prstGeom>
        </p:spPr>
      </p:pic>
      <p:pic>
        <p:nvPicPr>
          <p:cNvPr id="14" name="Online Media 13" title="How do you turn a life around? | UNICEF">
            <a:hlinkClick r:id="" action="ppaction://media"/>
            <a:extLst>
              <a:ext uri="{FF2B5EF4-FFF2-40B4-BE49-F238E27FC236}">
                <a16:creationId xmlns:a16="http://schemas.microsoft.com/office/drawing/2014/main" id="{17D41A6B-5C76-0AFE-FAB8-D9602E144034}"/>
              </a:ext>
            </a:extLst>
          </p:cNvPr>
          <p:cNvPicPr>
            <a:picLocks noRot="1" noChangeAspect="1"/>
          </p:cNvPicPr>
          <p:nvPr>
            <a:videoFile r:link="rId2"/>
          </p:nvPr>
        </p:nvPicPr>
        <p:blipFill>
          <a:blip r:embed="rId9"/>
          <a:stretch>
            <a:fillRect/>
          </a:stretch>
        </p:blipFill>
        <p:spPr>
          <a:xfrm>
            <a:off x="4101089" y="4630380"/>
            <a:ext cx="2540000" cy="1435100"/>
          </a:xfrm>
          <a:prstGeom prst="rect">
            <a:avLst/>
          </a:prstGeom>
        </p:spPr>
      </p:pic>
      <p:pic>
        <p:nvPicPr>
          <p:cNvPr id="15" name="Online Media 14" title="Victorian Child Labour  - Dickens Show">
            <a:hlinkClick r:id="" action="ppaction://media"/>
            <a:extLst>
              <a:ext uri="{FF2B5EF4-FFF2-40B4-BE49-F238E27FC236}">
                <a16:creationId xmlns:a16="http://schemas.microsoft.com/office/drawing/2014/main" id="{1CE88FEF-8F07-BAD0-9CBD-57E80C246139}"/>
              </a:ext>
            </a:extLst>
          </p:cNvPr>
          <p:cNvPicPr>
            <a:picLocks noRot="1" noChangeAspect="1"/>
          </p:cNvPicPr>
          <p:nvPr>
            <a:videoFile r:link="rId3"/>
          </p:nvPr>
        </p:nvPicPr>
        <p:blipFill>
          <a:blip r:embed="rId10"/>
          <a:stretch>
            <a:fillRect/>
          </a:stretch>
        </p:blipFill>
        <p:spPr>
          <a:xfrm>
            <a:off x="10161935" y="4630380"/>
            <a:ext cx="1649177" cy="931785"/>
          </a:xfrm>
          <a:prstGeom prst="rect">
            <a:avLst/>
          </a:prstGeom>
        </p:spPr>
      </p:pic>
    </p:spTree>
    <p:extLst>
      <p:ext uri="{BB962C8B-B14F-4D97-AF65-F5344CB8AC3E}">
        <p14:creationId xmlns:p14="http://schemas.microsoft.com/office/powerpoint/2010/main" val="15214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9"/>
                </p:tgtEl>
              </p:cMediaNode>
            </p:video>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
                                        </p:tgtEl>
                                      </p:cBhvr>
                                    </p:cmd>
                                  </p:childTnLst>
                                </p:cTn>
                              </p:par>
                            </p:childTnLst>
                          </p:cTn>
                        </p:par>
                      </p:childTnLst>
                    </p:cTn>
                  </p:par>
                </p:childTnLst>
              </p:cTn>
              <p:nextCondLst>
                <p:cond evt="onClick" delay="0">
                  <p:tgtEl>
                    <p:spTgt spid="9"/>
                  </p:tgtEl>
                </p:cond>
              </p:nextCondLst>
            </p:seq>
            <p:video>
              <p:cMediaNode vol="80000">
                <p:cTn id="21" fill="hold" display="0">
                  <p:stCondLst>
                    <p:cond delay="indefinite"/>
                  </p:stCondLst>
                </p:cTn>
                <p:tgtEl>
                  <p:spTgt spid="14"/>
                </p:tgtEl>
              </p:cMediaNode>
            </p:video>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4"/>
                                        </p:tgtEl>
                                      </p:cBhvr>
                                    </p:cmd>
                                  </p:childTnLst>
                                </p:cTn>
                              </p:par>
                            </p:childTnLst>
                          </p:cTn>
                        </p:par>
                      </p:childTnLst>
                    </p:cTn>
                  </p:par>
                </p:childTnLst>
              </p:cTn>
              <p:nextCondLst>
                <p:cond evt="onClick" delay="0">
                  <p:tgtEl>
                    <p:spTgt spid="14"/>
                  </p:tgtEl>
                </p:cond>
              </p:nextCondLst>
            </p:seq>
            <p:video>
              <p:cMediaNode vol="80000">
                <p:cTn id="27" fill="hold" display="0">
                  <p:stCondLst>
                    <p:cond delay="indefinite"/>
                  </p:stCondLst>
                </p:cTn>
                <p:tgtEl>
                  <p:spTgt spid="15"/>
                </p:tgtEl>
              </p:cMediaNode>
            </p:video>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5777</TotalTime>
  <Words>1635</Words>
  <Application>Microsoft Office PowerPoint</Application>
  <PresentationFormat>Widescreen</PresentationFormat>
  <Paragraphs>107</Paragraphs>
  <Slides>14</Slides>
  <Notes>5</Notes>
  <HiddenSlides>0</HiddenSlides>
  <MMClips>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Open Sans</vt:lpstr>
      <vt:lpstr>Symbol</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226</cp:revision>
  <dcterms:created xsi:type="dcterms:W3CDTF">2022-01-18T14:28:30Z</dcterms:created>
  <dcterms:modified xsi:type="dcterms:W3CDTF">2023-05-03T15:02:59Z</dcterms:modified>
</cp:coreProperties>
</file>