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4" r:id="rId2"/>
    <p:sldId id="285" r:id="rId3"/>
    <p:sldId id="273" r:id="rId4"/>
    <p:sldId id="272" r:id="rId5"/>
    <p:sldId id="268" r:id="rId6"/>
    <p:sldId id="276" r:id="rId7"/>
    <p:sldId id="289" r:id="rId8"/>
    <p:sldId id="286" r:id="rId9"/>
    <p:sldId id="292" r:id="rId10"/>
    <p:sldId id="287" r:id="rId11"/>
    <p:sldId id="288" r:id="rId12"/>
    <p:sldId id="290"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E"/>
    <a:srgbClr val="FF6937"/>
    <a:srgbClr val="00AEEF"/>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C9E688-F1BB-45FF-ACD5-9246D8007EBC}" v="306" dt="2023-05-24T13:39:11.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3" autoAdjust="0"/>
    <p:restoredTop sz="94660"/>
  </p:normalViewPr>
  <p:slideViewPr>
    <p:cSldViewPr snapToGrid="0">
      <p:cViewPr varScale="1">
        <p:scale>
          <a:sx n="62" d="100"/>
          <a:sy n="62" d="100"/>
        </p:scale>
        <p:origin x="1084" y="5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rivers" userId="8pMgN81jyqnMrUI0dNIJa8beac0O984VTe51k3YQ86A=" providerId="None" clId="Web-{C7C9E688-F1BB-45FF-ACD5-9246D8007EBC}"/>
    <pc:docChg chg="modSld">
      <pc:chgData name="Helen Trivers" userId="8pMgN81jyqnMrUI0dNIJa8beac0O984VTe51k3YQ86A=" providerId="None" clId="Web-{C7C9E688-F1BB-45FF-ACD5-9246D8007EBC}" dt="2023-05-24T13:39:11.205" v="169" actId="20577"/>
      <pc:docMkLst>
        <pc:docMk/>
      </pc:docMkLst>
      <pc:sldChg chg="modSp">
        <pc:chgData name="Helen Trivers" userId="8pMgN81jyqnMrUI0dNIJa8beac0O984VTe51k3YQ86A=" providerId="None" clId="Web-{C7C9E688-F1BB-45FF-ACD5-9246D8007EBC}" dt="2023-05-24T13:26:41.453" v="21" actId="20577"/>
        <pc:sldMkLst>
          <pc:docMk/>
          <pc:sldMk cId="1858401542" sldId="276"/>
        </pc:sldMkLst>
        <pc:spChg chg="mod">
          <ac:chgData name="Helen Trivers" userId="8pMgN81jyqnMrUI0dNIJa8beac0O984VTe51k3YQ86A=" providerId="None" clId="Web-{C7C9E688-F1BB-45FF-ACD5-9246D8007EBC}" dt="2023-05-24T13:26:41.453" v="21" actId="20577"/>
          <ac:spMkLst>
            <pc:docMk/>
            <pc:sldMk cId="1858401542" sldId="276"/>
            <ac:spMk id="5" creationId="{605676CA-21AD-D447-A863-BE7395533B6E}"/>
          </ac:spMkLst>
        </pc:spChg>
      </pc:sldChg>
      <pc:sldChg chg="modSp">
        <pc:chgData name="Helen Trivers" userId="8pMgN81jyqnMrUI0dNIJa8beac0O984VTe51k3YQ86A=" providerId="None" clId="Web-{C7C9E688-F1BB-45FF-ACD5-9246D8007EBC}" dt="2023-05-24T13:33:59.979" v="158" actId="20577"/>
        <pc:sldMkLst>
          <pc:docMk/>
          <pc:sldMk cId="2511245771" sldId="286"/>
        </pc:sldMkLst>
        <pc:spChg chg="mod">
          <ac:chgData name="Helen Trivers" userId="8pMgN81jyqnMrUI0dNIJa8beac0O984VTe51k3YQ86A=" providerId="None" clId="Web-{C7C9E688-F1BB-45FF-ACD5-9246D8007EBC}" dt="2023-05-24T13:33:59.979" v="158" actId="20577"/>
          <ac:spMkLst>
            <pc:docMk/>
            <pc:sldMk cId="2511245771" sldId="286"/>
            <ac:spMk id="11" creationId="{5A304D7D-9EF4-7005-6B25-1AD7E6D10336}"/>
          </ac:spMkLst>
        </pc:spChg>
      </pc:sldChg>
      <pc:sldChg chg="modSp">
        <pc:chgData name="Helen Trivers" userId="8pMgN81jyqnMrUI0dNIJa8beac0O984VTe51k3YQ86A=" providerId="None" clId="Web-{C7C9E688-F1BB-45FF-ACD5-9246D8007EBC}" dt="2023-05-24T13:39:11.205" v="169" actId="20577"/>
        <pc:sldMkLst>
          <pc:docMk/>
          <pc:sldMk cId="3758393798" sldId="288"/>
        </pc:sldMkLst>
        <pc:spChg chg="mod">
          <ac:chgData name="Helen Trivers" userId="8pMgN81jyqnMrUI0dNIJa8beac0O984VTe51k3YQ86A=" providerId="None" clId="Web-{C7C9E688-F1BB-45FF-ACD5-9246D8007EBC}" dt="2023-05-24T13:39:11.205" v="169" actId="20577"/>
          <ac:spMkLst>
            <pc:docMk/>
            <pc:sldMk cId="3758393798" sldId="288"/>
            <ac:spMk id="13" creationId="{35489E20-5EAE-893F-680E-FD0ACEF0AC10}"/>
          </ac:spMkLst>
        </pc:spChg>
      </pc:sldChg>
      <pc:sldChg chg="modSp">
        <pc:chgData name="Helen Trivers" userId="8pMgN81jyqnMrUI0dNIJa8beac0O984VTe51k3YQ86A=" providerId="None" clId="Web-{C7C9E688-F1BB-45FF-ACD5-9246D8007EBC}" dt="2023-05-24T13:37:45.578" v="162" actId="20577"/>
        <pc:sldMkLst>
          <pc:docMk/>
          <pc:sldMk cId="1242304000" sldId="290"/>
        </pc:sldMkLst>
        <pc:spChg chg="mod">
          <ac:chgData name="Helen Trivers" userId="8pMgN81jyqnMrUI0dNIJa8beac0O984VTe51k3YQ86A=" providerId="None" clId="Web-{C7C9E688-F1BB-45FF-ACD5-9246D8007EBC}" dt="2023-05-24T13:37:45.578" v="162" actId="20577"/>
          <ac:spMkLst>
            <pc:docMk/>
            <pc:sldMk cId="1242304000" sldId="290"/>
            <ac:spMk id="8" creationId="{31773CE7-D42F-65B6-D206-69D99BDDECC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5/24/2023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UNICEF/Karimi</a:t>
            </a:r>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2" name="Picture 1" descr="A picture containing clothing, human face, person, classroom&#10;&#10;Description automatically generated">
            <a:extLst>
              <a:ext uri="{FF2B5EF4-FFF2-40B4-BE49-F238E27FC236}">
                <a16:creationId xmlns:a16="http://schemas.microsoft.com/office/drawing/2014/main" id="{013C53A5-F8F9-B0CD-6909-880230DA02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107"/>
          <a:stretch/>
        </p:blipFill>
        <p:spPr>
          <a:xfrm>
            <a:off x="0" y="-108284"/>
            <a:ext cx="12165562" cy="6966284"/>
          </a:xfrm>
          <a:prstGeom prst="rect">
            <a:avLst/>
          </a:prstGeom>
        </p:spPr>
      </p:pic>
      <p:sp>
        <p:nvSpPr>
          <p:cNvPr id="6" name="Title 1">
            <a:extLst>
              <a:ext uri="{FF2B5EF4-FFF2-40B4-BE49-F238E27FC236}">
                <a16:creationId xmlns:a16="http://schemas.microsoft.com/office/drawing/2014/main" id="{CA3AE2B4-0EE6-E4CB-EEDD-508993075A39}"/>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10" name="Picture 9">
            <a:extLst>
              <a:ext uri="{FF2B5EF4-FFF2-40B4-BE49-F238E27FC236}">
                <a16:creationId xmlns:a16="http://schemas.microsoft.com/office/drawing/2014/main" id="{0690F8BB-6F5D-56B4-C520-A28968A05A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
        <p:nvSpPr>
          <p:cNvPr id="12" name="TextBox 11">
            <a:extLst>
              <a:ext uri="{FF2B5EF4-FFF2-40B4-BE49-F238E27FC236}">
                <a16:creationId xmlns:a16="http://schemas.microsoft.com/office/drawing/2014/main" id="{1EB87A2C-3AED-6D6C-C072-003E461A659C}"/>
              </a:ext>
            </a:extLst>
          </p:cNvPr>
          <p:cNvSpPr txBox="1"/>
          <p:nvPr userDrawn="1"/>
        </p:nvSpPr>
        <p:spPr>
          <a:xfrm rot="5400000">
            <a:off x="11531242" y="464150"/>
            <a:ext cx="1106071" cy="215444"/>
          </a:xfrm>
          <a:prstGeom prst="rect">
            <a:avLst/>
          </a:prstGeom>
          <a:noFill/>
        </p:spPr>
        <p:txBody>
          <a:bodyPr wrap="square">
            <a:spAutoFit/>
          </a:bodyPr>
          <a:lstStyle/>
          <a:p>
            <a:pPr algn="l"/>
            <a:r>
              <a:rPr lang="en-GB" sz="800" b="0" i="0" dirty="0">
                <a:solidFill>
                  <a:schemeClr val="tx1"/>
                </a:solidFill>
                <a:effectLst/>
                <a:latin typeface="Arial" panose="020B0604020202020204" pitchFamily="34" charset="0"/>
                <a:cs typeface="Arial" panose="020B0604020202020204" pitchFamily="34" charset="0"/>
              </a:rPr>
              <a:t>© UNICEF/Karimi</a:t>
            </a:r>
            <a:endParaRPr lang="en-US" sz="8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24/05/2023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https://www.youtube.com/embed/iWv5-iuQ7Pc?start=11&amp;feature=oembed" TargetMode="External"/><Relationship Id="rId1" Type="http://schemas.openxmlformats.org/officeDocument/2006/relationships/video" Target="https://www.youtube.com/embed/Un5msddQl6U?feature=oembed" TargetMode="External"/><Relationship Id="rId6" Type="http://schemas.openxmlformats.org/officeDocument/2006/relationships/image" Target="../media/image23.jpeg"/><Relationship Id="rId5" Type="http://schemas.openxmlformats.org/officeDocument/2006/relationships/hyperlink" Target="https://www.youtube.com/watch?v=iWv5-iuQ7Pc&amp;t=11s" TargetMode="Externa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4OcFp5NzySU." TargetMode="External"/><Relationship Id="rId2" Type="http://schemas.openxmlformats.org/officeDocument/2006/relationships/slideLayout" Target="../slideLayouts/slideLayout17.xml"/><Relationship Id="rId1" Type="http://schemas.openxmlformats.org/officeDocument/2006/relationships/video" Target="https://www.youtube.com/embed/4OcFp5NzySU?feature=oembed" TargetMode="Externa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hyperlink" Target="https://artivism.worldslargestlesson.globalgoals.org/" TargetMode="External"/><Relationship Id="rId2" Type="http://schemas.openxmlformats.org/officeDocument/2006/relationships/slideLayout" Target="../slideLayouts/slideLayout16.xml"/><Relationship Id="rId1" Type="http://schemas.openxmlformats.org/officeDocument/2006/relationships/video" Target="https://www.youtube.com/embed/SkL1QynlnHE?start=139&amp;feature=oembed" TargetMode="External"/><Relationship Id="rId6" Type="http://schemas.openxmlformats.org/officeDocument/2006/relationships/image" Target="../media/image25.jpeg"/><Relationship Id="rId5" Type="http://schemas.openxmlformats.org/officeDocument/2006/relationships/hyperlink" Target="https://www.youtube.com/watch?v=SkL1QynlnHE&amp;t=139s" TargetMode="External"/><Relationship Id="rId4" Type="http://schemas.openxmlformats.org/officeDocument/2006/relationships/hyperlink" Target="https://www.edenproject.com/pledg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hyperlink" Target="https://youtu.be/huXQ98D0tO8" TargetMode="External"/><Relationship Id="rId2" Type="http://schemas.openxmlformats.org/officeDocument/2006/relationships/slideLayout" Target="../slideLayouts/slideLayout6.xml"/><Relationship Id="rId1" Type="http://schemas.openxmlformats.org/officeDocument/2006/relationships/video" Target="https://www.youtube.com/embed/huXQ98D0tO8?feature=oembed"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programmes/p0ctw1s6" TargetMode="External"/><Relationship Id="rId2" Type="http://schemas.openxmlformats.org/officeDocument/2006/relationships/slideLayout" Target="../slideLayouts/slideLayout14.xml"/><Relationship Id="rId1" Type="http://schemas.openxmlformats.org/officeDocument/2006/relationships/video" Target="https://www.youtube.com/embed/Y-g1pJ0FUTY?feature=oembed" TargetMode="External"/><Relationship Id="rId5" Type="http://schemas.openxmlformats.org/officeDocument/2006/relationships/image" Target="../media/image19.jpeg"/><Relationship Id="rId4" Type="http://schemas.openxmlformats.org/officeDocument/2006/relationships/hyperlink" Target="https://www.bbc.co.uk/cbeebies/games/pablos-art-world-adventure-game"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https://www.youtube.com/embed/LfUvchfrcS0?feature=oembed" TargetMode="External"/><Relationship Id="rId1" Type="http://schemas.openxmlformats.org/officeDocument/2006/relationships/video" Target="https://www.youtube.com/embed/EpmNXbkLu6c?feature=oembed" TargetMode="Externa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s://www.youtube.com/watch?v=LfUvchfrcS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denproject.com/pledge" TargetMode="External"/><Relationship Id="rId2" Type="http://schemas.openxmlformats.org/officeDocument/2006/relationships/hyperlink" Target="https://artivism.worldslargestlesson.globalgoals.org/"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547847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4510304"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007217" y="2137472"/>
            <a:ext cx="591524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5039046" y="4434357"/>
            <a:ext cx="689396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27002" y="2243725"/>
            <a:ext cx="3372895" cy="1892826"/>
          </a:xfrm>
          <a:prstGeom prst="rect">
            <a:avLst/>
          </a:prstGeom>
          <a:noFill/>
        </p:spPr>
        <p:txBody>
          <a:bodyPr wrap="square" rtlCol="0">
            <a:spAutoFit/>
          </a:bodyPr>
          <a:lstStyle/>
          <a:p>
            <a:pPr algn="ctr"/>
            <a:r>
              <a:rPr lang="en-GB" sz="1300" b="0" dirty="0">
                <a:solidFill>
                  <a:srgbClr val="000000"/>
                </a:solidFill>
                <a:effectLst/>
                <a:latin typeface="Arial" panose="020B0604020202020204" pitchFamily="34" charset="0"/>
                <a:cs typeface="Arial" panose="020B0604020202020204" pitchFamily="34" charset="0"/>
              </a:rPr>
              <a:t>Article 29 describes what education should focus on and stresses its importance. Watch this video that highlights what education means to children around the world. How is this similar to what education means to you? Discuss the barriers that children across the world face when accessing education and raise awareness of this issue in your local community. </a:t>
            </a:r>
            <a:endParaRPr lang="en-GB" sz="13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27002" y="4505537"/>
            <a:ext cx="4281730" cy="2062103"/>
          </a:xfrm>
          <a:prstGeom prst="rect">
            <a:avLst/>
          </a:prstGeom>
          <a:noFill/>
        </p:spPr>
        <p:txBody>
          <a:bodyPr wrap="square" rtlCol="0">
            <a:spAutoFit/>
          </a:bodyPr>
          <a:lstStyle/>
          <a:p>
            <a:pPr algn="ctr"/>
            <a:r>
              <a:rPr lang="en-GB" sz="1600" b="0" dirty="0">
                <a:solidFill>
                  <a:srgbClr val="000000"/>
                </a:solidFill>
                <a:effectLst/>
                <a:latin typeface="Arial" panose="020B0604020202020204" pitchFamily="34" charset="0"/>
                <a:cs typeface="Arial" panose="020B0604020202020204" pitchFamily="34" charset="0"/>
              </a:rPr>
              <a:t>School is not the only place that we learn.  Think about the other places and situations in which you learn new skills or develop your talents. Consider undertaking a survey in your class/school to find out what the most popular hobbies and interests are. How can your school help people to enjoy their favourite things to do? </a:t>
            </a:r>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6241853" y="2336058"/>
            <a:ext cx="5499202" cy="1815882"/>
          </a:xfrm>
          <a:prstGeom prst="rect">
            <a:avLst/>
          </a:prstGeom>
          <a:noFill/>
        </p:spPr>
        <p:txBody>
          <a:bodyPr wrap="square" rtlCol="0">
            <a:spAutoFit/>
          </a:bodyPr>
          <a:lstStyle/>
          <a:p>
            <a:pPr algn="ctr"/>
            <a:r>
              <a:rPr lang="en-GB" sz="1600" b="0" dirty="0">
                <a:solidFill>
                  <a:schemeClr val="bg1"/>
                </a:solidFill>
                <a:effectLst/>
                <a:latin typeface="Arial" panose="020B0604020202020204" pitchFamily="34" charset="0"/>
                <a:cs typeface="Arial" panose="020B0604020202020204" pitchFamily="34" charset="0"/>
              </a:rPr>
              <a:t>Read the wording of Article 29 again. Think about how well your school encourages young people to respect: themselves, others, human rights, their parents and the environment. Rate each category out of 5 with 0 as no encouragement and 5 for lots of encouragement. Share your results with a friend from your school or your school council. What could your school do to improve its rating? </a:t>
            </a:r>
            <a:endParaRPr lang="en-GB" sz="1600" dirty="0">
              <a:solidFill>
                <a:schemeClr val="bg1"/>
              </a:solidFill>
              <a:latin typeface="Arial" panose="020B0604020202020204" pitchFamily="34" charset="0"/>
              <a:cs typeface="Arial" panose="020B0604020202020204" pitchFamily="34" charset="0"/>
            </a:endParaRPr>
          </a:p>
        </p:txBody>
      </p:sp>
      <p:pic>
        <p:nvPicPr>
          <p:cNvPr id="13" name="Online Media 12" title="What does education mean to you? | UNICEF">
            <a:hlinkClick r:id="" action="ppaction://media"/>
            <a:extLst>
              <a:ext uri="{FF2B5EF4-FFF2-40B4-BE49-F238E27FC236}">
                <a16:creationId xmlns:a16="http://schemas.microsoft.com/office/drawing/2014/main" id="{02C8466F-3655-F5D8-E58A-0AC61E6360E2}"/>
              </a:ext>
            </a:extLst>
          </p:cNvPr>
          <p:cNvPicPr>
            <a:picLocks noRot="1" noChangeAspect="1"/>
          </p:cNvPicPr>
          <p:nvPr>
            <a:videoFile r:link="rId1"/>
          </p:nvPr>
        </p:nvPicPr>
        <p:blipFill>
          <a:blip r:embed="rId4"/>
          <a:stretch>
            <a:fillRect/>
          </a:stretch>
        </p:blipFill>
        <p:spPr>
          <a:xfrm>
            <a:off x="3992625" y="2354038"/>
            <a:ext cx="1902587" cy="1074962"/>
          </a:xfrm>
          <a:prstGeom prst="rect">
            <a:avLst/>
          </a:prstGeom>
        </p:spPr>
      </p:pic>
      <p:sp>
        <p:nvSpPr>
          <p:cNvPr id="14" name="TextBox 13">
            <a:extLst>
              <a:ext uri="{FF2B5EF4-FFF2-40B4-BE49-F238E27FC236}">
                <a16:creationId xmlns:a16="http://schemas.microsoft.com/office/drawing/2014/main" id="{97852E0D-555D-6EEE-EFD7-FC53FB25FA43}"/>
              </a:ext>
            </a:extLst>
          </p:cNvPr>
          <p:cNvSpPr txBox="1"/>
          <p:nvPr/>
        </p:nvSpPr>
        <p:spPr>
          <a:xfrm>
            <a:off x="5199758" y="4505537"/>
            <a:ext cx="4281730" cy="2031325"/>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UNICEF has always supported the right to education around the world. Read and </a:t>
            </a:r>
            <a:r>
              <a:rPr lang="en-GB" sz="1800" b="0"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watch the video </a:t>
            </a:r>
            <a:r>
              <a:rPr lang="en-GB" sz="1800" b="0" dirty="0">
                <a:solidFill>
                  <a:schemeClr val="bg1"/>
                </a:solidFill>
                <a:effectLst/>
                <a:latin typeface="Arial" panose="020B0604020202020204" pitchFamily="34" charset="0"/>
                <a:cs typeface="Arial" panose="020B0604020202020204" pitchFamily="34" charset="0"/>
              </a:rPr>
              <a:t>about a School in a Box   Share what you have learnt with your class or year group. If you can, find out more about UNICEF’s work to support education around the world. </a:t>
            </a:r>
            <a:endParaRPr lang="en-GB" sz="1200" dirty="0">
              <a:solidFill>
                <a:schemeClr val="bg1"/>
              </a:solidFill>
              <a:latin typeface="Arial" panose="020B0604020202020204" pitchFamily="34" charset="0"/>
              <a:cs typeface="Arial" panose="020B0604020202020204" pitchFamily="34" charset="0"/>
            </a:endParaRPr>
          </a:p>
        </p:txBody>
      </p:sp>
      <p:pic>
        <p:nvPicPr>
          <p:cNvPr id="15" name="Online Media 14" title="Unboxing the School-in-a-Box Kit">
            <a:hlinkClick r:id="" action="ppaction://media"/>
            <a:extLst>
              <a:ext uri="{FF2B5EF4-FFF2-40B4-BE49-F238E27FC236}">
                <a16:creationId xmlns:a16="http://schemas.microsoft.com/office/drawing/2014/main" id="{213391F9-3E2F-388A-E35E-97052C8A9AA9}"/>
              </a:ext>
            </a:extLst>
          </p:cNvPr>
          <p:cNvPicPr>
            <a:picLocks noRot="1" noChangeAspect="1"/>
          </p:cNvPicPr>
          <p:nvPr>
            <a:videoFile r:link="rId2"/>
          </p:nvPr>
        </p:nvPicPr>
        <p:blipFill>
          <a:blip r:embed="rId6"/>
          <a:stretch>
            <a:fillRect/>
          </a:stretch>
        </p:blipFill>
        <p:spPr>
          <a:xfrm>
            <a:off x="9553725" y="4581346"/>
            <a:ext cx="2129212" cy="1203005"/>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3"/>
                </p:tgtEl>
              </p:cMediaNode>
            </p:video>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3"/>
                                        </p:tgtEl>
                                      </p:cBhvr>
                                    </p:cmd>
                                  </p:childTnLst>
                                </p:cTn>
                              </p:par>
                            </p:childTnLst>
                          </p:cTn>
                        </p:par>
                      </p:childTnLst>
                    </p:cTn>
                  </p:par>
                </p:childTnLst>
              </p:cTn>
              <p:nextCondLst>
                <p:cond evt="onClick" delay="0">
                  <p:tgtEl>
                    <p:spTgt spid="13"/>
                  </p:tgtEl>
                </p:cond>
              </p:nextCondLst>
            </p:seq>
            <p:video>
              <p:cMediaNode vol="80000">
                <p:cTn id="17" fill="hold" display="0">
                  <p:stCondLst>
                    <p:cond delay="indefinite"/>
                  </p:stCondLst>
                </p:cTn>
                <p:tgtEl>
                  <p:spTgt spid="15"/>
                </p:tgtEl>
              </p:cMediaNode>
            </p:video>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6700734"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2" y="4434357"/>
            <a:ext cx="4825213"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229475" y="2137472"/>
            <a:ext cx="4703540"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5353956" y="4434357"/>
            <a:ext cx="6579058"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229475" y="2305280"/>
            <a:ext cx="2810990" cy="1815882"/>
          </a:xfrm>
          <a:prstGeom prst="rect">
            <a:avLst/>
          </a:prstGeom>
          <a:noFill/>
        </p:spPr>
        <p:txBody>
          <a:bodyPr wrap="square" rtlCol="0">
            <a:spAutoFit/>
          </a:bodyPr>
          <a:lstStyle/>
          <a:p>
            <a:pPr algn="ctr"/>
            <a:r>
              <a:rPr lang="en-GB" sz="1400" b="0" dirty="0">
                <a:solidFill>
                  <a:srgbClr val="000000"/>
                </a:solidFill>
                <a:effectLst/>
                <a:latin typeface="Arial" panose="020B0604020202020204" pitchFamily="34" charset="0"/>
                <a:cs typeface="Arial" panose="020B0604020202020204" pitchFamily="34" charset="0"/>
                <a:hlinkClick r:id="rId3"/>
              </a:rPr>
              <a:t>Watch this short film</a:t>
            </a:r>
            <a:r>
              <a:rPr lang="en-GB" sz="1400" b="0" dirty="0">
                <a:solidFill>
                  <a:srgbClr val="000000"/>
                </a:solidFill>
                <a:effectLst/>
                <a:latin typeface="Arial" panose="020B0604020202020204" pitchFamily="34" charset="0"/>
                <a:cs typeface="Arial" panose="020B0604020202020204" pitchFamily="34" charset="0"/>
              </a:rPr>
              <a:t> which asks many questions to get us thinking about what kind of education we all need. Choose two or three of the questions asked and discuss them with your class or write your own answers to them.  </a:t>
            </a:r>
            <a:endParaRPr lang="en-GB"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650446" y="4732970"/>
            <a:ext cx="4489380" cy="1169551"/>
          </a:xfrm>
          <a:prstGeom prst="rect">
            <a:avLst/>
          </a:prstGeom>
          <a:noFill/>
        </p:spPr>
        <p:txBody>
          <a:bodyPr wrap="square" rtlCol="0">
            <a:spAutoFit/>
          </a:bodyPr>
          <a:lstStyle/>
          <a:p>
            <a:pPr algn="ctr"/>
            <a:r>
              <a:rPr lang="en-GB" sz="1400" b="0" dirty="0">
                <a:solidFill>
                  <a:schemeClr val="bg1"/>
                </a:solidFill>
                <a:effectLst/>
                <a:latin typeface="Arial" panose="020B0604020202020204" pitchFamily="34" charset="0"/>
                <a:cs typeface="Arial" panose="020B0604020202020204" pitchFamily="34" charset="0"/>
              </a:rPr>
              <a:t>Work with a partner or small group. Talk about the things that you think each person is really good at or has a special talent for. Consider making a ‘Talent Tree’ for your class with each person’s picture on a leaf with their talents on the other side. </a:t>
            </a:r>
            <a:endParaRPr lang="en-GB" sz="12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759496" y="2430853"/>
            <a:ext cx="6239226" cy="1323439"/>
          </a:xfrm>
          <a:prstGeom prst="rect">
            <a:avLst/>
          </a:prstGeom>
          <a:noFill/>
        </p:spPr>
        <p:txBody>
          <a:bodyPr wrap="square" rtlCol="0">
            <a:spAutoFit/>
          </a:bodyPr>
          <a:lstStyle/>
          <a:p>
            <a:pPr algn="ctr"/>
            <a:r>
              <a:rPr lang="en-GB" sz="1600" b="0" dirty="0">
                <a:solidFill>
                  <a:schemeClr val="bg1"/>
                </a:solidFill>
                <a:effectLst/>
                <a:latin typeface="Arial" panose="020B0604020202020204" pitchFamily="34" charset="0"/>
                <a:cs typeface="Arial" panose="020B0604020202020204" pitchFamily="34" charset="0"/>
              </a:rPr>
              <a:t>To get the best possible education it helps to be a great learner! Work with a friend or small group to create a ‘Learner Top Ten’ – a list of tips for all young people to be the best learners they can be. Talk with your school council about how you could you turn this into an assembly linked to the CRC.  </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5782217" y="4925331"/>
            <a:ext cx="5705506" cy="923330"/>
          </a:xfrm>
          <a:prstGeom prst="rect">
            <a:avLst/>
          </a:prstGeom>
          <a:noFill/>
        </p:spPr>
        <p:txBody>
          <a:bodyPr wrap="square" lIns="91440" tIns="45720" rIns="91440" bIns="45720" rtlCol="0" anchor="t">
            <a:spAutoFit/>
          </a:bodyPr>
          <a:lstStyle/>
          <a:p>
            <a:pPr algn="ctr"/>
            <a:r>
              <a:rPr lang="en-GB" dirty="0">
                <a:solidFill>
                  <a:srgbClr val="000000"/>
                </a:solidFill>
                <a:latin typeface="Arial"/>
                <a:cs typeface="Arial"/>
              </a:rPr>
              <a:t>Article 29 includes developing respect </a:t>
            </a:r>
            <a:r>
              <a:rPr lang="en-GB" b="0" dirty="0">
                <a:solidFill>
                  <a:srgbClr val="000000"/>
                </a:solidFill>
                <a:effectLst/>
                <a:latin typeface="Arial"/>
                <a:cs typeface="Arial"/>
              </a:rPr>
              <a:t>for </a:t>
            </a:r>
            <a:r>
              <a:rPr lang="en-GB" dirty="0">
                <a:solidFill>
                  <a:srgbClr val="000000"/>
                </a:solidFill>
                <a:latin typeface="Arial"/>
                <a:cs typeface="Arial"/>
              </a:rPr>
              <a:t>human rights</a:t>
            </a:r>
            <a:r>
              <a:rPr lang="en-GB" b="0" dirty="0">
                <a:solidFill>
                  <a:srgbClr val="000000"/>
                </a:solidFill>
                <a:effectLst/>
                <a:latin typeface="Arial"/>
                <a:cs typeface="Arial"/>
              </a:rPr>
              <a:t>.</a:t>
            </a:r>
            <a:r>
              <a:rPr lang="en-GB" dirty="0">
                <a:solidFill>
                  <a:srgbClr val="000000"/>
                </a:solidFill>
                <a:latin typeface="Arial"/>
                <a:cs typeface="Arial"/>
              </a:rPr>
              <a:t> How does your school community show that this is an important part </a:t>
            </a:r>
            <a:r>
              <a:rPr lang="en-GB" b="0" dirty="0">
                <a:solidFill>
                  <a:srgbClr val="000000"/>
                </a:solidFill>
                <a:effectLst/>
                <a:latin typeface="Arial"/>
                <a:cs typeface="Arial"/>
              </a:rPr>
              <a:t>of</a:t>
            </a:r>
            <a:r>
              <a:rPr lang="en-GB" dirty="0">
                <a:solidFill>
                  <a:srgbClr val="000000"/>
                </a:solidFill>
                <a:latin typeface="Arial"/>
                <a:cs typeface="Arial"/>
              </a:rPr>
              <a:t> your education?</a:t>
            </a:r>
            <a:endParaRPr lang="en-US" dirty="0"/>
          </a:p>
        </p:txBody>
      </p:sp>
      <p:pic>
        <p:nvPicPr>
          <p:cNvPr id="8" name="Online Media 7" title="Let's talk about #RebootingEducation">
            <a:hlinkClick r:id="" action="ppaction://media"/>
            <a:extLst>
              <a:ext uri="{FF2B5EF4-FFF2-40B4-BE49-F238E27FC236}">
                <a16:creationId xmlns:a16="http://schemas.microsoft.com/office/drawing/2014/main" id="{5A8797BD-0D18-068C-E3E8-E9ACE605DB66}"/>
              </a:ext>
            </a:extLst>
          </p:cNvPr>
          <p:cNvPicPr>
            <a:picLocks noRot="1" noChangeAspect="1"/>
          </p:cNvPicPr>
          <p:nvPr>
            <a:videoFile r:link="rId1"/>
          </p:nvPr>
        </p:nvPicPr>
        <p:blipFill>
          <a:blip r:embed="rId4"/>
          <a:stretch>
            <a:fillRect/>
          </a:stretch>
        </p:blipFill>
        <p:spPr>
          <a:xfrm>
            <a:off x="10040465" y="2430853"/>
            <a:ext cx="1766632" cy="998147"/>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24533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427956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5774076" y="2137472"/>
            <a:ext cx="6158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4808306" y="4434357"/>
            <a:ext cx="712470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696361" y="2274838"/>
            <a:ext cx="4769491" cy="1815882"/>
          </a:xfrm>
          <a:prstGeom prst="rect">
            <a:avLst/>
          </a:prstGeom>
          <a:noFill/>
        </p:spPr>
        <p:txBody>
          <a:bodyPr wrap="square" rtlCol="0">
            <a:spAutoFit/>
          </a:bodyPr>
          <a:lstStyle/>
          <a:p>
            <a:pPr algn="ctr"/>
            <a:r>
              <a:rPr lang="en-GB" sz="1600" b="0" dirty="0">
                <a:solidFill>
                  <a:srgbClr val="000000"/>
                </a:solidFill>
                <a:effectLst/>
                <a:latin typeface="Arial" panose="020B0604020202020204" pitchFamily="34" charset="0"/>
                <a:cs typeface="Arial" panose="020B0604020202020204" pitchFamily="34" charset="0"/>
              </a:rPr>
              <a:t>Article 29 also says we should learn about how to respect our environment – </a:t>
            </a:r>
            <a:r>
              <a:rPr lang="en-GB" sz="1600" b="0" dirty="0">
                <a:solidFill>
                  <a:srgbClr val="000000"/>
                </a:solidFill>
                <a:effectLst/>
                <a:latin typeface="Arial" panose="020B0604020202020204" pitchFamily="34" charset="0"/>
                <a:cs typeface="Arial" panose="020B0604020202020204" pitchFamily="34" charset="0"/>
                <a:hlinkClick r:id="rId3"/>
              </a:rPr>
              <a:t>in this video</a:t>
            </a:r>
            <a:r>
              <a:rPr lang="en-GB" sz="1600" b="0" dirty="0">
                <a:solidFill>
                  <a:srgbClr val="000000"/>
                </a:solidFill>
                <a:effectLst/>
                <a:latin typeface="Arial" panose="020B0604020202020204" pitchFamily="34" charset="0"/>
                <a:cs typeface="Arial" panose="020B0604020202020204" pitchFamily="34" charset="0"/>
              </a:rPr>
              <a:t>, children talk about the importance of nature and what they’ve been doing to raise awareness. Upload your own tree picture to the digital forest. What could you do to be more nature positive at your school? </a:t>
            </a:r>
            <a:endParaRPr lang="en-GB" sz="1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1773CE7-D42F-65B6-D206-69D99BDDECCC}"/>
              </a:ext>
            </a:extLst>
          </p:cNvPr>
          <p:cNvSpPr txBox="1"/>
          <p:nvPr/>
        </p:nvSpPr>
        <p:spPr>
          <a:xfrm>
            <a:off x="5291192" y="4894553"/>
            <a:ext cx="6372066" cy="830997"/>
          </a:xfrm>
          <a:prstGeom prst="rect">
            <a:avLst/>
          </a:prstGeom>
          <a:noFill/>
        </p:spPr>
        <p:txBody>
          <a:bodyPr wrap="square" lIns="91440" tIns="45720" rIns="91440" bIns="45720" rtlCol="0" anchor="t">
            <a:spAutoFit/>
          </a:bodyPr>
          <a:lstStyle/>
          <a:p>
            <a:pPr algn="ctr"/>
            <a:r>
              <a:rPr lang="en-GB" sz="1600" b="0" dirty="0">
                <a:solidFill>
                  <a:schemeClr val="bg1"/>
                </a:solidFill>
                <a:effectLst/>
                <a:latin typeface="Arial"/>
                <a:cs typeface="Arial"/>
              </a:rPr>
              <a:t>Consider what qualities you need in order to develop a hobby, talent or skill.</a:t>
            </a:r>
            <a:r>
              <a:rPr lang="en-GB" sz="1600" dirty="0">
                <a:solidFill>
                  <a:schemeClr val="bg1"/>
                </a:solidFill>
                <a:latin typeface="Arial"/>
                <a:cs typeface="Arial"/>
              </a:rPr>
              <a:t> </a:t>
            </a:r>
            <a:r>
              <a:rPr lang="en-GB" sz="1600" b="0" dirty="0">
                <a:solidFill>
                  <a:schemeClr val="bg1"/>
                </a:solidFill>
                <a:effectLst/>
                <a:latin typeface="Arial"/>
                <a:cs typeface="Arial"/>
              </a:rPr>
              <a:t> How does this link to your emotional </a:t>
            </a:r>
            <a:endParaRPr lang="en-GB" sz="1600">
              <a:solidFill>
                <a:schemeClr val="bg1"/>
              </a:solidFill>
              <a:latin typeface="Arial"/>
              <a:ea typeface="Calibri" panose="020F0502020204030204" pitchFamily="34" charset="0"/>
              <a:cs typeface="Arial"/>
            </a:endParaRPr>
          </a:p>
          <a:p>
            <a:pPr algn="ctr"/>
            <a:r>
              <a:rPr lang="en-GB" sz="1600" b="0" dirty="0">
                <a:solidFill>
                  <a:schemeClr val="bg1"/>
                </a:solidFill>
                <a:effectLst/>
                <a:latin typeface="Arial"/>
                <a:cs typeface="Arial"/>
              </a:rPr>
              <a:t>health and wellbeing?   </a:t>
            </a:r>
            <a:endParaRPr lang="en-GB" sz="1600" dirty="0">
              <a:solidFill>
                <a:schemeClr val="bg1"/>
              </a:solidFill>
              <a:effectLst/>
              <a:latin typeface="Arial"/>
              <a:ea typeface="Calibri" panose="020F0502020204030204" pitchFamily="34" charset="0"/>
              <a:cs typeface="Arial"/>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1073163" y="4776826"/>
            <a:ext cx="3493700" cy="1077218"/>
          </a:xfrm>
          <a:prstGeom prst="rect">
            <a:avLst/>
          </a:prstGeom>
          <a:noFill/>
        </p:spPr>
        <p:txBody>
          <a:bodyPr wrap="square" rtlCol="0">
            <a:spAutoFit/>
          </a:bodyPr>
          <a:lstStyle/>
          <a:p>
            <a:pPr algn="ctr"/>
            <a:r>
              <a:rPr lang="en-GB" sz="1600" b="0" dirty="0">
                <a:solidFill>
                  <a:srgbClr val="000000"/>
                </a:solidFill>
                <a:effectLst/>
                <a:latin typeface="Arial" panose="020B0604020202020204" pitchFamily="34" charset="0"/>
                <a:cs typeface="Arial" panose="020B0604020202020204" pitchFamily="34" charset="0"/>
              </a:rPr>
              <a:t>Consider ways that you and others can raise awareness of and get involved with the climate action pledges found </a:t>
            </a:r>
            <a:r>
              <a:rPr lang="en-GB" sz="1600" b="0" dirty="0">
                <a:solidFill>
                  <a:srgbClr val="000000"/>
                </a:solidFill>
                <a:effectLst/>
                <a:latin typeface="Arial" panose="020B0604020202020204" pitchFamily="34" charset="0"/>
                <a:cs typeface="Arial" panose="020B0604020202020204" pitchFamily="34" charset="0"/>
                <a:hlinkClick r:id="rId4"/>
              </a:rPr>
              <a:t>here</a:t>
            </a:r>
            <a:r>
              <a:rPr lang="en-GB" sz="1600" b="0" dirty="0">
                <a:solidFill>
                  <a:srgbClr val="000000"/>
                </a:solidFill>
                <a:effectLst/>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DF0A6AB-8256-4ADB-3470-91455EF97A26}"/>
              </a:ext>
            </a:extLst>
          </p:cNvPr>
          <p:cNvSpPr txBox="1"/>
          <p:nvPr/>
        </p:nvSpPr>
        <p:spPr>
          <a:xfrm>
            <a:off x="7983020" y="2226868"/>
            <a:ext cx="3854297" cy="2031325"/>
          </a:xfrm>
          <a:prstGeom prst="rect">
            <a:avLst/>
          </a:prstGeom>
          <a:noFill/>
        </p:spPr>
        <p:txBody>
          <a:bodyPr wrap="square" rtlCol="0">
            <a:spAutoFit/>
          </a:bodyPr>
          <a:lstStyle/>
          <a:p>
            <a:pPr algn="ctr"/>
            <a:r>
              <a:rPr lang="en-GB" sz="1400" b="0" dirty="0">
                <a:solidFill>
                  <a:srgbClr val="000000"/>
                </a:solidFill>
                <a:effectLst/>
                <a:latin typeface="Arial" panose="020B0604020202020204" pitchFamily="34" charset="0"/>
                <a:cs typeface="Arial" panose="020B0604020202020204" pitchFamily="34" charset="0"/>
              </a:rPr>
              <a:t>Education and learning have always been at the heart of human progress. What might the future hold? </a:t>
            </a:r>
            <a:r>
              <a:rPr lang="en-GB" sz="1400" b="0" dirty="0">
                <a:solidFill>
                  <a:srgbClr val="000000"/>
                </a:solidFill>
                <a:effectLst/>
                <a:latin typeface="Arial" panose="020B0604020202020204" pitchFamily="34" charset="0"/>
                <a:cs typeface="Arial" panose="020B0604020202020204" pitchFamily="34" charset="0"/>
                <a:hlinkClick r:id="rId5"/>
              </a:rPr>
              <a:t>Watch this inspiring video</a:t>
            </a:r>
            <a:r>
              <a:rPr lang="en-GB" sz="1400" b="0" dirty="0">
                <a:solidFill>
                  <a:srgbClr val="000000"/>
                </a:solidFill>
                <a:effectLst/>
                <a:latin typeface="Arial" panose="020B0604020202020204" pitchFamily="34" charset="0"/>
                <a:cs typeface="Arial" panose="020B0604020202020204" pitchFamily="34" charset="0"/>
              </a:rPr>
              <a:t> made by UNICEF, </a:t>
            </a:r>
            <a:r>
              <a:rPr lang="en-GB" sz="1400" dirty="0">
                <a:solidFill>
                  <a:srgbClr val="000000"/>
                </a:solidFill>
                <a:latin typeface="Arial" panose="020B0604020202020204" pitchFamily="34" charset="0"/>
                <a:cs typeface="Arial" panose="020B0604020202020204" pitchFamily="34" charset="0"/>
              </a:rPr>
              <a:t>‘</a:t>
            </a:r>
            <a:r>
              <a:rPr lang="en-GB" sz="1400" b="0" dirty="0">
                <a:solidFill>
                  <a:srgbClr val="000000"/>
                </a:solidFill>
                <a:effectLst/>
                <a:latin typeface="Arial" panose="020B0604020202020204" pitchFamily="34" charset="0"/>
                <a:cs typeface="Arial" panose="020B0604020202020204" pitchFamily="34" charset="0"/>
              </a:rPr>
              <a:t>Are we listening to the unstoppable?’ Consider how technology supports your education, other talents and abilities and then work with a friend to write your own poetic vision or manifesto for the future of learning for young people. </a:t>
            </a:r>
            <a:endParaRPr lang="en-GB" sz="1400" b="1" dirty="0">
              <a:latin typeface="Arial" panose="020B0604020202020204" pitchFamily="34" charset="0"/>
              <a:cs typeface="Arial" panose="020B0604020202020204" pitchFamily="34" charset="0"/>
            </a:endParaRPr>
          </a:p>
        </p:txBody>
      </p:sp>
      <p:pic>
        <p:nvPicPr>
          <p:cNvPr id="14" name="Online Media 13" title="Are we listening to the Unstoppable? I UNICEF">
            <a:hlinkClick r:id="" action="ppaction://media"/>
            <a:extLst>
              <a:ext uri="{FF2B5EF4-FFF2-40B4-BE49-F238E27FC236}">
                <a16:creationId xmlns:a16="http://schemas.microsoft.com/office/drawing/2014/main" id="{3C2D8053-AAE7-6B0E-1970-652CC13050F9}"/>
              </a:ext>
            </a:extLst>
          </p:cNvPr>
          <p:cNvPicPr>
            <a:picLocks noRot="1" noChangeAspect="1"/>
          </p:cNvPicPr>
          <p:nvPr>
            <a:videoFile r:link="rId1"/>
          </p:nvPr>
        </p:nvPicPr>
        <p:blipFill>
          <a:blip r:embed="rId6"/>
          <a:stretch>
            <a:fillRect/>
          </a:stretch>
        </p:blipFill>
        <p:spPr>
          <a:xfrm>
            <a:off x="5937552" y="2339687"/>
            <a:ext cx="2059825" cy="1163801"/>
          </a:xfrm>
          <a:prstGeom prst="rect">
            <a:avLst/>
          </a:prstGeom>
        </p:spPr>
      </p:pic>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526397"/>
            <a:ext cx="5305425" cy="705904"/>
          </a:xfrm>
        </p:spPr>
        <p:txBody>
          <a:bodyPr/>
          <a:lstStyle/>
          <a:p>
            <a:r>
              <a:rPr lang="en-GB" sz="1800" dirty="0">
                <a:latin typeface="Arial" panose="020B0604020202020204" pitchFamily="34" charset="0"/>
                <a:cs typeface="Arial" panose="020B0604020202020204" pitchFamily="34" charset="0"/>
              </a:rPr>
              <a:t>Article 29 speaks of your talents and abilities… how can you develop these?</a:t>
            </a:r>
            <a:endParaRPr lang="en-US"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232301"/>
            <a:ext cx="5433498" cy="4269077"/>
          </a:xfrm>
        </p:spPr>
        <p:txBody>
          <a:bodyPr>
            <a:noAutofit/>
          </a:bodyPr>
          <a:lstStyle/>
          <a:p>
            <a:pPr algn="l" rtl="0" fontAlgn="base"/>
            <a:r>
              <a:rPr lang="en-GB" b="0" dirty="0">
                <a:solidFill>
                  <a:srgbClr val="000000"/>
                </a:solidFill>
                <a:effectLst/>
                <a:latin typeface="Arial" panose="020B0604020202020204" pitchFamily="34" charset="0"/>
                <a:cs typeface="Arial" panose="020B0604020202020204" pitchFamily="34" charset="0"/>
              </a:rPr>
              <a:t>Who can help you?  What might help you? </a:t>
            </a:r>
          </a:p>
          <a:p>
            <a:pPr algn="l" rtl="0" fontAlgn="base"/>
            <a:r>
              <a:rPr lang="en-GB" b="0" dirty="0">
                <a:solidFill>
                  <a:srgbClr val="000000"/>
                </a:solidFill>
                <a:effectLst/>
                <a:latin typeface="Arial" panose="020B0604020202020204" pitchFamily="34" charset="0"/>
                <a:cs typeface="Arial" panose="020B0604020202020204" pitchFamily="34" charset="0"/>
              </a:rPr>
              <a:t>How can you help a friend or family member to develop and become the best person they can be? </a:t>
            </a:r>
          </a:p>
          <a:p>
            <a:pPr marL="0" indent="0" algn="l" rtl="0" fontAlgn="base">
              <a:buNone/>
            </a:pPr>
            <a:r>
              <a:rPr lang="en-GB" b="0" dirty="0">
                <a:solidFill>
                  <a:srgbClr val="00000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4856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40" y="1224389"/>
            <a:ext cx="5305425" cy="4490853"/>
          </a:xfrm>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Guess the article</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Introducing Article 29</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Exploring Article 29</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7, 8 &amp; 9</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10, 11 &amp; 12</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14</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2" y="372635"/>
            <a:ext cx="3100284" cy="1031803"/>
          </a:xfrm>
        </p:spPr>
        <p:txBody>
          <a:bodyPr/>
          <a:lstStyle/>
          <a:p>
            <a:r>
              <a:rPr lang="en-US" sz="3200" dirty="0">
                <a:latin typeface="Arial Black" panose="020B0A04020102020204" pitchFamily="34" charset="0"/>
              </a:rPr>
              <a:t>GUESS THE ARTICLE</a:t>
            </a:r>
          </a:p>
        </p:txBody>
      </p:sp>
      <p:sp>
        <p:nvSpPr>
          <p:cNvPr id="8" name="Text Placeholder 7">
            <a:extLst>
              <a:ext uri="{FF2B5EF4-FFF2-40B4-BE49-F238E27FC236}">
                <a16:creationId xmlns:a16="http://schemas.microsoft.com/office/drawing/2014/main" id="{56AF2EE3-66CF-2F4D-A29F-1BAA0090ADB6}"/>
              </a:ext>
            </a:extLst>
          </p:cNvPr>
          <p:cNvSpPr>
            <a:spLocks noGrp="1"/>
          </p:cNvSpPr>
          <p:nvPr>
            <p:ph type="body" sz="quarter" idx="23"/>
          </p:nvPr>
        </p:nvSpPr>
        <p:spPr>
          <a:xfrm>
            <a:off x="528741" y="5154969"/>
            <a:ext cx="10901362" cy="1111321"/>
          </a:xfrm>
        </p:spPr>
        <p:txBody>
          <a:bodyPr/>
          <a:lstStyle/>
          <a:p>
            <a:pPr marL="0" indent="0">
              <a:buNone/>
            </a:pPr>
            <a:r>
              <a:rPr lang="en-GB" dirty="0">
                <a:solidFill>
                  <a:schemeClr val="bg1"/>
                </a:solidFill>
                <a:latin typeface="Arial"/>
                <a:cs typeface="Arial"/>
              </a:rPr>
              <a:t>These pictures provide a clue to this week’s articles. </a:t>
            </a: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a:cs typeface="Arial"/>
              </a:rPr>
              <a:t>How do these pictures help you? Can you guess how they are linked together?</a:t>
            </a:r>
          </a:p>
          <a:p>
            <a:pPr marL="0" indent="0">
              <a:buNone/>
            </a:pPr>
            <a:r>
              <a:rPr lang="en-GB" dirty="0">
                <a:solidFill>
                  <a:schemeClr val="bg1"/>
                </a:solidFill>
                <a:latin typeface="Arial"/>
                <a:cs typeface="Arial"/>
              </a:rPr>
              <a:t>Write down your thoughts or discuss with someone in your class. </a:t>
            </a:r>
            <a:endParaRPr lang="en-GB" dirty="0">
              <a:solidFill>
                <a:schemeClr val="bg1"/>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endParaRPr lang="en-US" dirty="0"/>
          </a:p>
        </p:txBody>
      </p:sp>
      <p:sp>
        <p:nvSpPr>
          <p:cNvPr id="14" name="TextBox 13">
            <a:extLst>
              <a:ext uri="{FF2B5EF4-FFF2-40B4-BE49-F238E27FC236}">
                <a16:creationId xmlns:a16="http://schemas.microsoft.com/office/drawing/2014/main" id="{FD12162B-7A21-6315-FDF6-4BAA7F9A793B}"/>
              </a:ext>
            </a:extLst>
          </p:cNvPr>
          <p:cNvSpPr txBox="1"/>
          <p:nvPr/>
        </p:nvSpPr>
        <p:spPr>
          <a:xfrm>
            <a:off x="478682" y="4175466"/>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@UNICEF/Párraga</a:t>
            </a:r>
          </a:p>
        </p:txBody>
      </p:sp>
      <p:sp>
        <p:nvSpPr>
          <p:cNvPr id="16" name="TextBox 15">
            <a:extLst>
              <a:ext uri="{FF2B5EF4-FFF2-40B4-BE49-F238E27FC236}">
                <a16:creationId xmlns:a16="http://schemas.microsoft.com/office/drawing/2014/main" id="{1311BA60-62DF-BD47-B1C4-A225FBF4AA9F}"/>
              </a:ext>
            </a:extLst>
          </p:cNvPr>
          <p:cNvSpPr txBox="1"/>
          <p:nvPr/>
        </p:nvSpPr>
        <p:spPr>
          <a:xfrm>
            <a:off x="4301350" y="4175466"/>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@UNICEF/Pouget</a:t>
            </a:r>
          </a:p>
        </p:txBody>
      </p:sp>
      <p:sp>
        <p:nvSpPr>
          <p:cNvPr id="12" name="TextBox 11">
            <a:extLst>
              <a:ext uri="{FF2B5EF4-FFF2-40B4-BE49-F238E27FC236}">
                <a16:creationId xmlns:a16="http://schemas.microsoft.com/office/drawing/2014/main" id="{77C09EC2-4171-DA0D-F1BC-6D707F9B2AB4}"/>
              </a:ext>
            </a:extLst>
          </p:cNvPr>
          <p:cNvSpPr txBox="1"/>
          <p:nvPr/>
        </p:nvSpPr>
        <p:spPr>
          <a:xfrm>
            <a:off x="8073959" y="4171750"/>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@UNICEF/Bondan</a:t>
            </a:r>
          </a:p>
        </p:txBody>
      </p:sp>
      <p:pic>
        <p:nvPicPr>
          <p:cNvPr id="9" name="Picture 8" descr="A group of children sitting in a circle in a circle&#10;&#10;Description automatically generated with medium confidence">
            <a:extLst>
              <a:ext uri="{FF2B5EF4-FFF2-40B4-BE49-F238E27FC236}">
                <a16:creationId xmlns:a16="http://schemas.microsoft.com/office/drawing/2014/main" id="{682573EB-351B-8278-08C1-CBA667B956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1350" y="1667133"/>
            <a:ext cx="3614033" cy="2409355"/>
          </a:xfrm>
          <a:prstGeom prst="rect">
            <a:avLst/>
          </a:prstGeom>
        </p:spPr>
      </p:pic>
      <p:pic>
        <p:nvPicPr>
          <p:cNvPr id="13" name="Picture 12" descr="A group of people running on a field&#10;&#10;Description automatically generated with medium confidence">
            <a:extLst>
              <a:ext uri="{FF2B5EF4-FFF2-40B4-BE49-F238E27FC236}">
                <a16:creationId xmlns:a16="http://schemas.microsoft.com/office/drawing/2014/main" id="{A1B86177-2A4E-9721-82F3-EF7CA2307B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4018" y="1644271"/>
            <a:ext cx="3589299" cy="2392866"/>
          </a:xfrm>
          <a:prstGeom prst="rect">
            <a:avLst/>
          </a:prstGeom>
        </p:spPr>
      </p:pic>
      <p:pic>
        <p:nvPicPr>
          <p:cNvPr id="4" name="Picture 3" descr="A group of children playing violin&#10;&#10;Description automatically generated with low confidence">
            <a:extLst>
              <a:ext uri="{FF2B5EF4-FFF2-40B4-BE49-F238E27FC236}">
                <a16:creationId xmlns:a16="http://schemas.microsoft.com/office/drawing/2014/main" id="{10D2FCD8-C9FB-3631-4E5C-9BC2E46357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741" y="1667133"/>
            <a:ext cx="3614033" cy="2409355"/>
          </a:xfrm>
          <a:prstGeom prst="rect">
            <a:avLst/>
          </a:prstGeom>
        </p:spPr>
      </p:pic>
    </p:spTree>
    <p:extLst>
      <p:ext uri="{BB962C8B-B14F-4D97-AF65-F5344CB8AC3E}">
        <p14:creationId xmlns:p14="http://schemas.microsoft.com/office/powerpoint/2010/main" val="182551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621935"/>
            <a:ext cx="3747984" cy="533205"/>
          </a:xfrm>
        </p:spPr>
        <p:txBody>
          <a:bodyPr/>
          <a:lstStyle/>
          <a:p>
            <a:r>
              <a:rPr lang="en-US" sz="2800" dirty="0">
                <a:latin typeface="Arial Black" panose="020B0A04020102020204" pitchFamily="34" charset="0"/>
              </a:rPr>
              <a:t>ARTICLE 29</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1" y="894830"/>
            <a:ext cx="5305425" cy="520619"/>
          </a:xfrm>
        </p:spPr>
        <p:txBody>
          <a:bodyPr/>
          <a:lstStyle/>
          <a:p>
            <a:r>
              <a:rPr lang="en-GB" sz="2400" b="1" i="0" dirty="0">
                <a:solidFill>
                  <a:srgbClr val="000000"/>
                </a:solidFill>
                <a:effectLst/>
                <a:latin typeface="Arial Black" panose="020B0A04020102020204" pitchFamily="34" charset="0"/>
              </a:rPr>
              <a:t>Article 29 (</a:t>
            </a:r>
            <a:r>
              <a:rPr lang="en-GB" sz="2400" dirty="0">
                <a:solidFill>
                  <a:srgbClr val="000000"/>
                </a:solidFill>
                <a:latin typeface="Arial Black" panose="020B0A04020102020204" pitchFamily="34" charset="0"/>
              </a:rPr>
              <a:t>goals of</a:t>
            </a:r>
            <a:r>
              <a:rPr lang="en-GB" sz="2400" b="1" i="0" dirty="0">
                <a:solidFill>
                  <a:srgbClr val="000000"/>
                </a:solidFill>
                <a:effectLst/>
                <a:latin typeface="Arial Black" panose="020B0A04020102020204" pitchFamily="34" charset="0"/>
              </a:rPr>
              <a:t> education)</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2" y="1598296"/>
            <a:ext cx="5305424" cy="2665479"/>
          </a:xfrm>
        </p:spPr>
        <p:txBody>
          <a:bodyPr>
            <a:noAutofit/>
          </a:bodyPr>
          <a:lstStyle/>
          <a:p>
            <a:pPr algn="l" rtl="0" fontAlgn="base"/>
            <a:r>
              <a:rPr lang="en-GB" sz="1600" b="0" i="0" dirty="0">
                <a:effectLst/>
                <a:latin typeface="Arial" panose="020B0604020202020204" pitchFamily="34" charset="0"/>
                <a:cs typeface="Arial" panose="020B0604020202020204" pitchFamily="34" charset="0"/>
              </a:rPr>
              <a:t>Education must develop every child’s personality, talents and abilities to the full. It must encourage the child’s respect for human rights, as well as respect for their parents, their own and other cultures, and the environment. </a:t>
            </a: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Hilary Alcock, RRSA Professional Adviser, introduces Article 29</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a:t>
            </a:r>
            <a:r>
              <a:rPr lang="en-GB" sz="1600" dirty="0">
                <a:solidFill>
                  <a:schemeClr val="bg1"/>
                </a:solidFill>
                <a:latin typeface="Arial" panose="020B0604020202020204" pitchFamily="34" charset="0"/>
                <a:cs typeface="Arial" panose="020B0604020202020204" pitchFamily="34" charset="0"/>
                <a:hlinkClick r:id="rId3"/>
              </a:rPr>
              <a:t> </a:t>
            </a:r>
            <a:r>
              <a:rPr lang="en-GB" sz="1600" dirty="0">
                <a:solidFill>
                  <a:srgbClr val="00AEEF"/>
                </a:solidFill>
                <a:latin typeface="Arial" panose="020B0604020202020204" pitchFamily="34" charset="0"/>
                <a:cs typeface="Arial" panose="020B0604020202020204" pitchFamily="34" charset="0"/>
                <a:hlinkClick r:id="rId3"/>
              </a:rPr>
              <a:t>here</a:t>
            </a:r>
            <a:r>
              <a:rPr lang="en-GB" sz="1600" dirty="0">
                <a:solidFill>
                  <a:schemeClr val="bg1"/>
                </a:solidFill>
                <a:latin typeface="Arial" panose="020B0604020202020204" pitchFamily="34" charset="0"/>
                <a:cs typeface="Arial" panose="020B0604020202020204" pitchFamily="34" charset="0"/>
                <a:hlinkClick r:id="rId3"/>
              </a:rPr>
              <a:t> </a:t>
            </a:r>
            <a:r>
              <a:rPr lang="en-GB" sz="1600" dirty="0">
                <a:solidFill>
                  <a:schemeClr val="bg1"/>
                </a:solidFill>
                <a:latin typeface="Arial" panose="020B0604020202020204" pitchFamily="34" charset="0"/>
                <a:cs typeface="Arial" panose="020B0604020202020204" pitchFamily="34" charset="0"/>
              </a:rPr>
              <a:t>to watch on YouTube</a:t>
            </a:r>
          </a:p>
        </p:txBody>
      </p:sp>
      <p:pic>
        <p:nvPicPr>
          <p:cNvPr id="9" name="Online Media 8" title="Hilary Alcock, Professional Adviser, introduces Article 29 - Goals of Education">
            <a:hlinkClick r:id="" action="ppaction://media"/>
            <a:extLst>
              <a:ext uri="{FF2B5EF4-FFF2-40B4-BE49-F238E27FC236}">
                <a16:creationId xmlns:a16="http://schemas.microsoft.com/office/drawing/2014/main" id="{5513627E-45FE-9910-B935-B84833B24162}"/>
              </a:ext>
            </a:extLst>
          </p:cNvPr>
          <p:cNvPicPr>
            <a:picLocks noRot="1" noChangeAspect="1"/>
          </p:cNvPicPr>
          <p:nvPr>
            <a:videoFile r:link="rId1"/>
          </p:nvPr>
        </p:nvPicPr>
        <p:blipFill>
          <a:blip r:embed="rId4"/>
          <a:stretch>
            <a:fillRect/>
          </a:stretch>
        </p:blipFill>
        <p:spPr>
          <a:xfrm>
            <a:off x="771358" y="2638259"/>
            <a:ext cx="4313722" cy="2437253"/>
          </a:xfrm>
          <a:prstGeom prst="rect">
            <a:avLst/>
          </a:prstGeom>
        </p:spPr>
      </p:pic>
      <p:pic>
        <p:nvPicPr>
          <p:cNvPr id="10" name="Graphic 9">
            <a:extLst>
              <a:ext uri="{FF2B5EF4-FFF2-40B4-BE49-F238E27FC236}">
                <a16:creationId xmlns:a16="http://schemas.microsoft.com/office/drawing/2014/main" id="{8629AF86-313E-A41E-C31E-12EB41F29A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6401" y="2918611"/>
            <a:ext cx="2292016" cy="3056021"/>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97483"/>
            <a:ext cx="4389173" cy="921003"/>
          </a:xfrm>
        </p:spPr>
        <p:txBody>
          <a:bodyPr/>
          <a:lstStyle/>
          <a:p>
            <a:r>
              <a:rPr lang="en-US" sz="2800" dirty="0">
                <a:latin typeface="Arial Black" panose="020B0A04020102020204" pitchFamily="34" charset="0"/>
              </a:rPr>
              <a:t>EXPLORING ARTICLE 29</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a:bodyPr>
          <a:lstStyle/>
          <a:p>
            <a:r>
              <a:rPr lang="en-GB" sz="2000" b="0" i="0" dirty="0">
                <a:solidFill>
                  <a:srgbClr val="000000"/>
                </a:solidFill>
                <a:effectLst/>
                <a:latin typeface="Arial" panose="020B0604020202020204" pitchFamily="34" charset="0"/>
                <a:cs typeface="Arial" panose="020B0604020202020204" pitchFamily="34" charset="0"/>
              </a:rPr>
              <a:t>How can education support you to develop your personality, talents and abilities?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428036"/>
            <a:ext cx="4338534" cy="921003"/>
          </a:xfrm>
        </p:spPr>
        <p:txBody>
          <a:bodyPr/>
          <a:lstStyle/>
          <a:p>
            <a:r>
              <a:rPr lang="en-US" sz="2800" dirty="0">
                <a:latin typeface="Arial Black" panose="020B0A04020102020204" pitchFamily="34" charset="0"/>
              </a:rPr>
              <a:t>EXPLORING ARTICLE 29</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165552"/>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63691"/>
            <a:ext cx="10781620" cy="448808"/>
          </a:xfrm>
        </p:spPr>
        <p:txBody>
          <a:bodyPr>
            <a:normAutofit/>
          </a:bodyPr>
          <a:lstStyle/>
          <a:p>
            <a:r>
              <a:rPr lang="en-US" sz="20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01456"/>
            <a:ext cx="11471580" cy="4369629"/>
          </a:xfrm>
        </p:spPr>
        <p:txBody>
          <a:bodyPr vert="horz" lIns="0" tIns="45720" rIns="91440" bIns="45720" numCol="2" rtlCol="0" anchor="t">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Support health and wellbeing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dirty="0">
                <a:latin typeface="Arial"/>
                <a:ea typeface="Calibri"/>
                <a:cs typeface="Times New Roman"/>
              </a:rPr>
              <a:t>Understanding human rights</a:t>
            </a:r>
            <a:endParaRPr lang="en-GB" sz="1800" dirty="0">
              <a:effectLst/>
              <a:latin typeface="Arial"/>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Provide a safe space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Treating you as an individual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Learning about different careers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Providing access to music, art and sports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Giving you a voice</a:t>
            </a:r>
          </a:p>
          <a:p>
            <a:pPr marL="342900" lvl="0" indent="-342900">
              <a:lnSpc>
                <a:spcPct val="107000"/>
              </a:lnSpc>
              <a:buFont typeface="Symbol" panose="05050102010706020507" pitchFamily="18" charset="2"/>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dirty="0">
                <a:latin typeface="Arial"/>
                <a:ea typeface="Calibri"/>
                <a:cs typeface="Arial"/>
              </a:rPr>
              <a:t>Encourage friendships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dirty="0">
                <a:latin typeface="Arial"/>
                <a:ea typeface="Calibri"/>
                <a:cs typeface="Times New Roman"/>
              </a:rPr>
              <a:t>Trips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Residentials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Outdoor learning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Clubs </a:t>
            </a:r>
            <a:r>
              <a:rPr lang="en-GB" sz="1300" b="0" i="0" dirty="0">
                <a:solidFill>
                  <a:srgbClr val="00000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5676115"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204854" y="4434357"/>
            <a:ext cx="572816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464253" y="2473670"/>
            <a:ext cx="4069337" cy="1477328"/>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Watch and listen to </a:t>
            </a:r>
            <a:r>
              <a:rPr lang="en-GB" sz="1800" b="0" dirty="0">
                <a:solidFill>
                  <a:schemeClr val="bg1"/>
                </a:solidFill>
                <a:effectLst/>
                <a:latin typeface="Arial" panose="020B0604020202020204" pitchFamily="34" charset="0"/>
                <a:cs typeface="Arial" panose="020B0604020202020204" pitchFamily="34" charset="0"/>
                <a:hlinkClick r:id="rId3"/>
              </a:rPr>
              <a:t>this story</a:t>
            </a:r>
            <a:r>
              <a:rPr lang="en-GB" sz="1800" b="0" dirty="0">
                <a:solidFill>
                  <a:schemeClr val="bg1"/>
                </a:solidFill>
                <a:effectLst/>
                <a:latin typeface="Arial" panose="020B0604020202020204" pitchFamily="34" charset="0"/>
                <a:cs typeface="Arial" panose="020B0604020202020204" pitchFamily="34" charset="0"/>
              </a:rPr>
              <a:t>. What new activity would you like to try? How might you get started?  Share your ideas with a partner or your class.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566340" y="2473670"/>
            <a:ext cx="3960440" cy="1477328"/>
          </a:xfrm>
          <a:prstGeom prst="rect">
            <a:avLst/>
          </a:prstGeom>
          <a:noFill/>
        </p:spPr>
        <p:txBody>
          <a:bodyPr wrap="square" rtlCol="0">
            <a:spAutoFit/>
          </a:bodyPr>
          <a:lstStyle/>
          <a:p>
            <a:pPr algn="ctr"/>
            <a:r>
              <a:rPr lang="en-GB" sz="1800" b="0" dirty="0">
                <a:solidFill>
                  <a:srgbClr val="000000"/>
                </a:solidFill>
                <a:effectLst/>
                <a:latin typeface="Arial" panose="020B0604020202020204" pitchFamily="34" charset="0"/>
                <a:cs typeface="Arial" panose="020B0604020202020204" pitchFamily="34" charset="0"/>
              </a:rPr>
              <a:t>Which of the hobbies or activities in this video do you enjoy? What other hobbies can you think of? Make a list of all the hobbies that people in your class do. </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771235" y="4637881"/>
            <a:ext cx="5191125" cy="1754326"/>
          </a:xfrm>
          <a:prstGeom prst="rect">
            <a:avLst/>
          </a:prstGeom>
          <a:noFill/>
        </p:spPr>
        <p:txBody>
          <a:bodyPr wrap="square" rtlCol="0">
            <a:spAutoFit/>
          </a:bodyPr>
          <a:lstStyle/>
          <a:p>
            <a:pPr algn="ctr"/>
            <a:r>
              <a:rPr lang="en-GB" sz="1800" b="0" dirty="0">
                <a:solidFill>
                  <a:srgbClr val="000000"/>
                </a:solidFill>
                <a:effectLst/>
                <a:latin typeface="Arial" panose="020B0604020202020204" pitchFamily="34" charset="0"/>
                <a:cs typeface="Arial" panose="020B0604020202020204" pitchFamily="34" charset="0"/>
              </a:rPr>
              <a:t>Work with a partner or small group. Talk about the things that you think each person is really good at or has a special talent for. Consider making a ‘Talent Tree’ for your class with each person’s picture on a leaf with their talents on the other side.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6324777" y="4494443"/>
            <a:ext cx="5488315" cy="2031325"/>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Everybody is different, but education is for everyone and no one should be discriminated against (Article 2).  </a:t>
            </a:r>
            <a:r>
              <a:rPr lang="en-GB" sz="1800" b="0" dirty="0">
                <a:solidFill>
                  <a:schemeClr val="bg1"/>
                </a:solidFill>
                <a:effectLst/>
                <a:latin typeface="Arial" panose="020B0604020202020204" pitchFamily="34" charset="0"/>
                <a:cs typeface="Arial" panose="020B0604020202020204" pitchFamily="34" charset="0"/>
                <a:hlinkClick r:id="rId4"/>
              </a:rPr>
              <a:t>Play this game with CBeebies</a:t>
            </a:r>
            <a:r>
              <a:rPr lang="en-GB" sz="1800" b="0" dirty="0">
                <a:solidFill>
                  <a:schemeClr val="bg1"/>
                </a:solidFill>
                <a:effectLst/>
                <a:latin typeface="Arial" panose="020B0604020202020204" pitchFamily="34" charset="0"/>
                <a:cs typeface="Arial" panose="020B0604020202020204" pitchFamily="34" charset="0"/>
              </a:rPr>
              <a:t> cartoon star Pablo, to see the different ways his friends like to learn and play. How do the adults in your school make sure that everyone can enjoy their education and develop their talents and abilities? </a:t>
            </a:r>
            <a:endParaRPr lang="en-GB" sz="1200" dirty="0">
              <a:solidFill>
                <a:schemeClr val="bg1"/>
              </a:solidFill>
              <a:latin typeface="Arial" panose="020B0604020202020204" pitchFamily="34" charset="0"/>
              <a:cs typeface="Arial" panose="020B0604020202020204" pitchFamily="34" charset="0"/>
            </a:endParaRPr>
          </a:p>
        </p:txBody>
      </p:sp>
      <p:pic>
        <p:nvPicPr>
          <p:cNvPr id="9" name="Online Media 8" title="Your hobby song for kids - What do you like to do? English class in kindergarten">
            <a:hlinkClick r:id="" action="ppaction://media"/>
            <a:extLst>
              <a:ext uri="{FF2B5EF4-FFF2-40B4-BE49-F238E27FC236}">
                <a16:creationId xmlns:a16="http://schemas.microsoft.com/office/drawing/2014/main" id="{EDA2C23C-AFDB-E6A7-D097-A93CE37CE657}"/>
              </a:ext>
            </a:extLst>
          </p:cNvPr>
          <p:cNvPicPr>
            <a:picLocks noRot="1" noChangeAspect="1"/>
          </p:cNvPicPr>
          <p:nvPr>
            <a:videoFile r:link="rId1"/>
          </p:nvPr>
        </p:nvPicPr>
        <p:blipFill>
          <a:blip r:embed="rId5"/>
          <a:stretch>
            <a:fillRect/>
          </a:stretch>
        </p:blipFill>
        <p:spPr>
          <a:xfrm>
            <a:off x="4564379" y="2591644"/>
            <a:ext cx="2197133" cy="1241380"/>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506040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7113028"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5589142" y="2137472"/>
            <a:ext cx="6343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641769" y="4434357"/>
            <a:ext cx="429124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635187" y="4579524"/>
            <a:ext cx="4406044" cy="1815882"/>
          </a:xfrm>
          <a:prstGeom prst="rect">
            <a:avLst/>
          </a:prstGeom>
          <a:noFill/>
        </p:spPr>
        <p:txBody>
          <a:bodyPr wrap="square" rtlCol="0">
            <a:spAutoFit/>
          </a:bodyPr>
          <a:lstStyle/>
          <a:p>
            <a:pPr algn="ctr"/>
            <a:r>
              <a:rPr lang="en-GB" sz="1600" b="0" dirty="0">
                <a:solidFill>
                  <a:schemeClr val="bg1"/>
                </a:solidFill>
                <a:effectLst/>
                <a:latin typeface="Arial" panose="020B0604020202020204" pitchFamily="34" charset="0"/>
                <a:cs typeface="Arial" panose="020B0604020202020204" pitchFamily="34" charset="0"/>
              </a:rPr>
              <a:t>Read The Dot by Peter H Reynolds. At the start of the story Vashti feels like she isn’t very good at art.  Can you think of a time where you have found something difficult but you have kept trying until it becomes easier or is there something you wish you could be better at?  Share with a friend and make a plan.  </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864339" y="4632432"/>
            <a:ext cx="3846102" cy="1477328"/>
          </a:xfrm>
          <a:prstGeom prst="rect">
            <a:avLst/>
          </a:prstGeom>
          <a:noFill/>
        </p:spPr>
        <p:txBody>
          <a:bodyPr wrap="square" lIns="91440" tIns="45720" rIns="91440" bIns="45720" rtlCol="0" anchor="t">
            <a:spAutoFit/>
          </a:bodyPr>
          <a:lstStyle/>
          <a:p>
            <a:pPr algn="ctr"/>
            <a:r>
              <a:rPr lang="en-GB" dirty="0">
                <a:solidFill>
                  <a:srgbClr val="000000"/>
                </a:solidFill>
                <a:latin typeface="Arial"/>
                <a:cs typeface="Arial"/>
              </a:rPr>
              <a:t>Article 29 includes developing respect for human rights. How does your school community show that this is an important part of your education?</a:t>
            </a:r>
          </a:p>
        </p:txBody>
      </p:sp>
      <p:sp>
        <p:nvSpPr>
          <p:cNvPr id="12" name="TextBox 11">
            <a:extLst>
              <a:ext uri="{FF2B5EF4-FFF2-40B4-BE49-F238E27FC236}">
                <a16:creationId xmlns:a16="http://schemas.microsoft.com/office/drawing/2014/main" id="{BAA62055-B017-63E6-96AD-F128D198FEF1}"/>
              </a:ext>
            </a:extLst>
          </p:cNvPr>
          <p:cNvSpPr txBox="1"/>
          <p:nvPr/>
        </p:nvSpPr>
        <p:spPr>
          <a:xfrm>
            <a:off x="5853003" y="2311250"/>
            <a:ext cx="5816149" cy="1477328"/>
          </a:xfrm>
          <a:prstGeom prst="rect">
            <a:avLst/>
          </a:prstGeom>
          <a:noFill/>
        </p:spPr>
        <p:txBody>
          <a:bodyPr wrap="square" rtlCol="0">
            <a:spAutoFit/>
          </a:bodyPr>
          <a:lstStyle/>
          <a:p>
            <a:pPr algn="ctr"/>
            <a:r>
              <a:rPr lang="en-GB" sz="1800" b="0" dirty="0">
                <a:solidFill>
                  <a:srgbClr val="000000"/>
                </a:solidFill>
                <a:effectLst/>
                <a:latin typeface="Arial" panose="020B0604020202020204" pitchFamily="34" charset="0"/>
                <a:cs typeface="Arial" panose="020B0604020202020204" pitchFamily="34" charset="0"/>
              </a:rPr>
              <a:t>Article 29 says that education should develop your personality, abilities and talents. Look up these words and discuss their meaning as a class. Create a drawing or write a poem or story to show some of your abilities and talents or an aspect of your personality. </a:t>
            </a:r>
            <a:endParaRPr lang="en-GB" sz="15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35187" y="2197559"/>
            <a:ext cx="3566267" cy="2031325"/>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Article 29 talks about developing talents, but what is talent? Take a look at </a:t>
            </a:r>
            <a:r>
              <a:rPr lang="en-GB" sz="1800" b="0" dirty="0">
                <a:solidFill>
                  <a:schemeClr val="bg1"/>
                </a:solidFill>
                <a:effectLst/>
                <a:latin typeface="Arial" panose="020B0604020202020204" pitchFamily="34" charset="0"/>
                <a:cs typeface="Arial" panose="020B0604020202020204" pitchFamily="34" charset="0"/>
                <a:hlinkClick r:id="rId4"/>
              </a:rPr>
              <a:t>this Sport Scotland video</a:t>
            </a:r>
            <a:r>
              <a:rPr lang="en-GB" sz="1800" b="0" dirty="0">
                <a:solidFill>
                  <a:schemeClr val="bg1"/>
                </a:solidFill>
                <a:effectLst/>
                <a:latin typeface="Arial" panose="020B0604020202020204" pitchFamily="34" charset="0"/>
                <a:cs typeface="Arial" panose="020B0604020202020204" pitchFamily="34" charset="0"/>
              </a:rPr>
              <a:t> discussing the role of talent in sport and work with a partner to decide on your top tips for how to develop a talent.</a:t>
            </a:r>
            <a:endParaRPr lang="en-GB" sz="1400" dirty="0">
              <a:solidFill>
                <a:schemeClr val="bg1"/>
              </a:solidFill>
              <a:latin typeface="Arial" panose="020B0604020202020204" pitchFamily="34" charset="0"/>
              <a:cs typeface="Arial" panose="020B0604020202020204" pitchFamily="34" charset="0"/>
            </a:endParaRPr>
          </a:p>
        </p:txBody>
      </p:sp>
      <p:pic>
        <p:nvPicPr>
          <p:cNvPr id="15" name="Online Media 14" title="The Dot by Peter H Reynolds :  a wonderful story about art and creativity for kids">
            <a:hlinkClick r:id="" action="ppaction://media"/>
            <a:extLst>
              <a:ext uri="{FF2B5EF4-FFF2-40B4-BE49-F238E27FC236}">
                <a16:creationId xmlns:a16="http://schemas.microsoft.com/office/drawing/2014/main" id="{AFCBF846-71BC-B4B9-D19C-4E67CB300476}"/>
              </a:ext>
            </a:extLst>
          </p:cNvPr>
          <p:cNvPicPr>
            <a:picLocks noRot="1" noChangeAspect="1"/>
          </p:cNvPicPr>
          <p:nvPr>
            <a:videoFile r:link="rId1"/>
          </p:nvPr>
        </p:nvPicPr>
        <p:blipFill>
          <a:blip r:embed="rId5"/>
          <a:stretch>
            <a:fillRect/>
          </a:stretch>
        </p:blipFill>
        <p:spPr>
          <a:xfrm>
            <a:off x="5147677" y="4626279"/>
            <a:ext cx="2215381" cy="1251690"/>
          </a:xfrm>
          <a:prstGeom prst="rect">
            <a:avLst/>
          </a:prstGeom>
        </p:spPr>
      </p:pic>
      <p:pic>
        <p:nvPicPr>
          <p:cNvPr id="9" name="Online Media 8" title="Understanding Talent">
            <a:hlinkClick r:id="" action="ppaction://media"/>
            <a:extLst>
              <a:ext uri="{FF2B5EF4-FFF2-40B4-BE49-F238E27FC236}">
                <a16:creationId xmlns:a16="http://schemas.microsoft.com/office/drawing/2014/main" id="{75B636A6-C718-2D6E-4D3F-4336E3C5AC40}"/>
              </a:ext>
            </a:extLst>
          </p:cNvPr>
          <p:cNvPicPr>
            <a:picLocks noRot="1" noChangeAspect="1"/>
          </p:cNvPicPr>
          <p:nvPr>
            <a:videoFile r:link="rId2"/>
          </p:nvPr>
        </p:nvPicPr>
        <p:blipFill>
          <a:blip r:embed="rId6"/>
          <a:stretch>
            <a:fillRect/>
          </a:stretch>
        </p:blipFill>
        <p:spPr>
          <a:xfrm>
            <a:off x="4189834" y="2311250"/>
            <a:ext cx="1219122" cy="688804"/>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5"/>
                </p:tgtEl>
              </p:cMediaNode>
            </p:video>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5"/>
                                        </p:tgtEl>
                                      </p:cBhvr>
                                    </p:cmd>
                                  </p:childTnLst>
                                </p:cTn>
                              </p:par>
                            </p:childTnLst>
                          </p:cTn>
                        </p:par>
                      </p:childTnLst>
                    </p:cTn>
                  </p:par>
                </p:childTnLst>
              </p:cTn>
              <p:nextCondLst>
                <p:cond evt="onClick" delay="0">
                  <p:tgtEl>
                    <p:spTgt spid="15"/>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5672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79325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095999" y="2137472"/>
            <a:ext cx="58370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321998" y="4434357"/>
            <a:ext cx="4611015"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03795" y="4749390"/>
            <a:ext cx="6417432" cy="954107"/>
          </a:xfrm>
          <a:prstGeom prst="rect">
            <a:avLst/>
          </a:prstGeom>
          <a:noFill/>
        </p:spPr>
        <p:txBody>
          <a:bodyPr wrap="square" rtlCol="0">
            <a:spAutoFit/>
          </a:bodyPr>
          <a:lstStyle/>
          <a:p>
            <a:pPr algn="ctr"/>
            <a:r>
              <a:rPr lang="en-GB" sz="1400" b="0" dirty="0">
                <a:solidFill>
                  <a:schemeClr val="bg1"/>
                </a:solidFill>
                <a:effectLst/>
                <a:latin typeface="Arial" panose="020B0604020202020204" pitchFamily="34" charset="0"/>
                <a:cs typeface="Arial" panose="020B0604020202020204" pitchFamily="34" charset="0"/>
              </a:rPr>
              <a:t>Carry out a survey in your class to find out what the most popular hobbies and interests are. How can your school help people to enjoy their favourite things to do? How can your school celebrate everyone’s talents? Share your ideas with your school council.    </a:t>
            </a:r>
            <a:endParaRPr lang="en-GB"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321998" y="4749390"/>
            <a:ext cx="4442291" cy="338554"/>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 </a:t>
            </a:r>
            <a:endParaRPr lang="en-GB" sz="1600" b="1" dirty="0">
              <a:solidFill>
                <a:srgbClr val="00AEEF"/>
              </a:solidFill>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153244" y="2305280"/>
            <a:ext cx="5611045" cy="1323439"/>
          </a:xfrm>
          <a:prstGeom prst="rect">
            <a:avLst/>
          </a:prstGeom>
          <a:noFill/>
        </p:spPr>
        <p:txBody>
          <a:bodyPr wrap="square" rtlCol="0">
            <a:spAutoFit/>
          </a:bodyPr>
          <a:lstStyle/>
          <a:p>
            <a:pPr algn="ctr"/>
            <a:r>
              <a:rPr lang="en-GB" sz="1600" b="0" dirty="0">
                <a:solidFill>
                  <a:srgbClr val="000000"/>
                </a:solidFill>
                <a:effectLst/>
                <a:latin typeface="Arial" panose="020B0604020202020204" pitchFamily="34" charset="0"/>
                <a:cs typeface="Arial" panose="020B0604020202020204" pitchFamily="34" charset="0"/>
              </a:rPr>
              <a:t>Article 29 says that children should be encouraged to respect their own and other cultures. How do you celebrate different cultures at your school? Create a display showing how this happens at your school and talk about why this is important.</a:t>
            </a:r>
          </a:p>
        </p:txBody>
      </p:sp>
      <p:sp>
        <p:nvSpPr>
          <p:cNvPr id="13" name="TextBox 12">
            <a:extLst>
              <a:ext uri="{FF2B5EF4-FFF2-40B4-BE49-F238E27FC236}">
                <a16:creationId xmlns:a16="http://schemas.microsoft.com/office/drawing/2014/main" id="{6C40C9B0-16B1-3DF4-EDF7-63788570C65A}"/>
              </a:ext>
            </a:extLst>
          </p:cNvPr>
          <p:cNvSpPr txBox="1"/>
          <p:nvPr/>
        </p:nvSpPr>
        <p:spPr>
          <a:xfrm>
            <a:off x="703795" y="2305280"/>
            <a:ext cx="5217149" cy="1569660"/>
          </a:xfrm>
          <a:prstGeom prst="rect">
            <a:avLst/>
          </a:prstGeom>
          <a:noFill/>
        </p:spPr>
        <p:txBody>
          <a:bodyPr wrap="square" rtlCol="0">
            <a:spAutoFit/>
          </a:bodyPr>
          <a:lstStyle/>
          <a:p>
            <a:pPr algn="ctr"/>
            <a:r>
              <a:rPr lang="en-GB" sz="1600" b="0" dirty="0">
                <a:solidFill>
                  <a:schemeClr val="bg1"/>
                </a:solidFill>
                <a:effectLst/>
                <a:latin typeface="Arial" panose="020B0604020202020204" pitchFamily="34" charset="0"/>
                <a:cs typeface="Arial" panose="020B0604020202020204" pitchFamily="34" charset="0"/>
              </a:rPr>
              <a:t>Article 29 also says we should learn about how to respect our environment – </a:t>
            </a:r>
            <a:r>
              <a:rPr lang="en-GB" sz="1600" b="0" dirty="0">
                <a:solidFill>
                  <a:schemeClr val="bg1"/>
                </a:solidFill>
                <a:effectLst/>
                <a:latin typeface="Arial" panose="020B0604020202020204" pitchFamily="34" charset="0"/>
                <a:cs typeface="Arial" panose="020B0604020202020204" pitchFamily="34" charset="0"/>
                <a:hlinkClick r:id="rId2"/>
              </a:rPr>
              <a:t>in this video</a:t>
            </a:r>
            <a:r>
              <a:rPr lang="en-GB" sz="1600" b="0" dirty="0">
                <a:solidFill>
                  <a:schemeClr val="bg1"/>
                </a:solidFill>
                <a:effectLst/>
                <a:latin typeface="Arial" panose="020B0604020202020204" pitchFamily="34" charset="0"/>
                <a:cs typeface="Arial" panose="020B0604020202020204" pitchFamily="34" charset="0"/>
              </a:rPr>
              <a:t>, children talk about the importance of nature and what they’ve been doing to raise awareness. Upload your own tree picture to the digital forest. What could you do to be more nature positive at your school?   </a:t>
            </a:r>
            <a:endParaRPr lang="en-GB" sz="12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307CDD0-E7E9-4886-EC66-F15F7297EE9B}"/>
              </a:ext>
            </a:extLst>
          </p:cNvPr>
          <p:cNvSpPr txBox="1"/>
          <p:nvPr/>
        </p:nvSpPr>
        <p:spPr>
          <a:xfrm>
            <a:off x="7490722" y="4602165"/>
            <a:ext cx="4442291" cy="830997"/>
          </a:xfrm>
          <a:prstGeom prst="rect">
            <a:avLst/>
          </a:prstGeom>
          <a:noFill/>
        </p:spPr>
        <p:txBody>
          <a:bodyPr wrap="square" rtlCol="0">
            <a:spAutoFit/>
          </a:bodyPr>
          <a:lstStyle/>
          <a:p>
            <a:pPr algn="ctr"/>
            <a:r>
              <a:rPr lang="en-GB" sz="1600" b="0" dirty="0">
                <a:solidFill>
                  <a:srgbClr val="000000"/>
                </a:solidFill>
                <a:effectLst/>
                <a:latin typeface="Arial" panose="020B0604020202020204" pitchFamily="34" charset="0"/>
                <a:cs typeface="Arial" panose="020B0604020202020204" pitchFamily="34" charset="0"/>
              </a:rPr>
              <a:t>Consider ways that you and others can raise awareness of and get involved with the climate action pledges found </a:t>
            </a:r>
            <a:r>
              <a:rPr lang="en-GB" sz="1600" b="0" dirty="0">
                <a:solidFill>
                  <a:srgbClr val="000000"/>
                </a:solidFill>
                <a:effectLst/>
                <a:latin typeface="Arial" panose="020B0604020202020204" pitchFamily="34" charset="0"/>
                <a:cs typeface="Arial" panose="020B0604020202020204" pitchFamily="34" charset="0"/>
                <a:hlinkClick r:id="rId3"/>
              </a:rPr>
              <a:t>here</a:t>
            </a:r>
            <a:r>
              <a:rPr lang="en-GB" sz="1600" b="0" dirty="0">
                <a:solidFill>
                  <a:srgbClr val="000000"/>
                </a:solidFill>
                <a:effectLst/>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855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1583</TotalTime>
  <Words>1616</Words>
  <Application>Microsoft Office PowerPoint</Application>
  <PresentationFormat>Widescreen</PresentationFormat>
  <Paragraphs>85</Paragraphs>
  <Slides>13</Slides>
  <Notes>1</Notes>
  <HiddenSlides>0</HiddenSlides>
  <MMClips>8</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153</cp:revision>
  <dcterms:created xsi:type="dcterms:W3CDTF">2022-01-18T14:28:30Z</dcterms:created>
  <dcterms:modified xsi:type="dcterms:W3CDTF">2023-05-24T13:39:11Z</dcterms:modified>
</cp:coreProperties>
</file>