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4" r:id="rId2"/>
    <p:sldId id="285" r:id="rId3"/>
    <p:sldId id="273" r:id="rId4"/>
    <p:sldId id="272" r:id="rId5"/>
    <p:sldId id="293" r:id="rId6"/>
    <p:sldId id="268" r:id="rId7"/>
    <p:sldId id="276" r:id="rId8"/>
    <p:sldId id="289" r:id="rId9"/>
    <p:sldId id="286" r:id="rId10"/>
    <p:sldId id="292" r:id="rId11"/>
    <p:sldId id="287" r:id="rId12"/>
    <p:sldId id="288" r:id="rId13"/>
    <p:sldId id="290"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3B5E"/>
    <a:srgbClr val="FF6937"/>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35AE7-6875-4D1B-9457-6F844F9860B7}" v="22" dt="2023-05-25T23:39:04.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82996" autoAdjust="0"/>
  </p:normalViewPr>
  <p:slideViewPr>
    <p:cSldViewPr snapToGrid="0">
      <p:cViewPr varScale="1">
        <p:scale>
          <a:sx n="55" d="100"/>
          <a:sy n="55" d="100"/>
        </p:scale>
        <p:origin x="1352"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rivers" userId="8pMgN81jyqnMrUI0dNIJa8beac0O984VTe51k3YQ86A=" providerId="None" clId="Web-{DD035AE7-6875-4D1B-9457-6F844F9860B7}"/>
    <pc:docChg chg="modSld">
      <pc:chgData name="Helen Trivers" userId="8pMgN81jyqnMrUI0dNIJa8beac0O984VTe51k3YQ86A=" providerId="None" clId="Web-{DD035AE7-6875-4D1B-9457-6F844F9860B7}" dt="2023-05-25T23:39:00.584" v="8" actId="20577"/>
      <pc:docMkLst>
        <pc:docMk/>
      </pc:docMkLst>
      <pc:sldChg chg="modSp">
        <pc:chgData name="Helen Trivers" userId="8pMgN81jyqnMrUI0dNIJa8beac0O984VTe51k3YQ86A=" providerId="None" clId="Web-{DD035AE7-6875-4D1B-9457-6F844F9860B7}" dt="2023-05-25T23:38:09.005" v="7" actId="20577"/>
        <pc:sldMkLst>
          <pc:docMk/>
          <pc:sldMk cId="3758393798" sldId="288"/>
        </pc:sldMkLst>
        <pc:spChg chg="mod">
          <ac:chgData name="Helen Trivers" userId="8pMgN81jyqnMrUI0dNIJa8beac0O984VTe51k3YQ86A=" providerId="None" clId="Web-{DD035AE7-6875-4D1B-9457-6F844F9860B7}" dt="2023-05-25T23:38:09.005" v="7" actId="20577"/>
          <ac:spMkLst>
            <pc:docMk/>
            <pc:sldMk cId="3758393798" sldId="288"/>
            <ac:spMk id="9" creationId="{B87E788E-E9B9-43C1-4D13-2D3E1B28D93C}"/>
          </ac:spMkLst>
        </pc:spChg>
      </pc:sldChg>
      <pc:sldChg chg="modSp">
        <pc:chgData name="Helen Trivers" userId="8pMgN81jyqnMrUI0dNIJa8beac0O984VTe51k3YQ86A=" providerId="None" clId="Web-{DD035AE7-6875-4D1B-9457-6F844F9860B7}" dt="2023-05-25T23:35:55.080" v="1" actId="20577"/>
        <pc:sldMkLst>
          <pc:docMk/>
          <pc:sldMk cId="2002339656" sldId="289"/>
        </pc:sldMkLst>
        <pc:spChg chg="mod">
          <ac:chgData name="Helen Trivers" userId="8pMgN81jyqnMrUI0dNIJa8beac0O984VTe51k3YQ86A=" providerId="None" clId="Web-{DD035AE7-6875-4D1B-9457-6F844F9860B7}" dt="2023-05-25T23:35:55.080" v="1" actId="20577"/>
          <ac:spMkLst>
            <pc:docMk/>
            <pc:sldMk cId="2002339656" sldId="289"/>
            <ac:spMk id="10" creationId="{DD3FF4E1-6384-ACDA-AC24-C12B1E305126}"/>
          </ac:spMkLst>
        </pc:spChg>
      </pc:sldChg>
      <pc:sldChg chg="modSp">
        <pc:chgData name="Helen Trivers" userId="8pMgN81jyqnMrUI0dNIJa8beac0O984VTe51k3YQ86A=" providerId="None" clId="Web-{DD035AE7-6875-4D1B-9457-6F844F9860B7}" dt="2023-05-25T23:39:00.584" v="8" actId="20577"/>
        <pc:sldMkLst>
          <pc:docMk/>
          <pc:sldMk cId="1242304000" sldId="290"/>
        </pc:sldMkLst>
        <pc:spChg chg="mod">
          <ac:chgData name="Helen Trivers" userId="8pMgN81jyqnMrUI0dNIJa8beac0O984VTe51k3YQ86A=" providerId="None" clId="Web-{DD035AE7-6875-4D1B-9457-6F844F9860B7}" dt="2023-05-25T23:39:00.584" v="8" actId="20577"/>
          <ac:spMkLst>
            <pc:docMk/>
            <pc:sldMk cId="1242304000" sldId="290"/>
            <ac:spMk id="8" creationId="{31773CE7-D42F-65B6-D206-69D99BDDECCC}"/>
          </ac:spMkLst>
        </pc:spChg>
      </pc:sldChg>
      <pc:sldChg chg="modSp">
        <pc:chgData name="Helen Trivers" userId="8pMgN81jyqnMrUI0dNIJa8beac0O984VTe51k3YQ86A=" providerId="None" clId="Web-{DD035AE7-6875-4D1B-9457-6F844F9860B7}" dt="2023-05-25T23:37:29.926" v="6" actId="20577"/>
        <pc:sldMkLst>
          <pc:docMk/>
          <pc:sldMk cId="1631855075" sldId="292"/>
        </pc:sldMkLst>
        <pc:spChg chg="mod">
          <ac:chgData name="Helen Trivers" userId="8pMgN81jyqnMrUI0dNIJa8beac0O984VTe51k3YQ86A=" providerId="None" clId="Web-{DD035AE7-6875-4D1B-9457-6F844F9860B7}" dt="2023-05-25T23:37:29.926" v="6" actId="20577"/>
          <ac:spMkLst>
            <pc:docMk/>
            <pc:sldMk cId="1631855075" sldId="292"/>
            <ac:spMk id="12" creationId="{BAA62055-B017-63E6-96AD-F128D198FEF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5/31/2023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21212"/>
                </a:solidFill>
                <a:effectLst/>
                <a:latin typeface="Open Sans" panose="020B0606030504020204" pitchFamily="34" charset="0"/>
              </a:rPr>
              <a:t>Nina 13 years old, dropped out of school and works at the </a:t>
            </a:r>
            <a:r>
              <a:rPr lang="en-GB" b="0" i="0" dirty="0" err="1">
                <a:solidFill>
                  <a:srgbClr val="121212"/>
                </a:solidFill>
                <a:effectLst/>
                <a:latin typeface="Open Sans" panose="020B0606030504020204" pitchFamily="34" charset="0"/>
              </a:rPr>
              <a:t>Vohibola</a:t>
            </a:r>
            <a:r>
              <a:rPr lang="en-GB" b="0" i="0" dirty="0">
                <a:solidFill>
                  <a:srgbClr val="121212"/>
                </a:solidFill>
                <a:effectLst/>
                <a:latin typeface="Open Sans" panose="020B0606030504020204" pitchFamily="34" charset="0"/>
              </a:rPr>
              <a:t> mica mine in the </a:t>
            </a:r>
            <a:r>
              <a:rPr lang="en-GB" b="0" i="0" dirty="0" err="1">
                <a:solidFill>
                  <a:srgbClr val="121212"/>
                </a:solidFill>
                <a:effectLst/>
                <a:latin typeface="Open Sans" panose="020B0606030504020204" pitchFamily="34" charset="0"/>
              </a:rPr>
              <a:t>Anosy</a:t>
            </a:r>
            <a:r>
              <a:rPr lang="en-GB" b="0" i="0" dirty="0">
                <a:solidFill>
                  <a:srgbClr val="121212"/>
                </a:solidFill>
                <a:effectLst/>
                <a:latin typeface="Open Sans" panose="020B0606030504020204" pitchFamily="34" charset="0"/>
              </a:rPr>
              <a:t> region, 25 </a:t>
            </a:r>
            <a:r>
              <a:rPr lang="en-GB" b="0" i="0" dirty="0" err="1">
                <a:solidFill>
                  <a:srgbClr val="121212"/>
                </a:solidFill>
                <a:effectLst/>
                <a:latin typeface="Open Sans" panose="020B0606030504020204" pitchFamily="34" charset="0"/>
              </a:rPr>
              <a:t>kilometers</a:t>
            </a:r>
            <a:r>
              <a:rPr lang="en-GB" b="0" i="0" dirty="0">
                <a:solidFill>
                  <a:srgbClr val="121212"/>
                </a:solidFill>
                <a:effectLst/>
                <a:latin typeface="Open Sans" panose="020B0606030504020204" pitchFamily="34" charset="0"/>
              </a:rPr>
              <a:t> north from </a:t>
            </a:r>
            <a:r>
              <a:rPr lang="en-GB" b="0" i="0" dirty="0" err="1">
                <a:solidFill>
                  <a:srgbClr val="121212"/>
                </a:solidFill>
                <a:effectLst/>
                <a:latin typeface="Open Sans" panose="020B0606030504020204" pitchFamily="34" charset="0"/>
              </a:rPr>
              <a:t>Amboasary-sud</a:t>
            </a:r>
            <a:r>
              <a:rPr lang="en-GB" b="0" i="0" dirty="0">
                <a:solidFill>
                  <a:srgbClr val="121212"/>
                </a:solidFill>
                <a:effectLst/>
                <a:latin typeface="Open Sans" panose="020B0606030504020204" pitchFamily="34" charset="0"/>
              </a:rPr>
              <a:t>, the photography was taken 15 meters under the ground during the winter of June 2022.</a:t>
            </a:r>
            <a:br>
              <a:rPr lang="en-GB" dirty="0"/>
            </a:b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2888212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D83A13-AEA6-55F9-E6E7-B90A4F153CD9}"/>
              </a:ext>
            </a:extLst>
          </p:cNvPr>
          <p:cNvSpPr txBox="1"/>
          <p:nvPr userDrawn="1"/>
        </p:nvSpPr>
        <p:spPr>
          <a:xfrm rot="5400000">
            <a:off x="11531242" y="512869"/>
            <a:ext cx="1106071" cy="215444"/>
          </a:xfrm>
          <a:prstGeom prst="rect">
            <a:avLst/>
          </a:prstGeom>
          <a:noFill/>
        </p:spPr>
        <p:txBody>
          <a:bodyPr wrap="square">
            <a:spAutoFit/>
          </a:bodyPr>
          <a:lstStyle/>
          <a:p>
            <a:pPr algn="l"/>
            <a:r>
              <a:rPr lang="en-GB" sz="800" b="0" i="0" dirty="0">
                <a:solidFill>
                  <a:schemeClr val="bg1"/>
                </a:solidFill>
                <a:effectLst/>
                <a:latin typeface="Arial" panose="020B0604020202020204" pitchFamily="34" charset="0"/>
                <a:cs typeface="Arial" panose="020B0604020202020204" pitchFamily="34" charset="0"/>
              </a:rPr>
              <a:t>© UNICEF/Mostafa</a:t>
            </a:r>
            <a:endParaRPr lang="en-US" sz="800" b="0" i="0" dirty="0">
              <a:solidFill>
                <a:schemeClr val="bg1"/>
              </a:solidFill>
              <a:latin typeface="Arial" panose="020B0604020202020204" pitchFamily="34" charset="0"/>
              <a:cs typeface="Arial" panose="020B0604020202020204" pitchFamily="34" charset="0"/>
            </a:endParaRPr>
          </a:p>
        </p:txBody>
      </p:sp>
      <p:pic>
        <p:nvPicPr>
          <p:cNvPr id="3" name="Picture 2" descr="A young child sitting in a cave&#10;&#10;Description automatically generated with medium confidence">
            <a:extLst>
              <a:ext uri="{FF2B5EF4-FFF2-40B4-BE49-F238E27FC236}">
                <a16:creationId xmlns:a16="http://schemas.microsoft.com/office/drawing/2014/main" id="{27C7076A-1701-D155-3F0A-FE9725424D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652" b="5884"/>
          <a:stretch/>
        </p:blipFill>
        <p:spPr>
          <a:xfrm>
            <a:off x="0" y="-169817"/>
            <a:ext cx="12192000" cy="7027817"/>
          </a:xfrm>
          <a:prstGeom prst="rect">
            <a:avLst/>
          </a:prstGeom>
        </p:spPr>
      </p:pic>
      <p:sp>
        <p:nvSpPr>
          <p:cNvPr id="4" name="Title 1">
            <a:extLst>
              <a:ext uri="{FF2B5EF4-FFF2-40B4-BE49-F238E27FC236}">
                <a16:creationId xmlns:a16="http://schemas.microsoft.com/office/drawing/2014/main" id="{BC342FD6-5596-9B1F-73E6-B314E5362BF1}"/>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9" name="Picture 8">
            <a:extLst>
              <a:ext uri="{FF2B5EF4-FFF2-40B4-BE49-F238E27FC236}">
                <a16:creationId xmlns:a16="http://schemas.microsoft.com/office/drawing/2014/main" id="{4D53D741-4C57-45E1-B851-BAF8F15387F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281880"/>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2"/>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31/05/2023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Layout" Target="../slideLayouts/slideLayout15.xml"/><Relationship Id="rId7" Type="http://schemas.openxmlformats.org/officeDocument/2006/relationships/hyperlink" Target="https://www.un.org/en/observances/world-day-against-child-labour/" TargetMode="External"/><Relationship Id="rId2" Type="http://schemas.openxmlformats.org/officeDocument/2006/relationships/video" Target="https://www.youtube.com/embed/dF88no82zTM?feature=oembed" TargetMode="External"/><Relationship Id="rId1" Type="http://schemas.openxmlformats.org/officeDocument/2006/relationships/video" Target="https://www.youtube.com/embed/W_Usl3cS-I4?feature=oembed" TargetMode="External"/><Relationship Id="rId6" Type="http://schemas.openxmlformats.org/officeDocument/2006/relationships/hyperlink" Target="https://www.nspcc.org.uk/keeping-children-safe/away-from-home/at-work/" TargetMode="External"/><Relationship Id="rId5" Type="http://schemas.openxmlformats.org/officeDocument/2006/relationships/hyperlink" Target="https://www.youtube.com/watch?v=dF88no82zTM" TargetMode="External"/><Relationship Id="rId4" Type="http://schemas.openxmlformats.org/officeDocument/2006/relationships/hyperlink" Target="https://www.youtube.com/watch?v=W_Usl3cS-I4" TargetMode="Externa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hyperlink" Target="https://labs.theguardian.com/unicef-child-labour/" TargetMode="External"/><Relationship Id="rId3" Type="http://schemas.openxmlformats.org/officeDocument/2006/relationships/hyperlink" Target="https://www.nspcc.org.uk/keeping-children-safe/away-from-home/at-work/" TargetMode="External"/><Relationship Id="rId7" Type="http://schemas.openxmlformats.org/officeDocument/2006/relationships/hyperlink" Target="https://www.amnesty.org/en/latest/campaigns/2016/06/drc-cobalt-child-labour/" TargetMode="External"/><Relationship Id="rId2" Type="http://schemas.openxmlformats.org/officeDocument/2006/relationships/slideLayout" Target="../slideLayouts/slideLayout16.xml"/><Relationship Id="rId1" Type="http://schemas.openxmlformats.org/officeDocument/2006/relationships/video" Target="https://www.youtube.com/embed/awiQd8BVGTs?feature=oembed" TargetMode="External"/><Relationship Id="rId6" Type="http://schemas.openxmlformats.org/officeDocument/2006/relationships/hyperlink" Target="https://www.youtube.com/watch?v=awiQd8BVGTs" TargetMode="External"/><Relationship Id="rId5" Type="http://schemas.openxmlformats.org/officeDocument/2006/relationships/hyperlink" Target="https://www.unicef.org/protection/child-labour" TargetMode="External"/><Relationship Id="rId10" Type="http://schemas.openxmlformats.org/officeDocument/2006/relationships/image" Target="../media/image25.jpeg"/><Relationship Id="rId4" Type="http://schemas.openxmlformats.org/officeDocument/2006/relationships/hyperlink" Target="https://www.ilo.org/wcmsp5/groups/public/---ed_norm/---ipec/documents/publication/wcms_797515.pdf" TargetMode="External"/><Relationship Id="rId9" Type="http://schemas.openxmlformats.org/officeDocument/2006/relationships/hyperlink" Target="https://www.theguardian.com/global-development/2021/feb/12/mars-nestle-and-hershey-to-face-landmark-child-slavery-lawsuit-in-u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ailwaychildren.org.in/blog/thelabouringchildhood-7-street-artists-take-a-stand-against-child-labour/" TargetMode="External"/><Relationship Id="rId2" Type="http://schemas.openxmlformats.org/officeDocument/2006/relationships/hyperlink" Target="https://www.ilo.org/ipec/Informationresources/WCMS_797515/lang--en/index.htm)." TargetMode="External"/><Relationship Id="rId1" Type="http://schemas.openxmlformats.org/officeDocument/2006/relationships/slideLayout" Target="../slideLayouts/slideLayout17.xml"/><Relationship Id="rId4" Type="http://schemas.openxmlformats.org/officeDocument/2006/relationships/hyperlink" Target="https://www.historic-uk.com/HistoryUK/HistoryofBritain/Match-Girls-Strik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spcc.org.uk/what-is-child-abuse/types-of-abuse/child-trafficking/" TargetMode="External"/><Relationship Id="rId7" Type="http://schemas.openxmlformats.org/officeDocument/2006/relationships/image" Target="../media/image24.jpeg"/><Relationship Id="rId2" Type="http://schemas.openxmlformats.org/officeDocument/2006/relationships/slideLayout" Target="../slideLayouts/slideLayout16.xml"/><Relationship Id="rId1" Type="http://schemas.openxmlformats.org/officeDocument/2006/relationships/video" Target="https://www.youtube.com/embed/dF88no82zTM?feature=oembed" TargetMode="External"/><Relationship Id="rId6" Type="http://schemas.openxmlformats.org/officeDocument/2006/relationships/hyperlink" Target="https://www.theguardian.com/global-development/2020/nov/06/child-labour-doesnt-have-to-be-exploitation-it-gave-me-life-skills?CMP=share_btn_link" TargetMode="External"/><Relationship Id="rId5" Type="http://schemas.openxmlformats.org/officeDocument/2006/relationships/hyperlink" Target="https://www.bbc.co.uk/sounds/play/b00tt575" TargetMode="External"/><Relationship Id="rId4" Type="http://schemas.openxmlformats.org/officeDocument/2006/relationships/hyperlink" Target="https://www.ecpat.org.uk/the-secret-gardene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BiQ568ZHklE?feature=oembed" TargetMode="External"/><Relationship Id="rId5" Type="http://schemas.openxmlformats.org/officeDocument/2006/relationships/image" Target="../media/image16.jpeg"/><Relationship Id="rId4" Type="http://schemas.openxmlformats.org/officeDocument/2006/relationships/hyperlink" Target="https://www.youtube.com/@therightsrespectingschools810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15.xml"/><Relationship Id="rId7" Type="http://schemas.openxmlformats.org/officeDocument/2006/relationships/image" Target="../media/image21.jpeg"/><Relationship Id="rId2" Type="http://schemas.openxmlformats.org/officeDocument/2006/relationships/video" Target="https://www.youtube.com/embed/sULJsVUoYHA?start=47&amp;feature=oembed" TargetMode="External"/><Relationship Id="rId1" Type="http://schemas.openxmlformats.org/officeDocument/2006/relationships/video" Target="https://www.youtube.com/embed/q94mPWu0Ej8?feature=oembed" TargetMode="External"/><Relationship Id="rId6" Type="http://schemas.openxmlformats.org/officeDocument/2006/relationships/hyperlink" Target="https://www.unicef.org/turkiye/en/child-labour" TargetMode="External"/><Relationship Id="rId5" Type="http://schemas.openxmlformats.org/officeDocument/2006/relationships/hyperlink" Target="https://www.youtube.com/watch?v=sULJsVUoYHA&amp;t=47s" TargetMode="External"/><Relationship Id="rId4" Type="http://schemas.openxmlformats.org/officeDocument/2006/relationships/hyperlink" Target="https://www.fairtrade.net/issue/child-lab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4" name="TextBox 3">
            <a:extLst>
              <a:ext uri="{FF2B5EF4-FFF2-40B4-BE49-F238E27FC236}">
                <a16:creationId xmlns:a16="http://schemas.microsoft.com/office/drawing/2014/main" id="{2FE6156A-FE93-C9FC-0D12-50FB309C0407}"/>
              </a:ext>
            </a:extLst>
          </p:cNvPr>
          <p:cNvSpPr txBox="1"/>
          <p:nvPr/>
        </p:nvSpPr>
        <p:spPr>
          <a:xfrm rot="16200000">
            <a:off x="10092843" y="437159"/>
            <a:ext cx="3616626" cy="276999"/>
          </a:xfrm>
          <a:prstGeom prst="rect">
            <a:avLst/>
          </a:prstGeom>
          <a:noFill/>
        </p:spPr>
        <p:txBody>
          <a:bodyPr wrap="square" rtlCol="0">
            <a:spAutoFit/>
          </a:bodyPr>
          <a:lstStyle/>
          <a:p>
            <a:r>
              <a:rPr lang="en-GB" sz="1200" dirty="0">
                <a:solidFill>
                  <a:schemeClr val="bg1"/>
                </a:solidFill>
                <a:latin typeface="Arial" panose="020B0604020202020204" pitchFamily="34" charset="0"/>
                <a:cs typeface="Arial" panose="020B0604020202020204" pitchFamily="34" charset="0"/>
              </a:rPr>
              <a:t>UNICEF/</a:t>
            </a:r>
            <a:r>
              <a:rPr lang="en-GB" sz="1200" b="0" i="0" dirty="0">
                <a:solidFill>
                  <a:schemeClr val="bg1"/>
                </a:solidFill>
                <a:effectLst/>
                <a:latin typeface="Arial" panose="020B0604020202020204" pitchFamily="34" charset="0"/>
                <a:cs typeface="Arial" panose="020B0604020202020204" pitchFamily="34" charset="0"/>
              </a:rPr>
              <a:t>Andrianantenainaenaina</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901608" y="4434357"/>
            <a:ext cx="5031406"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656541" y="4550990"/>
            <a:ext cx="3521670"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hlinkClick r:id="rId4"/>
              </a:rPr>
              <a:t>Watch this video</a:t>
            </a:r>
            <a:r>
              <a:rPr lang="en-GB" sz="1800" b="0" i="0" dirty="0">
                <a:solidFill>
                  <a:schemeClr val="bg1"/>
                </a:solidFill>
                <a:effectLst/>
                <a:latin typeface="Arial" panose="020B0604020202020204" pitchFamily="34" charset="0"/>
              </a:rPr>
              <a:t> for the World Day Against Child Labour. Research ten facts about child labour and think of a way to share this information in your school.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56540" y="2190377"/>
            <a:ext cx="5064991" cy="2031325"/>
          </a:xfrm>
          <a:prstGeom prst="rect">
            <a:avLst/>
          </a:prstGeom>
          <a:noFill/>
        </p:spPr>
        <p:txBody>
          <a:bodyPr wrap="square" lIns="91440" tIns="45720" rIns="91440" bIns="45720" rtlCol="0" anchor="t">
            <a:spAutoFit/>
          </a:bodyPr>
          <a:lstStyle/>
          <a:p>
            <a:pPr algn="ctr"/>
            <a:r>
              <a:rPr lang="en-GB" b="0" i="0" dirty="0">
                <a:solidFill>
                  <a:schemeClr val="bg1"/>
                </a:solidFill>
                <a:effectLst/>
                <a:latin typeface="Arial"/>
                <a:cs typeface="Arial"/>
              </a:rPr>
              <a:t>Child labour often involves children being sold or moved illegally. This links to Article 35</a:t>
            </a:r>
            <a:r>
              <a:rPr lang="en-GB" dirty="0">
                <a:solidFill>
                  <a:schemeClr val="bg1"/>
                </a:solidFill>
                <a:latin typeface="Arial"/>
                <a:cs typeface="Arial"/>
              </a:rPr>
              <a:t> and</a:t>
            </a:r>
            <a:r>
              <a:rPr lang="en-GB" b="0" i="0" dirty="0">
                <a:solidFill>
                  <a:schemeClr val="bg1"/>
                </a:solidFill>
                <a:effectLst/>
                <a:latin typeface="Arial"/>
                <a:cs typeface="Arial"/>
              </a:rPr>
              <a:t> is sometimes called trafficking. Watch </a:t>
            </a:r>
            <a:r>
              <a:rPr lang="en-GB" b="0" i="0" dirty="0">
                <a:solidFill>
                  <a:schemeClr val="bg1"/>
                </a:solidFill>
                <a:effectLst/>
                <a:latin typeface="Arial"/>
                <a:cs typeface="Arial"/>
                <a:hlinkClick r:id="rId5">
                  <a:extLst>
                    <a:ext uri="{A12FA001-AC4F-418D-AE19-62706E023703}">
                      <ahyp:hlinkClr xmlns:ahyp="http://schemas.microsoft.com/office/drawing/2018/hyperlinkcolor" val="tx"/>
                    </a:ext>
                  </a:extLst>
                </a:hlinkClick>
              </a:rPr>
              <a:t>this short clip </a:t>
            </a:r>
            <a:r>
              <a:rPr lang="en-GB" b="0" i="0" dirty="0">
                <a:solidFill>
                  <a:schemeClr val="bg1"/>
                </a:solidFill>
                <a:effectLst/>
                <a:latin typeface="Arial"/>
                <a:cs typeface="Arial"/>
              </a:rPr>
              <a:t>about Sir Mo Farah.</a:t>
            </a:r>
            <a:r>
              <a:rPr lang="en-GB" dirty="0">
                <a:solidFill>
                  <a:schemeClr val="bg1"/>
                </a:solidFill>
                <a:latin typeface="Arial"/>
                <a:cs typeface="Arial"/>
              </a:rPr>
              <a:t> </a:t>
            </a:r>
            <a:r>
              <a:rPr lang="en-GB" b="0" i="0" dirty="0">
                <a:solidFill>
                  <a:schemeClr val="bg1"/>
                </a:solidFill>
                <a:effectLst/>
                <a:latin typeface="Arial"/>
                <a:cs typeface="Arial"/>
              </a:rPr>
              <a:t> He was trafficked to the UK to work as a domestic servant.</a:t>
            </a:r>
            <a:r>
              <a:rPr lang="en-GB" dirty="0">
                <a:solidFill>
                  <a:schemeClr val="bg1"/>
                </a:solidFill>
                <a:latin typeface="Arial"/>
                <a:cs typeface="Arial"/>
              </a:rPr>
              <a:t> </a:t>
            </a:r>
            <a:r>
              <a:rPr lang="en-GB" b="0" i="0" dirty="0">
                <a:solidFill>
                  <a:schemeClr val="bg1"/>
                </a:solidFill>
                <a:effectLst/>
                <a:latin typeface="Arial"/>
                <a:cs typeface="Arial"/>
              </a:rPr>
              <a:t> What could you do if you felt one of your friends was involved in harmful work?</a:t>
            </a:r>
            <a:endParaRPr lang="en-GB" dirty="0">
              <a:solidFill>
                <a:schemeClr val="bg1"/>
              </a:solidFill>
              <a:latin typeface="Arial"/>
              <a:cs typeface="Arial"/>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7176798" y="4638941"/>
            <a:ext cx="4605899" cy="1477328"/>
          </a:xfrm>
          <a:prstGeom prst="rect">
            <a:avLst/>
          </a:prstGeom>
          <a:noFill/>
        </p:spPr>
        <p:txBody>
          <a:bodyPr wrap="square" rtlCol="0">
            <a:spAutoFit/>
          </a:bodyPr>
          <a:lstStyle/>
          <a:p>
            <a:pPr algn="ctr"/>
            <a:r>
              <a:rPr lang="en-GB" sz="1800" b="0" i="0" dirty="0">
                <a:effectLst/>
                <a:latin typeface="Arial" panose="020B0604020202020204" pitchFamily="34" charset="0"/>
              </a:rPr>
              <a:t>How does the government protect children in the UK who work? Use </a:t>
            </a:r>
            <a:r>
              <a:rPr lang="en-GB" sz="1800" b="0" i="0" dirty="0">
                <a:effectLst/>
                <a:latin typeface="Arial" panose="020B0604020202020204" pitchFamily="34" charset="0"/>
                <a:hlinkClick r:id="rId6">
                  <a:extLst>
                    <a:ext uri="{A12FA001-AC4F-418D-AE19-62706E023703}">
                      <ahyp:hlinkClr xmlns:ahyp="http://schemas.microsoft.com/office/drawing/2018/hyperlinkcolor" val="tx"/>
                    </a:ext>
                  </a:extLst>
                </a:hlinkClick>
              </a:rPr>
              <a:t>this website </a:t>
            </a:r>
            <a:r>
              <a:rPr lang="en-GB" sz="1800" b="0" i="0" dirty="0">
                <a:effectLst/>
                <a:latin typeface="Arial" panose="020B0604020202020204" pitchFamily="34" charset="0"/>
              </a:rPr>
              <a:t>to help you. Create a poster to make sure everyone in your school knows the facts about working in the UK. </a:t>
            </a:r>
            <a:endParaRPr lang="en-GB" sz="11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7856895" y="2228325"/>
            <a:ext cx="3925802" cy="2062103"/>
          </a:xfrm>
          <a:prstGeom prst="rect">
            <a:avLst/>
          </a:prstGeom>
          <a:noFill/>
        </p:spPr>
        <p:txBody>
          <a:bodyPr wrap="square" rtlCol="0">
            <a:spAutoFit/>
          </a:bodyPr>
          <a:lstStyle/>
          <a:p>
            <a:pPr algn="ctr"/>
            <a:r>
              <a:rPr lang="en-GB" sz="1600" b="0" i="0" dirty="0">
                <a:effectLst/>
                <a:latin typeface="Arial" panose="020B0604020202020204" pitchFamily="34" charset="0"/>
              </a:rPr>
              <a:t>World Day Against Child Labour brings together Governments, employers and individuals to highlight what can be done to help children who are working in negative situations.  </a:t>
            </a:r>
            <a:r>
              <a:rPr lang="en-GB" sz="1600" b="0" i="0" dirty="0">
                <a:effectLst/>
                <a:latin typeface="Arial" panose="020B0604020202020204" pitchFamily="34" charset="0"/>
                <a:hlinkClick r:id="rId7">
                  <a:extLst>
                    <a:ext uri="{A12FA001-AC4F-418D-AE19-62706E023703}">
                      <ahyp:hlinkClr xmlns:ahyp="http://schemas.microsoft.com/office/drawing/2018/hyperlinkcolor" val="tx"/>
                    </a:ext>
                  </a:extLst>
                </a:hlinkClick>
              </a:rPr>
              <a:t>Read about some of the previous campaigns</a:t>
            </a:r>
            <a:r>
              <a:rPr lang="en-GB" sz="1600" b="0" i="0" dirty="0">
                <a:effectLst/>
                <a:latin typeface="Arial" panose="020B0604020202020204" pitchFamily="34" charset="0"/>
              </a:rPr>
              <a:t>.  How can you raise awareness of child labour in your community? </a:t>
            </a:r>
            <a:endParaRPr lang="en-GB" sz="1600" dirty="0"/>
          </a:p>
        </p:txBody>
      </p:sp>
      <p:pic>
        <p:nvPicPr>
          <p:cNvPr id="9" name="Online Media 8" title="World Day Against Child Labour 2021: Act now, end child labour!">
            <a:hlinkClick r:id="" action="ppaction://media"/>
            <a:extLst>
              <a:ext uri="{FF2B5EF4-FFF2-40B4-BE49-F238E27FC236}">
                <a16:creationId xmlns:a16="http://schemas.microsoft.com/office/drawing/2014/main" id="{F270850C-8A4A-EFA3-592B-67669D9A197A}"/>
              </a:ext>
            </a:extLst>
          </p:cNvPr>
          <p:cNvPicPr>
            <a:picLocks noRot="1" noChangeAspect="1"/>
          </p:cNvPicPr>
          <p:nvPr>
            <a:videoFile r:link="rId1"/>
          </p:nvPr>
        </p:nvPicPr>
        <p:blipFill>
          <a:blip r:embed="rId8"/>
          <a:stretch>
            <a:fillRect/>
          </a:stretch>
        </p:blipFill>
        <p:spPr>
          <a:xfrm>
            <a:off x="4320977" y="4638941"/>
            <a:ext cx="2355372" cy="1330785"/>
          </a:xfrm>
          <a:prstGeom prst="rect">
            <a:avLst/>
          </a:prstGeom>
        </p:spPr>
      </p:pic>
      <p:pic>
        <p:nvPicPr>
          <p:cNvPr id="10" name="Online Media 9" title="Sir Mo Farah reveals he was trafficked to the UK as a child - BBC News">
            <a:hlinkClick r:id="" action="ppaction://media"/>
            <a:extLst>
              <a:ext uri="{FF2B5EF4-FFF2-40B4-BE49-F238E27FC236}">
                <a16:creationId xmlns:a16="http://schemas.microsoft.com/office/drawing/2014/main" id="{A020088A-83EE-AF1C-D4B5-D63B033F2834}"/>
              </a:ext>
            </a:extLst>
          </p:cNvPr>
          <p:cNvPicPr>
            <a:picLocks noRot="1" noChangeAspect="1"/>
          </p:cNvPicPr>
          <p:nvPr>
            <a:videoFile r:link="rId2"/>
          </p:nvPr>
        </p:nvPicPr>
        <p:blipFill>
          <a:blip r:embed="rId9"/>
          <a:stretch>
            <a:fillRect/>
          </a:stretch>
        </p:blipFill>
        <p:spPr>
          <a:xfrm>
            <a:off x="5721531" y="2359645"/>
            <a:ext cx="1892663" cy="1069355"/>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37472"/>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807758" y="2267525"/>
            <a:ext cx="3828748"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Do you have a job or know of friends who do? </a:t>
            </a:r>
            <a:r>
              <a:rPr lang="en-GB" sz="1600" b="0" i="0" dirty="0">
                <a:solidFill>
                  <a:srgbClr val="000000"/>
                </a:solidFill>
                <a:effectLst/>
                <a:latin typeface="Arial" panose="020B0604020202020204" pitchFamily="34" charset="0"/>
                <a:hlinkClick r:id="rId3"/>
              </a:rPr>
              <a:t>Find out how the law protects children in the UK</a:t>
            </a:r>
            <a:r>
              <a:rPr lang="en-GB" sz="1600" b="0" i="0" dirty="0">
                <a:solidFill>
                  <a:srgbClr val="000000"/>
                </a:solidFill>
                <a:effectLst/>
                <a:latin typeface="Arial" panose="020B0604020202020204" pitchFamily="34" charset="0"/>
              </a:rPr>
              <a:t>. Is there anything that surprises you? What is the difference between 'child work' and ‘child labour'? Make up a quiz for your family and friends about what you found out. </a:t>
            </a:r>
            <a:endParaRPr lang="en-GB"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33792" y="4434357"/>
            <a:ext cx="3177919" cy="2246769"/>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Child labour remains a persistent problem in the world today. Research the facts and make a presentation or display to raise awareness in school. Perhaps begin with the stories on </a:t>
            </a:r>
            <a:r>
              <a:rPr lang="en-GB" sz="1600" b="0" i="0" dirty="0">
                <a:solidFill>
                  <a:srgbClr val="000000"/>
                </a:solidFill>
                <a:effectLst/>
                <a:latin typeface="Arial" panose="020B0604020202020204" pitchFamily="34" charset="0"/>
                <a:hlinkClick r:id="rId4"/>
              </a:rPr>
              <a:t>page 16 of this report</a:t>
            </a:r>
            <a:r>
              <a:rPr lang="en-GB" sz="1600" b="0" i="0" dirty="0">
                <a:solidFill>
                  <a:srgbClr val="000000"/>
                </a:solidFill>
                <a:effectLst/>
                <a:latin typeface="Arial" panose="020B0604020202020204" pitchFamily="34" charset="0"/>
              </a:rPr>
              <a:t>. </a:t>
            </a:r>
            <a:r>
              <a:rPr lang="en-GB" sz="1600" b="0" i="0" dirty="0">
                <a:solidFill>
                  <a:srgbClr val="000000"/>
                </a:solidFill>
                <a:effectLst/>
                <a:latin typeface="Arial" panose="020B0604020202020204" pitchFamily="34" charset="0"/>
                <a:hlinkClick r:id="rId5"/>
              </a:rPr>
              <a:t>Check out this information on child labour</a:t>
            </a:r>
            <a:r>
              <a:rPr lang="en-GB" sz="1600" b="0" i="0" dirty="0">
                <a:solidFill>
                  <a:srgbClr val="000000"/>
                </a:solidFill>
                <a:effectLst/>
                <a:latin typeface="Arial" panose="020B0604020202020204" pitchFamily="34" charset="0"/>
              </a:rPr>
              <a:t>. </a:t>
            </a:r>
            <a:endParaRPr lang="en-GB" sz="16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204796" y="2329081"/>
            <a:ext cx="3639446"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What reasons do you think children may have for working? </a:t>
            </a:r>
            <a:r>
              <a:rPr lang="en-GB" dirty="0">
                <a:solidFill>
                  <a:schemeClr val="bg1"/>
                </a:solidFill>
                <a:latin typeface="Arial" panose="020B0604020202020204" pitchFamily="34" charset="0"/>
                <a:hlinkClick r:id="rId6"/>
              </a:rPr>
              <a:t>Watch this film</a:t>
            </a:r>
            <a:r>
              <a:rPr lang="en-GB" dirty="0">
                <a:solidFill>
                  <a:schemeClr val="bg1"/>
                </a:solidFill>
                <a:latin typeface="Arial" panose="020B0604020202020204" pitchFamily="34" charset="0"/>
              </a:rPr>
              <a:t>. </a:t>
            </a:r>
            <a:r>
              <a:rPr lang="en-GB" b="0" i="0" dirty="0">
                <a:solidFill>
                  <a:schemeClr val="bg1"/>
                </a:solidFill>
                <a:effectLst/>
                <a:latin typeface="Arial" panose="020B0604020202020204" pitchFamily="34" charset="0"/>
              </a:rPr>
              <a:t>Discuss what you have learnt in class. Are there any other reasons that the film shows that you hadn’t thought of?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112021" y="4565969"/>
            <a:ext cx="7520683" cy="1849032"/>
          </a:xfrm>
          <a:prstGeom prst="rect">
            <a:avLst/>
          </a:prstGeom>
          <a:noFill/>
        </p:spPr>
        <p:txBody>
          <a:bodyPr wrap="square" rtlCol="0">
            <a:spAutoFit/>
          </a:bodyPr>
          <a:lstStyle/>
          <a:p>
            <a:pPr lvl="0">
              <a:lnSpc>
                <a:spcPct val="107000"/>
              </a:lnSpc>
            </a:pPr>
            <a:r>
              <a:rPr lang="en-GB" sz="1800" dirty="0">
                <a:solidFill>
                  <a:schemeClr val="bg1"/>
                </a:solidFill>
                <a:effectLst/>
                <a:latin typeface="Arial" panose="020B0604020202020204" pitchFamily="34" charset="0"/>
                <a:ea typeface="Arial" panose="020B0604020202020204" pitchFamily="34" charset="0"/>
                <a:cs typeface="Arial" panose="020B0604020202020204" pitchFamily="34" charset="0"/>
              </a:rPr>
              <a:t>Some of the products we buy such as </a:t>
            </a:r>
            <a:r>
              <a:rPr lang="en-GB" sz="1800" b="1" dirty="0">
                <a:solidFill>
                  <a:schemeClr val="bg1"/>
                </a:solidFill>
                <a:effectLst/>
                <a:latin typeface="Arial" panose="020B0604020202020204" pitchFamily="34" charset="0"/>
                <a:ea typeface="Arial" panose="020B0604020202020204" pitchFamily="34" charset="0"/>
                <a:cs typeface="Arial" panose="020B0604020202020204" pitchFamily="34" charset="0"/>
              </a:rPr>
              <a:t>mobile phones, coffee and chocolate</a:t>
            </a:r>
            <a:r>
              <a:rPr lang="en-GB" sz="1800" dirty="0">
                <a:solidFill>
                  <a:schemeClr val="bg1"/>
                </a:solidFill>
                <a:effectLst/>
                <a:latin typeface="Arial" panose="020B0604020202020204" pitchFamily="34" charset="0"/>
                <a:ea typeface="Arial" panose="020B0604020202020204" pitchFamily="34" charset="0"/>
                <a:cs typeface="Arial" panose="020B0604020202020204" pitchFamily="34" charset="0"/>
              </a:rPr>
              <a:t> are produced using child labour in dangerous conditions. Research one of the following using the links to get you started:</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u="sng" dirty="0">
                <a:solidFill>
                  <a:schemeClr val="bg1"/>
                </a:solidFill>
                <a:effectLst/>
                <a:latin typeface="Arial" panose="020B0604020202020204" pitchFamily="34" charset="0"/>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Child labour and coltan used for mobile phones</a:t>
            </a:r>
            <a:r>
              <a:rPr lang="en-GB" sz="18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u="sng" dirty="0">
                <a:solidFill>
                  <a:schemeClr val="bg1"/>
                </a:solidFill>
                <a:effectLst/>
                <a:latin typeface="Arial" panose="020B0604020202020204" pitchFamily="34" charset="0"/>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Child labour and fashion</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u="sng" dirty="0">
                <a:solidFill>
                  <a:schemeClr val="bg1"/>
                </a:solidFill>
                <a:effectLst/>
                <a:latin typeface="Arial" panose="020B0604020202020204" pitchFamily="34" charset="0"/>
                <a:ea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Child labour and chocolate</a:t>
            </a:r>
            <a:r>
              <a:rPr lang="en-GB" sz="1800"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Online Media 9" title="Child labor Around The World Is More Complicated Than You Think">
            <a:hlinkClick r:id="" action="ppaction://media"/>
            <a:extLst>
              <a:ext uri="{FF2B5EF4-FFF2-40B4-BE49-F238E27FC236}">
                <a16:creationId xmlns:a16="http://schemas.microsoft.com/office/drawing/2014/main" id="{C47EEDB3-81AE-5FCA-4C74-88F08D77D296}"/>
              </a:ext>
            </a:extLst>
          </p:cNvPr>
          <p:cNvPicPr>
            <a:picLocks noRot="1" noChangeAspect="1"/>
          </p:cNvPicPr>
          <p:nvPr>
            <a:videoFile r:link="rId1"/>
          </p:nvPr>
        </p:nvPicPr>
        <p:blipFill>
          <a:blip r:embed="rId10"/>
          <a:stretch>
            <a:fillRect/>
          </a:stretch>
        </p:blipFill>
        <p:spPr>
          <a:xfrm>
            <a:off x="9123259" y="2390524"/>
            <a:ext cx="2540000" cy="1435100"/>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676107" y="2233750"/>
            <a:ext cx="4163125" cy="2000548"/>
          </a:xfrm>
          <a:prstGeom prst="rect">
            <a:avLst/>
          </a:prstGeom>
          <a:noFill/>
        </p:spPr>
        <p:txBody>
          <a:bodyPr wrap="square" lIns="91440" tIns="45720" rIns="91440" bIns="45720" rtlCol="0" anchor="t">
            <a:spAutoFit/>
          </a:bodyPr>
          <a:lstStyle/>
          <a:p>
            <a:pPr algn="ctr"/>
            <a:r>
              <a:rPr lang="en-GB" sz="1400" b="0" i="0" dirty="0">
                <a:solidFill>
                  <a:srgbClr val="000000"/>
                </a:solidFill>
                <a:effectLst/>
                <a:latin typeface="Arial"/>
                <a:cs typeface="Arial"/>
              </a:rPr>
              <a:t>The latest global estimates indicate that 160 million children – 63 million girls and 97 million boys – were in child labour globally at the beginning of 2020. This accounts for almost 1 in 10 of all children worldwide</a:t>
            </a:r>
            <a:r>
              <a:rPr lang="en-GB" sz="1400" dirty="0">
                <a:solidFill>
                  <a:srgbClr val="000000"/>
                </a:solidFill>
                <a:latin typeface="Arial"/>
                <a:cs typeface="Arial"/>
              </a:rPr>
              <a:t>.</a:t>
            </a:r>
            <a:r>
              <a:rPr lang="en-GB" sz="1400" b="0" i="0" dirty="0">
                <a:solidFill>
                  <a:srgbClr val="000000"/>
                </a:solidFill>
                <a:effectLst/>
                <a:latin typeface="Arial"/>
                <a:cs typeface="Arial"/>
              </a:rPr>
              <a:t> If 1 in 10 children in your school were involved in child labour, how many would this be?*</a:t>
            </a:r>
          </a:p>
          <a:p>
            <a:pPr algn="ctr"/>
            <a:endParaRPr lang="en-GB" sz="1400" b="0" i="0" dirty="0">
              <a:solidFill>
                <a:srgbClr val="000000"/>
              </a:solidFill>
              <a:effectLst/>
              <a:latin typeface="Arial" panose="020B0604020202020204" pitchFamily="34" charset="0"/>
            </a:endParaRPr>
          </a:p>
          <a:p>
            <a:pPr algn="ctr"/>
            <a:r>
              <a:rPr lang="en-GB" sz="1200" dirty="0">
                <a:solidFill>
                  <a:srgbClr val="000000"/>
                </a:solidFill>
                <a:latin typeface="Arial" panose="020B0604020202020204" pitchFamily="34" charset="0"/>
              </a:rPr>
              <a:t>*</a:t>
            </a:r>
            <a:r>
              <a:rPr lang="en-GB" sz="1200" b="0" i="0" dirty="0">
                <a:solidFill>
                  <a:srgbClr val="000000"/>
                </a:solidFill>
                <a:effectLst/>
                <a:latin typeface="Arial" panose="020B0604020202020204" pitchFamily="34" charset="0"/>
              </a:rPr>
              <a:t> </a:t>
            </a:r>
            <a:r>
              <a:rPr lang="fr-FR" sz="1200" b="0" i="0" dirty="0">
                <a:solidFill>
                  <a:srgbClr val="000000"/>
                </a:solidFill>
                <a:effectLst/>
                <a:latin typeface="Arial" panose="020B0604020202020204" pitchFamily="34" charset="0"/>
              </a:rPr>
              <a:t>Source </a:t>
            </a:r>
            <a:r>
              <a:rPr lang="fr-FR" sz="1200" b="0" i="0" dirty="0">
                <a:solidFill>
                  <a:srgbClr val="000000"/>
                </a:solidFill>
                <a:effectLst/>
                <a:latin typeface="Arial" panose="020B0604020202020204" pitchFamily="34" charset="0"/>
                <a:hlinkClick r:id="rId2"/>
              </a:rPr>
              <a:t>available here</a:t>
            </a:r>
            <a:r>
              <a:rPr lang="fr-FR" sz="1200" b="0" i="0" dirty="0">
                <a:solidFill>
                  <a:srgbClr val="000000"/>
                </a:solidFill>
                <a:effectLst/>
                <a:latin typeface="Arial" panose="020B0604020202020204" pitchFamily="34" charset="0"/>
              </a:rPr>
              <a:t>.</a:t>
            </a:r>
            <a:endParaRPr lang="en-GB" sz="1200" b="0" i="0" dirty="0">
              <a:solidFill>
                <a:srgbClr val="000000"/>
              </a:solidFill>
              <a:effectLst/>
              <a:latin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636998" y="4540608"/>
            <a:ext cx="7078252" cy="1631216"/>
          </a:xfrm>
          <a:prstGeom prst="rect">
            <a:avLst/>
          </a:prstGeom>
          <a:noFill/>
        </p:spPr>
        <p:txBody>
          <a:bodyPr wrap="square" rtlCol="0">
            <a:spAutoFit/>
          </a:bodyPr>
          <a:lstStyle/>
          <a:p>
            <a:pPr algn="ctr"/>
            <a:r>
              <a:rPr lang="en-GB" sz="2000" b="0" i="0" dirty="0">
                <a:solidFill>
                  <a:schemeClr val="bg1"/>
                </a:solidFill>
                <a:effectLst/>
                <a:latin typeface="Arial" panose="020B0604020202020204" pitchFamily="34" charset="0"/>
                <a:hlinkClick r:id="rId3"/>
              </a:rPr>
              <a:t>This article</a:t>
            </a:r>
            <a:r>
              <a:rPr lang="en-GB" sz="2000" b="0" i="0" dirty="0">
                <a:solidFill>
                  <a:schemeClr val="bg1"/>
                </a:solidFill>
                <a:effectLst/>
                <a:latin typeface="Arial" panose="020B0604020202020204" pitchFamily="34" charset="0"/>
              </a:rPr>
              <a:t> features work from seven street artists from around the world on the theme of child labour. Pick the one you think is most powerful and explain why. Then create your own piece of art (or writing) to express your views on child labour.</a:t>
            </a:r>
            <a:endParaRPr lang="en-GB" sz="20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922501" y="2495360"/>
            <a:ext cx="6266066"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In 1888, the female workers of the Bryant and May factory organised what would become known as the </a:t>
            </a:r>
            <a:r>
              <a:rPr lang="en-GB" sz="1800" b="0" i="0" dirty="0">
                <a:solidFill>
                  <a:schemeClr val="bg1"/>
                </a:solidFill>
                <a:effectLst/>
                <a:latin typeface="Arial" panose="020B0604020202020204" pitchFamily="34" charset="0"/>
                <a:hlinkClick r:id="rId4"/>
              </a:rPr>
              <a:t>Match Girls Strike</a:t>
            </a:r>
            <a:r>
              <a:rPr lang="en-GB" sz="1800" b="0" i="0" dirty="0">
                <a:solidFill>
                  <a:schemeClr val="bg1"/>
                </a:solidFill>
                <a:effectLst/>
                <a:latin typeface="Arial" panose="020B0604020202020204" pitchFamily="34" charset="0"/>
              </a:rPr>
              <a:t>, protesting their terrible working conditions. Write about the events surrounding the strike from the perspective of one of the children involved. </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106309" y="4602164"/>
            <a:ext cx="3723961"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Create a piece of art, drama or music to raise awareness and perhaps protest against child labour. Try to show how not being protected through this right might impact on many other rights.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62981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114383" y="4434357"/>
            <a:ext cx="481863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725116" y="2257646"/>
            <a:ext cx="3167615" cy="2031325"/>
          </a:xfrm>
          <a:prstGeom prst="rect">
            <a:avLst/>
          </a:prstGeom>
          <a:noFill/>
        </p:spPr>
        <p:txBody>
          <a:bodyPr wrap="square" rtlCol="0">
            <a:spAutoFit/>
          </a:bodyPr>
          <a:lstStyle/>
          <a:p>
            <a:pPr algn="ctr"/>
            <a:r>
              <a:rPr lang="en-GB" sz="1400" b="0" i="0" dirty="0">
                <a:solidFill>
                  <a:srgbClr val="000000"/>
                </a:solidFill>
                <a:effectLst/>
                <a:latin typeface="Arial" panose="020B0604020202020204" pitchFamily="34" charset="0"/>
              </a:rPr>
              <a:t>Child labour often involves children being sold or moved illegally. This links to Article 35 and it is sometimes called trafficking. Watch this short clip about Sir Mo Farah.  He was trafficked to the UK to work as a domestic servant. What could you do if you felt one of your friends was involved in harmful work? </a:t>
            </a:r>
            <a:endParaRPr lang="en-GB" sz="1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7450028" y="4573676"/>
            <a:ext cx="4016857" cy="1477328"/>
          </a:xfrm>
          <a:prstGeom prst="rect">
            <a:avLst/>
          </a:prstGeom>
          <a:noFill/>
        </p:spPr>
        <p:txBody>
          <a:bodyPr wrap="square" lIns="91440" tIns="45720" rIns="91440" bIns="45720" rtlCol="0" anchor="t">
            <a:spAutoFit/>
          </a:bodyPr>
          <a:lstStyle/>
          <a:p>
            <a:pPr algn="ctr"/>
            <a:r>
              <a:rPr lang="en-GB" sz="1800" b="0" i="0" dirty="0">
                <a:solidFill>
                  <a:schemeClr val="bg1"/>
                </a:solidFill>
                <a:effectLst/>
                <a:latin typeface="Arial"/>
                <a:cs typeface="Arial"/>
              </a:rPr>
              <a:t>The </a:t>
            </a:r>
            <a:r>
              <a:rPr lang="en-GB" sz="1800" b="0" i="0" dirty="0">
                <a:solidFill>
                  <a:schemeClr val="bg1"/>
                </a:solidFill>
                <a:effectLst/>
                <a:latin typeface="Arial"/>
                <a:cs typeface="Arial"/>
                <a:hlinkClick r:id="rId3">
                  <a:extLst>
                    <a:ext uri="{A12FA001-AC4F-418D-AE19-62706E023703}">
                      <ahyp:hlinkClr xmlns:ahyp="http://schemas.microsoft.com/office/drawing/2018/hyperlinkcolor" val="tx"/>
                    </a:ext>
                  </a:extLst>
                </a:hlinkClick>
              </a:rPr>
              <a:t>NSPCC has some good advice </a:t>
            </a:r>
            <a:r>
              <a:rPr lang="en-GB" sz="1800" b="0" i="0" dirty="0">
                <a:solidFill>
                  <a:schemeClr val="bg1"/>
                </a:solidFill>
                <a:effectLst/>
                <a:latin typeface="Arial"/>
                <a:cs typeface="Arial"/>
              </a:rPr>
              <a:t>on how to spot if a child has been trafficked and what to do. Think about how you could share this information in school</a:t>
            </a:r>
            <a:r>
              <a:rPr lang="en-GB" dirty="0">
                <a:solidFill>
                  <a:schemeClr val="bg1"/>
                </a:solidFill>
                <a:latin typeface="Arial"/>
                <a:cs typeface="Arial"/>
              </a:rPr>
              <a:t>.</a:t>
            </a:r>
            <a:r>
              <a:rPr lang="en-GB" sz="1800" b="0" i="0" dirty="0">
                <a:solidFill>
                  <a:schemeClr val="bg1"/>
                </a:solidFill>
                <a:effectLst/>
                <a:latin typeface="Arial"/>
                <a:cs typeface="Arial"/>
              </a:rPr>
              <a:t> </a:t>
            </a:r>
            <a:endParaRPr lang="en-GB" sz="1400" dirty="0">
              <a:solidFill>
                <a:schemeClr val="bg1"/>
              </a:solidFill>
              <a:effectLst/>
              <a:latin typeface="Arial"/>
              <a:ea typeface="Calibri" panose="020F0502020204030204" pitchFamily="34" charset="0"/>
              <a:cs typeface="Arial"/>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6336267" y="2305281"/>
            <a:ext cx="5413293" cy="1323439"/>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hlinkClick r:id="rId4"/>
              </a:rPr>
              <a:t>Watch this video: The Secret Gardeners </a:t>
            </a:r>
            <a:r>
              <a:rPr lang="en-GB" sz="1600" b="0" i="0" dirty="0">
                <a:solidFill>
                  <a:schemeClr val="bg1"/>
                </a:solidFill>
                <a:effectLst/>
                <a:latin typeface="Arial" panose="020B0604020202020204" pitchFamily="34" charset="0"/>
              </a:rPr>
              <a:t>on child trafficking in Vietnam. How did the film make you feel?  Were the boys treated fairly. How does it link to articles 32 and 35? What can you do to raise awareness of the rights of children who are trafficked?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25115" y="4632942"/>
            <a:ext cx="6058687"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A longer task:  Listen to the podcast </a:t>
            </a:r>
            <a:r>
              <a:rPr lang="en-GB" sz="1600" b="0" i="0" dirty="0">
                <a:solidFill>
                  <a:srgbClr val="000000"/>
                </a:solidFill>
                <a:effectLst/>
                <a:latin typeface="Arial" panose="020B0604020202020204" pitchFamily="34" charset="0"/>
                <a:hlinkClick r:id="rId5"/>
              </a:rPr>
              <a:t>‘What is wrong with child labour?’ </a:t>
            </a:r>
            <a:r>
              <a:rPr lang="en-GB" sz="1600" b="0" i="0" dirty="0">
                <a:solidFill>
                  <a:srgbClr val="000000"/>
                </a:solidFill>
                <a:effectLst/>
                <a:latin typeface="Arial" panose="020B0604020202020204" pitchFamily="34" charset="0"/>
              </a:rPr>
              <a:t>(it starts after 1 minute) and read </a:t>
            </a:r>
            <a:r>
              <a:rPr lang="en-GB" sz="1600" b="0" i="0" dirty="0">
                <a:solidFill>
                  <a:srgbClr val="000000"/>
                </a:solidFill>
                <a:effectLst/>
                <a:latin typeface="Arial" panose="020B0604020202020204" pitchFamily="34" charset="0"/>
                <a:hlinkClick r:id="rId6"/>
              </a:rPr>
              <a:t>‘Child labour is exploitation</a:t>
            </a:r>
            <a:r>
              <a:rPr lang="en-GB" sz="1600" b="0" i="0" dirty="0">
                <a:solidFill>
                  <a:srgbClr val="000000"/>
                </a:solidFill>
                <a:effectLst/>
                <a:latin typeface="Arial" panose="020B0604020202020204" pitchFamily="34" charset="0"/>
              </a:rPr>
              <a:t>’. Share your views on child labour and the issues discussed. Hold a debate: “This house believes children should never have to work.” Use the Convention to strengthen your debate, perhaps considering the right to protection vs right to participate and learn new skills. </a:t>
            </a:r>
            <a:endParaRPr lang="en-GB" sz="1600" dirty="0">
              <a:latin typeface="Arial" panose="020B0604020202020204" pitchFamily="34" charset="0"/>
              <a:cs typeface="Arial" panose="020B0604020202020204" pitchFamily="34" charset="0"/>
            </a:endParaRPr>
          </a:p>
        </p:txBody>
      </p:sp>
      <p:pic>
        <p:nvPicPr>
          <p:cNvPr id="10" name="Online Media 9" title="Sir Mo Farah reveals he was trafficked to the UK as a child - BBC News">
            <a:hlinkClick r:id="" action="ppaction://media"/>
            <a:extLst>
              <a:ext uri="{FF2B5EF4-FFF2-40B4-BE49-F238E27FC236}">
                <a16:creationId xmlns:a16="http://schemas.microsoft.com/office/drawing/2014/main" id="{17AFFABF-B181-11FB-FB7D-5570541BF3EF}"/>
              </a:ext>
            </a:extLst>
          </p:cNvPr>
          <p:cNvPicPr>
            <a:picLocks noRot="1" noChangeAspect="1"/>
          </p:cNvPicPr>
          <p:nvPr>
            <a:videoFile r:link="rId1"/>
          </p:nvPr>
        </p:nvPicPr>
        <p:blipFill>
          <a:blip r:embed="rId7"/>
          <a:stretch>
            <a:fillRect/>
          </a:stretch>
        </p:blipFill>
        <p:spPr>
          <a:xfrm>
            <a:off x="3892731" y="2309701"/>
            <a:ext cx="2180715" cy="1232104"/>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400455"/>
            <a:ext cx="5305425" cy="870290"/>
          </a:xfrm>
        </p:spPr>
        <p:txBody>
          <a:bodyPr/>
          <a:lstStyle/>
          <a:p>
            <a:r>
              <a:rPr lang="en-GB" sz="1800" dirty="0">
                <a:latin typeface="Arial" panose="020B0604020202020204" pitchFamily="34" charset="0"/>
                <a:cs typeface="Arial" panose="020B0604020202020204" pitchFamily="34" charset="0"/>
              </a:rPr>
              <a:t>Try to find somewhere peaceful and spend a few minutes being quiet and still … then think about these questions…</a:t>
            </a: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270745"/>
            <a:ext cx="5433498" cy="3768452"/>
          </a:xfrm>
        </p:spPr>
        <p:txBody>
          <a:bodyPr>
            <a:noAutofit/>
          </a:bodyPr>
          <a:lstStyle/>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Rights are indivisible and all equally important. Imagine you were engaged in child labour; how might your other rights be affected?</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What should adults do to make sure any work children do is safe?</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Who would you talk to or contact if you were worried about yourself or someone you know in connection with child labour or trafficking?</a:t>
            </a:r>
          </a:p>
          <a:p>
            <a:pPr marL="0" indent="0" algn="l" rtl="0" fontAlgn="base">
              <a:buNone/>
            </a:pPr>
            <a:endParaRPr lang="en-GB" sz="1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30542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Articles 32 &amp; 35</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Linked Articles </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Exploring Article 32 &amp; 35</a:t>
            </a:r>
          </a:p>
          <a:p>
            <a:pPr>
              <a:lnSpc>
                <a:spcPct val="150000"/>
              </a:lnSpc>
            </a:pPr>
            <a:r>
              <a:rPr lang="en-US" dirty="0">
                <a:solidFill>
                  <a:srgbClr val="00AEEF"/>
                </a:solidFill>
                <a:latin typeface="Arial" panose="020B0604020202020204" pitchFamily="34" charset="0"/>
                <a:cs typeface="Arial" panose="020B0604020202020204" pitchFamily="34" charset="0"/>
              </a:rPr>
              <a:t>Slide 7</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8, 9 &amp; 10</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11, 12 &amp; 13</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14</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2" y="372635"/>
            <a:ext cx="3100284" cy="1031803"/>
          </a:xfrm>
        </p:spPr>
        <p:txBody>
          <a:bodyPr/>
          <a:lstStyle/>
          <a:p>
            <a:r>
              <a:rPr lang="en-US" sz="3200" dirty="0">
                <a:latin typeface="Arial Black" panose="020B0A04020102020204" pitchFamily="34" charset="0"/>
              </a:rPr>
              <a:t>GUESS THE ARTICLE</a:t>
            </a:r>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741" y="5154969"/>
            <a:ext cx="10901362" cy="1111321"/>
          </a:xfrm>
        </p:spPr>
        <p:txBody>
          <a:bodyPr/>
          <a:lstStyle/>
          <a:p>
            <a:pPr marL="0" indent="0">
              <a:buNone/>
            </a:pPr>
            <a:r>
              <a:rPr lang="en-GB" dirty="0">
                <a:solidFill>
                  <a:schemeClr val="bg1"/>
                </a:solidFill>
                <a:latin typeface="Arial"/>
                <a:cs typeface="Arial"/>
              </a:rPr>
              <a:t>These pictures provide a clue to this week’s articles. </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How do these pictures help you? Can you guess how they are linked together?</a:t>
            </a:r>
          </a:p>
          <a:p>
            <a:pPr marL="0" indent="0">
              <a:buNone/>
            </a:pPr>
            <a:r>
              <a:rPr lang="en-GB" dirty="0">
                <a:solidFill>
                  <a:schemeClr val="bg1"/>
                </a:solidFill>
                <a:latin typeface="Arial"/>
                <a:cs typeface="Arial"/>
              </a:rPr>
              <a:t>Write down your thoughts or discuss with someone in your class. </a:t>
            </a: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FD12162B-7A21-6315-FDF6-4BAA7F9A793B}"/>
              </a:ext>
            </a:extLst>
          </p:cNvPr>
          <p:cNvSpPr txBox="1"/>
          <p:nvPr/>
        </p:nvSpPr>
        <p:spPr>
          <a:xfrm>
            <a:off x="651083" y="4723932"/>
            <a:ext cx="2204185"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b="0" i="0" dirty="0">
                <a:solidFill>
                  <a:schemeClr val="bg1"/>
                </a:solidFill>
                <a:effectLst/>
                <a:latin typeface="Arial" panose="020B0604020202020204" pitchFamily="34" charset="0"/>
                <a:cs typeface="Arial" panose="020B0604020202020204" pitchFamily="34" charset="0"/>
              </a:rPr>
              <a:t>Gilbertson VII Photo</a:t>
            </a:r>
            <a:endParaRPr lang="en-US" sz="900" b="0" i="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311BA60-62DF-BD47-B1C4-A225FBF4AA9F}"/>
              </a:ext>
            </a:extLst>
          </p:cNvPr>
          <p:cNvSpPr txBox="1"/>
          <p:nvPr/>
        </p:nvSpPr>
        <p:spPr>
          <a:xfrm>
            <a:off x="3623121" y="4708619"/>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WikiCommons</a:t>
            </a:r>
          </a:p>
        </p:txBody>
      </p:sp>
      <p:pic>
        <p:nvPicPr>
          <p:cNvPr id="4" name="Picture 3" descr="A picture containing outdoor, pollution, disaster, litter&#10;&#10;Description automatically generated">
            <a:extLst>
              <a:ext uri="{FF2B5EF4-FFF2-40B4-BE49-F238E27FC236}">
                <a16:creationId xmlns:a16="http://schemas.microsoft.com/office/drawing/2014/main" id="{B627A9AF-5477-2B4C-CBAC-D113A621F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083" y="1880356"/>
            <a:ext cx="2739763" cy="2739763"/>
          </a:xfrm>
          <a:prstGeom prst="rect">
            <a:avLst/>
          </a:prstGeom>
        </p:spPr>
      </p:pic>
      <p:pic>
        <p:nvPicPr>
          <p:cNvPr id="7" name="Picture 6" descr="A child standing in a factory&#10;&#10;Description automatically generated with low confidence">
            <a:extLst>
              <a:ext uri="{FF2B5EF4-FFF2-40B4-BE49-F238E27FC236}">
                <a16:creationId xmlns:a16="http://schemas.microsoft.com/office/drawing/2014/main" id="{265B0989-98FB-6D85-69D8-05EC853DD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3623122" y="1880357"/>
            <a:ext cx="3707077" cy="2739762"/>
          </a:xfrm>
          <a:prstGeom prst="rect">
            <a:avLst/>
          </a:prstGeom>
        </p:spPr>
      </p:pic>
      <p:pic>
        <p:nvPicPr>
          <p:cNvPr id="11" name="Picture 10" descr="A child riding a bicycle&#10;&#10;Description automatically generated with low confidence">
            <a:extLst>
              <a:ext uri="{FF2B5EF4-FFF2-40B4-BE49-F238E27FC236}">
                <a16:creationId xmlns:a16="http://schemas.microsoft.com/office/drawing/2014/main" id="{21FCDCFE-615D-F9F2-051F-B4E4F75F34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2493" y="1521631"/>
            <a:ext cx="2380777" cy="3098488"/>
          </a:xfrm>
          <a:prstGeom prst="rect">
            <a:avLst/>
          </a:prstGeom>
        </p:spPr>
      </p:pic>
      <p:sp>
        <p:nvSpPr>
          <p:cNvPr id="15" name="TextBox 14">
            <a:extLst>
              <a:ext uri="{FF2B5EF4-FFF2-40B4-BE49-F238E27FC236}">
                <a16:creationId xmlns:a16="http://schemas.microsoft.com/office/drawing/2014/main" id="{2C07814B-F2C6-50EE-A727-493243EF6330}"/>
              </a:ext>
            </a:extLst>
          </p:cNvPr>
          <p:cNvSpPr txBox="1"/>
          <p:nvPr/>
        </p:nvSpPr>
        <p:spPr>
          <a:xfrm>
            <a:off x="7797217" y="4723932"/>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WikiCommons</a:t>
            </a:r>
          </a:p>
        </p:txBody>
      </p:sp>
    </p:spTree>
    <p:extLst>
      <p:ext uri="{BB962C8B-B14F-4D97-AF65-F5344CB8AC3E}">
        <p14:creationId xmlns:p14="http://schemas.microsoft.com/office/powerpoint/2010/main" val="18255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428036"/>
            <a:ext cx="4293478" cy="584775"/>
          </a:xfrm>
        </p:spPr>
        <p:txBody>
          <a:bodyPr/>
          <a:lstStyle/>
          <a:p>
            <a:r>
              <a:rPr lang="en-US" sz="2800" dirty="0">
                <a:latin typeface="Arial Black" panose="020B0A04020102020204" pitchFamily="34" charset="0"/>
              </a:rPr>
              <a:t>ARTICLE 32 &amp; 35</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2" y="294887"/>
            <a:ext cx="5605598" cy="584775"/>
          </a:xfrm>
        </p:spPr>
        <p:txBody>
          <a:bodyPr/>
          <a:lstStyle/>
          <a:p>
            <a:r>
              <a:rPr lang="en-GB" sz="2400" b="1" i="0" dirty="0">
                <a:solidFill>
                  <a:srgbClr val="000000"/>
                </a:solidFill>
                <a:effectLst/>
                <a:latin typeface="Arial Black" panose="020B0A04020102020204" pitchFamily="34" charset="0"/>
              </a:rPr>
              <a:t>Articles 32 &amp; 35 – </a:t>
            </a:r>
          </a:p>
          <a:p>
            <a:r>
              <a:rPr lang="en-GB" sz="2400" b="1" i="0" dirty="0">
                <a:solidFill>
                  <a:srgbClr val="000000"/>
                </a:solidFill>
                <a:effectLst/>
                <a:latin typeface="Arial Black" panose="020B0A04020102020204" pitchFamily="34" charset="0"/>
              </a:rPr>
              <a:t>World Day Against Child Labour</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1117815"/>
            <a:ext cx="5305424" cy="1830703"/>
          </a:xfrm>
        </p:spPr>
        <p:txBody>
          <a:bodyPr>
            <a:noAutofit/>
          </a:bodyPr>
          <a:lstStyle/>
          <a:p>
            <a:pPr algn="l" rtl="0" fontAlgn="base"/>
            <a:r>
              <a:rPr lang="en-GB" sz="2000" dirty="0"/>
              <a:t>Throughout history, children have had to work in all sorts of different ways. In the 20th Century the world agreed that work that endangered children or stopped them from enjoying all their rights was unacceptable.  In 2002, The International Labour Organization (which was set up by the United Nations) launched the first World Day Against Child Labour to highlight the struggles faced by working children. Held each year on 12th June, the day is intended to promote and encourage the growing worldwide movement against child labour. It is hard for most children and young people in the UK to imagine what it must be like to have to work as a child. Exploring articles 32 and 35, through the activities this week, will help you to understand and  think about  the effect of child labour.</a:t>
            </a:r>
            <a:endParaRPr lang="en-GB" b="0" i="0" dirty="0">
              <a:solidFill>
                <a:srgbClr val="000000"/>
              </a:solidFill>
              <a:effectLst/>
              <a:latin typeface="Segoe UI" panose="020B0502040204020203"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lIns="91440" tIns="45720" rIns="91440" bIns="45720" rtlCol="0" anchor="t">
            <a:spAutoFit/>
          </a:bodyPr>
          <a:lstStyle/>
          <a:p>
            <a:r>
              <a:rPr lang="en-GB" sz="1600" dirty="0">
                <a:latin typeface="Arial"/>
                <a:cs typeface="Arial"/>
              </a:rPr>
              <a:t>Hilary Alcock introduces Articles 32 &amp; 35 – World Day Against Child Labour.</a:t>
            </a: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173633"/>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hlinkClick r:id="rId4"/>
              </a:rPr>
              <a:t>Click </a:t>
            </a:r>
            <a:r>
              <a:rPr lang="en-GB" sz="1600" dirty="0">
                <a:solidFill>
                  <a:srgbClr val="00AEEF"/>
                </a:solidFill>
                <a:latin typeface="Arial" panose="020B0604020202020204" pitchFamily="34" charset="0"/>
                <a:cs typeface="Arial" panose="020B0604020202020204" pitchFamily="34" charset="0"/>
                <a:hlinkClick r:id="rId4"/>
              </a:rPr>
              <a:t>here</a:t>
            </a:r>
            <a:r>
              <a:rPr lang="en-GB" sz="1600" dirty="0">
                <a:solidFill>
                  <a:schemeClr val="bg1"/>
                </a:solidFill>
                <a:latin typeface="Arial" panose="020B0604020202020204" pitchFamily="34" charset="0"/>
                <a:cs typeface="Arial" panose="020B0604020202020204" pitchFamily="34" charset="0"/>
                <a:hlinkClick r:id="rId4"/>
              </a:rPr>
              <a:t> to watch on YouTube</a:t>
            </a:r>
            <a:endParaRPr lang="en-GB" sz="1600" dirty="0">
              <a:solidFill>
                <a:schemeClr val="bg1"/>
              </a:solidFill>
              <a:latin typeface="Arial" panose="020B0604020202020204" pitchFamily="34" charset="0"/>
              <a:cs typeface="Arial" panose="020B0604020202020204" pitchFamily="34" charset="0"/>
            </a:endParaRPr>
          </a:p>
        </p:txBody>
      </p:sp>
      <p:pic>
        <p:nvPicPr>
          <p:cNvPr id="9" name="Online Media 8" title="Hilary Alcock, Professional Adviser, introduces Articles 32 and 35 - World Day Against Child Labour">
            <a:hlinkClick r:id="" action="ppaction://media"/>
            <a:extLst>
              <a:ext uri="{FF2B5EF4-FFF2-40B4-BE49-F238E27FC236}">
                <a16:creationId xmlns:a16="http://schemas.microsoft.com/office/drawing/2014/main" id="{64FF9C57-8F82-164E-A27A-723D5D098EEA}"/>
              </a:ext>
            </a:extLst>
          </p:cNvPr>
          <p:cNvPicPr>
            <a:picLocks noRot="1" noChangeAspect="1"/>
          </p:cNvPicPr>
          <p:nvPr>
            <a:videoFile r:link="rId1"/>
          </p:nvPr>
        </p:nvPicPr>
        <p:blipFill>
          <a:blip r:embed="rId5"/>
          <a:stretch>
            <a:fillRect/>
          </a:stretch>
        </p:blipFill>
        <p:spPr>
          <a:xfrm>
            <a:off x="789578" y="2662043"/>
            <a:ext cx="4259019" cy="2406346"/>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372635"/>
            <a:ext cx="4735589" cy="633205"/>
          </a:xfrm>
        </p:spPr>
        <p:txBody>
          <a:bodyPr/>
          <a:lstStyle/>
          <a:p>
            <a:r>
              <a:rPr lang="en-US" sz="3200" dirty="0">
                <a:latin typeface="Arial Black" panose="020B0A04020102020204" pitchFamily="34" charset="0"/>
              </a:rPr>
              <a:t>LINKED ARTICLES</a:t>
            </a:r>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740" y="1432055"/>
            <a:ext cx="5898185" cy="3518768"/>
          </a:xfrm>
        </p:spPr>
        <p:txBody>
          <a:bodyPr>
            <a:normAutofit fontScale="47500" lnSpcReduction="20000"/>
          </a:bodyPr>
          <a:lstStyle/>
          <a:p>
            <a:pPr marL="0" indent="0">
              <a:buNone/>
            </a:pPr>
            <a:r>
              <a:rPr lang="en-GB" sz="4200" b="1" dirty="0">
                <a:solidFill>
                  <a:schemeClr val="bg1"/>
                </a:solidFill>
                <a:latin typeface="Arial"/>
                <a:cs typeface="Arial"/>
              </a:rPr>
              <a:t>Article 32 Child labour – </a:t>
            </a:r>
            <a:r>
              <a:rPr lang="en-GB" sz="4200" dirty="0">
                <a:solidFill>
                  <a:schemeClr val="bg1"/>
                </a:solidFill>
                <a:latin typeface="Arial"/>
                <a:cs typeface="Arial"/>
              </a:rPr>
              <a:t>Governments must protect children from economic exploitation and work that is dangerous or might harm their health, development or education. Governments must set a minimum age for children to work and ensure that work conditions are safe and appropriate.</a:t>
            </a:r>
          </a:p>
          <a:p>
            <a:pPr marL="0" indent="0">
              <a:buNone/>
            </a:pPr>
            <a:endParaRPr lang="en-GB" sz="4200" dirty="0">
              <a:solidFill>
                <a:schemeClr val="bg1"/>
              </a:solidFill>
              <a:latin typeface="Arial"/>
              <a:cs typeface="Arial"/>
            </a:endParaRPr>
          </a:p>
          <a:p>
            <a:pPr marL="0" indent="0">
              <a:buNone/>
            </a:pPr>
            <a:r>
              <a:rPr lang="en-GB" sz="4200" b="1" dirty="0">
                <a:solidFill>
                  <a:schemeClr val="bg1"/>
                </a:solidFill>
                <a:latin typeface="Arial"/>
                <a:cs typeface="Arial"/>
              </a:rPr>
              <a:t>Article 35 Prevention of sale and trafficking </a:t>
            </a:r>
            <a:r>
              <a:rPr lang="en-GB" sz="4200" dirty="0">
                <a:solidFill>
                  <a:schemeClr val="bg1"/>
                </a:solidFill>
                <a:latin typeface="Arial"/>
                <a:cs typeface="Arial"/>
              </a:rPr>
              <a:t>-Governments must protect children from being abducted, sold or moved illegally to a different place in or outside their country for the purpose of exploitation.</a:t>
            </a:r>
          </a:p>
          <a:p>
            <a:pPr marL="0" indent="0">
              <a:buNone/>
            </a:pP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US" dirty="0"/>
          </a:p>
        </p:txBody>
      </p:sp>
      <p:pic>
        <p:nvPicPr>
          <p:cNvPr id="2" name="Graphic 1">
            <a:extLst>
              <a:ext uri="{FF2B5EF4-FFF2-40B4-BE49-F238E27FC236}">
                <a16:creationId xmlns:a16="http://schemas.microsoft.com/office/drawing/2014/main" id="{D030DF66-69CE-9A8F-C98F-C92AC84102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42955" y="1293221"/>
            <a:ext cx="2106794" cy="2809059"/>
          </a:xfrm>
          <a:prstGeom prst="rect">
            <a:avLst/>
          </a:prstGeom>
        </p:spPr>
      </p:pic>
      <p:pic>
        <p:nvPicPr>
          <p:cNvPr id="5" name="Graphic 4">
            <a:extLst>
              <a:ext uri="{FF2B5EF4-FFF2-40B4-BE49-F238E27FC236}">
                <a16:creationId xmlns:a16="http://schemas.microsoft.com/office/drawing/2014/main" id="{02DAD69C-1295-304E-9BA4-1C6D88E7ED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73806" y="1293219"/>
            <a:ext cx="2106795" cy="2809060"/>
          </a:xfrm>
          <a:prstGeom prst="rect">
            <a:avLst/>
          </a:prstGeom>
        </p:spPr>
      </p:pic>
    </p:spTree>
    <p:extLst>
      <p:ext uri="{BB962C8B-B14F-4D97-AF65-F5344CB8AC3E}">
        <p14:creationId xmlns:p14="http://schemas.microsoft.com/office/powerpoint/2010/main" val="1879752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ARTICLE 32 &amp; 35</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lnSpcReduction="10000"/>
          </a:bodyPr>
          <a:lstStyle/>
          <a:p>
            <a:r>
              <a:rPr lang="en-GB" sz="2400" b="1" dirty="0">
                <a:solidFill>
                  <a:srgbClr val="00AEEF"/>
                </a:solidFill>
                <a:effectLst/>
                <a:latin typeface="Arial" panose="020B0604020202020204" pitchFamily="34" charset="0"/>
              </a:rPr>
              <a:t>How many reasons can you think of why children should be protected from working, especially in dangerous conditions?</a:t>
            </a:r>
            <a:r>
              <a:rPr lang="en-GB" sz="2400" b="0" dirty="0">
                <a:solidFill>
                  <a:srgbClr val="000000"/>
                </a:solidFill>
                <a:effectLst/>
                <a:latin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panose="020B0A04020102020204" pitchFamily="34" charset="0"/>
              </a:rPr>
              <a:t>EXPLORING ARTICLE 32 &amp; 35</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146063"/>
            <a:ext cx="11471580" cy="3967061"/>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Their family should have a good enough standard </a:t>
            </a:r>
            <a:r>
              <a:rPr lang="en-GB" dirty="0">
                <a:latin typeface="Arial" panose="020B0604020202020204" pitchFamily="34" charset="0"/>
                <a:ea typeface="Arial" panose="020B0604020202020204" pitchFamily="34" charset="0"/>
                <a:cs typeface="Times New Roman" panose="02020603050405020304" pitchFamily="18" charset="0"/>
              </a:rPr>
              <a:t>  </a:t>
            </a:r>
            <a:r>
              <a:rPr lang="en-GB" sz="1800" dirty="0">
                <a:effectLst/>
                <a:latin typeface="Arial" panose="020B0604020202020204" pitchFamily="34" charset="0"/>
                <a:ea typeface="Arial" panose="020B0604020202020204" pitchFamily="34" charset="0"/>
                <a:cs typeface="Times New Roman" panose="02020603050405020304" pitchFamily="18" charset="0"/>
              </a:rPr>
              <a:t>of living without them working.</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Children should be in education.</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Their health and safety should be protected.</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Children’s views and best interests should be considered.</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Other harm could come to them in the workplace.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It could lead to further exploitation or trafficking.</a:t>
            </a:r>
          </a:p>
          <a:p>
            <a:pPr marL="342900" lvl="0" indent="-342900">
              <a:lnSpc>
                <a:spcPct val="107000"/>
              </a:lnSpc>
              <a:buFont typeface="Symbol" panose="05050102010706020507" pitchFamily="18" charset="2"/>
              <a:buChar char="·"/>
            </a:pPr>
            <a:endParaRPr lang="en-GB" dirty="0">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GB" sz="18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They should have time to be a child and have all their rights.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They should have time to rest and play, and to develop their talents. </a:t>
            </a:r>
          </a:p>
          <a:p>
            <a:pPr marL="0" lvl="0"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r>
              <a:rPr lang="en-GB" sz="2000" b="0" i="0" dirty="0">
                <a:solidFill>
                  <a:srgbClr val="000000"/>
                </a:solidFill>
                <a:effectLst/>
                <a:latin typeface="Arial" panose="020B0604020202020204" pitchFamily="34" charset="0"/>
              </a:rPr>
              <a:t>  </a:t>
            </a:r>
          </a:p>
        </p:txBody>
      </p:sp>
    </p:spTree>
    <p:extLst>
      <p:ext uri="{BB962C8B-B14F-4D97-AF65-F5344CB8AC3E}">
        <p14:creationId xmlns:p14="http://schemas.microsoft.com/office/powerpoint/2010/main" val="185840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347032" y="2336058"/>
            <a:ext cx="4303779" cy="1200329"/>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Explore how children ‘help out’ with ‘jobs’ at home and in school. What would it be like to do these all the time and have no time for play or learning?</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29350" y="2433273"/>
            <a:ext cx="6334869" cy="1365438"/>
          </a:xfrm>
          <a:prstGeom prst="rect">
            <a:avLst/>
          </a:prstGeom>
          <a:noFill/>
        </p:spPr>
        <p:txBody>
          <a:bodyPr wrap="square" lIns="91440" tIns="45720" rIns="91440" bIns="45720" rtlCol="0" anchor="t">
            <a:spAutoFit/>
          </a:bodyPr>
          <a:lstStyle/>
          <a:p>
            <a:pPr algn="ctr">
              <a:lnSpc>
                <a:spcPct val="107000"/>
              </a:lnSpc>
              <a:spcAft>
                <a:spcPts val="800"/>
              </a:spcAft>
            </a:pPr>
            <a:r>
              <a:rPr lang="en-GB" sz="1800" dirty="0">
                <a:effectLst/>
                <a:latin typeface="Arial"/>
                <a:ea typeface="Arial" panose="020B0604020202020204" pitchFamily="34" charset="0"/>
                <a:cs typeface="Times New Roman"/>
              </a:rPr>
              <a:t>As a class, listen to a short retelling of Cinderella. In circle time</a:t>
            </a:r>
            <a:r>
              <a:rPr lang="en-GB" dirty="0">
                <a:latin typeface="Arial"/>
                <a:ea typeface="Arial" panose="020B0604020202020204" pitchFamily="34" charset="0"/>
                <a:cs typeface="Times New Roman"/>
              </a:rPr>
              <a:t>,</a:t>
            </a:r>
            <a:r>
              <a:rPr lang="en-GB" sz="1800" dirty="0">
                <a:effectLst/>
                <a:latin typeface="Arial"/>
                <a:ea typeface="Arial" panose="020B0604020202020204" pitchFamily="34" charset="0"/>
                <a:cs typeface="Times New Roman"/>
              </a:rPr>
              <a:t> discuss how she was treated by her stepsisters.</a:t>
            </a:r>
            <a:r>
              <a:rPr lang="en-GB" dirty="0">
                <a:latin typeface="Arial"/>
                <a:ea typeface="Arial" panose="020B0604020202020204" pitchFamily="34" charset="0"/>
                <a:cs typeface="Times New Roman"/>
              </a:rPr>
              <a:t> </a:t>
            </a:r>
            <a:endParaRPr lang="en-GB" sz="1800" dirty="0">
              <a:effectLst/>
              <a:latin typeface="Arial"/>
              <a:ea typeface="Arial" panose="020B0604020202020204" pitchFamily="34" charset="0"/>
              <a:cs typeface="Times New Roman" panose="02020603050405020304" pitchFamily="18" charset="0"/>
            </a:endParaRPr>
          </a:p>
          <a:p>
            <a:pPr lvl="0" algn="ctr">
              <a:lnSpc>
                <a:spcPct val="107000"/>
              </a:lnSpc>
              <a:spcAft>
                <a:spcPts val="80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How should her life have been different?  Can you talk about the rights she should have enjoyed?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29350" y="4632943"/>
            <a:ext cx="4569374"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Talk about the jobs you would like to do when you are grown-up. Draw a picture of yourself doing that job or dress up in the role play area. Discuss why children should not have to work. </a:t>
            </a:r>
          </a:p>
          <a:p>
            <a:pPr algn="ctr"/>
            <a:r>
              <a:rPr lang="en-GB" sz="1800" b="0" i="1"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399940" y="4625169"/>
            <a:ext cx="6384519" cy="1200329"/>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Ask your family, grandparents or older friends if they had a job when they were children.  What work did they do? How did their work impact on their rights?</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339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35268" y="4852369"/>
            <a:ext cx="6099762" cy="923330"/>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hlinkClick r:id="rId4"/>
              </a:rPr>
              <a:t>Find out about Fairtrade </a:t>
            </a:r>
            <a:r>
              <a:rPr lang="en-GB" sz="1800" b="0" i="0" dirty="0">
                <a:solidFill>
                  <a:schemeClr val="bg1"/>
                </a:solidFill>
                <a:effectLst/>
                <a:latin typeface="Arial" panose="020B0604020202020204" pitchFamily="34" charset="0"/>
              </a:rPr>
              <a:t>and discuss how it helps to protect children’s rights, particularly Article 32. Use this information to get started.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893960" y="4494443"/>
            <a:ext cx="3227985" cy="2031325"/>
          </a:xfrm>
          <a:prstGeom prst="rect">
            <a:avLst/>
          </a:prstGeom>
          <a:noFill/>
        </p:spPr>
        <p:txBody>
          <a:bodyPr wrap="square" rtlCol="0">
            <a:spAutoFit/>
          </a:bodyPr>
          <a:lstStyle/>
          <a:p>
            <a:pPr algn="ctr"/>
            <a:r>
              <a:rPr lang="en-GB" sz="1800" i="0" dirty="0">
                <a:effectLst/>
                <a:latin typeface="Arial" panose="020B0604020202020204" pitchFamily="34" charset="0"/>
                <a:hlinkClick r:id="rId5"/>
              </a:rPr>
              <a:t>Watch Ibrahim’s Story</a:t>
            </a:r>
            <a:r>
              <a:rPr lang="en-GB" sz="1800" i="0" dirty="0">
                <a:effectLst/>
                <a:latin typeface="Arial" panose="020B0604020202020204" pitchFamily="34" charset="0"/>
              </a:rPr>
              <a:t> and read about UNICEF’s work to end child labour </a:t>
            </a:r>
            <a:r>
              <a:rPr lang="en-GB" sz="1800" i="0" dirty="0">
                <a:effectLst/>
                <a:latin typeface="Arial" panose="020B0604020202020204" pitchFamily="34" charset="0"/>
                <a:hlinkClick r:id="rId6"/>
              </a:rPr>
              <a:t>here</a:t>
            </a:r>
            <a:r>
              <a:rPr lang="en-GB" sz="1800" i="0" dirty="0">
                <a:effectLst/>
                <a:latin typeface="Arial" panose="020B0604020202020204" pitchFamily="34" charset="0"/>
              </a:rPr>
              <a:t>. Create a poem or a piece of art, drama or music to explore some of the feelings involved in what you have seen.  </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368468" y="2250611"/>
            <a:ext cx="5452973" cy="2031325"/>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rPr>
              <a:t>Draw a large clock on a piece of paper and divide it up into 12 equal segments. In each segment write or draw what you are doing on a normal day. Are you at school, sleeping, playing or watching TV? Now imagine you have to fit a job into your day too. What would you have to stop doing to be able to work?   </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86436" y="2331391"/>
            <a:ext cx="3513864" cy="2062103"/>
          </a:xfrm>
          <a:prstGeom prst="rect">
            <a:avLst/>
          </a:prstGeom>
          <a:noFill/>
        </p:spPr>
        <p:txBody>
          <a:bodyPr wrap="square" rtlCol="0">
            <a:spAutoFit/>
          </a:bodyPr>
          <a:lstStyle/>
          <a:p>
            <a:pPr algn="ctr" rtl="0" fontAlgn="base"/>
            <a:r>
              <a:rPr lang="en-GB" sz="1600" b="0" i="0" dirty="0">
                <a:solidFill>
                  <a:schemeClr val="bg1"/>
                </a:solidFill>
                <a:effectLst/>
                <a:latin typeface="Arial" panose="020B0604020202020204" pitchFamily="34" charset="0"/>
                <a:cs typeface="Arial" panose="020B0604020202020204" pitchFamily="34" charset="0"/>
              </a:rPr>
              <a:t>Children weren’t always protected by the Convention – watch some of this video to find out what life was like for many children in the UK during Victorian era. Discuss what other rights came to your mind as you watched it.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pic>
        <p:nvPicPr>
          <p:cNvPr id="9" name="Online Media 8" title="Victorian Child Labour  - Dickens Show">
            <a:hlinkClick r:id="" action="ppaction://media"/>
            <a:extLst>
              <a:ext uri="{FF2B5EF4-FFF2-40B4-BE49-F238E27FC236}">
                <a16:creationId xmlns:a16="http://schemas.microsoft.com/office/drawing/2014/main" id="{B20ED1F1-9A52-6A87-432B-4B9205DB23E3}"/>
              </a:ext>
            </a:extLst>
          </p:cNvPr>
          <p:cNvPicPr>
            <a:picLocks noRot="1" noChangeAspect="1"/>
          </p:cNvPicPr>
          <p:nvPr>
            <a:videoFile r:link="rId1"/>
          </p:nvPr>
        </p:nvPicPr>
        <p:blipFill>
          <a:blip r:embed="rId7"/>
          <a:stretch>
            <a:fillRect/>
          </a:stretch>
        </p:blipFill>
        <p:spPr>
          <a:xfrm>
            <a:off x="4295811" y="2404473"/>
            <a:ext cx="1813322" cy="1024527"/>
          </a:xfrm>
          <a:prstGeom prst="rect">
            <a:avLst/>
          </a:prstGeom>
        </p:spPr>
      </p:pic>
      <p:pic>
        <p:nvPicPr>
          <p:cNvPr id="10" name="Online Media 9" title="Children should be protected from child labour">
            <a:hlinkClick r:id="" action="ppaction://media"/>
            <a:extLst>
              <a:ext uri="{FF2B5EF4-FFF2-40B4-BE49-F238E27FC236}">
                <a16:creationId xmlns:a16="http://schemas.microsoft.com/office/drawing/2014/main" id="{8C3E8C93-DBAA-FEB3-0DD0-1A43A8799BD5}"/>
              </a:ext>
            </a:extLst>
          </p:cNvPr>
          <p:cNvPicPr>
            <a:picLocks noRot="1" noChangeAspect="1"/>
          </p:cNvPicPr>
          <p:nvPr>
            <a:videoFile r:link="rId2"/>
          </p:nvPr>
        </p:nvPicPr>
        <p:blipFill>
          <a:blip r:embed="rId8"/>
          <a:stretch>
            <a:fillRect/>
          </a:stretch>
        </p:blipFill>
        <p:spPr>
          <a:xfrm>
            <a:off x="10186732" y="4596484"/>
            <a:ext cx="1598193" cy="902979"/>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2029</TotalTime>
  <Words>1933</Words>
  <Application>Microsoft Office PowerPoint</Application>
  <PresentationFormat>Widescreen</PresentationFormat>
  <Paragraphs>99</Paragraphs>
  <Slides>14</Slides>
  <Notes>2</Notes>
  <HiddenSlides>0</HiddenSlides>
  <MMClips>7</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Arial Black</vt:lpstr>
      <vt:lpstr>Calibri</vt:lpstr>
      <vt:lpstr>Open Sans</vt:lpstr>
      <vt:lpstr>Segoe UI</vt:lpstr>
      <vt:lpstr>Symbol</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Frances Bestley</cp:lastModifiedBy>
  <cp:revision>174</cp:revision>
  <dcterms:created xsi:type="dcterms:W3CDTF">2022-01-18T14:28:30Z</dcterms:created>
  <dcterms:modified xsi:type="dcterms:W3CDTF">2023-05-31T13:28:55Z</dcterms:modified>
</cp:coreProperties>
</file>