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3" r:id="rId4"/>
    <p:sldId id="272" r:id="rId5"/>
    <p:sldId id="268" r:id="rId6"/>
    <p:sldId id="276" r:id="rId7"/>
    <p:sldId id="289" r:id="rId8"/>
    <p:sldId id="286" r:id="rId9"/>
    <p:sldId id="292" r:id="rId10"/>
    <p:sldId id="287" r:id="rId11"/>
    <p:sldId id="288" r:id="rId12"/>
    <p:sldId id="29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5E"/>
    <a:srgbClr val="FF6937"/>
    <a:srgbClr val="FFFF00"/>
    <a:srgbClr val="00AEEF"/>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3E462-B091-4B8A-BF11-939B7D561BA2}" v="42" dt="2023-05-15T23:31:52.1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07" autoAdjust="0"/>
    <p:restoredTop sz="64507" autoAdjust="0"/>
  </p:normalViewPr>
  <p:slideViewPr>
    <p:cSldViewPr snapToGrid="0">
      <p:cViewPr varScale="1">
        <p:scale>
          <a:sx n="43" d="100"/>
          <a:sy n="43" d="100"/>
        </p:scale>
        <p:origin x="1832" y="4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3203E462-B091-4B8A-BF11-939B7D561BA2}"/>
    <pc:docChg chg="modSld">
      <pc:chgData name="Helen Trivers" userId="8pMgN81jyqnMrUI0dNIJa8beac0O984VTe51k3YQ86A=" providerId="None" clId="Web-{3203E462-B091-4B8A-BF11-939B7D561BA2}" dt="2023-05-15T23:31:52.145" v="21" actId="1076"/>
      <pc:docMkLst>
        <pc:docMk/>
      </pc:docMkLst>
      <pc:sldChg chg="modSp">
        <pc:chgData name="Helen Trivers" userId="8pMgN81jyqnMrUI0dNIJa8beac0O984VTe51k3YQ86A=" providerId="None" clId="Web-{3203E462-B091-4B8A-BF11-939B7D561BA2}" dt="2023-05-15T23:16:01.060" v="0" actId="20577"/>
        <pc:sldMkLst>
          <pc:docMk/>
          <pc:sldMk cId="4091436881" sldId="272"/>
        </pc:sldMkLst>
        <pc:spChg chg="mod">
          <ac:chgData name="Helen Trivers" userId="8pMgN81jyqnMrUI0dNIJa8beac0O984VTe51k3YQ86A=" providerId="None" clId="Web-{3203E462-B091-4B8A-BF11-939B7D561BA2}" dt="2023-05-15T23:16:01.060" v="0" actId="20577"/>
          <ac:spMkLst>
            <pc:docMk/>
            <pc:sldMk cId="4091436881" sldId="272"/>
            <ac:spMk id="2" creationId="{627778A1-9760-5310-3D0C-C99F762FA511}"/>
          </ac:spMkLst>
        </pc:spChg>
      </pc:sldChg>
      <pc:sldChg chg="modSp">
        <pc:chgData name="Helen Trivers" userId="8pMgN81jyqnMrUI0dNIJa8beac0O984VTe51k3YQ86A=" providerId="None" clId="Web-{3203E462-B091-4B8A-BF11-939B7D561BA2}" dt="2023-05-15T23:31:52.145" v="21" actId="1076"/>
        <pc:sldMkLst>
          <pc:docMk/>
          <pc:sldMk cId="1242304000" sldId="290"/>
        </pc:sldMkLst>
        <pc:spChg chg="mod">
          <ac:chgData name="Helen Trivers" userId="8pMgN81jyqnMrUI0dNIJa8beac0O984VTe51k3YQ86A=" providerId="None" clId="Web-{3203E462-B091-4B8A-BF11-939B7D561BA2}" dt="2023-05-15T23:31:14.738" v="16" actId="14100"/>
          <ac:spMkLst>
            <pc:docMk/>
            <pc:sldMk cId="1242304000" sldId="290"/>
            <ac:spMk id="5" creationId="{4D4B0183-7BE6-01B6-1CB7-0D8BCD7ED86F}"/>
          </ac:spMkLst>
        </pc:spChg>
        <pc:spChg chg="mod">
          <ac:chgData name="Helen Trivers" userId="8pMgN81jyqnMrUI0dNIJa8beac0O984VTe51k3YQ86A=" providerId="None" clId="Web-{3203E462-B091-4B8A-BF11-939B7D561BA2}" dt="2023-05-15T23:31:44.910" v="20" actId="14100"/>
          <ac:spMkLst>
            <pc:docMk/>
            <pc:sldMk cId="1242304000" sldId="290"/>
            <ac:spMk id="7" creationId="{5453DF1E-E994-52AB-ED1A-43AB172A9242}"/>
          </ac:spMkLst>
        </pc:spChg>
        <pc:spChg chg="mod">
          <ac:chgData name="Helen Trivers" userId="8pMgN81jyqnMrUI0dNIJa8beac0O984VTe51k3YQ86A=" providerId="None" clId="Web-{3203E462-B091-4B8A-BF11-939B7D561BA2}" dt="2023-05-15T23:31:52.145" v="21" actId="1076"/>
          <ac:spMkLst>
            <pc:docMk/>
            <pc:sldMk cId="1242304000" sldId="290"/>
            <ac:spMk id="8" creationId="{31773CE7-D42F-65B6-D206-69D99BDDECCC}"/>
          </ac:spMkLst>
        </pc:spChg>
        <pc:spChg chg="mod">
          <ac:chgData name="Helen Trivers" userId="8pMgN81jyqnMrUI0dNIJa8beac0O984VTe51k3YQ86A=" providerId="None" clId="Web-{3203E462-B091-4B8A-BF11-939B7D561BA2}" dt="2023-05-15T23:31:20.316" v="17" actId="14100"/>
          <ac:spMkLst>
            <pc:docMk/>
            <pc:sldMk cId="1242304000" sldId="290"/>
            <ac:spMk id="16" creationId="{81AADD9C-B977-AACA-5A60-AE40D9BF0893}"/>
          </ac:spMkLst>
        </pc:spChg>
      </pc:sldChg>
      <pc:sldChg chg="modSp">
        <pc:chgData name="Helen Trivers" userId="8pMgN81jyqnMrUI0dNIJa8beac0O984VTe51k3YQ86A=" providerId="None" clId="Web-{3203E462-B091-4B8A-BF11-939B7D561BA2}" dt="2023-05-15T23:24:33.307" v="4" actId="20577"/>
        <pc:sldMkLst>
          <pc:docMk/>
          <pc:sldMk cId="1631855075" sldId="292"/>
        </pc:sldMkLst>
        <pc:spChg chg="mod">
          <ac:chgData name="Helen Trivers" userId="8pMgN81jyqnMrUI0dNIJa8beac0O984VTe51k3YQ86A=" providerId="None" clId="Web-{3203E462-B091-4B8A-BF11-939B7D561BA2}" dt="2023-05-15T23:24:33.307" v="4" actId="20577"/>
          <ac:spMkLst>
            <pc:docMk/>
            <pc:sldMk cId="1631855075" sldId="292"/>
            <ac:spMk id="12" creationId="{BAA62055-B017-63E6-96AD-F128D198FEF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5/18/2023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5/18/2023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Highlights from the first child friendly space established inside the "</a:t>
            </a:r>
            <a:r>
              <a:rPr lang="en-GB" b="0" i="0" dirty="0" err="1">
                <a:solidFill>
                  <a:srgbClr val="121212"/>
                </a:solidFill>
                <a:effectLst/>
                <a:latin typeface="Open Sans" panose="020B0606030504020204" pitchFamily="34" charset="0"/>
              </a:rPr>
              <a:t>Karkar</a:t>
            </a:r>
            <a:r>
              <a:rPr lang="en-GB" b="0" i="0" dirty="0">
                <a:solidFill>
                  <a:srgbClr val="121212"/>
                </a:solidFill>
                <a:effectLst/>
                <a:latin typeface="Open Sans" panose="020B0606030504020204" pitchFamily="34" charset="0"/>
              </a:rPr>
              <a:t>" bus station, in cooperation between UNICEF, Aswan Governorate, and the Directorate of Health and Population in Aswan, to provide psychosocial support to children and their families. The club was created to serve displaced families and children fleeing from Sudan.</a:t>
            </a:r>
            <a:br>
              <a:rPr lang="en-GB" dirty="0"/>
            </a:br>
            <a:r>
              <a:rPr lang="en-GB" dirty="0"/>
              <a:t>UNICEF/</a:t>
            </a:r>
            <a:r>
              <a:rPr lang="en-GB" b="0" i="0" dirty="0">
                <a:solidFill>
                  <a:srgbClr val="121212"/>
                </a:solidFill>
                <a:effectLst/>
                <a:latin typeface="Open Sans" panose="020B0606030504020204" pitchFamily="34" charset="0"/>
              </a:rPr>
              <a:t>Mostafa</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3974949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2888212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6" name="Picture 5" descr="A child blowing a balloon&#10;&#10;Description automatically generated with medium confidence">
            <a:extLst>
              <a:ext uri="{FF2B5EF4-FFF2-40B4-BE49-F238E27FC236}">
                <a16:creationId xmlns:a16="http://schemas.microsoft.com/office/drawing/2014/main" id="{43EADA22-1DFD-C6D4-EA85-B15E302407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56" b="12586"/>
          <a:stretch/>
        </p:blipFill>
        <p:spPr>
          <a:xfrm>
            <a:off x="0" y="0"/>
            <a:ext cx="12192000" cy="6858000"/>
          </a:xfrm>
          <a:prstGeom prst="rect">
            <a:avLst/>
          </a:prstGeom>
        </p:spPr>
      </p:pic>
      <p:sp>
        <p:nvSpPr>
          <p:cNvPr id="7" name="Title 1">
            <a:extLst>
              <a:ext uri="{FF2B5EF4-FFF2-40B4-BE49-F238E27FC236}">
                <a16:creationId xmlns:a16="http://schemas.microsoft.com/office/drawing/2014/main" id="{DC5A7161-D51E-89CF-52CD-A689D6F6BB50}"/>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
        <p:nvSpPr>
          <p:cNvPr id="8" name="TextBox 7">
            <a:extLst>
              <a:ext uri="{FF2B5EF4-FFF2-40B4-BE49-F238E27FC236}">
                <a16:creationId xmlns:a16="http://schemas.microsoft.com/office/drawing/2014/main" id="{03D83A13-AEA6-55F9-E6E7-B90A4F153CD9}"/>
              </a:ext>
            </a:extLst>
          </p:cNvPr>
          <p:cNvSpPr txBox="1"/>
          <p:nvPr userDrawn="1"/>
        </p:nvSpPr>
        <p:spPr>
          <a:xfrm rot="5400000">
            <a:off x="11531242" y="512869"/>
            <a:ext cx="1106071" cy="215444"/>
          </a:xfrm>
          <a:prstGeom prst="rect">
            <a:avLst/>
          </a:prstGeom>
          <a:noFill/>
        </p:spPr>
        <p:txBody>
          <a:bodyPr wrap="square">
            <a:spAutoFit/>
          </a:bodyPr>
          <a:lstStyle/>
          <a:p>
            <a:pPr algn="l"/>
            <a:r>
              <a:rPr lang="en-GB" sz="800" b="0" i="0" dirty="0">
                <a:solidFill>
                  <a:schemeClr val="bg1"/>
                </a:solidFill>
                <a:effectLst/>
                <a:latin typeface="Arial" panose="020B0604020202020204" pitchFamily="34" charset="0"/>
                <a:cs typeface="Arial" panose="020B0604020202020204" pitchFamily="34" charset="0"/>
              </a:rPr>
              <a:t>© UNICEF/Mostafa</a:t>
            </a:r>
            <a:endParaRPr lang="en-US" sz="800" b="0" i="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07558DF6-F7B8-6199-4417-20E3B493FA5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4" name="TextBox 3">
            <a:extLst>
              <a:ext uri="{FF2B5EF4-FFF2-40B4-BE49-F238E27FC236}">
                <a16:creationId xmlns:a16="http://schemas.microsoft.com/office/drawing/2014/main" id="{6245FDA7-ADA2-FC50-4D41-544CB2C33AAF}"/>
              </a:ext>
            </a:extLst>
          </p:cNvPr>
          <p:cNvSpPr txBox="1"/>
          <p:nvPr userDrawn="1"/>
        </p:nvSpPr>
        <p:spPr>
          <a:xfrm>
            <a:off x="528635" y="1624939"/>
            <a:ext cx="5305425" cy="5201424"/>
          </a:xfrm>
          <a:prstGeom prst="rect">
            <a:avLst/>
          </a:prstGeom>
          <a:noFill/>
        </p:spPr>
        <p:txBody>
          <a:bodyPr wrap="square">
            <a:spAutoFit/>
          </a:bodyPr>
          <a:lstStyle/>
          <a:p>
            <a:pPr lvl="0"/>
            <a:r>
              <a:rPr lang="en-GB" sz="2000" b="0" i="0" dirty="0">
                <a:solidFill>
                  <a:schemeClr val="bg1"/>
                </a:solidFill>
                <a:latin typeface="Arial" panose="020B0604020202020204" pitchFamily="34" charset="0"/>
                <a:cs typeface="Arial" panose="020B0604020202020204" pitchFamily="34" charset="0"/>
              </a:rPr>
              <a:t>This flexible resource is intended to provide you with some easy to use, appropriate rights-related learning to share with your children, their families and your colleagues.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Please </a:t>
            </a:r>
            <a:r>
              <a:rPr lang="en-GB" sz="2000" b="1" i="0" dirty="0">
                <a:solidFill>
                  <a:srgbClr val="FFFF00"/>
                </a:solidFill>
                <a:latin typeface="Arial" panose="020B0604020202020204" pitchFamily="34" charset="0"/>
                <a:cs typeface="Arial" panose="020B0604020202020204" pitchFamily="34" charset="0"/>
              </a:rPr>
              <a:t>edit out non-relevant slides </a:t>
            </a:r>
            <a:r>
              <a:rPr lang="en-GB" sz="20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2000" b="0" i="0" dirty="0">
              <a:solidFill>
                <a:schemeClr val="bg1"/>
              </a:solidFill>
              <a:latin typeface="Arial" panose="020B0604020202020204" pitchFamily="34" charset="0"/>
              <a:cs typeface="Arial" panose="020B0604020202020204" pitchFamily="34" charset="0"/>
            </a:endParaRPr>
          </a:p>
          <a:p>
            <a:pPr lvl="0"/>
            <a:r>
              <a:rPr lang="en-GB" sz="20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a:p>
            <a:pPr lvl="0"/>
            <a:endParaRPr lang="en-GB" sz="1600" b="0" i="0" dirty="0">
              <a:solidFill>
                <a:schemeClr val="bg1"/>
              </a:solidFill>
              <a:latin typeface="Univers LT Pro 55" panose="020B0603020202020204" pitchFamily="34" charset="77"/>
            </a:endParaRPr>
          </a:p>
          <a:p>
            <a:pPr lvl="0"/>
            <a:endParaRPr lang="en-US" sz="1600" b="0" i="0" dirty="0">
              <a:solidFill>
                <a:schemeClr val="bg1"/>
              </a:solidFill>
              <a:latin typeface="Univers LT Pro 55" panose="020B0603020202020204" pitchFamily="34" charset="77"/>
            </a:endParaRP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18/05/2023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c15.org/learn/" TargetMode="Externa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www.unicef.org.uk/working-with-young-people/news/" TargetMode="External"/><Relationship Id="rId2" Type="http://schemas.openxmlformats.org/officeDocument/2006/relationships/hyperlink" Target="https://www.cypcs.org.uk/positions/mosquito-devices/#mosquito-devices" TargetMode="Externa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video" Target="https://www.youtube.com/embed/VTkX-0sUsLI?feature=oembed" TargetMode="Externa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hyperlink" Target="https://www.youtube.com/@therightsrespectingschools8108"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386782"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3" y="4434357"/>
            <a:ext cx="3282970"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915523" y="2137472"/>
            <a:ext cx="700693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3811712" y="4434357"/>
            <a:ext cx="8121302"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807758" y="2267525"/>
            <a:ext cx="3828748"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What are the most popular groups that children and young people are involved in outside of school? Devise a questionnaire to help you understand how young people spend their time outside of school. </a:t>
            </a:r>
            <a:endParaRPr lang="en-GB" sz="1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3792" y="4434357"/>
            <a:ext cx="3177919" cy="2246769"/>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It is a common misunderstanding that Article 15 means ‘children have the right to friends’. Do some research about what ‘freedom of association’ actually means. Can you try to explain Article 15 to others in your school?  </a:t>
            </a:r>
            <a:endParaRPr lang="en-GB" sz="16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383842" y="2305615"/>
            <a:ext cx="6204374"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Work together to make a short video that could go on your school’s website to show any new pupils or families the range and purpose of the pupil groups in your school. Link it to Articles 15 and 12. Make it clear what the groups do, how to join and what positive changes they have made and could make.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4112021" y="4565969"/>
            <a:ext cx="7520683" cy="1477328"/>
          </a:xfrm>
          <a:prstGeom prst="rect">
            <a:avLst/>
          </a:prstGeom>
          <a:noFill/>
        </p:spPr>
        <p:txBody>
          <a:bodyPr wrap="square" rtlCol="0">
            <a:spAutoFit/>
          </a:bodyPr>
          <a:lstStyle/>
          <a:p>
            <a:pPr algn="ctr" rtl="0" fontAlgn="base"/>
            <a:r>
              <a:rPr lang="en-GB" b="0" i="0" dirty="0">
                <a:solidFill>
                  <a:schemeClr val="bg1"/>
                </a:solidFill>
                <a:effectLst/>
                <a:latin typeface="Arial" panose="020B0604020202020204" pitchFamily="34" charset="0"/>
              </a:rPr>
              <a:t>The Article 15 Project supports child led groups and movements. Their video </a:t>
            </a:r>
            <a:r>
              <a:rPr lang="en-GB" b="0" i="0" dirty="0">
                <a:solidFill>
                  <a:schemeClr val="bg1"/>
                </a:solidFill>
                <a:effectLst/>
                <a:latin typeface="Arial" panose="020B0604020202020204" pitchFamily="34" charset="0"/>
                <a:hlinkClick r:id="rId2"/>
              </a:rPr>
              <a:t>Child Movement in Nepal</a:t>
            </a:r>
            <a:r>
              <a:rPr lang="en-GB" b="0" i="0" dirty="0">
                <a:solidFill>
                  <a:schemeClr val="bg1"/>
                </a:solidFill>
                <a:effectLst/>
                <a:latin typeface="Arial" panose="020B0604020202020204" pitchFamily="34" charset="0"/>
              </a:rPr>
              <a:t> shares how young people coming together had a huge impact – take notes of the benefits as you watch the video. If you could create an Article 15 style project that links with your school and local community, what would your focus be?</a:t>
            </a:r>
          </a:p>
        </p:txBody>
      </p:sp>
    </p:spTree>
    <p:extLst>
      <p:ext uri="{BB962C8B-B14F-4D97-AF65-F5344CB8AC3E}">
        <p14:creationId xmlns:p14="http://schemas.microsoft.com/office/powerpoint/2010/main" val="285797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7053586"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3" y="4434357"/>
            <a:ext cx="7474826"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7582327" y="2137472"/>
            <a:ext cx="43506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8003569" y="4434357"/>
            <a:ext cx="3929443"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7816798" y="2203743"/>
            <a:ext cx="3846461" cy="2031325"/>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rPr>
              <a:t>Find out about ‘mosquito’ devices, sometimes used to stop young people gathering together in public places. In 2016, the UN Committee on the Rights of the Child called on the UK to ban the use of these. What do you think about this? Discuss which other rights are affected? You will find </a:t>
            </a:r>
            <a:r>
              <a:rPr lang="en-GB" sz="1400" b="0" i="0" dirty="0">
                <a:solidFill>
                  <a:srgbClr val="000000"/>
                </a:solidFill>
                <a:effectLst/>
                <a:latin typeface="Arial" panose="020B0604020202020204" pitchFamily="34" charset="0"/>
                <a:hlinkClick r:id="rId2"/>
              </a:rPr>
              <a:t>some information here</a:t>
            </a:r>
            <a:r>
              <a:rPr lang="en-GB" sz="1400" b="0" i="0" dirty="0">
                <a:solidFill>
                  <a:srgbClr val="000000"/>
                </a:solidFill>
                <a:effectLst/>
                <a:latin typeface="Arial" panose="020B0604020202020204" pitchFamily="34" charset="0"/>
              </a:rPr>
              <a:t> about the work of the Children’s Commissioner in Scotland on mosquito devices. </a:t>
            </a:r>
          </a:p>
        </p:txBody>
      </p:sp>
      <p:sp>
        <p:nvSpPr>
          <p:cNvPr id="10" name="TextBox 9">
            <a:extLst>
              <a:ext uri="{FF2B5EF4-FFF2-40B4-BE49-F238E27FC236}">
                <a16:creationId xmlns:a16="http://schemas.microsoft.com/office/drawing/2014/main" id="{23FB570D-B234-3922-9DE8-4A90483EA3F9}"/>
              </a:ext>
            </a:extLst>
          </p:cNvPr>
          <p:cNvSpPr txBox="1"/>
          <p:nvPr/>
        </p:nvSpPr>
        <p:spPr>
          <a:xfrm>
            <a:off x="636998" y="4540608"/>
            <a:ext cx="7078252" cy="1477328"/>
          </a:xfrm>
          <a:prstGeom prst="rect">
            <a:avLst/>
          </a:prstGeom>
          <a:noFill/>
        </p:spPr>
        <p:txBody>
          <a:bodyPr wrap="square" rtlCol="0">
            <a:spAutoFit/>
          </a:bodyPr>
          <a:lstStyle/>
          <a:p>
            <a:pPr algn="ctr"/>
            <a:r>
              <a:rPr lang="en-GB" sz="1500" b="0" i="0" dirty="0">
                <a:solidFill>
                  <a:schemeClr val="bg1"/>
                </a:solidFill>
                <a:effectLst/>
                <a:latin typeface="Arial" panose="020B0604020202020204" pitchFamily="34" charset="0"/>
              </a:rPr>
              <a:t>An important part of Article 15 is children’s right to join groups ‘as long as this does not stop other people from enjoying their rights.’  Discuss with a friend what you think this means in practice in school or beyond the school gates. Have you seen examples in the news when groups meet together perhaps in a way that threatens other people or makes them feel annoyed? What are your thoughts about this?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922501" y="2220144"/>
            <a:ext cx="6266066"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UNICEF’s Youth Advisory Board (YAB) is a group of young people who come together to help UNICEF UK understand what children and young people are interested in and what they care about in the world. You can </a:t>
            </a:r>
            <a:r>
              <a:rPr lang="en-GB" sz="1800" b="0" i="0" dirty="0">
                <a:solidFill>
                  <a:schemeClr val="bg1"/>
                </a:solidFill>
                <a:effectLst/>
                <a:latin typeface="Arial" panose="020B0604020202020204" pitchFamily="34" charset="0"/>
                <a:hlinkClick r:id="rId3"/>
              </a:rPr>
              <a:t>find out more here</a:t>
            </a:r>
            <a:r>
              <a:rPr lang="en-GB" sz="1800" b="0" i="0" dirty="0">
                <a:solidFill>
                  <a:schemeClr val="bg1"/>
                </a:solidFill>
                <a:effectLst/>
                <a:latin typeface="Arial" panose="020B0604020202020204" pitchFamily="34" charset="0"/>
              </a:rPr>
              <a:t>. Imagine you were applying to be part of the YAB. What would you say about yourself and the issues you are interested in? </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126858" y="4494443"/>
            <a:ext cx="3723961" cy="2062103"/>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rPr>
              <a:t>Find out from any adults you know, parents/carers, other club organisers or teachers about the clubs they were part of as children and young people and if it had a lasting positive impact? Plan your interview with a friend and bring back the answers to your class to discuss.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2" y="2137472"/>
            <a:ext cx="5676115"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62981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6204857" y="2137472"/>
            <a:ext cx="572815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114383" y="4434357"/>
            <a:ext cx="4818630"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9DABE4C-A04F-5B8C-9171-D4E4C4FE47EB}"/>
              </a:ext>
            </a:extLst>
          </p:cNvPr>
          <p:cNvSpPr txBox="1"/>
          <p:nvPr/>
        </p:nvSpPr>
        <p:spPr>
          <a:xfrm>
            <a:off x="725116" y="2257646"/>
            <a:ext cx="5162342" cy="1200329"/>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Are young people in your school able to influence the groups and clubs available? What would you do if you had an idea for a new group or club? </a:t>
            </a:r>
            <a:endParaRPr lang="en-GB" sz="1400" b="1"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1773CE7-D42F-65B6-D206-69D99BDDECCC}"/>
              </a:ext>
            </a:extLst>
          </p:cNvPr>
          <p:cNvSpPr txBox="1"/>
          <p:nvPr/>
        </p:nvSpPr>
        <p:spPr>
          <a:xfrm>
            <a:off x="7112697" y="4492975"/>
            <a:ext cx="4840717" cy="2031325"/>
          </a:xfrm>
          <a:prstGeom prst="rect">
            <a:avLst/>
          </a:prstGeom>
          <a:noFill/>
        </p:spPr>
        <p:txBody>
          <a:bodyPr wrap="square" lIns="91440" tIns="45720" rIns="91440" bIns="45720" rtlCol="0" anchor="t">
            <a:spAutoFit/>
          </a:bodyPr>
          <a:lstStyle/>
          <a:p>
            <a:pPr algn="ctr"/>
            <a:r>
              <a:rPr lang="en-GB" sz="1800" b="0" i="0" dirty="0">
                <a:solidFill>
                  <a:schemeClr val="bg1"/>
                </a:solidFill>
                <a:effectLst/>
                <a:latin typeface="Arial"/>
                <a:cs typeface="Arial"/>
              </a:rPr>
              <a:t>Some clubs or groups may only be open and accessible to certain groups of people. Consider the groups or clubs in your school and community, thinking about Article 2, non-discrimination, are there things that can be done to ensure that anyone who wants to </a:t>
            </a:r>
            <a:r>
              <a:rPr lang="en-GB" dirty="0">
                <a:solidFill>
                  <a:schemeClr val="bg1"/>
                </a:solidFill>
                <a:latin typeface="Arial"/>
                <a:cs typeface="Arial"/>
              </a:rPr>
              <a:t>join can do so</a:t>
            </a:r>
            <a:r>
              <a:rPr lang="en-GB" sz="1800" b="0" i="0" dirty="0">
                <a:solidFill>
                  <a:schemeClr val="bg1"/>
                </a:solidFill>
                <a:effectLst/>
                <a:latin typeface="Arial"/>
                <a:cs typeface="Arial"/>
              </a:rPr>
              <a:t>? </a:t>
            </a:r>
            <a:endParaRPr lang="en-GB" sz="1400" dirty="0">
              <a:solidFill>
                <a:schemeClr val="bg1"/>
              </a:solidFill>
              <a:effectLst/>
              <a:latin typeface="Arial"/>
              <a:ea typeface="Calibri" panose="020F0502020204030204" pitchFamily="34" charset="0"/>
              <a:cs typeface="Arial"/>
            </a:endParaRPr>
          </a:p>
        </p:txBody>
      </p:sp>
      <p:sp>
        <p:nvSpPr>
          <p:cNvPr id="11" name="TextBox 10">
            <a:extLst>
              <a:ext uri="{FF2B5EF4-FFF2-40B4-BE49-F238E27FC236}">
                <a16:creationId xmlns:a16="http://schemas.microsoft.com/office/drawing/2014/main" id="{D5AFE186-0D68-2DD9-BC8D-1CC5C10F8D39}"/>
              </a:ext>
            </a:extLst>
          </p:cNvPr>
          <p:cNvSpPr txBox="1"/>
          <p:nvPr/>
        </p:nvSpPr>
        <p:spPr>
          <a:xfrm>
            <a:off x="6427973" y="2341476"/>
            <a:ext cx="5281924" cy="1200329"/>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What things in your school or community makes it difficult for children and young people to meet together in groups? Who could you speak to about this? </a:t>
            </a:r>
            <a:endParaRPr lang="en-GB" sz="160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81AADD9C-B977-AACA-5A60-AE40D9BF0893}"/>
              </a:ext>
            </a:extLst>
          </p:cNvPr>
          <p:cNvSpPr txBox="1"/>
          <p:nvPr/>
        </p:nvSpPr>
        <p:spPr>
          <a:xfrm>
            <a:off x="725115" y="4632942"/>
            <a:ext cx="6058687"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What impact did Covid have on people’s ability to meet up with their friends and take part in groups and activities? Talk with someone about how they looked after their wellbeing and got through those difficult times when people couldn’t meet up. </a:t>
            </a:r>
            <a:r>
              <a:rPr lang="en-GB" sz="1800" b="0" i="0">
                <a:solidFill>
                  <a:srgbClr val="000000"/>
                </a:solidFill>
                <a:effectLst/>
                <a:latin typeface="Arial" panose="020B0604020202020204" pitchFamily="34" charset="0"/>
              </a:rPr>
              <a:t>Could you create a Top Tips leaflet in case something similar happened again? </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870290"/>
          </a:xfrm>
        </p:spPr>
        <p:txBody>
          <a:bodyPr/>
          <a:lstStyle/>
          <a:p>
            <a:r>
              <a:rPr lang="en-GB" sz="1800" dirty="0">
                <a:latin typeface="Arial" panose="020B0604020202020204" pitchFamily="34" charset="0"/>
                <a:cs typeface="Arial" panose="020B0604020202020204" pitchFamily="34" charset="0"/>
              </a:rPr>
              <a:t>Takes some time alone... to think about time with others!: </a:t>
            </a:r>
          </a:p>
          <a:p>
            <a:endParaRPr lang="en-GB" sz="1800" dirty="0">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270745"/>
            <a:ext cx="5433498" cy="3768452"/>
          </a:xfrm>
        </p:spPr>
        <p:txBody>
          <a:bodyPr>
            <a:noAutofit/>
          </a:bodyPr>
          <a:lstStyle/>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Why is it good to meet up?</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What’s important about belonging?</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can you help to make others feel that they are welcome and really belong to groups you are part of?</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How can you show appreciation for what others bring to groups you are in?</a:t>
            </a:r>
          </a:p>
          <a:p>
            <a:pPr algn="l" rtl="0" fontAlgn="base">
              <a:buFont typeface="Arial" panose="020B0604020202020204" pitchFamily="34" charset="0"/>
              <a:buChar char="•"/>
            </a:pPr>
            <a:r>
              <a:rPr lang="en-GB" sz="1800" b="0" i="0" dirty="0">
                <a:solidFill>
                  <a:srgbClr val="000000"/>
                </a:solidFill>
                <a:effectLst/>
                <a:latin typeface="Arial" panose="020B0604020202020204" pitchFamily="34" charset="0"/>
              </a:rPr>
              <a:t>Who are the duty bearers who help to make your groups happen? How could you thank them?</a:t>
            </a: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68214" y="1583987"/>
            <a:ext cx="5305425" cy="4490853"/>
          </a:xfrm>
        </p:spPr>
        <p:txBody>
          <a:bodyPr>
            <a:normAutofit/>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Guess the article</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Introducing Article 15</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Article 15</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528742" y="372635"/>
            <a:ext cx="3100284" cy="1031803"/>
          </a:xfrm>
        </p:spPr>
        <p:txBody>
          <a:bodyPr/>
          <a:lstStyle/>
          <a:p>
            <a:r>
              <a:rPr lang="en-US" sz="3200" dirty="0">
                <a:latin typeface="Arial Black" panose="020B0A04020102020204" pitchFamily="34" charset="0"/>
              </a:rPr>
              <a:t>GUESS THE ARTICLE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528741" y="5154969"/>
            <a:ext cx="10901362" cy="1111321"/>
          </a:xfrm>
        </p:spPr>
        <p:txBody>
          <a:bodyPr/>
          <a:lstStyle/>
          <a:p>
            <a:pPr marL="0" indent="0">
              <a:buNone/>
            </a:pPr>
            <a:r>
              <a:rPr lang="en-GB" dirty="0">
                <a:solidFill>
                  <a:schemeClr val="bg1"/>
                </a:solidFill>
                <a:latin typeface="Arial"/>
                <a:cs typeface="Arial"/>
              </a:rPr>
              <a:t>These pictures provide a clue to this week’s articles. </a:t>
            </a:r>
            <a:endParaRPr lang="en-GB" dirty="0">
              <a:solidFill>
                <a:schemeClr val="bg1"/>
              </a:solidFill>
              <a:latin typeface="Arial" panose="020B0604020202020204" pitchFamily="34" charset="0"/>
              <a:cs typeface="Arial" panose="020B0604020202020204" pitchFamily="34" charset="0"/>
            </a:endParaRPr>
          </a:p>
          <a:p>
            <a:pPr marL="0" indent="0">
              <a:buNone/>
            </a:pPr>
            <a:r>
              <a:rPr lang="en-GB" dirty="0">
                <a:solidFill>
                  <a:schemeClr val="bg1"/>
                </a:solidFill>
                <a:latin typeface="Arial"/>
                <a:cs typeface="Arial"/>
              </a:rPr>
              <a:t>How do these pictures help you? Can you guess how they are linked together?</a:t>
            </a:r>
          </a:p>
          <a:p>
            <a:pPr marL="0" indent="0">
              <a:buNone/>
            </a:pPr>
            <a:r>
              <a:rPr lang="en-GB" dirty="0">
                <a:solidFill>
                  <a:schemeClr val="bg1"/>
                </a:solidFill>
                <a:latin typeface="Arial"/>
                <a:cs typeface="Arial"/>
              </a:rPr>
              <a:t>Write down your thoughts or discuss with someone in your class. </a:t>
            </a: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FD12162B-7A21-6315-FDF6-4BAA7F9A793B}"/>
              </a:ext>
            </a:extLst>
          </p:cNvPr>
          <p:cNvSpPr txBox="1"/>
          <p:nvPr/>
        </p:nvSpPr>
        <p:spPr>
          <a:xfrm>
            <a:off x="528740" y="4269103"/>
            <a:ext cx="2204185"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Mostafa</a:t>
            </a:r>
            <a:endParaRPr lang="en-US" sz="900" b="0" i="0"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1311BA60-62DF-BD47-B1C4-A225FBF4AA9F}"/>
              </a:ext>
            </a:extLst>
          </p:cNvPr>
          <p:cNvSpPr txBox="1"/>
          <p:nvPr/>
        </p:nvSpPr>
        <p:spPr>
          <a:xfrm>
            <a:off x="4105483" y="4270920"/>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dirty="0">
                <a:solidFill>
                  <a:schemeClr val="bg1"/>
                </a:solidFill>
                <a:effectLst/>
                <a:latin typeface="Arial" panose="020B0604020202020204" pitchFamily="34" charset="0"/>
                <a:cs typeface="Arial" panose="020B0604020202020204" pitchFamily="34" charset="0"/>
              </a:rPr>
              <a:t>Erkiliç</a:t>
            </a:r>
            <a:endParaRPr lang="en-GB" sz="9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7C09EC2-4171-DA0D-F1BC-6D707F9B2AB4}"/>
              </a:ext>
            </a:extLst>
          </p:cNvPr>
          <p:cNvSpPr txBox="1"/>
          <p:nvPr/>
        </p:nvSpPr>
        <p:spPr>
          <a:xfrm>
            <a:off x="7681705" y="4269103"/>
            <a:ext cx="1600202" cy="230832"/>
          </a:xfrm>
          <a:prstGeom prst="rect">
            <a:avLst/>
          </a:prstGeom>
          <a:noFill/>
        </p:spPr>
        <p:txBody>
          <a:bodyPr wrap="square" rtlCol="0">
            <a:spAutoFit/>
          </a:bodyPr>
          <a:lstStyle/>
          <a:p>
            <a:r>
              <a:rPr lang="en-GB" sz="900" dirty="0">
                <a:solidFill>
                  <a:schemeClr val="bg1"/>
                </a:solidFill>
                <a:latin typeface="Arial" panose="020B0604020202020204" pitchFamily="34" charset="0"/>
                <a:cs typeface="Arial" panose="020B0604020202020204" pitchFamily="34" charset="0"/>
              </a:rPr>
              <a:t>@UNICEF/</a:t>
            </a:r>
            <a:r>
              <a:rPr lang="en-GB" sz="900" b="0" i="0" dirty="0">
                <a:solidFill>
                  <a:schemeClr val="bg1"/>
                </a:solidFill>
                <a:effectLst/>
                <a:latin typeface="Arial" panose="020B0604020202020204" pitchFamily="34" charset="0"/>
                <a:cs typeface="Arial" panose="020B0604020202020204" pitchFamily="34" charset="0"/>
              </a:rPr>
              <a:t>Naftalin</a:t>
            </a:r>
            <a:endParaRPr lang="en-GB" sz="900" dirty="0">
              <a:solidFill>
                <a:schemeClr val="bg1"/>
              </a:solidFill>
              <a:latin typeface="Arial" panose="020B0604020202020204" pitchFamily="34" charset="0"/>
              <a:cs typeface="Arial" panose="020B0604020202020204" pitchFamily="34" charset="0"/>
            </a:endParaRPr>
          </a:p>
        </p:txBody>
      </p:sp>
      <p:pic>
        <p:nvPicPr>
          <p:cNvPr id="5" name="Picture 4" descr="A group of kids playing a game&#10;&#10;Description automatically generated with low confidence">
            <a:extLst>
              <a:ext uri="{FF2B5EF4-FFF2-40B4-BE49-F238E27FC236}">
                <a16:creationId xmlns:a16="http://schemas.microsoft.com/office/drawing/2014/main" id="{EAA9AEAE-2BBB-1115-FA4D-DFE3688230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740" y="1988736"/>
            <a:ext cx="3366329" cy="2244219"/>
          </a:xfrm>
          <a:prstGeom prst="rect">
            <a:avLst/>
          </a:prstGeom>
        </p:spPr>
      </p:pic>
      <p:pic>
        <p:nvPicPr>
          <p:cNvPr id="9" name="Picture 8" descr="A group of boys sitting on the floor&#10;&#10;Description automatically generated">
            <a:extLst>
              <a:ext uri="{FF2B5EF4-FFF2-40B4-BE49-F238E27FC236}">
                <a16:creationId xmlns:a16="http://schemas.microsoft.com/office/drawing/2014/main" id="{BAD81344-C197-B630-E0AB-176228B4B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0037" y="1999870"/>
            <a:ext cx="3366329" cy="2244219"/>
          </a:xfrm>
          <a:prstGeom prst="rect">
            <a:avLst/>
          </a:prstGeom>
        </p:spPr>
      </p:pic>
      <p:pic>
        <p:nvPicPr>
          <p:cNvPr id="13" name="Picture 12" descr="A group of children playing in a circle&#10;&#10;Description automatically generated with medium confidence">
            <a:extLst>
              <a:ext uri="{FF2B5EF4-FFF2-40B4-BE49-F238E27FC236}">
                <a16:creationId xmlns:a16="http://schemas.microsoft.com/office/drawing/2014/main" id="{69A4FFBF-061A-21BC-CE10-B79CEFB7A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718" y="1988735"/>
            <a:ext cx="3366328" cy="2244219"/>
          </a:xfrm>
          <a:prstGeom prst="rect">
            <a:avLst/>
          </a:prstGeom>
        </p:spPr>
      </p:pic>
    </p:spTree>
    <p:extLst>
      <p:ext uri="{BB962C8B-B14F-4D97-AF65-F5344CB8AC3E}">
        <p14:creationId xmlns:p14="http://schemas.microsoft.com/office/powerpoint/2010/main" val="18255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1" y="621935"/>
            <a:ext cx="3747984" cy="533205"/>
          </a:xfrm>
        </p:spPr>
        <p:txBody>
          <a:bodyPr/>
          <a:lstStyle/>
          <a:p>
            <a:r>
              <a:rPr lang="en-US" sz="2800" dirty="0">
                <a:latin typeface="Arial Black" panose="020B0A04020102020204" pitchFamily="34" charset="0"/>
              </a:rPr>
              <a:t>ARTICLE 15</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2" y="634521"/>
            <a:ext cx="5305425" cy="520619"/>
          </a:xfrm>
        </p:spPr>
        <p:txBody>
          <a:bodyPr/>
          <a:lstStyle/>
          <a:p>
            <a:r>
              <a:rPr lang="en-GB" sz="2400" b="1" i="0" dirty="0">
                <a:solidFill>
                  <a:srgbClr val="000000"/>
                </a:solidFill>
                <a:effectLst/>
                <a:latin typeface="Arial Black" panose="020B0A04020102020204" pitchFamily="34" charset="0"/>
              </a:rPr>
              <a:t>Article </a:t>
            </a:r>
            <a:r>
              <a:rPr lang="en-GB" sz="2400" dirty="0">
                <a:solidFill>
                  <a:srgbClr val="000000"/>
                </a:solidFill>
                <a:latin typeface="Arial Black" panose="020B0A04020102020204" pitchFamily="34" charset="0"/>
              </a:rPr>
              <a:t>15 - </a:t>
            </a:r>
            <a:r>
              <a:rPr lang="en-GB" sz="2400" b="1" i="0" dirty="0">
                <a:solidFill>
                  <a:srgbClr val="000000"/>
                </a:solidFill>
                <a:effectLst/>
                <a:latin typeface="Arial Black" panose="020B0A04020102020204" pitchFamily="34" charset="0"/>
              </a:rPr>
              <a:t>Freedom of Association</a:t>
            </a:r>
            <a:endParaRPr lang="en-US" sz="2800" dirty="0">
              <a:latin typeface="Arial Black" panose="020B0A04020102020204" pitchFamily="34" charset="0"/>
            </a:endParaRP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2" y="1470512"/>
            <a:ext cx="5305424" cy="1830703"/>
          </a:xfrm>
        </p:spPr>
        <p:txBody>
          <a:bodyPr>
            <a:noAutofit/>
          </a:bodyPr>
          <a:lstStyle/>
          <a:p>
            <a:pPr algn="l" rtl="0" fontAlgn="base"/>
            <a:r>
              <a:rPr lang="en-GB" sz="2000" dirty="0"/>
              <a:t>Every child has the right to meet with other children and to join groups and organisations, as long as this does not stop other people from enjoying their rights. Article 15 is about the right of association which is having the opportunity to gather with others for different purposes.</a:t>
            </a:r>
            <a:endParaRPr lang="en-GB" b="0" i="0" dirty="0">
              <a:solidFill>
                <a:srgbClr val="000000"/>
              </a:solidFill>
              <a:effectLst/>
              <a:latin typeface="Segoe UI" panose="020B0502040204020203" pitchFamily="34" charset="0"/>
            </a:endParaRP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lIns="91440" tIns="45720" rIns="91440" bIns="45720" rtlCol="0" anchor="t">
            <a:spAutoFit/>
          </a:bodyPr>
          <a:lstStyle/>
          <a:p>
            <a:r>
              <a:rPr lang="en-GB" sz="1600" dirty="0">
                <a:latin typeface="Arial"/>
                <a:cs typeface="Arial"/>
              </a:rPr>
              <a:t>Samantha Bradey, Communications and Resources Manager, introduces Article 15.</a:t>
            </a:r>
            <a:endParaRPr lang="en-GB"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173633"/>
            <a:ext cx="3510099"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hlinkClick r:id="rId4"/>
              </a:rPr>
              <a:t>Click </a:t>
            </a:r>
            <a:r>
              <a:rPr lang="en-GB" sz="1600" dirty="0">
                <a:solidFill>
                  <a:srgbClr val="00AEEF"/>
                </a:solidFill>
                <a:latin typeface="Arial" panose="020B0604020202020204" pitchFamily="34" charset="0"/>
                <a:cs typeface="Arial" panose="020B0604020202020204" pitchFamily="34" charset="0"/>
                <a:hlinkClick r:id="rId4"/>
              </a:rPr>
              <a:t>here</a:t>
            </a:r>
            <a:r>
              <a:rPr lang="en-GB" sz="1600" dirty="0">
                <a:solidFill>
                  <a:schemeClr val="bg1"/>
                </a:solidFill>
                <a:latin typeface="Arial" panose="020B0604020202020204" pitchFamily="34" charset="0"/>
                <a:cs typeface="Arial" panose="020B0604020202020204" pitchFamily="34" charset="0"/>
                <a:hlinkClick r:id="rId4"/>
              </a:rPr>
              <a:t> to watch on YouTube</a:t>
            </a:r>
            <a:endParaRPr lang="en-GB" sz="1600" dirty="0">
              <a:solidFill>
                <a:schemeClr val="bg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0450606A-A87F-5ED6-8458-F4FC14DFB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402" y="3616587"/>
            <a:ext cx="2171700" cy="2895600"/>
          </a:xfrm>
          <a:prstGeom prst="rect">
            <a:avLst/>
          </a:prstGeom>
        </p:spPr>
      </p:pic>
      <p:pic>
        <p:nvPicPr>
          <p:cNvPr id="7" name="Online Media 6" title="Samantha Bradey, Communications Manager, introduces Article 15">
            <a:hlinkClick r:id="" action="ppaction://media"/>
            <a:extLst>
              <a:ext uri="{FF2B5EF4-FFF2-40B4-BE49-F238E27FC236}">
                <a16:creationId xmlns:a16="http://schemas.microsoft.com/office/drawing/2014/main" id="{20BCBE7D-8D0F-484D-9A83-FC1D63D8ED3F}"/>
              </a:ext>
            </a:extLst>
          </p:cNvPr>
          <p:cNvPicPr>
            <a:picLocks noRot="1" noChangeAspect="1"/>
          </p:cNvPicPr>
          <p:nvPr>
            <a:videoFile r:link="rId1"/>
          </p:nvPr>
        </p:nvPicPr>
        <p:blipFill>
          <a:blip r:embed="rId7"/>
          <a:stretch>
            <a:fillRect/>
          </a:stretch>
        </p:blipFill>
        <p:spPr>
          <a:xfrm>
            <a:off x="748676" y="2641217"/>
            <a:ext cx="4313722" cy="2437253"/>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76934"/>
            <a:ext cx="4389173" cy="921003"/>
          </a:xfrm>
        </p:spPr>
        <p:txBody>
          <a:bodyPr/>
          <a:lstStyle/>
          <a:p>
            <a:r>
              <a:rPr lang="en-US" sz="2800" dirty="0">
                <a:latin typeface="Arial Black" panose="020B0A04020102020204" pitchFamily="34" charset="0"/>
              </a:rPr>
              <a:t>EXPLORING ARTICLE 15</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3681012"/>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a:xfrm>
            <a:off x="6535899" y="2141136"/>
            <a:ext cx="5351301" cy="1357312"/>
          </a:xfrm>
        </p:spPr>
        <p:txBody>
          <a:bodyPr>
            <a:normAutofit lnSpcReduction="10000"/>
          </a:bodyPr>
          <a:lstStyle/>
          <a:p>
            <a:r>
              <a:rPr lang="en-GB" sz="2400" b="1" dirty="0">
                <a:solidFill>
                  <a:srgbClr val="00AEEF"/>
                </a:solidFill>
                <a:effectLst/>
                <a:latin typeface="Arial" panose="020B0604020202020204" pitchFamily="34" charset="0"/>
              </a:rPr>
              <a:t>Why is important that young people should have the opportunity to meet, spend time together and share ideas?</a:t>
            </a:r>
            <a:r>
              <a:rPr lang="en-GB" sz="2400" b="0" dirty="0">
                <a:solidFill>
                  <a:srgbClr val="000000"/>
                </a:solidFill>
                <a:effectLst/>
                <a:latin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1" y="376665"/>
            <a:ext cx="4338534" cy="921003"/>
          </a:xfrm>
        </p:spPr>
        <p:txBody>
          <a:bodyPr/>
          <a:lstStyle/>
          <a:p>
            <a:r>
              <a:rPr lang="en-US" sz="2800" dirty="0">
                <a:latin typeface="Arial Black" panose="020B0A04020102020204" pitchFamily="34" charset="0"/>
              </a:rPr>
              <a:t>EXPLORING ARTICLE 15</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221849"/>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63691"/>
            <a:ext cx="10781620" cy="448808"/>
          </a:xfrm>
        </p:spPr>
        <p:txBody>
          <a:bodyPr>
            <a:normAutofit/>
          </a:bodyPr>
          <a:lstStyle/>
          <a:p>
            <a:r>
              <a:rPr lang="en-US" sz="20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146063"/>
            <a:ext cx="11471580" cy="3967061"/>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Joining groups or organisations can help us learn more about different issues.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Meeting others helps us develop new skills: how to resolve issues, find ways to compromise, share, encourage, show support and empathy.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It helps us to learn from and mix with a range of other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We can learn a lot from other children and young people that helps to form our views and opinions about different things.</a:t>
            </a:r>
          </a:p>
          <a:p>
            <a:pPr marL="342900" lvl="0" indent="-342900">
              <a:lnSpc>
                <a:spcPct val="107000"/>
              </a:lnSpc>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By being with other people, we learn more about ourselves.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People can be stronger together.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Joining together as a group, we can bring about change.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Young people have a right to participate and to be listened to and be heard.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r>
              <a:rPr lang="en-GB" sz="2000" b="0" i="0" dirty="0">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8"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4770591"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5299332" y="4434357"/>
            <a:ext cx="663368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347032" y="2336058"/>
            <a:ext cx="4303779" cy="1754326"/>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rPr>
              <a:t>Create an opportunity for children to share and discuss the clubs and activities that they take part in after school or outside of school. Link this to Article 29, which is about developing your talents and abilities.</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629350" y="2433273"/>
            <a:ext cx="6334869" cy="1200329"/>
          </a:xfrm>
          <a:prstGeom prst="rect">
            <a:avLst/>
          </a:prstGeom>
          <a:noFill/>
        </p:spPr>
        <p:txBody>
          <a:bodyPr wrap="square" rtlCol="0">
            <a:spAutoFit/>
          </a:bodyPr>
          <a:lstStyle/>
          <a:p>
            <a:pPr algn="ctr"/>
            <a:r>
              <a:rPr lang="en-GB" i="0" dirty="0">
                <a:effectLst/>
                <a:latin typeface="Arial" panose="020B0604020202020204" pitchFamily="34" charset="0"/>
              </a:rPr>
              <a:t>Facilitate a discussion with children about friendship and belonging.</a:t>
            </a:r>
          </a:p>
          <a:p>
            <a:pPr algn="ctr"/>
            <a:endParaRPr lang="en-GB" dirty="0">
              <a:latin typeface="Arial" panose="020B0604020202020204" pitchFamily="34" charset="0"/>
            </a:endParaRPr>
          </a:p>
          <a:p>
            <a:pPr algn="ctr"/>
            <a:r>
              <a:rPr lang="en-GB" i="0" dirty="0">
                <a:effectLst/>
                <a:latin typeface="Arial" panose="020B0604020202020204" pitchFamily="34" charset="0"/>
              </a:rPr>
              <a:t> Why is ‘belonging’ important to us? </a:t>
            </a:r>
            <a:endParaRPr lang="en-GB" sz="11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629350" y="4632943"/>
            <a:ext cx="4569374" cy="2031325"/>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rPr>
              <a:t>Imagine you are meeting others in a new club. What would you tell them about yourself? What would you like to know about them? Design a ‘personal profile’. What sort of things do you like to find out when you meet somebody new? </a:t>
            </a:r>
          </a:p>
          <a:p>
            <a:pPr algn="ctr"/>
            <a:r>
              <a:rPr lang="en-GB" sz="1800" b="0" i="1" dirty="0">
                <a:solidFill>
                  <a:srgbClr val="000000"/>
                </a:solidFill>
                <a:effectLst/>
                <a:latin typeface="Arial" panose="020B0604020202020204" pitchFamily="34" charset="0"/>
              </a:rPr>
              <a:t>  </a:t>
            </a:r>
            <a:r>
              <a:rPr lang="en-GB" sz="1800" b="0" i="0" dirty="0">
                <a:solidFill>
                  <a:srgbClr val="000000"/>
                </a:solidFill>
                <a:effectLst/>
                <a:latin typeface="Arial" panose="020B0604020202020204" pitchFamily="34" charset="0"/>
              </a:rPr>
              <a:t>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5399940" y="4625169"/>
            <a:ext cx="6384519" cy="1754326"/>
          </a:xfrm>
          <a:prstGeom prst="rect">
            <a:avLst/>
          </a:prstGeom>
          <a:noFill/>
        </p:spPr>
        <p:txBody>
          <a:bodyPr wrap="square" rtlCol="0">
            <a:spAutoFit/>
          </a:bodyPr>
          <a:lstStyle/>
          <a:p>
            <a:pPr algn="ctr"/>
            <a:r>
              <a:rPr lang="en-GB" sz="1800" b="0" dirty="0">
                <a:solidFill>
                  <a:schemeClr val="bg1"/>
                </a:solidFill>
                <a:effectLst/>
                <a:latin typeface="Arial" panose="020B0604020202020204" pitchFamily="34" charset="0"/>
                <a:cs typeface="Arial" panose="020B0604020202020204" pitchFamily="34" charset="0"/>
              </a:rPr>
              <a:t>Think about a group or club you are part of in or out of school. Create a poster, leaflet</a:t>
            </a:r>
            <a:r>
              <a:rPr lang="en-GB" dirty="0">
                <a:solidFill>
                  <a:schemeClr val="bg1"/>
                </a:solidFill>
                <a:latin typeface="Arial" panose="020B0604020202020204" pitchFamily="34" charset="0"/>
                <a:cs typeface="Arial" panose="020B0604020202020204" pitchFamily="34" charset="0"/>
              </a:rPr>
              <a:t> or </a:t>
            </a:r>
            <a:r>
              <a:rPr lang="en-GB" sz="1800" b="0" dirty="0">
                <a:solidFill>
                  <a:schemeClr val="bg1"/>
                </a:solidFill>
                <a:effectLst/>
                <a:latin typeface="Arial" panose="020B0604020202020204" pitchFamily="34" charset="0"/>
                <a:cs typeface="Arial" panose="020B0604020202020204" pitchFamily="34" charset="0"/>
              </a:rPr>
              <a:t>video to encourage other people to join it. Make sure to list all of the reasons why it is a good idea to join this group and why you love it so much. Can you link your club to any rights?</a:t>
            </a:r>
            <a:br>
              <a:rPr lang="en-GB" sz="1800" b="0" i="0" dirty="0">
                <a:solidFill>
                  <a:schemeClr val="bg1"/>
                </a:solidFill>
                <a:effectLst/>
                <a:latin typeface="Arial" panose="020B0604020202020204" pitchFamily="34" charset="0"/>
                <a:cs typeface="Arial" panose="020B0604020202020204" pitchFamily="34" charset="0"/>
              </a:rPr>
            </a:br>
            <a:r>
              <a:rPr lang="en-GB" sz="1800" b="0" i="0" dirty="0">
                <a:solidFill>
                  <a:schemeClr val="bg1"/>
                </a:solidFill>
                <a:effectLst/>
                <a:latin typeface="Arial" panose="020B0604020202020204" pitchFamily="34" charset="0"/>
                <a:cs typeface="Arial" panose="020B0604020202020204" pitchFamily="34" charset="0"/>
              </a:rPr>
              <a:t> </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2339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5728155"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65219"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6204857" y="2137472"/>
            <a:ext cx="5728156"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893961" y="4434357"/>
            <a:ext cx="5039052"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1055" y="4434357"/>
            <a:ext cx="6099762"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Think about what adults can do to help you enjoy your right to meet with others and join groups? This might be a teacher or parents, but you could think about all duty bearers in the wider community. What can you do to claim your rights, relating to Article 15? Perhaps create two separate columns to capture your ideas for what adults as duty bearers can do and you as the rights holders can do. </a:t>
            </a:r>
            <a:endParaRPr lang="en-GB" sz="1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130861" y="4572856"/>
            <a:ext cx="4532398" cy="1754326"/>
          </a:xfrm>
          <a:prstGeom prst="rect">
            <a:avLst/>
          </a:prstGeom>
          <a:noFill/>
        </p:spPr>
        <p:txBody>
          <a:bodyPr wrap="square" rtlCol="0">
            <a:spAutoFit/>
          </a:bodyPr>
          <a:lstStyle/>
          <a:p>
            <a:pPr algn="ctr"/>
            <a:r>
              <a:rPr lang="en-GB" sz="1800" i="0" dirty="0">
                <a:effectLst/>
                <a:latin typeface="Arial" panose="020B0604020202020204" pitchFamily="34" charset="0"/>
              </a:rPr>
              <a:t>It is a common misunderstanding that Article 15 means ‘children have the right to have friends.’  Do some research about what ‘freedom of association’ actually means. Can you try to explain Article 15 to others in your school?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6368468" y="2250611"/>
            <a:ext cx="5452973" cy="1938992"/>
          </a:xfrm>
          <a:prstGeom prst="rect">
            <a:avLst/>
          </a:prstGeom>
          <a:noFill/>
        </p:spPr>
        <p:txBody>
          <a:bodyPr wrap="square" rtlCol="0">
            <a:spAutoFit/>
          </a:bodyPr>
          <a:lstStyle/>
          <a:p>
            <a:pPr algn="ctr"/>
            <a:r>
              <a:rPr lang="en-GB" sz="2000" b="0" i="0" dirty="0">
                <a:solidFill>
                  <a:srgbClr val="000000"/>
                </a:solidFill>
                <a:effectLst/>
                <a:latin typeface="Arial" panose="020B0604020202020204" pitchFamily="34" charset="0"/>
              </a:rPr>
              <a:t>If you belong to a few different clubs and/or groups – what's the difference between them? Are some just for fun? Do others help you to learn a new skill? Do others help you to make a difference or change something in your school or local community?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823005" y="2312166"/>
            <a:ext cx="5087587" cy="1815882"/>
          </a:xfrm>
          <a:prstGeom prst="rect">
            <a:avLst/>
          </a:prstGeom>
          <a:noFill/>
        </p:spPr>
        <p:txBody>
          <a:bodyPr wrap="square" rtlCol="0">
            <a:spAutoFit/>
          </a:bodyPr>
          <a:lstStyle/>
          <a:p>
            <a:pPr algn="ctr" rtl="0" fontAlgn="base"/>
            <a:r>
              <a:rPr lang="en-GB" sz="1600" b="0" i="0" dirty="0">
                <a:solidFill>
                  <a:schemeClr val="bg1"/>
                </a:solidFill>
                <a:effectLst/>
                <a:latin typeface="Arial" panose="020B0604020202020204" pitchFamily="34" charset="0"/>
                <a:cs typeface="Arial" panose="020B0604020202020204" pitchFamily="34" charset="0"/>
              </a:rPr>
              <a:t>Work together to make a short video that could go on your school’s website to show any new pupils and families the range and purpose of the pupil groups in your school. Link it to Articles 15 and 12. Make it clear what the groups do, how to join and what positive changes they have made and could make. </a:t>
            </a:r>
          </a:p>
          <a:p>
            <a:pPr algn="ctr" rtl="0" fontAlgn="base"/>
            <a:r>
              <a:rPr lang="en-GB" sz="1600" b="0" i="0" dirty="0">
                <a:solidFill>
                  <a:schemeClr val="bg1"/>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1245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0" y="2137472"/>
            <a:ext cx="7328157"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3728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856896" y="2137472"/>
            <a:ext cx="407611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6901608" y="4434357"/>
            <a:ext cx="5031406"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49884" y="4749390"/>
            <a:ext cx="5672696" cy="923330"/>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Are children in your school able to influence the groups and clubs available? What would you do if you had an idea for a new club?   </a:t>
            </a:r>
            <a:endParaRPr lang="en-GB" sz="16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827683" y="2260060"/>
            <a:ext cx="4076117" cy="1938992"/>
          </a:xfrm>
          <a:prstGeom prst="rect">
            <a:avLst/>
          </a:prstGeom>
          <a:noFill/>
        </p:spPr>
        <p:txBody>
          <a:bodyPr wrap="square" lIns="91440" tIns="45720" rIns="91440" bIns="45720" rtlCol="0" anchor="t">
            <a:spAutoFit/>
          </a:bodyPr>
          <a:lstStyle/>
          <a:p>
            <a:pPr algn="ctr"/>
            <a:r>
              <a:rPr lang="en-GB" sz="2000" b="0" i="0" dirty="0">
                <a:solidFill>
                  <a:srgbClr val="000000"/>
                </a:solidFill>
                <a:effectLst/>
                <a:latin typeface="Arial"/>
                <a:cs typeface="Arial"/>
              </a:rPr>
              <a:t>Being part of a club or group with others can help to develop your skills, personality and talents (Article 29</a:t>
            </a:r>
            <a:r>
              <a:rPr lang="en-GB" sz="2000" dirty="0">
                <a:solidFill>
                  <a:srgbClr val="000000"/>
                </a:solidFill>
                <a:latin typeface="Arial"/>
                <a:cs typeface="Arial"/>
              </a:rPr>
              <a:t>). Find</a:t>
            </a:r>
            <a:r>
              <a:rPr lang="en-GB" sz="2000" b="0" i="0" dirty="0">
                <a:solidFill>
                  <a:srgbClr val="000000"/>
                </a:solidFill>
                <a:effectLst/>
                <a:latin typeface="Arial"/>
                <a:cs typeface="Arial"/>
              </a:rPr>
              <a:t> out more about students in your class and the club/groups they enjoy and why. </a:t>
            </a:r>
            <a:r>
              <a:rPr lang="en-GB" sz="1800" b="0" i="0" dirty="0">
                <a:solidFill>
                  <a:srgbClr val="000000"/>
                </a:solidFill>
                <a:effectLst/>
                <a:latin typeface="Arial"/>
                <a:cs typeface="Arial"/>
              </a:rPr>
              <a:t> </a:t>
            </a:r>
            <a:endParaRPr lang="en-GB" sz="1050" dirty="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749883" y="2415747"/>
            <a:ext cx="6856657" cy="1477328"/>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rPr>
              <a:t>Find out from any adults you know, parents/carers, other club organisers or teachers about the groups they were part of as children and young people and if it had a lasting positive impact? Plan your interview with a friend and bring back the answers to your class to discuss. </a:t>
            </a:r>
            <a:endParaRPr lang="en-GB" sz="11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82AD55B-49E3-7FF3-C4A0-D66BDD8F0F13}"/>
              </a:ext>
            </a:extLst>
          </p:cNvPr>
          <p:cNvSpPr txBox="1"/>
          <p:nvPr/>
        </p:nvSpPr>
        <p:spPr>
          <a:xfrm>
            <a:off x="7122751" y="4694498"/>
            <a:ext cx="4656284" cy="1631216"/>
          </a:xfrm>
          <a:prstGeom prst="rect">
            <a:avLst/>
          </a:prstGeom>
          <a:noFill/>
        </p:spPr>
        <p:txBody>
          <a:bodyPr wrap="square" rtlCol="0">
            <a:spAutoFit/>
          </a:bodyPr>
          <a:lstStyle/>
          <a:p>
            <a:pPr algn="ctr"/>
            <a:r>
              <a:rPr lang="en-GB" sz="2000" b="0" i="0" dirty="0">
                <a:solidFill>
                  <a:srgbClr val="000000"/>
                </a:solidFill>
                <a:effectLst/>
                <a:latin typeface="Arial" panose="020B0604020202020204" pitchFamily="34" charset="0"/>
              </a:rPr>
              <a:t>What things in your school or community makes it difficult for children and young people to meet together in groups? Who could you speak to about this? </a:t>
            </a:r>
            <a:endParaRPr lang="en-GB" sz="2000" dirty="0"/>
          </a:p>
        </p:txBody>
      </p:sp>
    </p:spTree>
    <p:extLst>
      <p:ext uri="{BB962C8B-B14F-4D97-AF65-F5344CB8AC3E}">
        <p14:creationId xmlns:p14="http://schemas.microsoft.com/office/powerpoint/2010/main" val="1631855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1666</TotalTime>
  <Words>1882</Words>
  <Application>Microsoft Office PowerPoint</Application>
  <PresentationFormat>Widescreen</PresentationFormat>
  <Paragraphs>87</Paragraphs>
  <Slides>13</Slides>
  <Notes>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Arial Black</vt:lpstr>
      <vt:lpstr>Calibri</vt:lpstr>
      <vt:lpstr>Open Sans</vt:lpstr>
      <vt:lpstr>Segoe UI</vt:lpstr>
      <vt:lpstr>Symbol</vt:lpstr>
      <vt:lpstr>Univers LT Pro 45 Light</vt:lpstr>
      <vt:lpstr>Univers LT Pro 55</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154</cp:revision>
  <dcterms:created xsi:type="dcterms:W3CDTF">2022-01-18T14:28:30Z</dcterms:created>
  <dcterms:modified xsi:type="dcterms:W3CDTF">2023-05-18T09:36:26Z</dcterms:modified>
</cp:coreProperties>
</file>