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84" r:id="rId2"/>
    <p:sldId id="285" r:id="rId3"/>
    <p:sldId id="272" r:id="rId4"/>
    <p:sldId id="268" r:id="rId5"/>
    <p:sldId id="276" r:id="rId6"/>
    <p:sldId id="289" r:id="rId7"/>
    <p:sldId id="286" r:id="rId8"/>
    <p:sldId id="292" r:id="rId9"/>
    <p:sldId id="287" r:id="rId10"/>
    <p:sldId id="288" r:id="rId11"/>
    <p:sldId id="290" r:id="rId12"/>
    <p:sldId id="27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284B65-C375-8085-4FF4-57881A2C0CC1}" name="Helen Trivers" initials="HT" userId="8pMgN81jyqnMrUI0dNIJa8beac0O984VTe51k3YQ86A=" providerId="None"/>
  <p188:author id="{09619C74-98F6-4D6A-F9B6-5E5547497F99}" name="Samantha Bradey" initials="SB" userId="S::SamanthaB@unicef.org.uk::41c99f15-9b87-403a-8456-1da8256f332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FF6937"/>
    <a:srgbClr val="003B5E"/>
    <a:srgbClr val="FFFF00"/>
    <a:srgbClr val="DDF3F1"/>
    <a:srgbClr val="00833D"/>
    <a:srgbClr val="7030A0"/>
    <a:srgbClr val="6A1E74"/>
    <a:srgbClr val="FF9933"/>
    <a:srgbClr val="D8D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394BE52-E8AB-4D23-A8C4-7B99CC75B06F}" v="35" dt="2023-06-28T13:39:15.6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Trivers" userId="8pMgN81jyqnMrUI0dNIJa8beac0O984VTe51k3YQ86A=" providerId="None" clId="Web-{2394BE52-E8AB-4D23-A8C4-7B99CC75B06F}"/>
    <pc:docChg chg="modSld">
      <pc:chgData name="Helen Trivers" userId="8pMgN81jyqnMrUI0dNIJa8beac0O984VTe51k3YQ86A=" providerId="None" clId="Web-{2394BE52-E8AB-4D23-A8C4-7B99CC75B06F}" dt="2023-06-28T13:39:15.685" v="16" actId="20577"/>
      <pc:docMkLst>
        <pc:docMk/>
      </pc:docMkLst>
      <pc:sldChg chg="modSp">
        <pc:chgData name="Helen Trivers" userId="8pMgN81jyqnMrUI0dNIJa8beac0O984VTe51k3YQ86A=" providerId="None" clId="Web-{2394BE52-E8AB-4D23-A8C4-7B99CC75B06F}" dt="2023-06-28T13:34:01.440" v="10" actId="20577"/>
        <pc:sldMkLst>
          <pc:docMk/>
          <pc:sldMk cId="2511245771" sldId="286"/>
        </pc:sldMkLst>
        <pc:spChg chg="mod">
          <ac:chgData name="Helen Trivers" userId="8pMgN81jyqnMrUI0dNIJa8beac0O984VTe51k3YQ86A=" providerId="None" clId="Web-{2394BE52-E8AB-4D23-A8C4-7B99CC75B06F}" dt="2023-06-28T13:34:01.440" v="10" actId="20577"/>
          <ac:spMkLst>
            <pc:docMk/>
            <pc:sldMk cId="2511245771" sldId="286"/>
            <ac:spMk id="11" creationId="{5A304D7D-9EF4-7005-6B25-1AD7E6D10336}"/>
          </ac:spMkLst>
        </pc:spChg>
        <pc:spChg chg="mod">
          <ac:chgData name="Helen Trivers" userId="8pMgN81jyqnMrUI0dNIJa8beac0O984VTe51k3YQ86A=" providerId="None" clId="Web-{2394BE52-E8AB-4D23-A8C4-7B99CC75B06F}" dt="2023-06-28T13:32:57.640" v="6" actId="20577"/>
          <ac:spMkLst>
            <pc:docMk/>
            <pc:sldMk cId="2511245771" sldId="286"/>
            <ac:spMk id="13" creationId="{6C40C9B0-16B1-3DF4-EDF7-63788570C65A}"/>
          </ac:spMkLst>
        </pc:spChg>
      </pc:sldChg>
      <pc:sldChg chg="modSp">
        <pc:chgData name="Helen Trivers" userId="8pMgN81jyqnMrUI0dNIJa8beac0O984VTe51k3YQ86A=" providerId="None" clId="Web-{2394BE52-E8AB-4D23-A8C4-7B99CC75B06F}" dt="2023-06-28T13:39:15.685" v="16" actId="20577"/>
        <pc:sldMkLst>
          <pc:docMk/>
          <pc:sldMk cId="3758393798" sldId="288"/>
        </pc:sldMkLst>
        <pc:spChg chg="mod">
          <ac:chgData name="Helen Trivers" userId="8pMgN81jyqnMrUI0dNIJa8beac0O984VTe51k3YQ86A=" providerId="None" clId="Web-{2394BE52-E8AB-4D23-A8C4-7B99CC75B06F}" dt="2023-06-28T13:39:15.685" v="16" actId="20577"/>
          <ac:spMkLst>
            <pc:docMk/>
            <pc:sldMk cId="3758393798" sldId="288"/>
            <ac:spMk id="9" creationId="{B87E788E-E9B9-43C1-4D13-2D3E1B28D93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0A84E4-A479-C44D-B923-21635A6660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4CC891-2903-1742-A4D0-816C56D9BB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1075A7-0CD8-3C45-A5C6-38333FC04F38}" type="datetimeFigureOut">
              <a:rPr lang="en-US" smtClean="0"/>
              <a:t>6/29/2023</a:t>
            </a:fld>
            <a:endParaRPr lang="en-US"/>
          </a:p>
        </p:txBody>
      </p:sp>
      <p:sp>
        <p:nvSpPr>
          <p:cNvPr id="4" name="Footer Placeholder 3">
            <a:extLst>
              <a:ext uri="{FF2B5EF4-FFF2-40B4-BE49-F238E27FC236}">
                <a16:creationId xmlns:a16="http://schemas.microsoft.com/office/drawing/2014/main" id="{5B34AA94-94B7-F446-A906-4D69558D7F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FA549C-6104-4848-99C9-7A288F7707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F43A9-B9E3-E74D-8B69-1D978EA9F876}" type="slidenum">
              <a:rPr lang="en-US" smtClean="0"/>
              <a:t>‹#›</a:t>
            </a:fld>
            <a:endParaRPr lang="en-US"/>
          </a:p>
        </p:txBody>
      </p:sp>
    </p:spTree>
    <p:extLst>
      <p:ext uri="{BB962C8B-B14F-4D97-AF65-F5344CB8AC3E}">
        <p14:creationId xmlns:p14="http://schemas.microsoft.com/office/powerpoint/2010/main" val="64608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53176-EF19-D841-BC46-8E06030978CC}" type="datetimeFigureOut">
              <a:rPr lang="en-US" smtClean="0"/>
              <a:t>6/29/2023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1C135-8ECD-234C-BECE-154CA43012B9}" type="slidenum">
              <a:rPr lang="en-US" smtClean="0"/>
              <a:t>‹#›</a:t>
            </a:fld>
            <a:endParaRPr lang="en-US"/>
          </a:p>
        </p:txBody>
      </p:sp>
    </p:spTree>
    <p:extLst>
      <p:ext uri="{BB962C8B-B14F-4D97-AF65-F5344CB8AC3E}">
        <p14:creationId xmlns:p14="http://schemas.microsoft.com/office/powerpoint/2010/main" val="237425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a:solidFill>
                  <a:srgbClr val="121212"/>
                </a:solidFill>
                <a:effectLst/>
                <a:latin typeface="Open Sans" panose="020B0606030504020204" pitchFamily="34" charset="0"/>
              </a:rPr>
              <a:t>Children making a heart shape with their hands in a UNICEF-supported tent classroom at the </a:t>
            </a:r>
            <a:r>
              <a:rPr lang="en-GB" b="0" i="0" err="1">
                <a:solidFill>
                  <a:srgbClr val="121212"/>
                </a:solidFill>
                <a:effectLst/>
                <a:latin typeface="Open Sans" panose="020B0606030504020204" pitchFamily="34" charset="0"/>
              </a:rPr>
              <a:t>Orhanlı</a:t>
            </a:r>
            <a:r>
              <a:rPr lang="en-GB" b="0" i="0">
                <a:solidFill>
                  <a:srgbClr val="121212"/>
                </a:solidFill>
                <a:effectLst/>
                <a:latin typeface="Open Sans" panose="020B0606030504020204" pitchFamily="34" charset="0"/>
              </a:rPr>
              <a:t> temporary shelter in </a:t>
            </a:r>
            <a:r>
              <a:rPr lang="en-GB" b="0" i="0" err="1">
                <a:solidFill>
                  <a:srgbClr val="121212"/>
                </a:solidFill>
                <a:effectLst/>
                <a:latin typeface="Open Sans" panose="020B0606030504020204" pitchFamily="34" charset="0"/>
              </a:rPr>
              <a:t>Hatay</a:t>
            </a:r>
            <a:r>
              <a:rPr lang="en-GB" b="0" i="0">
                <a:solidFill>
                  <a:srgbClr val="121212"/>
                </a:solidFill>
                <a:effectLst/>
                <a:latin typeface="Open Sans" panose="020B0606030504020204" pitchFamily="34" charset="0"/>
              </a:rPr>
              <a:t>, Türkiye, after two devastating earthquakes hit south-east Türkiye.</a:t>
            </a:r>
          </a:p>
          <a:p>
            <a:r>
              <a:rPr lang="en-GB" b="0" i="0">
                <a:solidFill>
                  <a:srgbClr val="121212"/>
                </a:solidFill>
                <a:effectLst/>
                <a:latin typeface="Open Sans" panose="020B0606030504020204" pitchFamily="34" charset="0"/>
              </a:rPr>
              <a:t>UNICEF/Karacan</a:t>
            </a:r>
            <a:endParaRPr lang="en-GB"/>
          </a:p>
        </p:txBody>
      </p:sp>
      <p:sp>
        <p:nvSpPr>
          <p:cNvPr id="4" name="Slide Number Placeholder 3"/>
          <p:cNvSpPr>
            <a:spLocks noGrp="1"/>
          </p:cNvSpPr>
          <p:nvPr>
            <p:ph type="sldNum" sz="quarter" idx="5"/>
          </p:nvPr>
        </p:nvSpPr>
        <p:spPr/>
        <p:txBody>
          <a:bodyPr/>
          <a:lstStyle/>
          <a:p>
            <a:fld id="{6301C135-8ECD-234C-BECE-154CA43012B9}" type="slidenum">
              <a:rPr lang="en-US" smtClean="0"/>
              <a:t>1</a:t>
            </a:fld>
            <a:endParaRPr lang="en-US"/>
          </a:p>
        </p:txBody>
      </p:sp>
    </p:spTree>
    <p:extLst>
      <p:ext uri="{BB962C8B-B14F-4D97-AF65-F5344CB8AC3E}">
        <p14:creationId xmlns:p14="http://schemas.microsoft.com/office/powerpoint/2010/main" val="2533924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301C135-8ECD-234C-BECE-154CA43012B9}" type="slidenum">
              <a:rPr lang="en-US" smtClean="0"/>
              <a:t>3</a:t>
            </a:fld>
            <a:endParaRPr lang="en-US"/>
          </a:p>
        </p:txBody>
      </p:sp>
    </p:spTree>
    <p:extLst>
      <p:ext uri="{BB962C8B-B14F-4D97-AF65-F5344CB8AC3E}">
        <p14:creationId xmlns:p14="http://schemas.microsoft.com/office/powerpoint/2010/main" val="852866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301C135-8ECD-234C-BECE-154CA43012B9}" type="slidenum">
              <a:rPr lang="en-US" smtClean="0"/>
              <a:t>8</a:t>
            </a:fld>
            <a:endParaRPr lang="en-US"/>
          </a:p>
        </p:txBody>
      </p:sp>
    </p:spTree>
    <p:extLst>
      <p:ext uri="{BB962C8B-B14F-4D97-AF65-F5344CB8AC3E}">
        <p14:creationId xmlns:p14="http://schemas.microsoft.com/office/powerpoint/2010/main" val="2149822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301C135-8ECD-234C-BECE-154CA43012B9}" type="slidenum">
              <a:rPr lang="en-US" smtClean="0"/>
              <a:t>9</a:t>
            </a:fld>
            <a:endParaRPr lang="en-US"/>
          </a:p>
        </p:txBody>
      </p:sp>
    </p:spTree>
    <p:extLst>
      <p:ext uri="{BB962C8B-B14F-4D97-AF65-F5344CB8AC3E}">
        <p14:creationId xmlns:p14="http://schemas.microsoft.com/office/powerpoint/2010/main" val="4270515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301C135-8ECD-234C-BECE-154CA43012B9}" type="slidenum">
              <a:rPr lang="en-US" smtClean="0"/>
              <a:t>10</a:t>
            </a:fld>
            <a:endParaRPr lang="en-US"/>
          </a:p>
        </p:txBody>
      </p:sp>
    </p:spTree>
    <p:extLst>
      <p:ext uri="{BB962C8B-B14F-4D97-AF65-F5344CB8AC3E}">
        <p14:creationId xmlns:p14="http://schemas.microsoft.com/office/powerpoint/2010/main" val="39029478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bg1">
            <a:alpha val="97000"/>
          </a:schemeClr>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9FAAEA2-09A0-280B-5758-E2206A11C0F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343766" y="5138189"/>
            <a:ext cx="1728039" cy="1424750"/>
          </a:xfrm>
          <a:prstGeom prst="rect">
            <a:avLst/>
          </a:prstGeom>
        </p:spPr>
      </p:pic>
      <p:pic>
        <p:nvPicPr>
          <p:cNvPr id="6" name="Picture 5" descr="A person putting a bandage on a child's arm&#10;&#10;Description automatically generated with low confidence">
            <a:extLst>
              <a:ext uri="{FF2B5EF4-FFF2-40B4-BE49-F238E27FC236}">
                <a16:creationId xmlns:a16="http://schemas.microsoft.com/office/drawing/2014/main" id="{A3D5E8CF-34AC-E424-1697-7E4F2430092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227" b="21773"/>
          <a:stretch/>
        </p:blipFill>
        <p:spPr>
          <a:xfrm>
            <a:off x="0" y="-1"/>
            <a:ext cx="12192000" cy="6858001"/>
          </a:xfrm>
          <a:prstGeom prst="rect">
            <a:avLst/>
          </a:prstGeom>
        </p:spPr>
      </p:pic>
      <p:sp>
        <p:nvSpPr>
          <p:cNvPr id="7" name="TextBox 6">
            <a:extLst>
              <a:ext uri="{FF2B5EF4-FFF2-40B4-BE49-F238E27FC236}">
                <a16:creationId xmlns:a16="http://schemas.microsoft.com/office/drawing/2014/main" id="{B7D9327A-5E9C-C19F-18F9-A654CBF06E64}"/>
              </a:ext>
            </a:extLst>
          </p:cNvPr>
          <p:cNvSpPr txBox="1"/>
          <p:nvPr userDrawn="1"/>
        </p:nvSpPr>
        <p:spPr>
          <a:xfrm rot="5400000">
            <a:off x="11204347" y="587962"/>
            <a:ext cx="1514473"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b="0" i="0">
                <a:solidFill>
                  <a:schemeClr val="tx1"/>
                </a:solidFill>
                <a:effectLst/>
                <a:latin typeface="Arial" panose="020B0604020202020204" pitchFamily="34" charset="0"/>
                <a:cs typeface="Arial" panose="020B0604020202020204" pitchFamily="34" charset="0"/>
              </a:rPr>
              <a:t>© </a:t>
            </a:r>
            <a:r>
              <a:rPr lang="en-GB" sz="800" b="0" i="0">
                <a:solidFill>
                  <a:srgbClr val="121212"/>
                </a:solidFill>
                <a:effectLst/>
                <a:latin typeface="Open Sans" panose="020B0606030504020204" pitchFamily="34" charset="0"/>
              </a:rPr>
              <a:t>UNICEF/UN0724396n</a:t>
            </a:r>
            <a:endParaRPr lang="en-GB" sz="800"/>
          </a:p>
          <a:p>
            <a:pPr algn="l"/>
            <a:endParaRPr lang="en-US" sz="800" b="0" i="0">
              <a:solidFill>
                <a:schemeClr val="tx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B0039092-968E-F509-3E03-C8208EB048DA}"/>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343766" y="5176289"/>
            <a:ext cx="1728039" cy="1424750"/>
          </a:xfrm>
          <a:prstGeom prst="rect">
            <a:avLst/>
          </a:prstGeom>
        </p:spPr>
      </p:pic>
      <p:sp>
        <p:nvSpPr>
          <p:cNvPr id="11" name="Title 1">
            <a:extLst>
              <a:ext uri="{FF2B5EF4-FFF2-40B4-BE49-F238E27FC236}">
                <a16:creationId xmlns:a16="http://schemas.microsoft.com/office/drawing/2014/main" id="{7F71FEC5-7DBD-BD24-371B-CA8017943617}"/>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a:t>ARTICLE OF THE WEEK</a:t>
            </a:r>
            <a:endParaRPr lang="en-GB"/>
          </a:p>
        </p:txBody>
      </p:sp>
    </p:spTree>
    <p:extLst>
      <p:ext uri="{BB962C8B-B14F-4D97-AF65-F5344CB8AC3E}">
        <p14:creationId xmlns:p14="http://schemas.microsoft.com/office/powerpoint/2010/main" val="2003611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parent box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13465E4-4110-A240-96F3-76D8EE5C46AC}"/>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1" y="0"/>
            <a:ext cx="6096000" cy="6857999"/>
          </a:xfrm>
          <a:prstGeom prst="rect">
            <a:avLst/>
          </a:prstGeom>
        </p:spPr>
      </p:pic>
      <p:sp>
        <p:nvSpPr>
          <p:cNvPr id="19" name="Text Placeholder 7">
            <a:extLst>
              <a:ext uri="{FF2B5EF4-FFF2-40B4-BE49-F238E27FC236}">
                <a16:creationId xmlns:a16="http://schemas.microsoft.com/office/drawing/2014/main" id="{50971B6A-3C27-4844-8231-F1BBFFEE3C4F}"/>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HEADLINE</a:t>
            </a:r>
            <a:endParaRPr lang="en-GB"/>
          </a:p>
        </p:txBody>
      </p:sp>
      <p:sp>
        <p:nvSpPr>
          <p:cNvPr id="20" name="Text Placeholder 24">
            <a:extLst>
              <a:ext uri="{FF2B5EF4-FFF2-40B4-BE49-F238E27FC236}">
                <a16:creationId xmlns:a16="http://schemas.microsoft.com/office/drawing/2014/main" id="{0568E147-7B99-AB4E-87BD-2A6E5E4C1FEA}"/>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a:t>Click to edit sub-heading</a:t>
            </a:r>
            <a:endParaRPr lang="en-US"/>
          </a:p>
        </p:txBody>
      </p:sp>
      <p:sp>
        <p:nvSpPr>
          <p:cNvPr id="21" name="Text Placeholder 30">
            <a:extLst>
              <a:ext uri="{FF2B5EF4-FFF2-40B4-BE49-F238E27FC236}">
                <a16:creationId xmlns:a16="http://schemas.microsoft.com/office/drawing/2014/main" id="{9B82D579-7705-DA4E-8F72-031AA3ACA39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a:t>CLICK TO EDIT</a:t>
            </a:r>
          </a:p>
        </p:txBody>
      </p:sp>
      <p:sp>
        <p:nvSpPr>
          <p:cNvPr id="24" name="Text Placeholder 6">
            <a:extLst>
              <a:ext uri="{FF2B5EF4-FFF2-40B4-BE49-F238E27FC236}">
                <a16:creationId xmlns:a16="http://schemas.microsoft.com/office/drawing/2014/main" id="{F9A46698-EC9E-B948-AAB6-297953D1AF4F}"/>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sp>
        <p:nvSpPr>
          <p:cNvPr id="25" name="Text Placeholder 32">
            <a:extLst>
              <a:ext uri="{FF2B5EF4-FFF2-40B4-BE49-F238E27FC236}">
                <a16:creationId xmlns:a16="http://schemas.microsoft.com/office/drawing/2014/main" id="{6F95AD97-5A5B-4E4E-BB5F-514681B19D93}"/>
              </a:ext>
            </a:extLst>
          </p:cNvPr>
          <p:cNvSpPr>
            <a:spLocks noGrp="1"/>
          </p:cNvSpPr>
          <p:nvPr>
            <p:ph type="body" sz="quarter" idx="21" hasCustomPrompt="1"/>
          </p:nvPr>
        </p:nvSpPr>
        <p:spPr>
          <a:xfrm>
            <a:off x="6535898" y="4179743"/>
            <a:ext cx="3498751"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sp>
        <p:nvSpPr>
          <p:cNvPr id="26" name="Text Placeholder 32">
            <a:extLst>
              <a:ext uri="{FF2B5EF4-FFF2-40B4-BE49-F238E27FC236}">
                <a16:creationId xmlns:a16="http://schemas.microsoft.com/office/drawing/2014/main" id="{C4A51ABF-E0D2-BE43-A416-1F6A52F0A81E}"/>
              </a:ext>
            </a:extLst>
          </p:cNvPr>
          <p:cNvSpPr>
            <a:spLocks noGrp="1"/>
          </p:cNvSpPr>
          <p:nvPr>
            <p:ph type="body" sz="quarter" idx="22" hasCustomPrompt="1"/>
          </p:nvPr>
        </p:nvSpPr>
        <p:spPr>
          <a:xfrm>
            <a:off x="6535896" y="5471243"/>
            <a:ext cx="3498751"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number list</a:t>
            </a:r>
          </a:p>
        </p:txBody>
      </p:sp>
      <p:sp>
        <p:nvSpPr>
          <p:cNvPr id="2" name="TextBox 1">
            <a:extLst>
              <a:ext uri="{FF2B5EF4-FFF2-40B4-BE49-F238E27FC236}">
                <a16:creationId xmlns:a16="http://schemas.microsoft.com/office/drawing/2014/main" id="{EF4C4F8C-71BC-F3D4-6E06-81DC9705AD7D}"/>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a:solidFill>
                  <a:schemeClr val="tx1"/>
                </a:solidFill>
                <a:effectLst/>
                <a:latin typeface="Univers LT Pro 45 Light" panose="020B0403020202020204" pitchFamily="34" charset="77"/>
              </a:rPr>
              <a:t>© UNICEF/Dawe</a:t>
            </a:r>
            <a:endParaRPr lang="en-US" sz="800" b="0" i="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541CD321-0CC8-7111-00D7-2571011F1A6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96200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rot="5400000">
            <a:off x="11452265" y="524290"/>
            <a:ext cx="1264025" cy="215444"/>
          </a:xfrm>
          <a:prstGeom prst="rect">
            <a:avLst/>
          </a:prstGeom>
          <a:noFill/>
        </p:spPr>
        <p:txBody>
          <a:bodyPr wrap="square">
            <a:spAutoFit/>
          </a:bodyPr>
          <a:lstStyle/>
          <a:p>
            <a:pPr algn="l"/>
            <a:r>
              <a:rPr lang="en-GB" sz="800" b="0" i="0">
                <a:solidFill>
                  <a:schemeClr val="tx1"/>
                </a:solidFill>
                <a:effectLst/>
                <a:latin typeface="Univers LT Pro 45 Light" panose="020B0403020202020204" pitchFamily="34" charset="77"/>
              </a:rPr>
              <a:t>© UNICEF/Dawe</a:t>
            </a:r>
            <a:endParaRPr lang="en-US" sz="800" b="0" i="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HEADLINE</a:t>
            </a:r>
            <a:endParaRPr lang="en-GB"/>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a:t>Click to edit sub-heading</a:t>
            </a:r>
            <a:endParaRPr lang="en-US"/>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number list</a:t>
            </a:r>
          </a:p>
        </p:txBody>
      </p:sp>
      <p:pic>
        <p:nvPicPr>
          <p:cNvPr id="2" name="Picture 1">
            <a:extLst>
              <a:ext uri="{FF2B5EF4-FFF2-40B4-BE49-F238E27FC236}">
                <a16:creationId xmlns:a16="http://schemas.microsoft.com/office/drawing/2014/main" id="{00FB72C7-3C60-6225-7C09-06143777896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3560171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HEADLINE</a:t>
            </a:r>
            <a:endParaRPr lang="en-GB"/>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781619"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a:t>Click to edit subheading</a:t>
            </a:r>
            <a:endParaRPr lang="en-US"/>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781620"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781619"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1078161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781619"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pic>
        <p:nvPicPr>
          <p:cNvPr id="2" name="Picture 1">
            <a:extLst>
              <a:ext uri="{FF2B5EF4-FFF2-40B4-BE49-F238E27FC236}">
                <a16:creationId xmlns:a16="http://schemas.microsoft.com/office/drawing/2014/main" id="{ADBC8ABD-FF41-7E2C-391C-DB27D8AD346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6211824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3186731" cy="714793"/>
          </a:xfrm>
          <a:solidFill>
            <a:schemeClr val="bg1"/>
          </a:solidFill>
        </p:spPr>
        <p:txBody>
          <a:bodyPr wrap="square" lIns="144000" tIns="144000" rIns="108000" bIns="0" anchor="ctr" anchorCtr="0">
            <a:spAutoFit/>
          </a:bodyPr>
          <a:lstStyle>
            <a:lvl1pPr marL="0" indent="0">
              <a:buNone/>
              <a:defRPr sz="4000" b="1" i="0" spc="100" baseline="0">
                <a:solidFill>
                  <a:schemeClr val="tx1"/>
                </a:solidFill>
                <a:latin typeface="Univers LT Pro 85 XBlack" panose="020B0804030502020204" pitchFamily="34" charset="77"/>
              </a:defRPr>
            </a:lvl1pPr>
            <a:lvl5pPr marL="1828800" indent="0">
              <a:buNone/>
              <a:defRPr/>
            </a:lvl5pPr>
          </a:lstStyle>
          <a:p>
            <a:r>
              <a:rPr lang="en-US"/>
              <a:t>HEADLINE</a:t>
            </a:r>
            <a:endParaRPr lang="en-GB"/>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10901362" cy="339950"/>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a:t>Click to edit sub-heading</a:t>
            </a:r>
            <a:endParaRPr lang="en-US"/>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10901363" cy="448808"/>
          </a:xfrm>
        </p:spPr>
        <p:txBody>
          <a:bodyPr lIns="0" rIns="90000"/>
          <a:lstStyle>
            <a:lvl1pPr marL="0" indent="0">
              <a:buNone/>
              <a:defRPr b="1" i="0">
                <a:solidFill>
                  <a:schemeClr val="bg1"/>
                </a:solidFill>
                <a:latin typeface="Univers LT Pro 85 XBlack" panose="020B0804030502020204" pitchFamily="34" charset="77"/>
              </a:defRPr>
            </a:lvl1pPr>
          </a:lstStyle>
          <a:p>
            <a:pPr lvl="0"/>
            <a:r>
              <a:rPr lang="en-GB"/>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10901362"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9464450"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10901362"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pic>
        <p:nvPicPr>
          <p:cNvPr id="2" name="Picture 1">
            <a:extLst>
              <a:ext uri="{FF2B5EF4-FFF2-40B4-BE49-F238E27FC236}">
                <a16:creationId xmlns:a16="http://schemas.microsoft.com/office/drawing/2014/main" id="{98AD53AF-A3FF-E765-48A1-23677D7BED7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664656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2" y="531140"/>
            <a:ext cx="6536088"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PRIMARY ACTIVITIES</a:t>
            </a:r>
            <a:endParaRPr lang="en-GB"/>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a:t>You do not need to complete every activity but if you have time you can try to complete more than one. </a:t>
            </a:r>
          </a:p>
          <a:p>
            <a:pPr lvl="0"/>
            <a:endParaRPr lang="en-GB"/>
          </a:p>
        </p:txBody>
      </p:sp>
    </p:spTree>
    <p:extLst>
      <p:ext uri="{BB962C8B-B14F-4D97-AF65-F5344CB8AC3E}">
        <p14:creationId xmlns:p14="http://schemas.microsoft.com/office/powerpoint/2010/main" val="1830416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11302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PRIMARY ACTIVITIES 2</a:t>
            </a:r>
            <a:endParaRPr lang="en-GB"/>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a:t>You do not need to complete every activity but if you have time you can try to complete more than one. </a:t>
            </a:r>
          </a:p>
          <a:p>
            <a:pPr lvl="0"/>
            <a:endParaRPr lang="en-GB"/>
          </a:p>
        </p:txBody>
      </p:sp>
    </p:spTree>
    <p:extLst>
      <p:ext uri="{BB962C8B-B14F-4D97-AF65-F5344CB8AC3E}">
        <p14:creationId xmlns:p14="http://schemas.microsoft.com/office/powerpoint/2010/main" val="456173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7396059"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SECONDARY ACTIVITIES</a:t>
            </a:r>
            <a:endParaRPr lang="en-GB"/>
          </a:p>
        </p:txBody>
      </p:sp>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a:t>You do not need to complete every activity but if you have time you can try to complete more than one. </a:t>
            </a:r>
          </a:p>
          <a:p>
            <a:pPr lvl="0"/>
            <a:endParaRPr lang="en-GB"/>
          </a:p>
        </p:txBody>
      </p:sp>
    </p:spTree>
    <p:extLst>
      <p:ext uri="{BB962C8B-B14F-4D97-AF65-F5344CB8AC3E}">
        <p14:creationId xmlns:p14="http://schemas.microsoft.com/office/powerpoint/2010/main" val="543368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ontent and object 1">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62A945-C8E3-30FD-0CBD-CC70E13ED81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04974" y="285818"/>
            <a:ext cx="1728039" cy="1424750"/>
          </a:xfrm>
          <a:prstGeom prst="rect">
            <a:avLst/>
          </a:prstGeom>
        </p:spPr>
      </p:pic>
      <p:sp>
        <p:nvSpPr>
          <p:cNvPr id="4" name="Text Placeholder 6">
            <a:extLst>
              <a:ext uri="{FF2B5EF4-FFF2-40B4-BE49-F238E27FC236}">
                <a16:creationId xmlns:a16="http://schemas.microsoft.com/office/drawing/2014/main" id="{333433F5-63DC-A438-C03F-9D02A0B4A9CF}"/>
              </a:ext>
            </a:extLst>
          </p:cNvPr>
          <p:cNvSpPr>
            <a:spLocks noGrp="1"/>
          </p:cNvSpPr>
          <p:nvPr>
            <p:ph type="body" sz="quarter" idx="23" hasCustomPrompt="1"/>
          </p:nvPr>
        </p:nvSpPr>
        <p:spPr>
          <a:xfrm>
            <a:off x="528741" y="1422679"/>
            <a:ext cx="5676116" cy="569407"/>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a:t>You do not need to complete every activity but if you have time you can try to complete more than one. </a:t>
            </a:r>
          </a:p>
          <a:p>
            <a:pPr lvl="0"/>
            <a:endParaRPr lang="en-GB"/>
          </a:p>
        </p:txBody>
      </p:sp>
      <p:sp>
        <p:nvSpPr>
          <p:cNvPr id="2" name="Text Placeholder 7">
            <a:extLst>
              <a:ext uri="{FF2B5EF4-FFF2-40B4-BE49-F238E27FC236}">
                <a16:creationId xmlns:a16="http://schemas.microsoft.com/office/drawing/2014/main" id="{9A9F81EF-7F77-3B1F-73E2-57BF6571838B}"/>
              </a:ext>
            </a:extLst>
          </p:cNvPr>
          <p:cNvSpPr>
            <a:spLocks noGrp="1"/>
          </p:cNvSpPr>
          <p:nvPr>
            <p:ph type="body" sz="quarter" idx="14" hasCustomPrompt="1"/>
          </p:nvPr>
        </p:nvSpPr>
        <p:spPr>
          <a:xfrm>
            <a:off x="528741" y="531140"/>
            <a:ext cx="7962116"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SECONDARY ACTIVITIES 2</a:t>
            </a:r>
            <a:endParaRPr lang="en-GB"/>
          </a:p>
        </p:txBody>
      </p:sp>
    </p:spTree>
    <p:extLst>
      <p:ext uri="{BB962C8B-B14F-4D97-AF65-F5344CB8AC3E}">
        <p14:creationId xmlns:p14="http://schemas.microsoft.com/office/powerpoint/2010/main" val="104045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Tree>
    <p:extLst>
      <p:ext uri="{BB962C8B-B14F-4D97-AF65-F5344CB8AC3E}">
        <p14:creationId xmlns:p14="http://schemas.microsoft.com/office/powerpoint/2010/main" val="4204059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Univers LT Pro 45 Light" panose="020B0403020202020204" pitchFamily="34" charset="77"/>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pic>
        <p:nvPicPr>
          <p:cNvPr id="2" name="Picture 1">
            <a:extLst>
              <a:ext uri="{FF2B5EF4-FFF2-40B4-BE49-F238E27FC236}">
                <a16:creationId xmlns:a16="http://schemas.microsoft.com/office/drawing/2014/main" id="{FE15D024-C41D-B762-417D-5D4BB0F0DFA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1111698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6" name="TextBox 5">
            <a:extLst>
              <a:ext uri="{FF2B5EF4-FFF2-40B4-BE49-F238E27FC236}">
                <a16:creationId xmlns:a16="http://schemas.microsoft.com/office/drawing/2014/main" id="{9AD4D9D1-2B9C-AC49-DDBA-1DAF9AC18FEA}"/>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a:solidFill>
                  <a:schemeClr val="bg1"/>
                </a:solidFill>
                <a:effectLst/>
                <a:latin typeface="Univers LT Pro 45 Light" panose="020B0403020202020204" pitchFamily="34" charset="77"/>
              </a:rPr>
              <a:t>© UNICEF/Dawe</a:t>
            </a:r>
            <a:endParaRPr lang="en-US" sz="800" b="0" i="0">
              <a:solidFill>
                <a:schemeClr val="bg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775F2EA9-C95F-AB8D-24F6-99DAF9FE367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4" name="Title 1">
            <a:extLst>
              <a:ext uri="{FF2B5EF4-FFF2-40B4-BE49-F238E27FC236}">
                <a16:creationId xmlns:a16="http://schemas.microsoft.com/office/drawing/2014/main" id="{E34CD91C-42CA-8B00-1DB9-BC7C6B88FFBB}"/>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a:t>ARTICLE OF THE WEEK</a:t>
            </a:r>
            <a:endParaRPr lang="en-GB"/>
          </a:p>
        </p:txBody>
      </p:sp>
    </p:spTree>
    <p:extLst>
      <p:ext uri="{BB962C8B-B14F-4D97-AF65-F5344CB8AC3E}">
        <p14:creationId xmlns:p14="http://schemas.microsoft.com/office/powerpoint/2010/main" val="498076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1DBEF1F-C7C5-A642-AA3C-6FE58155CEAC}"/>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1"/>
            <a:ext cx="12192000" cy="6858001"/>
          </a:xfrm>
          <a:prstGeom prst="rect">
            <a:avLst/>
          </a:prstGeom>
        </p:spPr>
      </p:pic>
      <p:sp>
        <p:nvSpPr>
          <p:cNvPr id="9" name="TextBox 8">
            <a:extLst>
              <a:ext uri="{FF2B5EF4-FFF2-40B4-BE49-F238E27FC236}">
                <a16:creationId xmlns:a16="http://schemas.microsoft.com/office/drawing/2014/main" id="{363BC055-63D2-7B4C-AA38-1B4DCD1B627F}"/>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a:solidFill>
                  <a:schemeClr val="bg1"/>
                </a:solidFill>
                <a:effectLst/>
                <a:latin typeface="Open Sans" panose="020B0606030504020204" pitchFamily="34" charset="0"/>
              </a:rPr>
              <a:t>© UNICEF/Dawe</a:t>
            </a:r>
            <a:endParaRPr lang="en-US" sz="800">
              <a:solidFill>
                <a:schemeClr val="bg1"/>
              </a:solidFill>
            </a:endParaRPr>
          </a:p>
        </p:txBody>
      </p:sp>
      <p:sp>
        <p:nvSpPr>
          <p:cNvPr id="10" name="Title 1">
            <a:extLst>
              <a:ext uri="{FF2B5EF4-FFF2-40B4-BE49-F238E27FC236}">
                <a16:creationId xmlns:a16="http://schemas.microsoft.com/office/drawing/2014/main" id="{A2E32C0A-6D4C-3E4E-8CDC-D872D60D9DA8}"/>
              </a:ext>
            </a:extLst>
          </p:cNvPr>
          <p:cNvSpPr>
            <a:spLocks noGrp="1"/>
          </p:cNvSpPr>
          <p:nvPr>
            <p:ph type="ctrTitle" hasCustomPrompt="1"/>
          </p:nvPr>
        </p:nvSpPr>
        <p:spPr>
          <a:xfrm>
            <a:off x="296867" y="5775443"/>
            <a:ext cx="3696909"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a:t>THANK YOU</a:t>
            </a:r>
          </a:p>
        </p:txBody>
      </p:sp>
      <p:pic>
        <p:nvPicPr>
          <p:cNvPr id="3" name="Picture 2">
            <a:extLst>
              <a:ext uri="{FF2B5EF4-FFF2-40B4-BE49-F238E27FC236}">
                <a16:creationId xmlns:a16="http://schemas.microsoft.com/office/drawing/2014/main" id="{D58130B9-1C61-63D0-95E6-64BFB4628ED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496800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2B298E2-0F22-BC40-A2EA-513B720D7304}"/>
              </a:ext>
            </a:extLst>
          </p:cNvPr>
          <p:cNvPicPr>
            <a:picLocks noChangeAspect="1"/>
          </p:cNvPicPr>
          <p:nvPr userDrawn="1"/>
        </p:nvPicPr>
        <p:blipFill>
          <a:blip r:embed="rId2">
            <a:extLst>
              <a:ext uri="{28A0092B-C50C-407E-A947-70E740481C1C}">
                <a14:useLocalDpi xmlns:a14="http://schemas.microsoft.com/office/drawing/2010/main" val="0"/>
              </a:ext>
            </a:extLst>
          </a:blip>
          <a:srcRect t="7812" b="7812"/>
          <a:stretch/>
        </p:blipFill>
        <p:spPr>
          <a:xfrm>
            <a:off x="0" y="0"/>
            <a:ext cx="12192000" cy="6858000"/>
          </a:xfrm>
          <a:prstGeom prst="rect">
            <a:avLst/>
          </a:prstGeom>
        </p:spPr>
      </p:pic>
      <p:sp>
        <p:nvSpPr>
          <p:cNvPr id="10" name="Title 1">
            <a:extLst>
              <a:ext uri="{FF2B5EF4-FFF2-40B4-BE49-F238E27FC236}">
                <a16:creationId xmlns:a16="http://schemas.microsoft.com/office/drawing/2014/main" id="{302640B2-5C62-5346-B320-A8ACB9465292}"/>
              </a:ext>
            </a:extLst>
          </p:cNvPr>
          <p:cNvSpPr>
            <a:spLocks noGrp="1"/>
          </p:cNvSpPr>
          <p:nvPr>
            <p:ph type="ctrTitle" hasCustomPrompt="1"/>
          </p:nvPr>
        </p:nvSpPr>
        <p:spPr>
          <a:xfrm>
            <a:off x="296868" y="5775443"/>
            <a:ext cx="3750698"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GB"/>
              <a:t>THANK YOU</a:t>
            </a:r>
          </a:p>
        </p:txBody>
      </p:sp>
      <p:pic>
        <p:nvPicPr>
          <p:cNvPr id="3" name="Picture 2">
            <a:extLst>
              <a:ext uri="{FF2B5EF4-FFF2-40B4-BE49-F238E27FC236}">
                <a16:creationId xmlns:a16="http://schemas.microsoft.com/office/drawing/2014/main" id="{01F5D4E2-2139-70F7-952D-5144759F4D4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6" y="221899"/>
            <a:ext cx="1728039" cy="1424750"/>
          </a:xfrm>
          <a:prstGeom prst="rect">
            <a:avLst/>
          </a:prstGeom>
        </p:spPr>
      </p:pic>
      <p:sp>
        <p:nvSpPr>
          <p:cNvPr id="4" name="TextBox 3">
            <a:extLst>
              <a:ext uri="{FF2B5EF4-FFF2-40B4-BE49-F238E27FC236}">
                <a16:creationId xmlns:a16="http://schemas.microsoft.com/office/drawing/2014/main" id="{5AB51BA1-C2BB-DCDE-F966-63A72A44D1B0}"/>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a:solidFill>
                  <a:schemeClr val="bg1"/>
                </a:solidFill>
                <a:effectLst/>
                <a:latin typeface="Open Sans" panose="020B0606030504020204" pitchFamily="34" charset="0"/>
              </a:rPr>
              <a:t>© UNICEF/Dawe</a:t>
            </a:r>
            <a:endParaRPr lang="en-US" sz="800">
              <a:solidFill>
                <a:schemeClr val="bg1"/>
              </a:solidFill>
            </a:endParaRPr>
          </a:p>
        </p:txBody>
      </p:sp>
    </p:spTree>
    <p:extLst>
      <p:ext uri="{BB962C8B-B14F-4D97-AF65-F5344CB8AC3E}">
        <p14:creationId xmlns:p14="http://schemas.microsoft.com/office/powerpoint/2010/main" val="162777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a:extLst>
              <a:ext uri="{28A0092B-C50C-407E-A947-70E740481C1C}">
                <a14:useLocalDpi xmlns:a14="http://schemas.microsoft.com/office/drawing/2010/main" val="0"/>
              </a:ext>
            </a:extLst>
          </a:blip>
          <a:srcRect t="7707" b="7707"/>
          <a:stretch/>
        </p:blipFill>
        <p:spPr>
          <a:xfrm>
            <a:off x="0" y="1"/>
            <a:ext cx="12192000" cy="6858000"/>
          </a:xfrm>
          <a:prstGeom prst="rect">
            <a:avLst/>
          </a:prstGeom>
        </p:spPr>
      </p:pic>
      <p:sp>
        <p:nvSpPr>
          <p:cNvPr id="3" name="TextBox 2">
            <a:extLst>
              <a:ext uri="{FF2B5EF4-FFF2-40B4-BE49-F238E27FC236}">
                <a16:creationId xmlns:a16="http://schemas.microsoft.com/office/drawing/2014/main" id="{60FB937E-E3C0-1B43-A23E-E479019F8118}"/>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a:solidFill>
                  <a:schemeClr val="tx1"/>
                </a:solidFill>
                <a:effectLst/>
                <a:latin typeface="Univers LT Pro 45 Light" panose="020B0403020202020204" pitchFamily="34" charset="77"/>
              </a:rPr>
              <a:t>© UNICEF/Dawe</a:t>
            </a:r>
            <a:endParaRPr lang="en-US" sz="800" b="0" i="0">
              <a:solidFill>
                <a:schemeClr val="tx1"/>
              </a:solidFill>
              <a:latin typeface="Univers LT Pro 45 Light" panose="020B0403020202020204" pitchFamily="34" charset="77"/>
            </a:endParaRPr>
          </a:p>
        </p:txBody>
      </p:sp>
      <p:pic>
        <p:nvPicPr>
          <p:cNvPr id="4" name="Picture 3">
            <a:extLst>
              <a:ext uri="{FF2B5EF4-FFF2-40B4-BE49-F238E27FC236}">
                <a16:creationId xmlns:a16="http://schemas.microsoft.com/office/drawing/2014/main" id="{D69FE414-4BFE-F01A-CC0C-CA0236D3CEC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B42C4ACB-ECDD-5C73-79AB-458D4959F46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a:t>ARTICLE OF THE WEEK</a:t>
            </a:r>
            <a:endParaRPr lang="en-GB"/>
          </a:p>
        </p:txBody>
      </p:sp>
    </p:spTree>
    <p:extLst>
      <p:ext uri="{BB962C8B-B14F-4D97-AF65-F5344CB8AC3E}">
        <p14:creationId xmlns:p14="http://schemas.microsoft.com/office/powerpoint/2010/main" val="159786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726" t="29854" r="14254" b="1615"/>
          <a:stretch/>
        </p:blipFill>
        <p:spPr>
          <a:xfrm>
            <a:off x="0" y="0"/>
            <a:ext cx="12192000" cy="6858000"/>
          </a:xfrm>
          <a:prstGeom prst="rect">
            <a:avLst/>
          </a:prstGeom>
        </p:spPr>
      </p:pic>
      <p:sp>
        <p:nvSpPr>
          <p:cNvPr id="4" name="TextBox 3">
            <a:extLst>
              <a:ext uri="{FF2B5EF4-FFF2-40B4-BE49-F238E27FC236}">
                <a16:creationId xmlns:a16="http://schemas.microsoft.com/office/drawing/2014/main" id="{AE3A876E-1413-13D5-98F0-9D83FBA55911}"/>
              </a:ext>
            </a:extLst>
          </p:cNvPr>
          <p:cNvSpPr txBox="1"/>
          <p:nvPr userDrawn="1"/>
        </p:nvSpPr>
        <p:spPr>
          <a:xfrm rot="5400000">
            <a:off x="11423520" y="524980"/>
            <a:ext cx="1106071" cy="215444"/>
          </a:xfrm>
          <a:prstGeom prst="rect">
            <a:avLst/>
          </a:prstGeom>
          <a:noFill/>
        </p:spPr>
        <p:txBody>
          <a:bodyPr wrap="square">
            <a:spAutoFit/>
          </a:bodyPr>
          <a:lstStyle/>
          <a:p>
            <a:pPr algn="l"/>
            <a:r>
              <a:rPr lang="en-GB" sz="800" b="0" i="0">
                <a:solidFill>
                  <a:schemeClr val="tx1"/>
                </a:solidFill>
                <a:effectLst/>
                <a:latin typeface="Univers LT Pro 45 Light" panose="020B0403020202020204" pitchFamily="34" charset="77"/>
              </a:rPr>
              <a:t>© UNICEF/Dawe</a:t>
            </a:r>
            <a:endParaRPr lang="en-US" sz="800" b="0" i="0">
              <a:solidFill>
                <a:schemeClr val="tx1"/>
              </a:solidFill>
              <a:latin typeface="Univers LT Pro 45 Light" panose="020B0403020202020204" pitchFamily="34" charset="77"/>
            </a:endParaRPr>
          </a:p>
        </p:txBody>
      </p:sp>
      <p:pic>
        <p:nvPicPr>
          <p:cNvPr id="3" name="Picture 2">
            <a:extLst>
              <a:ext uri="{FF2B5EF4-FFF2-40B4-BE49-F238E27FC236}">
                <a16:creationId xmlns:a16="http://schemas.microsoft.com/office/drawing/2014/main" id="{262CD102-EDA9-8771-956B-E6E10FC5E77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5" name="Title 1">
            <a:extLst>
              <a:ext uri="{FF2B5EF4-FFF2-40B4-BE49-F238E27FC236}">
                <a16:creationId xmlns:a16="http://schemas.microsoft.com/office/drawing/2014/main" id="{1A285FEC-AAB2-ECEE-A637-DB78DEEDD2B5}"/>
              </a:ext>
            </a:extLst>
          </p:cNvPr>
          <p:cNvSpPr>
            <a:spLocks noGrp="1"/>
          </p:cNvSpPr>
          <p:nvPr>
            <p:ph type="ctrTitle" hasCustomPrompt="1"/>
          </p:nvPr>
        </p:nvSpPr>
        <p:spPr>
          <a:xfrm>
            <a:off x="296866" y="5775443"/>
            <a:ext cx="6709575" cy="787496"/>
          </a:xfrm>
          <a:solidFill>
            <a:srgbClr val="00AEEF"/>
          </a:solidFill>
        </p:spPr>
        <p:txBody>
          <a:bodyPr wrap="square" lIns="180000" tIns="180000" rIns="180000" bIns="36000" anchor="ctr" anchorCtr="0">
            <a:spAutoFit/>
          </a:bodyPr>
          <a:lstStyle>
            <a:lvl1pPr>
              <a:defRPr sz="4000" b="1" i="0" cap="none" spc="0" baseline="0">
                <a:solidFill>
                  <a:schemeClr val="bg1"/>
                </a:solidFill>
                <a:latin typeface="Univers LT Pro 85 XBlack" panose="020B0804030502020204" pitchFamily="34" charset="77"/>
              </a:defRPr>
            </a:lvl1pPr>
          </a:lstStyle>
          <a:p>
            <a:r>
              <a:rPr lang="en-US"/>
              <a:t>ARTICLE OF THE WEEK</a:t>
            </a:r>
            <a:endParaRPr lang="en-GB"/>
          </a:p>
        </p:txBody>
      </p:sp>
    </p:spTree>
    <p:extLst>
      <p:ext uri="{BB962C8B-B14F-4D97-AF65-F5344CB8AC3E}">
        <p14:creationId xmlns:p14="http://schemas.microsoft.com/office/powerpoint/2010/main" val="1558592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1140"/>
            <a:ext cx="464890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INSTRUCTIONS</a:t>
            </a:r>
            <a:endParaRPr lang="en-GB"/>
          </a:p>
        </p:txBody>
      </p:sp>
      <p:sp>
        <p:nvSpPr>
          <p:cNvPr id="5" name="Rectangle 4">
            <a:extLst>
              <a:ext uri="{FF2B5EF4-FFF2-40B4-BE49-F238E27FC236}">
                <a16:creationId xmlns:a16="http://schemas.microsoft.com/office/drawing/2014/main" id="{4B7438D2-6C85-3681-FD0E-952127D229CA}"/>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6357940" y="1624939"/>
            <a:ext cx="5305425" cy="4490853"/>
          </a:xfrm>
        </p:spPr>
        <p:txBody>
          <a:bodyPr lIns="0">
            <a:normAutofit/>
          </a:bodyPr>
          <a:lstStyle>
            <a:lvl1pPr>
              <a:buClr>
                <a:srgbClr val="00AEEF"/>
              </a:buClr>
              <a:defRPr sz="1800" b="1"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pic>
        <p:nvPicPr>
          <p:cNvPr id="6" name="Picture 5">
            <a:extLst>
              <a:ext uri="{FF2B5EF4-FFF2-40B4-BE49-F238E27FC236}">
                <a16:creationId xmlns:a16="http://schemas.microsoft.com/office/drawing/2014/main" id="{87B3CECD-7C84-120C-E609-3483F65EEBC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2" name="TextBox 1">
            <a:extLst>
              <a:ext uri="{FF2B5EF4-FFF2-40B4-BE49-F238E27FC236}">
                <a16:creationId xmlns:a16="http://schemas.microsoft.com/office/drawing/2014/main" id="{2FB6DC46-8A37-35D2-B2E3-6898A53A5DD8}"/>
              </a:ext>
            </a:extLst>
          </p:cNvPr>
          <p:cNvSpPr txBox="1"/>
          <p:nvPr userDrawn="1"/>
        </p:nvSpPr>
        <p:spPr>
          <a:xfrm>
            <a:off x="528635" y="1624939"/>
            <a:ext cx="5305425" cy="403187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a:solidFill>
                  <a:schemeClr val="bg1"/>
                </a:solidFill>
                <a:latin typeface="Arial" panose="020B0604020202020204" pitchFamily="34" charset="0"/>
                <a:cs typeface="Arial" panose="020B0604020202020204" pitchFamily="34" charset="0"/>
              </a:rPr>
              <a:t>Conversations about the issues linked to the use of medicines and drugs could be difficult for children and young people.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0" i="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a:solidFill>
                  <a:schemeClr val="bg1"/>
                </a:solidFill>
                <a:latin typeface="Arial" panose="020B0604020202020204" pitchFamily="34" charset="0"/>
                <a:cs typeface="Arial" panose="020B0604020202020204" pitchFamily="34" charset="0"/>
              </a:rPr>
              <a:t>We would recommend considering the situations your learners may bring with them into this discussion and have support and safeguarding in place. </a:t>
            </a:r>
          </a:p>
          <a:p>
            <a:pPr lvl="0"/>
            <a:r>
              <a:rPr lang="en-GB" sz="1600" b="0" i="0">
                <a:solidFill>
                  <a:schemeClr val="bg1"/>
                </a:solidFill>
                <a:latin typeface="Arial" panose="020B0604020202020204" pitchFamily="34" charset="0"/>
                <a:cs typeface="Arial" panose="020B0604020202020204" pitchFamily="34" charset="0"/>
              </a:rPr>
              <a:t> </a:t>
            </a:r>
          </a:p>
          <a:p>
            <a:pPr lvl="0"/>
            <a:r>
              <a:rPr lang="en-GB" sz="1600" b="0" i="0">
                <a:solidFill>
                  <a:schemeClr val="bg1"/>
                </a:solidFill>
                <a:latin typeface="Arial" panose="020B0604020202020204" pitchFamily="34" charset="0"/>
                <a:cs typeface="Arial" panose="020B0604020202020204" pitchFamily="34" charset="0"/>
              </a:rPr>
              <a:t>Please </a:t>
            </a:r>
            <a:r>
              <a:rPr lang="en-GB" sz="1600" b="1" i="0">
                <a:solidFill>
                  <a:srgbClr val="FFFF00"/>
                </a:solidFill>
                <a:latin typeface="Arial" panose="020B0604020202020204" pitchFamily="34" charset="0"/>
                <a:cs typeface="Arial" panose="020B0604020202020204" pitchFamily="34" charset="0"/>
              </a:rPr>
              <a:t>edit out non-relevant slides </a:t>
            </a:r>
            <a:r>
              <a:rPr lang="en-GB" sz="1600" b="0" i="0">
                <a:solidFill>
                  <a:schemeClr val="bg1"/>
                </a:solidFill>
                <a:latin typeface="Arial" panose="020B0604020202020204" pitchFamily="34" charset="0"/>
                <a:cs typeface="Arial" panose="020B0604020202020204" pitchFamily="34" charset="0"/>
              </a:rPr>
              <a:t>or tasks before sharing with students. Please check the content works for your learners and feel free to add any content that would make the material more relevant to your setting. </a:t>
            </a:r>
          </a:p>
          <a:p>
            <a:pPr lvl="0"/>
            <a:endParaRPr lang="en-GB" sz="1600" b="0" i="0">
              <a:solidFill>
                <a:schemeClr val="bg1"/>
              </a:solidFill>
              <a:latin typeface="Arial" panose="020B0604020202020204" pitchFamily="34" charset="0"/>
              <a:cs typeface="Arial" panose="020B0604020202020204" pitchFamily="34" charset="0"/>
            </a:endParaRPr>
          </a:p>
          <a:p>
            <a:pPr lvl="0"/>
            <a:r>
              <a:rPr lang="en-GB" sz="1600" b="0" i="0">
                <a:solidFill>
                  <a:schemeClr val="bg1"/>
                </a:solidFill>
                <a:latin typeface="Arial" panose="020B0604020202020204" pitchFamily="34" charset="0"/>
                <a:cs typeface="Arial" panose="020B0604020202020204" pitchFamily="34" charset="0"/>
              </a:rPr>
              <a:t>This pack also provides links to learning resources from third parties and from the UK Committee for UNICEF (UNICEF UK) that you can access for free.</a:t>
            </a:r>
          </a:p>
        </p:txBody>
      </p:sp>
    </p:spTree>
    <p:extLst>
      <p:ext uri="{BB962C8B-B14F-4D97-AF65-F5344CB8AC3E}">
        <p14:creationId xmlns:p14="http://schemas.microsoft.com/office/powerpoint/2010/main" val="972543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and object 1">
    <p:bg>
      <p:bgPr>
        <a:solidFill>
          <a:schemeClr val="bg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7DE4915-8F76-AB49-9590-D6122C483402}"/>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HEADLINE</a:t>
            </a:r>
            <a:endParaRPr lang="en-GB"/>
          </a:p>
        </p:txBody>
      </p:sp>
      <p:sp>
        <p:nvSpPr>
          <p:cNvPr id="2" name="Rectangle 1">
            <a:extLst>
              <a:ext uri="{FF2B5EF4-FFF2-40B4-BE49-F238E27FC236}">
                <a16:creationId xmlns:a16="http://schemas.microsoft.com/office/drawing/2014/main" id="{08ABAA83-EA49-59C5-F1C6-74286C2B285F}"/>
              </a:ext>
            </a:extLst>
          </p:cNvPr>
          <p:cNvSpPr/>
          <p:nvPr userDrawn="1"/>
        </p:nvSpPr>
        <p:spPr>
          <a:xfrm>
            <a:off x="6096000" y="0"/>
            <a:ext cx="6096000" cy="68580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5E4A1A1-0D48-7706-9CE0-C5B58F46F9C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
        <p:nvSpPr>
          <p:cNvPr id="35" name="Text Placeholder 6">
            <a:extLst>
              <a:ext uri="{FF2B5EF4-FFF2-40B4-BE49-F238E27FC236}">
                <a16:creationId xmlns:a16="http://schemas.microsoft.com/office/drawing/2014/main" id="{7C993EE9-E58A-7E4B-B4EB-2294621E94E9}"/>
              </a:ext>
            </a:extLst>
          </p:cNvPr>
          <p:cNvSpPr>
            <a:spLocks noGrp="1"/>
          </p:cNvSpPr>
          <p:nvPr>
            <p:ph type="body" sz="quarter" idx="23" hasCustomPrompt="1"/>
          </p:nvPr>
        </p:nvSpPr>
        <p:spPr>
          <a:xfrm>
            <a:off x="6586401" y="2071688"/>
            <a:ext cx="5305425" cy="309086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sp>
        <p:nvSpPr>
          <p:cNvPr id="25" name="Text Placeholder 24">
            <a:extLst>
              <a:ext uri="{FF2B5EF4-FFF2-40B4-BE49-F238E27FC236}">
                <a16:creationId xmlns:a16="http://schemas.microsoft.com/office/drawing/2014/main" id="{0099BF44-277F-CD47-80F6-ADBE4478B29B}"/>
              </a:ext>
            </a:extLst>
          </p:cNvPr>
          <p:cNvSpPr>
            <a:spLocks noGrp="1"/>
          </p:cNvSpPr>
          <p:nvPr>
            <p:ph type="body" sz="quarter" idx="17" hasCustomPrompt="1"/>
          </p:nvPr>
        </p:nvSpPr>
        <p:spPr>
          <a:xfrm>
            <a:off x="6586401" y="146855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a:t>Click to edit sub-heading</a:t>
            </a:r>
            <a:endParaRPr lang="en-US"/>
          </a:p>
        </p:txBody>
      </p:sp>
      <p:sp>
        <p:nvSpPr>
          <p:cNvPr id="4" name="Text Placeholder 24">
            <a:extLst>
              <a:ext uri="{FF2B5EF4-FFF2-40B4-BE49-F238E27FC236}">
                <a16:creationId xmlns:a16="http://schemas.microsoft.com/office/drawing/2014/main" id="{DF19E799-652C-FA37-7A63-035B8B3219C7}"/>
              </a:ext>
            </a:extLst>
          </p:cNvPr>
          <p:cNvSpPr>
            <a:spLocks noGrp="1"/>
          </p:cNvSpPr>
          <p:nvPr>
            <p:ph type="body" sz="quarter" idx="24" hasCustomPrompt="1"/>
          </p:nvPr>
        </p:nvSpPr>
        <p:spPr>
          <a:xfrm>
            <a:off x="551757" y="1597203"/>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a:t>Click to edit sub-heading</a:t>
            </a:r>
            <a:endParaRPr lang="en-US"/>
          </a:p>
        </p:txBody>
      </p:sp>
      <p:pic>
        <p:nvPicPr>
          <p:cNvPr id="5" name="Picture 4">
            <a:extLst>
              <a:ext uri="{FF2B5EF4-FFF2-40B4-BE49-F238E27FC236}">
                <a16:creationId xmlns:a16="http://schemas.microsoft.com/office/drawing/2014/main" id="{7A5C89A7-5221-DDDB-423F-26E8274D59F0}"/>
              </a:ext>
            </a:extLst>
          </p:cNvPr>
          <p:cNvPicPr>
            <a:picLocks noChangeAspect="1"/>
          </p:cNvPicPr>
          <p:nvPr userDrawn="1"/>
        </p:nvPicPr>
        <p:blipFill>
          <a:blip r:embed="rId3"/>
          <a:stretch>
            <a:fillRect/>
          </a:stretch>
        </p:blipFill>
        <p:spPr>
          <a:xfrm>
            <a:off x="677478" y="2326112"/>
            <a:ext cx="4512040" cy="4531888"/>
          </a:xfrm>
          <a:prstGeom prst="rect">
            <a:avLst/>
          </a:prstGeom>
        </p:spPr>
      </p:pic>
    </p:spTree>
    <p:extLst>
      <p:ext uri="{BB962C8B-B14F-4D97-AF65-F5344CB8AC3E}">
        <p14:creationId xmlns:p14="http://schemas.microsoft.com/office/powerpoint/2010/main" val="402157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object 1">
    <p:bg>
      <p:bgPr>
        <a:solidFill>
          <a:srgbClr val="00AEEF"/>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latin typeface="Univers LT Pro 45 Light" panose="020B0403020202020204" pitchFamily="34" charset="77"/>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ICON TO ADD IMAGE/OBJECT</a:t>
            </a:r>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chemeClr val="tx1"/>
                </a:solidFill>
                <a:latin typeface="Univers LT Pro 45 Light" panose="020B0403020202020204" pitchFamily="34" charset="77"/>
              </a:defRPr>
            </a:lvl1pPr>
          </a:lstStyle>
          <a:p>
            <a:pPr lvl="0"/>
            <a:r>
              <a:rPr lang="en-GB"/>
              <a:t>Click to edit subheading</a:t>
            </a:r>
            <a:endParaRPr lang="en-US"/>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Univers LT Pro 85 XBlack" panose="020B0804030502020204" pitchFamily="34" charset="77"/>
              </a:defRPr>
            </a:lvl1pPr>
          </a:lstStyle>
          <a:p>
            <a:pPr lvl="0"/>
            <a:r>
              <a:rPr lang="en-GB"/>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sp>
        <p:nvSpPr>
          <p:cNvPr id="4" name="Text Placeholder 7">
            <a:extLst>
              <a:ext uri="{FF2B5EF4-FFF2-40B4-BE49-F238E27FC236}">
                <a16:creationId xmlns:a16="http://schemas.microsoft.com/office/drawing/2014/main" id="{09FAF7C1-0CA9-E90C-964C-A069F3890133}"/>
              </a:ext>
            </a:extLst>
          </p:cNvPr>
          <p:cNvSpPr>
            <a:spLocks noGrp="1"/>
          </p:cNvSpPr>
          <p:nvPr>
            <p:ph type="body" sz="quarter" idx="14" hasCustomPrompt="1"/>
          </p:nvPr>
        </p:nvSpPr>
        <p:spPr>
          <a:xfrm>
            <a:off x="528741" y="531140"/>
            <a:ext cx="2641971" cy="714793"/>
          </a:xfrm>
          <a:solidFill>
            <a:schemeClr val="tx1"/>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HEADER</a:t>
            </a:r>
            <a:endParaRPr lang="en-GB"/>
          </a:p>
        </p:txBody>
      </p:sp>
      <p:pic>
        <p:nvPicPr>
          <p:cNvPr id="5" name="Picture 4">
            <a:extLst>
              <a:ext uri="{FF2B5EF4-FFF2-40B4-BE49-F238E27FC236}">
                <a16:creationId xmlns:a16="http://schemas.microsoft.com/office/drawing/2014/main" id="{9FC541B7-871A-357C-23E6-5617B6B91D2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2081898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parent box 1">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6267AA-06DB-7249-97B0-AC604B4097ED}"/>
              </a:ext>
            </a:extLst>
          </p:cNvPr>
          <p:cNvPicPr>
            <a:picLocks noChangeAspect="1"/>
          </p:cNvPicPr>
          <p:nvPr userDrawn="1"/>
        </p:nvPicPr>
        <p:blipFill>
          <a:blip r:embed="rId2">
            <a:extLst>
              <a:ext uri="{28A0092B-C50C-407E-A947-70E740481C1C}">
                <a14:useLocalDpi xmlns:a14="http://schemas.microsoft.com/office/drawing/2010/main" val="0"/>
              </a:ext>
            </a:extLst>
          </a:blip>
          <a:srcRect l="20344" r="20344"/>
          <a:stretch/>
        </p:blipFill>
        <p:spPr>
          <a:xfrm>
            <a:off x="-5355" y="1"/>
            <a:ext cx="6101355" cy="6857999"/>
          </a:xfrm>
          <a:prstGeom prst="rect">
            <a:avLst/>
          </a:prstGeom>
        </p:spPr>
      </p:pic>
      <p:sp>
        <p:nvSpPr>
          <p:cNvPr id="6" name="TextBox 5">
            <a:extLst>
              <a:ext uri="{FF2B5EF4-FFF2-40B4-BE49-F238E27FC236}">
                <a16:creationId xmlns:a16="http://schemas.microsoft.com/office/drawing/2014/main" id="{73870DF2-4455-3149-A14A-9AA96CF762C8}"/>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a:solidFill>
                  <a:schemeClr val="tx1"/>
                </a:solidFill>
                <a:effectLst/>
                <a:latin typeface="Univers LT Pro 45 Light" panose="020B0403020202020204" pitchFamily="34" charset="77"/>
              </a:rPr>
              <a:t>© UNICEF/Dawe</a:t>
            </a:r>
            <a:endParaRPr lang="en-US" sz="800" b="0" i="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3ADCB709-ED65-0741-B289-5B4E347811A1}"/>
              </a:ext>
            </a:extLst>
          </p:cNvPr>
          <p:cNvSpPr>
            <a:spLocks noGrp="1"/>
          </p:cNvSpPr>
          <p:nvPr>
            <p:ph type="body" sz="quarter" idx="14" hasCustomPrompt="1"/>
          </p:nvPr>
        </p:nvSpPr>
        <p:spPr>
          <a:xfrm>
            <a:off x="6536002" y="600588"/>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HEADLINE</a:t>
            </a:r>
            <a:endParaRPr lang="en-GB"/>
          </a:p>
        </p:txBody>
      </p:sp>
      <p:sp>
        <p:nvSpPr>
          <p:cNvPr id="18" name="Text Placeholder 24">
            <a:extLst>
              <a:ext uri="{FF2B5EF4-FFF2-40B4-BE49-F238E27FC236}">
                <a16:creationId xmlns:a16="http://schemas.microsoft.com/office/drawing/2014/main" id="{1CABC8AD-7222-F34B-9DC8-93443F8D4804}"/>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a:t>Click to edit sub-heading</a:t>
            </a:r>
            <a:endParaRPr lang="en-US"/>
          </a:p>
        </p:txBody>
      </p:sp>
      <p:sp>
        <p:nvSpPr>
          <p:cNvPr id="19" name="Text Placeholder 30">
            <a:extLst>
              <a:ext uri="{FF2B5EF4-FFF2-40B4-BE49-F238E27FC236}">
                <a16:creationId xmlns:a16="http://schemas.microsoft.com/office/drawing/2014/main" id="{3F15152C-B9F1-1C47-8AA6-A4AEDF174D0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Univers LT Pro 85 XBlack" panose="020B0804030502020204" pitchFamily="34" charset="77"/>
              </a:defRPr>
            </a:lvl1pPr>
          </a:lstStyle>
          <a:p>
            <a:pPr lvl="0"/>
            <a:r>
              <a:rPr lang="en-GB"/>
              <a:t>CLICK TO EDIT</a:t>
            </a:r>
          </a:p>
        </p:txBody>
      </p:sp>
      <p:sp>
        <p:nvSpPr>
          <p:cNvPr id="22" name="Text Placeholder 6">
            <a:extLst>
              <a:ext uri="{FF2B5EF4-FFF2-40B4-BE49-F238E27FC236}">
                <a16:creationId xmlns:a16="http://schemas.microsoft.com/office/drawing/2014/main" id="{C5ACB111-88C0-7C49-ACB4-E11D22B29D64}"/>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sp>
        <p:nvSpPr>
          <p:cNvPr id="23" name="Text Placeholder 32">
            <a:extLst>
              <a:ext uri="{FF2B5EF4-FFF2-40B4-BE49-F238E27FC236}">
                <a16:creationId xmlns:a16="http://schemas.microsoft.com/office/drawing/2014/main" id="{60A7AC5E-963B-0D4E-8617-70DC4C02B753}"/>
              </a:ext>
            </a:extLst>
          </p:cNvPr>
          <p:cNvSpPr>
            <a:spLocks noGrp="1"/>
          </p:cNvSpPr>
          <p:nvPr>
            <p:ph type="body" sz="quarter" idx="21" hasCustomPrompt="1"/>
          </p:nvPr>
        </p:nvSpPr>
        <p:spPr>
          <a:xfrm>
            <a:off x="6535898" y="4179743"/>
            <a:ext cx="3534377"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sp>
        <p:nvSpPr>
          <p:cNvPr id="24" name="Text Placeholder 32">
            <a:extLst>
              <a:ext uri="{FF2B5EF4-FFF2-40B4-BE49-F238E27FC236}">
                <a16:creationId xmlns:a16="http://schemas.microsoft.com/office/drawing/2014/main" id="{3C7D2DC5-51AB-754B-B99C-2DC72F97B410}"/>
              </a:ext>
            </a:extLst>
          </p:cNvPr>
          <p:cNvSpPr>
            <a:spLocks noGrp="1"/>
          </p:cNvSpPr>
          <p:nvPr>
            <p:ph type="body" sz="quarter" idx="22" hasCustomPrompt="1"/>
          </p:nvPr>
        </p:nvSpPr>
        <p:spPr>
          <a:xfrm>
            <a:off x="6535896" y="5471243"/>
            <a:ext cx="3534379"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number list</a:t>
            </a:r>
          </a:p>
        </p:txBody>
      </p:sp>
      <p:pic>
        <p:nvPicPr>
          <p:cNvPr id="3" name="Picture 2">
            <a:extLst>
              <a:ext uri="{FF2B5EF4-FFF2-40B4-BE49-F238E27FC236}">
                <a16:creationId xmlns:a16="http://schemas.microsoft.com/office/drawing/2014/main" id="{82603934-A46A-7495-82B1-0BF49C5D8D6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473668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ransparent box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11B3C1F-DE48-BE44-84E4-4DA05CF781BE}"/>
              </a:ext>
            </a:extLst>
          </p:cNvPr>
          <p:cNvPicPr>
            <a:picLocks noChangeAspect="1"/>
          </p:cNvPicPr>
          <p:nvPr userDrawn="1"/>
        </p:nvPicPr>
        <p:blipFill>
          <a:blip r:embed="rId2">
            <a:extLst>
              <a:ext uri="{28A0092B-C50C-407E-A947-70E740481C1C}">
                <a14:useLocalDpi xmlns:a14="http://schemas.microsoft.com/office/drawing/2010/main" val="0"/>
              </a:ext>
            </a:extLst>
          </a:blip>
          <a:srcRect l="20370" r="20370"/>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a:off x="6096000" y="6642556"/>
            <a:ext cx="1264025" cy="215444"/>
          </a:xfrm>
          <a:prstGeom prst="rect">
            <a:avLst/>
          </a:prstGeom>
          <a:noFill/>
        </p:spPr>
        <p:txBody>
          <a:bodyPr wrap="square">
            <a:spAutoFit/>
          </a:bodyPr>
          <a:lstStyle/>
          <a:p>
            <a:pPr algn="l"/>
            <a:r>
              <a:rPr lang="en-GB" sz="800" b="0" i="0">
                <a:solidFill>
                  <a:schemeClr val="tx1"/>
                </a:solidFill>
                <a:effectLst/>
                <a:latin typeface="Univers LT Pro 45 Light" panose="020B0403020202020204" pitchFamily="34" charset="77"/>
              </a:rPr>
              <a:t>© UNICEF/Dawe</a:t>
            </a:r>
            <a:endParaRPr lang="en-US" sz="800" b="0" i="0">
              <a:solidFill>
                <a:schemeClr val="tx1"/>
              </a:solidFill>
              <a:latin typeface="Univers LT Pro 45 Light" panose="020B0403020202020204" pitchFamily="34" charset="77"/>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1140"/>
            <a:ext cx="3186731" cy="714793"/>
          </a:xfrm>
          <a:solidFill>
            <a:srgbClr val="00AEEF"/>
          </a:solidFill>
        </p:spPr>
        <p:txBody>
          <a:bodyPr wrap="square" lIns="144000" tIns="144000" rIns="108000" bIns="0" anchor="ctr" anchorCtr="0">
            <a:spAutoFit/>
          </a:bodyPr>
          <a:lstStyle>
            <a:lvl1pPr marL="0" indent="0">
              <a:buNone/>
              <a:defRPr sz="4000" b="1" i="0" spc="100" baseline="0">
                <a:solidFill>
                  <a:schemeClr val="bg1"/>
                </a:solidFill>
                <a:latin typeface="Univers LT Pro 85 XBlack" panose="020B0804030502020204" pitchFamily="34" charset="77"/>
              </a:defRPr>
            </a:lvl1pPr>
            <a:lvl5pPr marL="1828800" indent="0">
              <a:buNone/>
              <a:defRPr/>
            </a:lvl5pPr>
          </a:lstStyle>
          <a:p>
            <a:r>
              <a:rPr lang="en-US"/>
              <a:t>HEADLINE</a:t>
            </a:r>
            <a:endParaRPr lang="en-GB"/>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Univers LT Pro 45 Light" panose="020B0403020202020204" pitchFamily="34" charset="77"/>
              </a:defRPr>
            </a:lvl1pPr>
          </a:lstStyle>
          <a:p>
            <a:pPr lvl="0"/>
            <a:r>
              <a:rPr lang="en-GB"/>
              <a:t>Click to edit sub-heading</a:t>
            </a:r>
            <a:endParaRPr lang="en-US"/>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Univers LT Pro 85 XBlack" panose="020B0804030502020204" pitchFamily="34" charset="77"/>
              </a:defRPr>
            </a:lvl1pPr>
          </a:lstStyle>
          <a:p>
            <a:pPr lvl="0"/>
            <a:r>
              <a:rPr lang="en-GB"/>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Univers LT Pro 45 Light" panose="020B0403020202020204" pitchFamily="34" charset="77"/>
              </a:defRPr>
            </a:lvl1pPr>
            <a:lvl5pPr marL="1828800" indent="0">
              <a:buNone/>
              <a:defRPr/>
            </a:lvl5pPr>
          </a:lstStyle>
          <a:p>
            <a:pPr lvl="0"/>
            <a:r>
              <a:rPr lang="en-GB"/>
              <a:t>Click to edit body copy.</a:t>
            </a:r>
            <a:endParaRPr lang="en-US"/>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Univers LT Pro 45 Light" panose="020B0403020202020204" pitchFamily="34" charset="77"/>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a:t>Click to edit number list</a:t>
            </a:r>
          </a:p>
        </p:txBody>
      </p:sp>
      <p:pic>
        <p:nvPicPr>
          <p:cNvPr id="2" name="Picture 1">
            <a:extLst>
              <a:ext uri="{FF2B5EF4-FFF2-40B4-BE49-F238E27FC236}">
                <a16:creationId xmlns:a16="http://schemas.microsoft.com/office/drawing/2014/main" id="{38677344-1482-515F-838F-853FB0B35BB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21271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08ABE-55A1-4A23-B61E-3C88C2D89DA1}" type="datetimeFigureOut">
              <a:rPr lang="en-GB" smtClean="0"/>
              <a:t>29/06/2023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C3E42-53AE-43BD-AB25-A5BDE1EE9036}" type="slidenum">
              <a:rPr lang="en-GB" smtClean="0"/>
              <a:t>‹#›</a:t>
            </a:fld>
            <a:endParaRPr lang="en-GB"/>
          </a:p>
        </p:txBody>
      </p:sp>
    </p:spTree>
    <p:extLst>
      <p:ext uri="{BB962C8B-B14F-4D97-AF65-F5344CB8AC3E}">
        <p14:creationId xmlns:p14="http://schemas.microsoft.com/office/powerpoint/2010/main" val="658182140"/>
      </p:ext>
    </p:extLst>
  </p:cSld>
  <p:clrMap bg1="lt1" tx1="dk1" bg2="lt2" tx2="dk2" accent1="accent1" accent2="accent2" accent3="accent3" accent4="accent4" accent5="accent5" accent6="accent6" hlink="hlink" folHlink="folHlink"/>
  <p:sldLayoutIdLst>
    <p:sldLayoutId id="2147483693" r:id="rId1"/>
    <p:sldLayoutId id="2147483688" r:id="rId2"/>
    <p:sldLayoutId id="2147483738" r:id="rId3"/>
    <p:sldLayoutId id="2147483739" r:id="rId4"/>
    <p:sldLayoutId id="2147483734" r:id="rId5"/>
    <p:sldLayoutId id="2147483728" r:id="rId6"/>
    <p:sldLayoutId id="2147483694" r:id="rId7"/>
    <p:sldLayoutId id="2147483706" r:id="rId8"/>
    <p:sldLayoutId id="2147483727" r:id="rId9"/>
    <p:sldLayoutId id="2147483709" r:id="rId10"/>
    <p:sldLayoutId id="2147483740" r:id="rId11"/>
    <p:sldLayoutId id="2147483735" r:id="rId12"/>
    <p:sldLayoutId id="2147483733" r:id="rId13"/>
    <p:sldLayoutId id="2147483736" r:id="rId14"/>
    <p:sldLayoutId id="2147483741" r:id="rId15"/>
    <p:sldLayoutId id="2147483742" r:id="rId16"/>
    <p:sldLayoutId id="2147483743" r:id="rId17"/>
    <p:sldLayoutId id="2147483715" r:id="rId18"/>
    <p:sldLayoutId id="2147483737" r:id="rId19"/>
    <p:sldLayoutId id="2147483696" r:id="rId20"/>
    <p:sldLayoutId id="2147483722" r:id="rId21"/>
  </p:sldLayoutIdLst>
  <p:txStyles>
    <p:titleStyle>
      <a:lvl1pPr algn="l" defTabSz="914400" rtl="0" eaLnBrk="1" latinLnBrk="0" hangingPunct="1">
        <a:lnSpc>
          <a:spcPct val="90000"/>
        </a:lnSpc>
        <a:spcBef>
          <a:spcPct val="0"/>
        </a:spcBef>
        <a:buNone/>
        <a:defRPr sz="4400" b="1" i="0" kern="1200">
          <a:solidFill>
            <a:schemeClr val="tx1"/>
          </a:solidFill>
          <a:latin typeface="Univers LT Pro 85 XBlack" panose="020B08040305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LT Std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ngminds.org.uk/young-person/coping-with-life/drugs-and-alcohol/#Whatarethelawsarounddrugsandalcohol"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hyperlink" Target="https://www.talktofrank.com/get-help/concerned-about-a-friend" TargetMode="External"/><Relationship Id="rId4" Type="http://schemas.openxmlformats.org/officeDocument/2006/relationships/hyperlink" Target="https://www.talktofrank.com/get-help/dealing-with-peer-pressur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EPI51QU2U-M" TargetMode="External"/><Relationship Id="rId7" Type="http://schemas.openxmlformats.org/officeDocument/2006/relationships/image" Target="../media/image21.jpeg"/><Relationship Id="rId2" Type="http://schemas.openxmlformats.org/officeDocument/2006/relationships/slideLayout" Target="../slideLayouts/slideLayout16.xml"/><Relationship Id="rId1" Type="http://schemas.openxmlformats.org/officeDocument/2006/relationships/video" Target="https://www.youtube.com/embed/EPI51QU2U-M?feature=oembed" TargetMode="External"/><Relationship Id="rId6" Type="http://schemas.openxmlformats.org/officeDocument/2006/relationships/hyperlink" Target="https://www.youtube.com/watch?v=hm12wGUefV4" TargetMode="External"/><Relationship Id="rId5" Type="http://schemas.openxmlformats.org/officeDocument/2006/relationships/hyperlink" Target="https://www.healthforteens.co.uk/lifestyle/e-cigarettes/e-cigarettes-just-the-facts/" TargetMode="External"/><Relationship Id="rId4" Type="http://schemas.openxmlformats.org/officeDocument/2006/relationships/hyperlink" Target="https://www.childrenscommissioner.gov.uk/blog/health-the-childrens-commissioners-view/"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2.xml"/><Relationship Id="rId7" Type="http://schemas.openxmlformats.org/officeDocument/2006/relationships/image" Target="../media/image15.svg"/><Relationship Id="rId2" Type="http://schemas.openxmlformats.org/officeDocument/2006/relationships/slideLayout" Target="../slideLayouts/slideLayout6.xml"/><Relationship Id="rId1" Type="http://schemas.openxmlformats.org/officeDocument/2006/relationships/video" Target="https://www.youtube.com/embed/otAT8hBK0HQ?feature=oembed" TargetMode="Externa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hyperlink" Target="https://www.youtube.com/channel/UCjI37_ExpvQnz1tP3qtfFyA" TargetMode="External"/><Relationship Id="rId9" Type="http://schemas.openxmlformats.org/officeDocument/2006/relationships/image" Target="../media/image17.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tngmO8nJwa8" TargetMode="External"/><Relationship Id="rId2" Type="http://schemas.openxmlformats.org/officeDocument/2006/relationships/slideLayout" Target="../slideLayouts/slideLayout14.xml"/><Relationship Id="rId1" Type="http://schemas.openxmlformats.org/officeDocument/2006/relationships/video" Target="https://www.youtube.com/embed/tngmO8nJwa8?feature=oembed" TargetMode="Externa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hyperlink" Target="https://kids.britannica.com/kids/article/Alexander-Fleming/476259" TargetMode="External"/><Relationship Id="rId2" Type="http://schemas.openxmlformats.org/officeDocument/2006/relationships/hyperlink" Target="https://young.scot/get-informed/national/smoking-and-the-law" TargetMode="External"/><Relationship Id="rId1" Type="http://schemas.openxmlformats.org/officeDocument/2006/relationships/slideLayout" Target="../slideLayouts/slideLayout15.xml"/><Relationship Id="rId4" Type="http://schemas.openxmlformats.org/officeDocument/2006/relationships/hyperlink" Target="https://www.bbc.co.uk/bitesize/topics/zrffr82/articles/zg982nb"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video" Target="https://www.youtube.com/embed/rY9BUZr8Dug?feature=oembed" TargetMode="External"/><Relationship Id="rId6" Type="http://schemas.openxmlformats.org/officeDocument/2006/relationships/hyperlink" Target="https://worldslargestlesson.globalgoals.org/resource/global-goals-comic-posters/" TargetMode="External"/><Relationship Id="rId5" Type="http://schemas.openxmlformats.org/officeDocument/2006/relationships/image" Target="../media/image19.jpeg"/><Relationship Id="rId4" Type="http://schemas.openxmlformats.org/officeDocument/2006/relationships/hyperlink" Target="https://youtu.be/rY9BUZr8Dug"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0.jpeg"/><Relationship Id="rId2" Type="http://schemas.openxmlformats.org/officeDocument/2006/relationships/slideLayout" Target="../slideLayouts/slideLayout16.xml"/><Relationship Id="rId1" Type="http://schemas.openxmlformats.org/officeDocument/2006/relationships/video" Target="https://www.youtube.com/embed/atq9MbrsmhE?feature=oembed" TargetMode="External"/><Relationship Id="rId6" Type="http://schemas.openxmlformats.org/officeDocument/2006/relationships/hyperlink" Target="https://youtu.be/atq9MbrsmhE?list=TLGGzSEdq1CAZcIwNjA0MjAyMg" TargetMode="External"/><Relationship Id="rId5" Type="http://schemas.openxmlformats.org/officeDocument/2006/relationships/hyperlink" Target="https://www.unicef.org.uk/rights-respecting-schools/wp-content/uploads/sites/4/2019/11/UN0332751.pdf" TargetMode="External"/><Relationship Id="rId4" Type="http://schemas.openxmlformats.org/officeDocument/2006/relationships/hyperlink" Target="https://www.unicef.org.uk/rights-respecting-schools/resources/teaching-resources/guidance-assemblies-lessons/secondary-schools-assemblies-programm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44AE93F-A5B5-55D9-0E0C-F7F2CD976D92}"/>
              </a:ext>
            </a:extLst>
          </p:cNvPr>
          <p:cNvSpPr>
            <a:spLocks noGrp="1"/>
          </p:cNvSpPr>
          <p:nvPr>
            <p:ph type="ctrTitle"/>
          </p:nvPr>
        </p:nvSpPr>
        <p:spPr>
          <a:xfrm>
            <a:off x="273218" y="5821785"/>
            <a:ext cx="6576899" cy="744407"/>
          </a:xfrm>
        </p:spPr>
        <p:txBody>
          <a:bodyPr/>
          <a:lstStyle/>
          <a:p>
            <a:r>
              <a:rPr lang="en-US" sz="3800">
                <a:latin typeface="Arial Black" panose="020B0A04020102020204" pitchFamily="34" charset="0"/>
                <a:cs typeface="Arial" panose="020B0604020202020204" pitchFamily="34" charset="0"/>
              </a:rPr>
              <a:t>ARTICLE OF THE WEEK</a:t>
            </a:r>
          </a:p>
        </p:txBody>
      </p:sp>
    </p:spTree>
    <p:extLst>
      <p:ext uri="{BB962C8B-B14F-4D97-AF65-F5344CB8AC3E}">
        <p14:creationId xmlns:p14="http://schemas.microsoft.com/office/powerpoint/2010/main" val="824152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9148C5-8033-2F6C-8E1A-47F2DB6C209F}"/>
              </a:ext>
            </a:extLst>
          </p:cNvPr>
          <p:cNvSpPr>
            <a:spLocks noGrp="1"/>
          </p:cNvSpPr>
          <p:nvPr>
            <p:ph type="body" sz="quarter" idx="23"/>
          </p:nvPr>
        </p:nvSpPr>
        <p:spPr/>
        <p:txBody>
          <a:bodyPr>
            <a:normAutofit lnSpcReduction="10000"/>
          </a:bodyPr>
          <a:lstStyle/>
          <a:p>
            <a:r>
              <a:rPr lang="en-US">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a:p>
        </p:txBody>
      </p:sp>
      <p:sp>
        <p:nvSpPr>
          <p:cNvPr id="3" name="Text Placeholder 2">
            <a:extLst>
              <a:ext uri="{FF2B5EF4-FFF2-40B4-BE49-F238E27FC236}">
                <a16:creationId xmlns:a16="http://schemas.microsoft.com/office/drawing/2014/main" id="{C7C85236-62AD-FB88-2CBF-B8C2EF1CB983}"/>
              </a:ext>
            </a:extLst>
          </p:cNvPr>
          <p:cNvSpPr>
            <a:spLocks noGrp="1"/>
          </p:cNvSpPr>
          <p:nvPr>
            <p:ph type="body" sz="quarter" idx="14"/>
          </p:nvPr>
        </p:nvSpPr>
        <p:spPr>
          <a:xfrm>
            <a:off x="528741" y="552685"/>
            <a:ext cx="7962116" cy="671704"/>
          </a:xfrm>
        </p:spPr>
        <p:txBody>
          <a:bodyPr/>
          <a:lstStyle/>
          <a:p>
            <a:r>
              <a:rPr lang="en-US" sz="3800">
                <a:latin typeface="Arial Black" panose="020B0A04020102020204" pitchFamily="34" charset="0"/>
              </a:rPr>
              <a:t>SECONDARY ACTIVITIES 2</a:t>
            </a:r>
          </a:p>
        </p:txBody>
      </p:sp>
      <p:sp>
        <p:nvSpPr>
          <p:cNvPr id="4" name="Rectangle 3">
            <a:extLst>
              <a:ext uri="{FF2B5EF4-FFF2-40B4-BE49-F238E27FC236}">
                <a16:creationId xmlns:a16="http://schemas.microsoft.com/office/drawing/2014/main" id="{4147624B-3509-583B-4E7E-03A60295EFAC}"/>
              </a:ext>
            </a:extLst>
          </p:cNvPr>
          <p:cNvSpPr/>
          <p:nvPr/>
        </p:nvSpPr>
        <p:spPr>
          <a:xfrm>
            <a:off x="528741" y="2137472"/>
            <a:ext cx="5458403"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0A543B5-0473-6EF4-B0B1-951579C011CE}"/>
              </a:ext>
            </a:extLst>
          </p:cNvPr>
          <p:cNvSpPr/>
          <p:nvPr/>
        </p:nvSpPr>
        <p:spPr>
          <a:xfrm>
            <a:off x="528740" y="4434357"/>
            <a:ext cx="7304667"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90B85E6-A5F9-2ABC-81EF-5EDBDB6ACAFE}"/>
              </a:ext>
            </a:extLst>
          </p:cNvPr>
          <p:cNvSpPr/>
          <p:nvPr/>
        </p:nvSpPr>
        <p:spPr>
          <a:xfrm>
            <a:off x="5987144" y="2137472"/>
            <a:ext cx="5945871"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E9B981E-037A-7815-7912-1BCD08320421}"/>
              </a:ext>
            </a:extLst>
          </p:cNvPr>
          <p:cNvSpPr/>
          <p:nvPr/>
        </p:nvSpPr>
        <p:spPr>
          <a:xfrm>
            <a:off x="7833408" y="4434357"/>
            <a:ext cx="4099605"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87E788E-E9B9-43C1-4D13-2D3E1B28D93C}"/>
              </a:ext>
            </a:extLst>
          </p:cNvPr>
          <p:cNvSpPr txBox="1"/>
          <p:nvPr/>
        </p:nvSpPr>
        <p:spPr>
          <a:xfrm>
            <a:off x="6346248" y="2896545"/>
            <a:ext cx="5396418" cy="646331"/>
          </a:xfrm>
          <a:prstGeom prst="rect">
            <a:avLst/>
          </a:prstGeom>
          <a:noFill/>
        </p:spPr>
        <p:txBody>
          <a:bodyPr wrap="square" lIns="91440" tIns="45720" rIns="91440" bIns="45720" rtlCol="0" anchor="t">
            <a:spAutoFit/>
          </a:bodyPr>
          <a:lstStyle/>
          <a:p>
            <a:pPr algn="ctr"/>
            <a:r>
              <a:rPr lang="en-GB" sz="1800" dirty="0">
                <a:effectLst/>
                <a:latin typeface="Arial"/>
                <a:ea typeface="Arial" panose="020B0604020202020204" pitchFamily="34" charset="0"/>
                <a:cs typeface="Times New Roman"/>
              </a:rPr>
              <a:t>Explore </a:t>
            </a:r>
            <a:r>
              <a:rPr lang="en-GB" sz="1800" dirty="0">
                <a:effectLst/>
                <a:latin typeface="Arial"/>
                <a:ea typeface="Arial" panose="020B0604020202020204" pitchFamily="34" charset="0"/>
                <a:cs typeface="Times New Roman"/>
                <a:hlinkClick r:id="rId3">
                  <a:extLst>
                    <a:ext uri="{A12FA001-AC4F-418D-AE19-62706E023703}">
                      <ahyp:hlinkClr xmlns:ahyp="http://schemas.microsoft.com/office/drawing/2018/hyperlinkcolor" val="tx"/>
                    </a:ext>
                  </a:extLst>
                </a:hlinkClick>
              </a:rPr>
              <a:t>this website</a:t>
            </a:r>
            <a:r>
              <a:rPr lang="en-GB" sz="1800" dirty="0">
                <a:effectLst/>
                <a:latin typeface="Arial"/>
                <a:ea typeface="Arial" panose="020B0604020202020204" pitchFamily="34" charset="0"/>
                <a:cs typeface="Times New Roman"/>
              </a:rPr>
              <a:t> and discuss how the law protects you from illegal drugs and alcohol.</a:t>
            </a:r>
            <a:r>
              <a:rPr lang="en-GB" sz="1600" b="0" i="0" dirty="0">
                <a:solidFill>
                  <a:srgbClr val="000000"/>
                </a:solidFill>
                <a:effectLst/>
                <a:latin typeface="Arial"/>
                <a:cs typeface="Arial"/>
              </a:rPr>
              <a:t> </a:t>
            </a:r>
            <a:endParaRPr lang="en-GB" sz="1200" dirty="0">
              <a:latin typeface="Arial"/>
              <a:cs typeface="Arial"/>
            </a:endParaRPr>
          </a:p>
        </p:txBody>
      </p:sp>
      <p:sp>
        <p:nvSpPr>
          <p:cNvPr id="10" name="TextBox 9">
            <a:extLst>
              <a:ext uri="{FF2B5EF4-FFF2-40B4-BE49-F238E27FC236}">
                <a16:creationId xmlns:a16="http://schemas.microsoft.com/office/drawing/2014/main" id="{23FB570D-B234-3922-9DE8-4A90483EA3F9}"/>
              </a:ext>
            </a:extLst>
          </p:cNvPr>
          <p:cNvSpPr txBox="1"/>
          <p:nvPr/>
        </p:nvSpPr>
        <p:spPr>
          <a:xfrm>
            <a:off x="754201" y="4655716"/>
            <a:ext cx="6853744" cy="1559209"/>
          </a:xfrm>
          <a:prstGeom prst="rect">
            <a:avLst/>
          </a:prstGeom>
          <a:noFill/>
        </p:spPr>
        <p:txBody>
          <a:bodyPr wrap="square" rtlCol="0">
            <a:spAutoFit/>
          </a:bodyPr>
          <a:lstStyle/>
          <a:p>
            <a:pPr lvl="0" algn="ctr">
              <a:lnSpc>
                <a:spcPct val="107000"/>
              </a:lnSpc>
              <a:spcAft>
                <a:spcPts val="800"/>
              </a:spcAft>
            </a:pPr>
            <a:r>
              <a:rPr lang="en-GB" sz="1800">
                <a:effectLst/>
                <a:latin typeface="Arial" panose="020B0604020202020204" pitchFamily="34" charset="0"/>
                <a:ea typeface="Arial" panose="020B0604020202020204" pitchFamily="34" charset="0"/>
                <a:cs typeface="Times New Roman" panose="02020603050405020304" pitchFamily="18" charset="0"/>
              </a:rPr>
              <a:t>No one should ever pressure you to take drugs. Remember it is your life, your body, your decision. What would you do if a friend or an adult tried to pressure you into taking drugs? Remember you can always talk to a trusted adult and report your concerns. </a:t>
            </a:r>
            <a:r>
              <a:rPr lang="en-GB" sz="1800">
                <a:effectLst/>
                <a:latin typeface="Arial" panose="020B0604020202020204" pitchFamily="34" charset="0"/>
                <a:ea typeface="Arial" panose="020B0604020202020204" pitchFamily="34" charset="0"/>
                <a:cs typeface="Times New Roman" panose="02020603050405020304" pitchFamily="18" charset="0"/>
                <a:hlinkClick r:id="rId4"/>
              </a:rPr>
              <a:t>Read these 10 useful ways</a:t>
            </a:r>
            <a:r>
              <a:rPr lang="en-GB" sz="1800">
                <a:effectLst/>
                <a:latin typeface="Arial" panose="020B0604020202020204" pitchFamily="34" charset="0"/>
                <a:ea typeface="Arial" panose="020B0604020202020204" pitchFamily="34" charset="0"/>
                <a:cs typeface="Times New Roman" panose="02020603050405020304" pitchFamily="18" charset="0"/>
              </a:rPr>
              <a:t> to deal with peer pressure.</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7FAF3CEF-6A98-ED70-FF1B-F939D4B09ED1}"/>
              </a:ext>
            </a:extLst>
          </p:cNvPr>
          <p:cNvSpPr txBox="1"/>
          <p:nvPr/>
        </p:nvSpPr>
        <p:spPr>
          <a:xfrm>
            <a:off x="640604" y="2204049"/>
            <a:ext cx="5234677" cy="2031325"/>
          </a:xfrm>
          <a:prstGeom prst="rect">
            <a:avLst/>
          </a:prstGeom>
          <a:noFill/>
        </p:spPr>
        <p:txBody>
          <a:bodyPr wrap="square" rtlCol="0">
            <a:spAutoFit/>
          </a:bodyPr>
          <a:lstStyle/>
          <a:p>
            <a:pPr algn="ctr"/>
            <a:r>
              <a:rPr lang="en-GB" sz="1800" b="0" i="0">
                <a:solidFill>
                  <a:schemeClr val="bg1"/>
                </a:solidFill>
                <a:effectLst/>
                <a:latin typeface="Arial" panose="020B0604020202020204" pitchFamily="34" charset="0"/>
                <a:cs typeface="Arial" panose="020B0604020202020204" pitchFamily="34" charset="0"/>
              </a:rPr>
              <a:t>Discuss the signs you might see if someone has a problem with drugs or alcohol. What would you do if you were worried about a friend who you thought might be drinking or taking illegal drugs? Talk about it in your class. </a:t>
            </a:r>
            <a:r>
              <a:rPr lang="en-GB" sz="1800" b="0" i="0">
                <a:solidFill>
                  <a:schemeClr val="bg1"/>
                </a:solidFill>
                <a:effectLst/>
                <a:latin typeface="Arial" panose="020B0604020202020204" pitchFamily="34" charset="0"/>
                <a:cs typeface="Arial" panose="020B0604020202020204" pitchFamily="34" charset="0"/>
                <a:hlinkClick r:id="rId5"/>
              </a:rPr>
              <a:t>This website</a:t>
            </a:r>
            <a:r>
              <a:rPr lang="en-GB" sz="1800" b="0" i="0">
                <a:solidFill>
                  <a:schemeClr val="bg1"/>
                </a:solidFill>
                <a:effectLst/>
                <a:latin typeface="Arial" panose="020B0604020202020204" pitchFamily="34" charset="0"/>
                <a:cs typeface="Arial" panose="020B0604020202020204" pitchFamily="34" charset="0"/>
              </a:rPr>
              <a:t> might help you think about steps you could take to support a friend. </a:t>
            </a:r>
            <a:endParaRPr lang="en-GB">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5489E20-5EAE-893F-680E-FD0ACEF0AC10}"/>
              </a:ext>
            </a:extLst>
          </p:cNvPr>
          <p:cNvSpPr txBox="1"/>
          <p:nvPr/>
        </p:nvSpPr>
        <p:spPr>
          <a:xfrm>
            <a:off x="7946232" y="4453605"/>
            <a:ext cx="3873955" cy="2062103"/>
          </a:xfrm>
          <a:prstGeom prst="rect">
            <a:avLst/>
          </a:prstGeom>
          <a:noFill/>
        </p:spPr>
        <p:txBody>
          <a:bodyPr wrap="square" rtlCol="0">
            <a:spAutoFit/>
          </a:bodyPr>
          <a:lstStyle/>
          <a:p>
            <a:pPr algn="ctr"/>
            <a:r>
              <a:rPr lang="en-GB" sz="1600" b="0" i="0">
                <a:effectLst/>
                <a:latin typeface="Arial" panose="020B0604020202020204" pitchFamily="34" charset="0"/>
                <a:cs typeface="Arial" panose="020B0604020202020204" pitchFamily="34" charset="0"/>
              </a:rPr>
              <a:t>Why do you think some young people smoke, drink or take drugs? Discuss this with friends or your class. Can you run a campaign to raise awareness of the risks? How could you link this to CRC articles? Consider speaking to your school council or groups outside school to build support and encourage change. </a:t>
            </a:r>
            <a:endParaRPr lang="en-GB"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83937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5"/>
            <a:ext cx="7929459" cy="671704"/>
          </a:xfrm>
        </p:spPr>
        <p:txBody>
          <a:bodyPr/>
          <a:lstStyle/>
          <a:p>
            <a:r>
              <a:rPr lang="en-US" sz="3800">
                <a:latin typeface="Arial Black" panose="020B0A04020102020204" pitchFamily="34" charset="0"/>
              </a:rPr>
              <a:t>SECONDARY ACTIVITIES 3</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a:p>
        </p:txBody>
      </p:sp>
      <p:sp>
        <p:nvSpPr>
          <p:cNvPr id="4" name="Rectangle 3">
            <a:extLst>
              <a:ext uri="{FF2B5EF4-FFF2-40B4-BE49-F238E27FC236}">
                <a16:creationId xmlns:a16="http://schemas.microsoft.com/office/drawing/2014/main" id="{9F38F617-4146-EBD9-CE84-D397B7AE4523}"/>
              </a:ext>
            </a:extLst>
          </p:cNvPr>
          <p:cNvSpPr/>
          <p:nvPr/>
        </p:nvSpPr>
        <p:spPr>
          <a:xfrm>
            <a:off x="528741" y="2137472"/>
            <a:ext cx="4995759"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D4B0183-7BE6-01B6-1CB7-0D8BCD7ED86F}"/>
              </a:ext>
            </a:extLst>
          </p:cNvPr>
          <p:cNvSpPr/>
          <p:nvPr/>
        </p:nvSpPr>
        <p:spPr>
          <a:xfrm>
            <a:off x="528742" y="4434357"/>
            <a:ext cx="6786458"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5524500" y="2137472"/>
            <a:ext cx="640851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7315200" y="4434357"/>
            <a:ext cx="4617813"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8DCF693-5CCB-63D9-FE72-88CA642F1CA1}"/>
              </a:ext>
            </a:extLst>
          </p:cNvPr>
          <p:cNvSpPr txBox="1"/>
          <p:nvPr/>
        </p:nvSpPr>
        <p:spPr>
          <a:xfrm>
            <a:off x="551227" y="2246011"/>
            <a:ext cx="2848360" cy="2321918"/>
          </a:xfrm>
          <a:prstGeom prst="rect">
            <a:avLst/>
          </a:prstGeom>
          <a:noFill/>
        </p:spPr>
        <p:txBody>
          <a:bodyPr wrap="square" rtlCol="0">
            <a:spAutoFit/>
          </a:bodyPr>
          <a:lstStyle/>
          <a:p>
            <a:pPr lvl="0" algn="ctr">
              <a:lnSpc>
                <a:spcPct val="107000"/>
              </a:lnSpc>
              <a:spcAft>
                <a:spcPts val="800"/>
              </a:spcAft>
            </a:pPr>
            <a:r>
              <a:rPr lang="en-GB" sz="1800" u="sng">
                <a:solidFill>
                  <a:srgbClr val="0563C1"/>
                </a:solidFill>
                <a:effectLst/>
                <a:latin typeface="Arial" panose="020B0604020202020204" pitchFamily="34" charset="0"/>
                <a:ea typeface="Arial" panose="020B0604020202020204" pitchFamily="34" charset="0"/>
                <a:cs typeface="Times New Roman" panose="02020603050405020304" pitchFamily="18" charset="0"/>
                <a:hlinkClick r:id="rId3"/>
              </a:rPr>
              <a:t>Watch this video</a:t>
            </a:r>
            <a:r>
              <a:rPr lang="en-GB" sz="1800">
                <a:effectLst/>
                <a:latin typeface="Arial" panose="020B0604020202020204" pitchFamily="34" charset="0"/>
                <a:ea typeface="Arial" panose="020B0604020202020204" pitchFamily="34" charset="0"/>
                <a:cs typeface="Times New Roman" panose="02020603050405020304" pitchFamily="18" charset="0"/>
              </a:rPr>
              <a:t>. </a:t>
            </a:r>
          </a:p>
          <a:p>
            <a:pPr lvl="0" algn="ctr">
              <a:lnSpc>
                <a:spcPct val="107000"/>
              </a:lnSpc>
              <a:spcAft>
                <a:spcPts val="800"/>
              </a:spcAft>
            </a:pPr>
            <a:r>
              <a:rPr lang="en-GB" sz="1800">
                <a:effectLst/>
                <a:latin typeface="Arial" panose="020B0604020202020204" pitchFamily="34" charset="0"/>
                <a:ea typeface="Arial" panose="020B0604020202020204" pitchFamily="34" charset="0"/>
                <a:cs typeface="Times New Roman" panose="02020603050405020304" pitchFamily="18" charset="0"/>
              </a:rPr>
              <a:t>Discuss in small groups the links between mental health and drug abuse.  Share how Chloe’s story has impacted on you.</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600" i="0">
                <a:effectLst/>
                <a:latin typeface="Arial" panose="020B0604020202020204" pitchFamily="34" charset="0"/>
                <a:cs typeface="Arial" panose="020B0604020202020204" pitchFamily="34" charset="0"/>
              </a:rPr>
              <a:t> </a:t>
            </a:r>
            <a:endParaRPr lang="en-GB" sz="160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9DABE4C-A04F-5B8C-9171-D4E4C4FE47EB}"/>
              </a:ext>
            </a:extLst>
          </p:cNvPr>
          <p:cNvSpPr txBox="1"/>
          <p:nvPr/>
        </p:nvSpPr>
        <p:spPr>
          <a:xfrm>
            <a:off x="586998" y="4549873"/>
            <a:ext cx="6750687" cy="2031325"/>
          </a:xfrm>
          <a:prstGeom prst="rect">
            <a:avLst/>
          </a:prstGeom>
          <a:noFill/>
        </p:spPr>
        <p:txBody>
          <a:bodyPr wrap="square" rtlCol="0">
            <a:spAutoFit/>
          </a:bodyPr>
          <a:lstStyle/>
          <a:p>
            <a:pPr algn="ctr"/>
            <a:r>
              <a:rPr lang="en-GB" sz="1800">
                <a:effectLst/>
                <a:latin typeface="Arial" panose="020B0604020202020204" pitchFamily="34" charset="0"/>
                <a:ea typeface="Arial" panose="020B0604020202020204" pitchFamily="34" charset="0"/>
                <a:cs typeface="Times New Roman" panose="02020603050405020304" pitchFamily="18" charset="0"/>
              </a:rPr>
              <a:t>The Children’s Commissioner for England, Dame Rachel de Souza, </a:t>
            </a:r>
            <a:r>
              <a:rPr lang="en-GB" sz="1800" u="sng">
                <a:solidFill>
                  <a:srgbClr val="0563C1"/>
                </a:solidFill>
                <a:effectLst/>
                <a:latin typeface="Arial" panose="020B0604020202020204" pitchFamily="34" charset="0"/>
                <a:ea typeface="Arial" panose="020B0604020202020204" pitchFamily="34" charset="0"/>
                <a:cs typeface="Times New Roman" panose="02020603050405020304" pitchFamily="18" charset="0"/>
                <a:hlinkClick r:id="rId4"/>
              </a:rPr>
              <a:t>says children and young people’s mental and physical health is a top priority</a:t>
            </a:r>
            <a:r>
              <a:rPr lang="en-GB" sz="1800">
                <a:effectLst/>
                <a:latin typeface="Arial" panose="020B0604020202020204" pitchFamily="34" charset="0"/>
                <a:ea typeface="Arial" panose="020B0604020202020204" pitchFamily="34" charset="0"/>
                <a:cs typeface="Times New Roman" panose="02020603050405020304" pitchFamily="18" charset="0"/>
              </a:rPr>
              <a:t>.  Talk about some of the main health issues that young people are currently experiencing. What would you like the Children’s Commissioner to do to tackle these issues?  Consider both your physical health and your wellbeing.</a:t>
            </a:r>
            <a:r>
              <a:rPr lang="en-GB" sz="1600" i="0">
                <a:solidFill>
                  <a:schemeClr val="bg1"/>
                </a:solidFill>
                <a:effectLst/>
                <a:latin typeface="Arial" panose="020B0604020202020204" pitchFamily="34" charset="0"/>
                <a:cs typeface="Arial" panose="020B0604020202020204" pitchFamily="34" charset="0"/>
              </a:rPr>
              <a:t>.  </a:t>
            </a:r>
            <a:endParaRPr lang="en-GB" sz="140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DEDB733-D59A-AE81-C34F-D4AF580961B0}"/>
              </a:ext>
            </a:extLst>
          </p:cNvPr>
          <p:cNvSpPr txBox="1"/>
          <p:nvPr/>
        </p:nvSpPr>
        <p:spPr>
          <a:xfrm>
            <a:off x="7337685" y="4660899"/>
            <a:ext cx="4617813" cy="1698414"/>
          </a:xfrm>
          <a:prstGeom prst="rect">
            <a:avLst/>
          </a:prstGeom>
          <a:noFill/>
        </p:spPr>
        <p:txBody>
          <a:bodyPr wrap="square" rtlCol="0">
            <a:spAutoFit/>
          </a:bodyPr>
          <a:lstStyle/>
          <a:p>
            <a:pPr lvl="0" algn="ctr">
              <a:lnSpc>
                <a:spcPct val="107000"/>
              </a:lnSpc>
              <a:spcAft>
                <a:spcPts val="800"/>
              </a:spcAft>
            </a:pPr>
            <a:r>
              <a:rPr lang="en-GB" sz="1800">
                <a:solidFill>
                  <a:schemeClr val="bg1"/>
                </a:solidFill>
                <a:effectLst/>
                <a:latin typeface="Arial" panose="020B0604020202020204" pitchFamily="34" charset="0"/>
                <a:ea typeface="Arial" panose="020B0604020202020204" pitchFamily="34" charset="0"/>
                <a:cs typeface="Times New Roman" panose="02020603050405020304" pitchFamily="18" charset="0"/>
              </a:rPr>
              <a:t>Read this information about E-cigarettes and complete </a:t>
            </a:r>
            <a:r>
              <a:rPr lang="en-GB" sz="1800" u="sng">
                <a:solidFill>
                  <a:schemeClr val="bg1"/>
                </a:solidFill>
                <a:effectLst/>
                <a:latin typeface="Arial" panose="020B0604020202020204" pitchFamily="34" charset="0"/>
                <a:ea typeface="Arial" panose="020B06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the quiz</a:t>
            </a:r>
            <a:r>
              <a:rPr lang="en-GB" sz="1800">
                <a:solidFill>
                  <a:schemeClr val="bg1"/>
                </a:solidFill>
                <a:effectLst/>
                <a:latin typeface="Arial" panose="020B0604020202020204" pitchFamily="34" charset="0"/>
                <a:ea typeface="Arial" panose="020B0604020202020204" pitchFamily="34" charset="0"/>
                <a:cs typeface="Times New Roman" panose="02020603050405020304" pitchFamily="18" charset="0"/>
              </a:rPr>
              <a:t>. </a:t>
            </a:r>
          </a:p>
          <a:p>
            <a:pPr lvl="0" algn="ctr">
              <a:lnSpc>
                <a:spcPct val="107000"/>
              </a:lnSpc>
              <a:spcAft>
                <a:spcPts val="800"/>
              </a:spcAft>
            </a:pPr>
            <a:r>
              <a:rPr lang="en-GB" sz="1800">
                <a:solidFill>
                  <a:schemeClr val="bg1"/>
                </a:solidFill>
                <a:effectLst/>
                <a:latin typeface="Arial" panose="020B0604020202020204" pitchFamily="34" charset="0"/>
                <a:ea typeface="Arial" panose="020B0604020202020204" pitchFamily="34" charset="0"/>
                <a:cs typeface="Times New Roman" panose="02020603050405020304" pitchFamily="18" charset="0"/>
              </a:rPr>
              <a:t>Create a factsheet about e-cigs and their dangers to share with your classmates.</a:t>
            </a:r>
            <a:endParaRPr lang="en-GB" sz="1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GB" sz="140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ACC47CDD-ED01-6F48-E97A-7B47604EECF4}"/>
              </a:ext>
            </a:extLst>
          </p:cNvPr>
          <p:cNvSpPr txBox="1"/>
          <p:nvPr/>
        </p:nvSpPr>
        <p:spPr>
          <a:xfrm>
            <a:off x="5702454" y="2246011"/>
            <a:ext cx="6230559" cy="2031325"/>
          </a:xfrm>
          <a:prstGeom prst="rect">
            <a:avLst/>
          </a:prstGeom>
          <a:noFill/>
        </p:spPr>
        <p:txBody>
          <a:bodyPr wrap="square" rtlCol="0">
            <a:spAutoFit/>
          </a:bodyPr>
          <a:lstStyle/>
          <a:p>
            <a:pPr algn="ctr"/>
            <a:r>
              <a:rPr lang="en-GB" sz="1800">
                <a:effectLst/>
                <a:latin typeface="Arial" panose="020B0604020202020204" pitchFamily="34" charset="0"/>
                <a:ea typeface="Arial" panose="020B0604020202020204" pitchFamily="34" charset="0"/>
                <a:cs typeface="Times New Roman" panose="02020603050405020304" pitchFamily="18" charset="0"/>
              </a:rPr>
              <a:t>Article 33 says that children have the right to be protected from harmful drugs, including being involved in the production and distribution of drugs. In the UK, some children are made to travel to different places to sell drugs, this is sometimes called County Lines. Find out more about how to </a:t>
            </a:r>
            <a:r>
              <a:rPr lang="en-GB" sz="1800" u="sng">
                <a:solidFill>
                  <a:srgbClr val="0563C1"/>
                </a:solidFill>
                <a:effectLst/>
                <a:latin typeface="Arial" panose="020B0604020202020204" pitchFamily="34" charset="0"/>
                <a:ea typeface="Arial" panose="020B0604020202020204" pitchFamily="34" charset="0"/>
                <a:cs typeface="Times New Roman" panose="02020603050405020304" pitchFamily="18" charset="0"/>
                <a:hlinkClick r:id="rId6"/>
              </a:rPr>
              <a:t>spot the signs</a:t>
            </a:r>
            <a:r>
              <a:rPr lang="en-GB" sz="1800">
                <a:effectLst/>
                <a:latin typeface="Arial" panose="020B0604020202020204" pitchFamily="34" charset="0"/>
                <a:ea typeface="Arial" panose="020B0604020202020204" pitchFamily="34" charset="0"/>
                <a:cs typeface="Times New Roman" panose="02020603050405020304" pitchFamily="18" charset="0"/>
              </a:rPr>
              <a:t> of someone who is being exploited in this way and how to help someone who may be at risk.    </a:t>
            </a:r>
            <a:r>
              <a:rPr lang="en-GB" sz="1800">
                <a:effectLst/>
                <a:latin typeface="Arial" panose="020B0604020202020204" pitchFamily="34" charset="0"/>
                <a:ea typeface="Calibri" panose="020F0502020204030204" pitchFamily="34" charset="0"/>
                <a:cs typeface="Times New Roman" panose="02020603050405020304" pitchFamily="18" charset="0"/>
              </a:rPr>
              <a:t> </a:t>
            </a:r>
            <a:r>
              <a:rPr lang="en-GB" sz="1600" b="0" i="0">
                <a:solidFill>
                  <a:schemeClr val="bg1"/>
                </a:solidFill>
                <a:effectLst/>
                <a:latin typeface="Arial" panose="020B0604020202020204" pitchFamily="34" charset="0"/>
                <a:cs typeface="Arial" panose="020B0604020202020204" pitchFamily="34" charset="0"/>
              </a:rPr>
              <a:t>   </a:t>
            </a:r>
            <a:endParaRPr lang="en-GB" sz="1400">
              <a:solidFill>
                <a:schemeClr val="bg1"/>
              </a:solidFill>
              <a:latin typeface="Arial" panose="020B0604020202020204" pitchFamily="34" charset="0"/>
              <a:cs typeface="Arial" panose="020B0604020202020204" pitchFamily="34" charset="0"/>
            </a:endParaRPr>
          </a:p>
        </p:txBody>
      </p:sp>
      <p:pic>
        <p:nvPicPr>
          <p:cNvPr id="10" name="Online Media 9" title="Battling with Drug Addiction | BBC Teach">
            <a:hlinkClick r:id="" action="ppaction://media"/>
            <a:extLst>
              <a:ext uri="{FF2B5EF4-FFF2-40B4-BE49-F238E27FC236}">
                <a16:creationId xmlns:a16="http://schemas.microsoft.com/office/drawing/2014/main" id="{825F46C5-A4AD-4DFA-5EF4-27A3179032BA}"/>
              </a:ext>
            </a:extLst>
          </p:cNvPr>
          <p:cNvPicPr>
            <a:picLocks noRot="1" noChangeAspect="1"/>
          </p:cNvPicPr>
          <p:nvPr>
            <a:videoFile r:link="rId1"/>
          </p:nvPr>
        </p:nvPicPr>
        <p:blipFill>
          <a:blip r:embed="rId7"/>
          <a:stretch>
            <a:fillRect/>
          </a:stretch>
        </p:blipFill>
        <p:spPr>
          <a:xfrm>
            <a:off x="3422073" y="2398374"/>
            <a:ext cx="1824117" cy="1030626"/>
          </a:xfrm>
          <a:prstGeom prst="rect">
            <a:avLst/>
          </a:prstGeom>
        </p:spPr>
      </p:pic>
    </p:spTree>
    <p:extLst>
      <p:ext uri="{BB962C8B-B14F-4D97-AF65-F5344CB8AC3E}">
        <p14:creationId xmlns:p14="http://schemas.microsoft.com/office/powerpoint/2010/main" val="124230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B165716-FF31-A845-A83E-5C96960D70F9}"/>
              </a:ext>
            </a:extLst>
          </p:cNvPr>
          <p:cNvSpPr>
            <a:spLocks noGrp="1"/>
          </p:cNvSpPr>
          <p:nvPr>
            <p:ph type="body" sz="quarter" idx="14"/>
          </p:nvPr>
        </p:nvSpPr>
        <p:spPr>
          <a:xfrm>
            <a:off x="6536002" y="663684"/>
            <a:ext cx="3379523" cy="588605"/>
          </a:xfrm>
        </p:spPr>
        <p:txBody>
          <a:bodyPr/>
          <a:lstStyle/>
          <a:p>
            <a:r>
              <a:rPr lang="en-US" sz="3200">
                <a:latin typeface="Arial Black" panose="020B0A04020102020204" pitchFamily="34" charset="0"/>
              </a:rPr>
              <a:t>REFLECTION</a:t>
            </a:r>
          </a:p>
        </p:txBody>
      </p:sp>
      <p:sp>
        <p:nvSpPr>
          <p:cNvPr id="6" name="Text Placeholder 5">
            <a:extLst>
              <a:ext uri="{FF2B5EF4-FFF2-40B4-BE49-F238E27FC236}">
                <a16:creationId xmlns:a16="http://schemas.microsoft.com/office/drawing/2014/main" id="{DF0353F7-0EFC-E549-AA82-F8CD01C78C85}"/>
              </a:ext>
            </a:extLst>
          </p:cNvPr>
          <p:cNvSpPr>
            <a:spLocks noGrp="1"/>
          </p:cNvSpPr>
          <p:nvPr>
            <p:ph type="body" sz="quarter" idx="21"/>
          </p:nvPr>
        </p:nvSpPr>
        <p:spPr>
          <a:xfrm>
            <a:off x="6536002" y="2235235"/>
            <a:ext cx="5437030" cy="3743324"/>
          </a:xfrm>
        </p:spPr>
        <p:txBody>
          <a:bodyPr>
            <a:normAutofit lnSpcReduction="10000"/>
          </a:bodyPr>
          <a:lstStyle/>
          <a:p>
            <a:pPr marL="457200">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Think about a time when you were unwell. </a:t>
            </a:r>
          </a:p>
          <a:p>
            <a:pPr marL="457200">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Who supported you during this time? </a:t>
            </a:r>
          </a:p>
          <a:p>
            <a:pPr marL="457200">
              <a:lnSpc>
                <a:spcPct val="107000"/>
              </a:lnSpc>
              <a:spcAft>
                <a:spcPts val="800"/>
              </a:spcAft>
            </a:pPr>
            <a:r>
              <a:rPr lang="en-GB" sz="1800" dirty="0">
                <a:effectLst/>
                <a:latin typeface="Arial" panose="020B0604020202020204" pitchFamily="34" charset="0"/>
                <a:ea typeface="Calibri" panose="020F0502020204030204" pitchFamily="34" charset="0"/>
                <a:cs typeface="Arial" panose="020B0604020202020204" pitchFamily="34" charset="0"/>
              </a:rPr>
              <a:t>Reflect on all the people and resources that helped you recover and the importance of your right to healthcare. </a:t>
            </a:r>
          </a:p>
          <a:p>
            <a:pPr>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nSpc>
                <a:spcPct val="107000"/>
              </a:lnSpc>
              <a:spcAft>
                <a:spcPts val="800"/>
              </a:spcAft>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l" rtl="0" fontAlgn="base">
              <a:buNone/>
            </a:pPr>
            <a:endParaRPr lang="en-GB" dirty="0">
              <a:solidFill>
                <a:srgbClr val="000000"/>
              </a:solidFill>
              <a:effectLst/>
              <a:latin typeface="Arial" panose="020B0604020202020204" pitchFamily="34" charset="0"/>
              <a:cs typeface="Arial" panose="020B0604020202020204" pitchFamily="34" charset="0"/>
            </a:endParaRPr>
          </a:p>
          <a:p>
            <a:pPr marL="0" indent="0" algn="l" rtl="0" fontAlgn="base">
              <a:buNone/>
            </a:pPr>
            <a:r>
              <a:rPr lang="en-GB" b="0" dirty="0">
                <a:solidFill>
                  <a:srgbClr val="000000"/>
                </a:solidFill>
                <a:effectLst/>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0D6109B9-0FC1-9735-A04E-7AAA864B8564}"/>
              </a:ext>
            </a:extLst>
          </p:cNvPr>
          <p:cNvSpPr>
            <a:spLocks noGrp="1"/>
          </p:cNvSpPr>
          <p:nvPr>
            <p:ph type="body" sz="quarter" idx="17"/>
          </p:nvPr>
        </p:nvSpPr>
        <p:spPr>
          <a:xfrm>
            <a:off x="6536002" y="1502891"/>
            <a:ext cx="5305425" cy="259486"/>
          </a:xfrm>
        </p:spPr>
        <p:txBody>
          <a:bodyPr/>
          <a:lstStyle/>
          <a:p>
            <a:r>
              <a:rPr lang="en-GB" dirty="0"/>
              <a:t>Find a calm, quite space where you can take a moment to yourself.</a:t>
            </a:r>
          </a:p>
        </p:txBody>
      </p:sp>
    </p:spTree>
    <p:extLst>
      <p:ext uri="{BB962C8B-B14F-4D97-AF65-F5344CB8AC3E}">
        <p14:creationId xmlns:p14="http://schemas.microsoft.com/office/powerpoint/2010/main" val="1248567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0FB738-3242-7420-5F48-7D5A139C5F0D}"/>
              </a:ext>
            </a:extLst>
          </p:cNvPr>
          <p:cNvSpPr>
            <a:spLocks noGrp="1"/>
          </p:cNvSpPr>
          <p:nvPr>
            <p:ph type="body" sz="quarter" idx="14"/>
          </p:nvPr>
        </p:nvSpPr>
        <p:spPr>
          <a:xfrm>
            <a:off x="528741" y="552685"/>
            <a:ext cx="4648901" cy="671704"/>
          </a:xfrm>
        </p:spPr>
        <p:txBody>
          <a:bodyPr/>
          <a:lstStyle/>
          <a:p>
            <a:r>
              <a:rPr lang="en-US" sz="3800">
                <a:latin typeface="Arial Black" panose="020B0A04020102020204" pitchFamily="34" charset="0"/>
              </a:rPr>
              <a:t>INSTRUCTIONS</a:t>
            </a:r>
          </a:p>
        </p:txBody>
      </p:sp>
      <p:sp>
        <p:nvSpPr>
          <p:cNvPr id="3" name="Text Placeholder 2">
            <a:extLst>
              <a:ext uri="{FF2B5EF4-FFF2-40B4-BE49-F238E27FC236}">
                <a16:creationId xmlns:a16="http://schemas.microsoft.com/office/drawing/2014/main" id="{98D00085-8411-AF7F-9711-1A068B2FD76C}"/>
              </a:ext>
            </a:extLst>
          </p:cNvPr>
          <p:cNvSpPr>
            <a:spLocks noGrp="1"/>
          </p:cNvSpPr>
          <p:nvPr>
            <p:ph type="body" sz="quarter" idx="21"/>
          </p:nvPr>
        </p:nvSpPr>
        <p:spPr>
          <a:xfrm>
            <a:off x="6357940" y="1624939"/>
            <a:ext cx="5444200" cy="4490853"/>
          </a:xfrm>
        </p:spPr>
        <p:txBody>
          <a:bodyPr/>
          <a:lstStyle/>
          <a:p>
            <a:pPr>
              <a:lnSpc>
                <a:spcPct val="150000"/>
              </a:lnSpc>
            </a:pPr>
            <a:r>
              <a:rPr lang="en-US">
                <a:solidFill>
                  <a:srgbClr val="00AEEF"/>
                </a:solidFill>
                <a:latin typeface="Arial" panose="020B0604020202020204" pitchFamily="34" charset="0"/>
                <a:cs typeface="Arial" panose="020B0604020202020204" pitchFamily="34" charset="0"/>
              </a:rPr>
              <a:t>Slide 3</a:t>
            </a:r>
            <a:r>
              <a:rPr lang="en-US">
                <a:latin typeface="Arial" panose="020B0604020202020204" pitchFamily="34" charset="0"/>
                <a:cs typeface="Arial" panose="020B0604020202020204" pitchFamily="34" charset="0"/>
              </a:rPr>
              <a:t>: Introducing Articles 24 &amp; 33</a:t>
            </a:r>
          </a:p>
          <a:p>
            <a:pPr>
              <a:lnSpc>
                <a:spcPct val="150000"/>
              </a:lnSpc>
            </a:pPr>
            <a:r>
              <a:rPr lang="en-US">
                <a:solidFill>
                  <a:srgbClr val="00AEEF"/>
                </a:solidFill>
                <a:latin typeface="Arial" panose="020B0604020202020204" pitchFamily="34" charset="0"/>
                <a:cs typeface="Arial" panose="020B0604020202020204" pitchFamily="34" charset="0"/>
              </a:rPr>
              <a:t>Slide 4</a:t>
            </a:r>
            <a:r>
              <a:rPr lang="en-US">
                <a:latin typeface="Arial" panose="020B0604020202020204" pitchFamily="34" charset="0"/>
                <a:cs typeface="Arial" panose="020B0604020202020204" pitchFamily="34" charset="0"/>
              </a:rPr>
              <a:t>: Exploring Articles 24 &amp; 33</a:t>
            </a:r>
          </a:p>
          <a:p>
            <a:pPr>
              <a:lnSpc>
                <a:spcPct val="150000"/>
              </a:lnSpc>
            </a:pPr>
            <a:r>
              <a:rPr lang="en-US">
                <a:solidFill>
                  <a:srgbClr val="00AEEF"/>
                </a:solidFill>
                <a:latin typeface="Arial" panose="020B0604020202020204" pitchFamily="34" charset="0"/>
                <a:cs typeface="Arial" panose="020B0604020202020204" pitchFamily="34" charset="0"/>
              </a:rPr>
              <a:t>Slide 5</a:t>
            </a:r>
            <a:r>
              <a:rPr lang="en-US">
                <a:latin typeface="Arial" panose="020B0604020202020204" pitchFamily="34" charset="0"/>
                <a:cs typeface="Arial" panose="020B0604020202020204" pitchFamily="34" charset="0"/>
              </a:rPr>
              <a:t>: Some possible answers</a:t>
            </a:r>
          </a:p>
          <a:p>
            <a:pPr>
              <a:lnSpc>
                <a:spcPct val="150000"/>
              </a:lnSpc>
            </a:pPr>
            <a:r>
              <a:rPr lang="en-US">
                <a:solidFill>
                  <a:srgbClr val="00AEEF"/>
                </a:solidFill>
                <a:latin typeface="Arial" panose="020B0604020202020204" pitchFamily="34" charset="0"/>
                <a:cs typeface="Arial" panose="020B0604020202020204" pitchFamily="34" charset="0"/>
              </a:rPr>
              <a:t>Slide 6, 7 &amp; 8</a:t>
            </a:r>
            <a:r>
              <a:rPr lang="en-US">
                <a:latin typeface="Arial" panose="020B0604020202020204" pitchFamily="34" charset="0"/>
                <a:cs typeface="Arial" panose="020B0604020202020204" pitchFamily="34" charset="0"/>
              </a:rPr>
              <a:t>: Primary activities</a:t>
            </a:r>
          </a:p>
          <a:p>
            <a:pPr>
              <a:lnSpc>
                <a:spcPct val="150000"/>
              </a:lnSpc>
            </a:pPr>
            <a:r>
              <a:rPr lang="en-US">
                <a:solidFill>
                  <a:srgbClr val="00AEEF"/>
                </a:solidFill>
                <a:latin typeface="Arial" panose="020B0604020202020204" pitchFamily="34" charset="0"/>
                <a:cs typeface="Arial" panose="020B0604020202020204" pitchFamily="34" charset="0"/>
              </a:rPr>
              <a:t>Slide 9, 10 &amp; 11</a:t>
            </a:r>
            <a:r>
              <a:rPr lang="en-US">
                <a:latin typeface="Arial" panose="020B0604020202020204" pitchFamily="34" charset="0"/>
                <a:cs typeface="Arial" panose="020B0604020202020204" pitchFamily="34" charset="0"/>
              </a:rPr>
              <a:t>: Secondary activities</a:t>
            </a:r>
          </a:p>
          <a:p>
            <a:pPr>
              <a:lnSpc>
                <a:spcPct val="150000"/>
              </a:lnSpc>
            </a:pPr>
            <a:r>
              <a:rPr lang="en-US">
                <a:solidFill>
                  <a:srgbClr val="00AEEF"/>
                </a:solidFill>
                <a:latin typeface="Arial" panose="020B0604020202020204" pitchFamily="34" charset="0"/>
                <a:cs typeface="Arial" panose="020B0604020202020204" pitchFamily="34" charset="0"/>
              </a:rPr>
              <a:t>Slide 13</a:t>
            </a:r>
            <a:r>
              <a:rPr lang="en-US">
                <a:latin typeface="Arial" panose="020B0604020202020204" pitchFamily="34" charset="0"/>
                <a:cs typeface="Arial" panose="020B0604020202020204" pitchFamily="34" charset="0"/>
              </a:rPr>
              <a:t>: Reflection</a:t>
            </a:r>
          </a:p>
        </p:txBody>
      </p:sp>
    </p:spTree>
    <p:extLst>
      <p:ext uri="{BB962C8B-B14F-4D97-AF65-F5344CB8AC3E}">
        <p14:creationId xmlns:p14="http://schemas.microsoft.com/office/powerpoint/2010/main" val="640117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528740" y="474714"/>
            <a:ext cx="4293479" cy="827644"/>
          </a:xfrm>
        </p:spPr>
        <p:txBody>
          <a:bodyPr/>
          <a:lstStyle/>
          <a:p>
            <a:r>
              <a:rPr lang="en-US" sz="2000">
                <a:latin typeface="Arial Black" panose="020B0A04020102020204" pitchFamily="34" charset="0"/>
              </a:rPr>
              <a:t>INTRODUCING </a:t>
            </a:r>
          </a:p>
          <a:p>
            <a:r>
              <a:rPr lang="en-US" sz="2000">
                <a:latin typeface="Arial Black" panose="020B0A04020102020204" pitchFamily="34" charset="0"/>
              </a:rPr>
              <a:t>ARTICLES 24 AND 33</a:t>
            </a:r>
          </a:p>
        </p:txBody>
      </p:sp>
      <p:sp>
        <p:nvSpPr>
          <p:cNvPr id="4" name="Text Placeholder 3">
            <a:extLst>
              <a:ext uri="{FF2B5EF4-FFF2-40B4-BE49-F238E27FC236}">
                <a16:creationId xmlns:a16="http://schemas.microsoft.com/office/drawing/2014/main" id="{90C7C574-9573-5D42-A50A-7E87DA182D29}"/>
              </a:ext>
            </a:extLst>
          </p:cNvPr>
          <p:cNvSpPr>
            <a:spLocks noGrp="1"/>
          </p:cNvSpPr>
          <p:nvPr>
            <p:ph type="body" sz="quarter" idx="17"/>
          </p:nvPr>
        </p:nvSpPr>
        <p:spPr>
          <a:xfrm>
            <a:off x="6586401" y="708932"/>
            <a:ext cx="5305425" cy="259486"/>
          </a:xfrm>
        </p:spPr>
        <p:txBody>
          <a:bodyPr/>
          <a:lstStyle/>
          <a:p>
            <a:r>
              <a:rPr lang="en-US">
                <a:latin typeface="Arial Black" panose="020B0A04020102020204" pitchFamily="34" charset="0"/>
              </a:rPr>
              <a:t>Linked Articles</a:t>
            </a:r>
          </a:p>
        </p:txBody>
      </p:sp>
      <p:sp>
        <p:nvSpPr>
          <p:cNvPr id="6" name="Text Placeholder 5">
            <a:extLst>
              <a:ext uri="{FF2B5EF4-FFF2-40B4-BE49-F238E27FC236}">
                <a16:creationId xmlns:a16="http://schemas.microsoft.com/office/drawing/2014/main" id="{1655297F-1DF4-2847-81FC-29805F363780}"/>
              </a:ext>
            </a:extLst>
          </p:cNvPr>
          <p:cNvSpPr>
            <a:spLocks noGrp="1"/>
          </p:cNvSpPr>
          <p:nvPr>
            <p:ph type="body" sz="quarter" idx="23"/>
          </p:nvPr>
        </p:nvSpPr>
        <p:spPr>
          <a:xfrm>
            <a:off x="6586401" y="1178576"/>
            <a:ext cx="5148399" cy="2568966"/>
          </a:xfrm>
        </p:spPr>
        <p:txBody>
          <a:bodyPr>
            <a:noAutofit/>
          </a:bodyPr>
          <a:lstStyle/>
          <a:p>
            <a:pPr algn="l" rtl="0" fontAlgn="base"/>
            <a:r>
              <a:rPr lang="en-GB" b="1" i="0">
                <a:effectLst/>
                <a:latin typeface="Arial" panose="020B0604020202020204" pitchFamily="34" charset="0"/>
                <a:cs typeface="Arial" panose="020B0604020202020204" pitchFamily="34" charset="0"/>
              </a:rPr>
              <a:t>Article 24 Health and Health </a:t>
            </a:r>
            <a:r>
              <a:rPr lang="en-GB" b="1">
                <a:latin typeface="Arial" panose="020B0604020202020204" pitchFamily="34" charset="0"/>
                <a:cs typeface="Arial" panose="020B0604020202020204" pitchFamily="34" charset="0"/>
              </a:rPr>
              <a:t>S</a:t>
            </a:r>
            <a:r>
              <a:rPr lang="en-GB" b="1" i="0">
                <a:effectLst/>
                <a:latin typeface="Arial" panose="020B0604020202020204" pitchFamily="34" charset="0"/>
                <a:cs typeface="Arial" panose="020B0604020202020204" pitchFamily="34" charset="0"/>
              </a:rPr>
              <a:t>ervices</a:t>
            </a:r>
          </a:p>
          <a:p>
            <a:pPr algn="l" rtl="0" fontAlgn="base"/>
            <a:r>
              <a:rPr lang="en-GB" i="0">
                <a:effectLst/>
                <a:latin typeface="Arial" panose="020B0604020202020204" pitchFamily="34" charset="0"/>
                <a:cs typeface="Arial" panose="020B0604020202020204" pitchFamily="34" charset="0"/>
              </a:rPr>
              <a:t>Every child has the right to the best possible health. Governments must provide good quality health care, clean water, nutritious food, and a clean environment and education on health and well-being so that children can stay healthy.</a:t>
            </a:r>
          </a:p>
          <a:p>
            <a:pPr algn="l" rtl="0" fontAlgn="base"/>
            <a:r>
              <a:rPr lang="en-GB" b="1" i="0">
                <a:effectLst/>
                <a:latin typeface="Arial" panose="020B0604020202020204" pitchFamily="34" charset="0"/>
                <a:cs typeface="Arial" panose="020B0604020202020204" pitchFamily="34" charset="0"/>
              </a:rPr>
              <a:t>Article 33 Drug Abuse</a:t>
            </a:r>
          </a:p>
          <a:p>
            <a:pPr algn="l" rtl="0" fontAlgn="base"/>
            <a:r>
              <a:rPr lang="en-GB" i="0">
                <a:effectLst/>
                <a:latin typeface="Arial" panose="020B0604020202020204" pitchFamily="34" charset="0"/>
                <a:cs typeface="Arial" panose="020B0604020202020204" pitchFamily="34" charset="0"/>
              </a:rPr>
              <a:t>Governments must protect children from the illegal use of drugs and from being involved in the production or distribution of drugs.</a:t>
            </a:r>
          </a:p>
        </p:txBody>
      </p:sp>
      <p:sp>
        <p:nvSpPr>
          <p:cNvPr id="2" name="TextBox 1">
            <a:extLst>
              <a:ext uri="{FF2B5EF4-FFF2-40B4-BE49-F238E27FC236}">
                <a16:creationId xmlns:a16="http://schemas.microsoft.com/office/drawing/2014/main" id="{627778A1-9760-5310-3D0C-C99F762FA511}"/>
              </a:ext>
            </a:extLst>
          </p:cNvPr>
          <p:cNvSpPr txBox="1"/>
          <p:nvPr/>
        </p:nvSpPr>
        <p:spPr>
          <a:xfrm>
            <a:off x="528741" y="1598296"/>
            <a:ext cx="5076859" cy="584775"/>
          </a:xfrm>
          <a:prstGeom prst="rect">
            <a:avLst/>
          </a:prstGeom>
          <a:noFill/>
        </p:spPr>
        <p:txBody>
          <a:bodyPr wrap="square" rtlCol="0">
            <a:spAutoFit/>
          </a:bodyPr>
          <a:lstStyle/>
          <a:p>
            <a:r>
              <a:rPr lang="en-GB" sz="1600" dirty="0">
                <a:solidFill>
                  <a:srgbClr val="030303"/>
                </a:solidFill>
                <a:latin typeface="Arial" panose="020B0604020202020204" pitchFamily="34" charset="0"/>
                <a:cs typeface="Arial" panose="020B0604020202020204" pitchFamily="34" charset="0"/>
              </a:rPr>
              <a:t>Jilly Hillier</a:t>
            </a:r>
            <a:r>
              <a:rPr lang="en-GB" sz="1600" i="0" dirty="0">
                <a:solidFill>
                  <a:srgbClr val="030303"/>
                </a:solidFill>
                <a:effectLst/>
                <a:latin typeface="Arial" panose="020B0604020202020204" pitchFamily="34" charset="0"/>
                <a:cs typeface="Arial" panose="020B0604020202020204" pitchFamily="34" charset="0"/>
              </a:rPr>
              <a:t>, RRSA Professional Adviser, </a:t>
            </a:r>
            <a:r>
              <a:rPr lang="en-GB" sz="1600" dirty="0">
                <a:latin typeface="Arial" panose="020B0604020202020204" pitchFamily="34" charset="0"/>
                <a:cs typeface="Arial" panose="020B0604020202020204" pitchFamily="34" charset="0"/>
              </a:rPr>
              <a:t>introduces Article 24 &amp; 33</a:t>
            </a:r>
          </a:p>
        </p:txBody>
      </p:sp>
      <p:sp>
        <p:nvSpPr>
          <p:cNvPr id="5" name="TextBox 4">
            <a:extLst>
              <a:ext uri="{FF2B5EF4-FFF2-40B4-BE49-F238E27FC236}">
                <a16:creationId xmlns:a16="http://schemas.microsoft.com/office/drawing/2014/main" id="{AFE197FF-E6E9-DBAD-E48D-989B8106B534}"/>
              </a:ext>
            </a:extLst>
          </p:cNvPr>
          <p:cNvSpPr txBox="1"/>
          <p:nvPr/>
        </p:nvSpPr>
        <p:spPr>
          <a:xfrm>
            <a:off x="1312120" y="6091411"/>
            <a:ext cx="3510099" cy="338554"/>
          </a:xfrm>
          <a:prstGeom prst="rect">
            <a:avLst/>
          </a:prstGeom>
          <a:noFill/>
        </p:spPr>
        <p:txBody>
          <a:bodyPr wrap="square" rtlCol="0">
            <a:spAutoFit/>
          </a:bodyPr>
          <a:lstStyle/>
          <a:p>
            <a:r>
              <a:rPr lang="en-GB" sz="160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Click here</a:t>
            </a:r>
            <a:r>
              <a:rPr lang="en-GB" sz="1600">
                <a:solidFill>
                  <a:srgbClr val="00AEEF"/>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to watch on YouTube</a:t>
            </a:r>
            <a:endParaRPr lang="en-GB" sz="1600">
              <a:solidFill>
                <a:srgbClr val="00AEEF"/>
              </a:solidFill>
              <a:latin typeface="Arial" panose="020B0604020202020204" pitchFamily="34" charset="0"/>
              <a:cs typeface="Arial" panose="020B0604020202020204" pitchFamily="34" charset="0"/>
            </a:endParaRPr>
          </a:p>
        </p:txBody>
      </p:sp>
      <p:pic>
        <p:nvPicPr>
          <p:cNvPr id="8" name="Online Media 7" title="Jilly Hillier, Professional Adviser, Introduces Articles 24 and 33">
            <a:hlinkClick r:id="" action="ppaction://media"/>
            <a:extLst>
              <a:ext uri="{FF2B5EF4-FFF2-40B4-BE49-F238E27FC236}">
                <a16:creationId xmlns:a16="http://schemas.microsoft.com/office/drawing/2014/main" id="{3C688124-6E1A-960B-843D-C98EB29FE986}"/>
              </a:ext>
            </a:extLst>
          </p:cNvPr>
          <p:cNvPicPr>
            <a:picLocks noRot="1" noChangeAspect="1"/>
          </p:cNvPicPr>
          <p:nvPr>
            <a:videoFile r:link="rId1"/>
          </p:nvPr>
        </p:nvPicPr>
        <p:blipFill>
          <a:blip r:embed="rId5"/>
          <a:stretch>
            <a:fillRect/>
          </a:stretch>
        </p:blipFill>
        <p:spPr>
          <a:xfrm>
            <a:off x="784803" y="2667000"/>
            <a:ext cx="4320255" cy="2440944"/>
          </a:xfrm>
          <a:prstGeom prst="rect">
            <a:avLst/>
          </a:prstGeom>
        </p:spPr>
      </p:pic>
      <p:pic>
        <p:nvPicPr>
          <p:cNvPr id="9" name="Graphic 8">
            <a:extLst>
              <a:ext uri="{FF2B5EF4-FFF2-40B4-BE49-F238E27FC236}">
                <a16:creationId xmlns:a16="http://schemas.microsoft.com/office/drawing/2014/main" id="{50100376-7CD9-7920-B770-F8363E9759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86401" y="4711910"/>
            <a:ext cx="1241417" cy="1655222"/>
          </a:xfrm>
          <a:prstGeom prst="rect">
            <a:avLst/>
          </a:prstGeom>
        </p:spPr>
      </p:pic>
      <p:pic>
        <p:nvPicPr>
          <p:cNvPr id="10" name="Graphic 9">
            <a:extLst>
              <a:ext uri="{FF2B5EF4-FFF2-40B4-BE49-F238E27FC236}">
                <a16:creationId xmlns:a16="http://schemas.microsoft.com/office/drawing/2014/main" id="{00B658C4-02EB-51BC-5F75-0586AD54B8B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34343" y="4711714"/>
            <a:ext cx="1241418" cy="1655224"/>
          </a:xfrm>
          <a:prstGeom prst="rect">
            <a:avLst/>
          </a:prstGeom>
        </p:spPr>
      </p:pic>
    </p:spTree>
    <p:extLst>
      <p:ext uri="{BB962C8B-B14F-4D97-AF65-F5344CB8AC3E}">
        <p14:creationId xmlns:p14="http://schemas.microsoft.com/office/powerpoint/2010/main" val="409143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DD6C81-8AA4-E041-AAF8-8EB97BD3C477}"/>
              </a:ext>
            </a:extLst>
          </p:cNvPr>
          <p:cNvSpPr>
            <a:spLocks noGrp="1"/>
          </p:cNvSpPr>
          <p:nvPr>
            <p:ph type="body" sz="quarter" idx="14"/>
          </p:nvPr>
        </p:nvSpPr>
        <p:spPr>
          <a:xfrm>
            <a:off x="6536001" y="409746"/>
            <a:ext cx="4480341" cy="921003"/>
          </a:xfrm>
        </p:spPr>
        <p:txBody>
          <a:bodyPr/>
          <a:lstStyle/>
          <a:p>
            <a:r>
              <a:rPr lang="en-US" sz="2800">
                <a:latin typeface="Arial Black" panose="020B0A04020102020204" pitchFamily="34" charset="0"/>
              </a:rPr>
              <a:t>EXPLORING ARTICLES 24 &amp; 33</a:t>
            </a:r>
          </a:p>
        </p:txBody>
      </p:sp>
      <p:sp>
        <p:nvSpPr>
          <p:cNvPr id="3" name="Text Placeholder 2">
            <a:extLst>
              <a:ext uri="{FF2B5EF4-FFF2-40B4-BE49-F238E27FC236}">
                <a16:creationId xmlns:a16="http://schemas.microsoft.com/office/drawing/2014/main" id="{D795E4B6-838B-EB4E-BE98-33E79F1EFA72}"/>
              </a:ext>
            </a:extLst>
          </p:cNvPr>
          <p:cNvSpPr>
            <a:spLocks noGrp="1"/>
          </p:cNvSpPr>
          <p:nvPr>
            <p:ph type="body" sz="quarter" idx="17"/>
          </p:nvPr>
        </p:nvSpPr>
        <p:spPr>
          <a:xfrm>
            <a:off x="6535899" y="4340579"/>
            <a:ext cx="5484651" cy="224238"/>
          </a:xfrm>
        </p:spPr>
        <p:txBody>
          <a:bodyPr/>
          <a:lstStyle/>
          <a:p>
            <a:r>
              <a:rPr lang="en-US">
                <a:latin typeface="Arial Black" panose="020B0A04020102020204" pitchFamily="34" charset="0"/>
              </a:rPr>
              <a:t>Have a think and write down some answers.</a:t>
            </a:r>
          </a:p>
        </p:txBody>
      </p:sp>
      <p:sp>
        <p:nvSpPr>
          <p:cNvPr id="5" name="Text Placeholder 4">
            <a:extLst>
              <a:ext uri="{FF2B5EF4-FFF2-40B4-BE49-F238E27FC236}">
                <a16:creationId xmlns:a16="http://schemas.microsoft.com/office/drawing/2014/main" id="{80BACD06-3EA4-8443-8E69-00A32D75E953}"/>
              </a:ext>
            </a:extLst>
          </p:cNvPr>
          <p:cNvSpPr>
            <a:spLocks noGrp="1"/>
          </p:cNvSpPr>
          <p:nvPr>
            <p:ph type="body" sz="quarter" idx="23"/>
          </p:nvPr>
        </p:nvSpPr>
        <p:spPr/>
        <p:txBody>
          <a:bodyPr>
            <a:normAutofit lnSpcReduction="10000"/>
          </a:bodyPr>
          <a:lstStyle/>
          <a:p>
            <a:r>
              <a:rPr lang="en-GB" sz="2400" b="1" i="1">
                <a:solidFill>
                  <a:srgbClr val="00AEEF"/>
                </a:solidFill>
                <a:effectLst/>
                <a:latin typeface="Arial" panose="020B0604020202020204" pitchFamily="34" charset="0"/>
                <a:ea typeface="Arial" panose="020B0604020202020204" pitchFamily="34" charset="0"/>
                <a:cs typeface="Times New Roman" panose="02020603050405020304" pitchFamily="18" charset="0"/>
              </a:rPr>
              <a:t>People use medicines, vaccines and drugs for lots of different positive reasons. What reasons can you think of?</a:t>
            </a:r>
            <a:endParaRPr lang="en-GB" sz="2400" i="1">
              <a:solidFill>
                <a:srgbClr val="00AEEF"/>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56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AE188-B461-304A-9ACF-B4696591BBA5}"/>
              </a:ext>
            </a:extLst>
          </p:cNvPr>
          <p:cNvSpPr>
            <a:spLocks noGrp="1"/>
          </p:cNvSpPr>
          <p:nvPr>
            <p:ph type="body" sz="quarter" idx="14"/>
          </p:nvPr>
        </p:nvSpPr>
        <p:spPr>
          <a:xfrm>
            <a:off x="528740" y="425740"/>
            <a:ext cx="7570231" cy="533205"/>
          </a:xfrm>
        </p:spPr>
        <p:txBody>
          <a:bodyPr/>
          <a:lstStyle/>
          <a:p>
            <a:r>
              <a:rPr lang="en-US" sz="2800">
                <a:latin typeface="Arial Black" panose="020B0A04020102020204" pitchFamily="34" charset="0"/>
              </a:rPr>
              <a:t>EXPLORING ARTICLES 24 &amp; 33</a:t>
            </a:r>
          </a:p>
        </p:txBody>
      </p:sp>
      <p:sp>
        <p:nvSpPr>
          <p:cNvPr id="3" name="Text Placeholder 2">
            <a:extLst>
              <a:ext uri="{FF2B5EF4-FFF2-40B4-BE49-F238E27FC236}">
                <a16:creationId xmlns:a16="http://schemas.microsoft.com/office/drawing/2014/main" id="{969CAE0C-8DF7-5944-AE5F-25312ADF0302}"/>
              </a:ext>
            </a:extLst>
          </p:cNvPr>
          <p:cNvSpPr>
            <a:spLocks noGrp="1"/>
          </p:cNvSpPr>
          <p:nvPr>
            <p:ph type="body" sz="quarter" idx="17"/>
          </p:nvPr>
        </p:nvSpPr>
        <p:spPr>
          <a:xfrm>
            <a:off x="528636" y="6300221"/>
            <a:ext cx="10781619" cy="259486"/>
          </a:xfrm>
        </p:spPr>
        <p:txBody>
          <a:bodyPr/>
          <a:lstStyle/>
          <a:p>
            <a:r>
              <a:rPr lang="en-US" sz="1800">
                <a:latin typeface="Arial Black" panose="020B0A04020102020204" pitchFamily="34" charset="0"/>
              </a:rPr>
              <a:t>What else did you think of?</a:t>
            </a:r>
          </a:p>
        </p:txBody>
      </p:sp>
      <p:sp>
        <p:nvSpPr>
          <p:cNvPr id="4" name="Text Placeholder 3">
            <a:extLst>
              <a:ext uri="{FF2B5EF4-FFF2-40B4-BE49-F238E27FC236}">
                <a16:creationId xmlns:a16="http://schemas.microsoft.com/office/drawing/2014/main" id="{7920D01A-4E83-BD46-A2A0-3F244A7D11DC}"/>
              </a:ext>
            </a:extLst>
          </p:cNvPr>
          <p:cNvSpPr>
            <a:spLocks noGrp="1"/>
          </p:cNvSpPr>
          <p:nvPr>
            <p:ph type="body" sz="quarter" idx="20"/>
          </p:nvPr>
        </p:nvSpPr>
        <p:spPr>
          <a:xfrm>
            <a:off x="528636" y="1572186"/>
            <a:ext cx="10781620" cy="346471"/>
          </a:xfrm>
        </p:spPr>
        <p:txBody>
          <a:bodyPr>
            <a:normAutofit/>
          </a:bodyPr>
          <a:lstStyle/>
          <a:p>
            <a:r>
              <a:rPr lang="en-US" sz="1800">
                <a:latin typeface="Arial Black" panose="020B0A04020102020204" pitchFamily="34" charset="0"/>
              </a:rPr>
              <a:t>Did you think of these?</a:t>
            </a:r>
          </a:p>
        </p:txBody>
      </p:sp>
      <p:sp>
        <p:nvSpPr>
          <p:cNvPr id="5" name="Text Placeholder 4">
            <a:extLst>
              <a:ext uri="{FF2B5EF4-FFF2-40B4-BE49-F238E27FC236}">
                <a16:creationId xmlns:a16="http://schemas.microsoft.com/office/drawing/2014/main" id="{605676CA-21AD-D447-A863-BE7395533B6E}"/>
              </a:ext>
            </a:extLst>
          </p:cNvPr>
          <p:cNvSpPr>
            <a:spLocks noGrp="1"/>
          </p:cNvSpPr>
          <p:nvPr>
            <p:ph type="body" sz="quarter" idx="21"/>
          </p:nvPr>
        </p:nvSpPr>
        <p:spPr>
          <a:xfrm>
            <a:off x="528636" y="2064487"/>
            <a:ext cx="11453814" cy="3898163"/>
          </a:xfrm>
        </p:spPr>
        <p:txBody>
          <a:bodyPr numCol="2">
            <a:noAutofit/>
          </a:bodyPr>
          <a:lstStyle/>
          <a:p>
            <a:pPr marL="342900" lvl="0" indent="-342900">
              <a:lnSpc>
                <a:spcPct val="107000"/>
              </a:lnSpc>
              <a:buFont typeface="Symbol" panose="05050102010706020507" pitchFamily="18" charset="2"/>
              <a:buChar char=""/>
            </a:pPr>
            <a:r>
              <a:rPr lang="en-GB" sz="1800">
                <a:effectLst/>
                <a:latin typeface="Arial" panose="020B0604020202020204" pitchFamily="34" charset="0"/>
                <a:ea typeface="Arial" panose="020B0604020202020204" pitchFamily="34" charset="0"/>
                <a:cs typeface="Times New Roman" panose="02020603050405020304" pitchFamily="18" charset="0"/>
              </a:rPr>
              <a:t>To treat an illness. </a:t>
            </a:r>
          </a:p>
          <a:p>
            <a:pPr marL="342900" lvl="0" indent="-342900">
              <a:lnSpc>
                <a:spcPct val="107000"/>
              </a:lnSpc>
              <a:buFont typeface="Symbol" panose="05050102010706020507" pitchFamily="18" charset="2"/>
              <a:buChar char=""/>
            </a:pPr>
            <a:r>
              <a:rPr lang="en-GB" sz="1800">
                <a:effectLst/>
                <a:latin typeface="Arial" panose="020B0604020202020204" pitchFamily="34" charset="0"/>
                <a:ea typeface="Arial" panose="020B0604020202020204" pitchFamily="34" charset="0"/>
                <a:cs typeface="Times New Roman" panose="02020603050405020304" pitchFamily="18" charset="0"/>
              </a:rPr>
              <a:t>To protect them from infection and possible illness.</a:t>
            </a:r>
          </a:p>
          <a:p>
            <a:pPr marL="342900" lvl="0" indent="-342900">
              <a:lnSpc>
                <a:spcPct val="107000"/>
              </a:lnSpc>
              <a:buFont typeface="Symbol" panose="05050102010706020507" pitchFamily="18" charset="2"/>
              <a:buChar char=""/>
            </a:pPr>
            <a:r>
              <a:rPr lang="en-GB" sz="1800">
                <a:effectLst/>
                <a:latin typeface="Arial" panose="020B0604020202020204" pitchFamily="34" charset="0"/>
                <a:ea typeface="Arial" panose="020B0604020202020204" pitchFamily="34" charset="0"/>
                <a:cs typeface="Times New Roman" panose="02020603050405020304" pitchFamily="18" charset="0"/>
              </a:rPr>
              <a:t>To make sure they get the right vitamins. </a:t>
            </a:r>
          </a:p>
          <a:p>
            <a:pPr marL="342900" lvl="0" indent="-342900">
              <a:lnSpc>
                <a:spcPct val="107000"/>
              </a:lnSpc>
              <a:buFont typeface="Symbol" panose="05050102010706020507" pitchFamily="18" charset="2"/>
              <a:buChar char=""/>
            </a:pPr>
            <a:r>
              <a:rPr lang="en-GB" sz="1800">
                <a:effectLst/>
                <a:latin typeface="Arial" panose="020B0604020202020204" pitchFamily="34" charset="0"/>
                <a:ea typeface="Arial" panose="020B0604020202020204" pitchFamily="34" charset="0"/>
                <a:cs typeface="Times New Roman" panose="02020603050405020304" pitchFamily="18" charset="0"/>
              </a:rPr>
              <a:t>To help them sleep better.</a:t>
            </a:r>
          </a:p>
          <a:p>
            <a:pPr marL="342900" lvl="0" indent="-342900">
              <a:lnSpc>
                <a:spcPct val="107000"/>
              </a:lnSpc>
              <a:buFont typeface="Symbol" panose="05050102010706020507" pitchFamily="18" charset="2"/>
              <a:buChar char=""/>
            </a:pPr>
            <a:r>
              <a:rPr lang="en-GB" sz="1800">
                <a:effectLst/>
                <a:latin typeface="Arial" panose="020B0604020202020204" pitchFamily="34" charset="0"/>
                <a:ea typeface="Arial" panose="020B0604020202020204" pitchFamily="34" charset="0"/>
                <a:cs typeface="Times New Roman" panose="02020603050405020304" pitchFamily="18" charset="0"/>
              </a:rPr>
              <a:t>To feel relief from pain. </a:t>
            </a:r>
          </a:p>
          <a:p>
            <a:pPr marL="342900" lvl="0" indent="-342900">
              <a:lnSpc>
                <a:spcPct val="107000"/>
              </a:lnSpc>
              <a:buFont typeface="Symbol" panose="05050102010706020507" pitchFamily="18" charset="2"/>
              <a:buChar char=""/>
            </a:pPr>
            <a:r>
              <a:rPr lang="en-GB" sz="1800">
                <a:effectLst/>
                <a:latin typeface="Arial" panose="020B0604020202020204" pitchFamily="34" charset="0"/>
                <a:ea typeface="Arial" panose="020B0604020202020204" pitchFamily="34" charset="0"/>
                <a:cs typeface="Times New Roman" panose="02020603050405020304" pitchFamily="18" charset="0"/>
              </a:rPr>
              <a:t>To help treat serious mental ill-health </a:t>
            </a:r>
          </a:p>
          <a:p>
            <a:pPr marL="342900" lvl="0" indent="-342900">
              <a:lnSpc>
                <a:spcPct val="107000"/>
              </a:lnSpc>
              <a:buFont typeface="Symbol" panose="05050102010706020507" pitchFamily="18" charset="2"/>
              <a:buChar char=""/>
            </a:pPr>
            <a:r>
              <a:rPr lang="en-GB" sz="1800">
                <a:effectLst/>
                <a:latin typeface="Arial" panose="020B0604020202020204" pitchFamily="34" charset="0"/>
                <a:ea typeface="Arial" panose="020B0604020202020204" pitchFamily="34" charset="0"/>
                <a:cs typeface="Times New Roman" panose="02020603050405020304" pitchFamily="18" charset="0"/>
              </a:rPr>
              <a:t>To protect them from allergies or allergic reaction</a:t>
            </a:r>
          </a:p>
        </p:txBody>
      </p:sp>
    </p:spTree>
    <p:extLst>
      <p:ext uri="{BB962C8B-B14F-4D97-AF65-F5344CB8AC3E}">
        <p14:creationId xmlns:p14="http://schemas.microsoft.com/office/powerpoint/2010/main" val="1858401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767E2F-0883-B9A9-5DEE-F19AEA1475EF}"/>
              </a:ext>
            </a:extLst>
          </p:cNvPr>
          <p:cNvSpPr>
            <a:spLocks noGrp="1"/>
          </p:cNvSpPr>
          <p:nvPr>
            <p:ph type="body" sz="quarter" idx="14"/>
          </p:nvPr>
        </p:nvSpPr>
        <p:spPr>
          <a:xfrm>
            <a:off x="528742" y="552684"/>
            <a:ext cx="6536088" cy="671704"/>
          </a:xfrm>
        </p:spPr>
        <p:txBody>
          <a:bodyPr/>
          <a:lstStyle/>
          <a:p>
            <a:r>
              <a:rPr lang="en-US" sz="3800">
                <a:latin typeface="Arial Black" panose="020B0A04020102020204" pitchFamily="34" charset="0"/>
              </a:rPr>
              <a:t>PRIMARY ACTIVITIES</a:t>
            </a:r>
          </a:p>
        </p:txBody>
      </p:sp>
      <p:sp>
        <p:nvSpPr>
          <p:cNvPr id="3" name="Text Placeholder 2">
            <a:extLst>
              <a:ext uri="{FF2B5EF4-FFF2-40B4-BE49-F238E27FC236}">
                <a16:creationId xmlns:a16="http://schemas.microsoft.com/office/drawing/2014/main" id="{2E809C3F-92F3-A964-CBC8-D5049C1C1F69}"/>
              </a:ext>
            </a:extLst>
          </p:cNvPr>
          <p:cNvSpPr>
            <a:spLocks noGrp="1"/>
          </p:cNvSpPr>
          <p:nvPr>
            <p:ph type="body" sz="quarter" idx="23"/>
          </p:nvPr>
        </p:nvSpPr>
        <p:spPr/>
        <p:txBody>
          <a:bodyPr>
            <a:normAutofit lnSpcReduction="10000"/>
          </a:bodyPr>
          <a:lstStyle/>
          <a:p>
            <a:r>
              <a:rPr lang="en-US">
                <a:latin typeface="Arial" panose="020B0604020202020204" pitchFamily="34" charset="0"/>
                <a:cs typeface="Arial" panose="020B0604020202020204" pitchFamily="34" charset="0"/>
              </a:rPr>
              <a:t>You do not need to complete every activity but if you have time, you can try to complete more than one.</a:t>
            </a:r>
          </a:p>
        </p:txBody>
      </p:sp>
      <p:sp>
        <p:nvSpPr>
          <p:cNvPr id="4" name="Rectangle 3">
            <a:extLst>
              <a:ext uri="{FF2B5EF4-FFF2-40B4-BE49-F238E27FC236}">
                <a16:creationId xmlns:a16="http://schemas.microsoft.com/office/drawing/2014/main" id="{E95D1F9D-23C7-7303-B75E-3F3BD1B912CB}"/>
              </a:ext>
            </a:extLst>
          </p:cNvPr>
          <p:cNvSpPr/>
          <p:nvPr/>
        </p:nvSpPr>
        <p:spPr>
          <a:xfrm>
            <a:off x="528741" y="2137472"/>
            <a:ext cx="6536087"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05F42D4-759C-0084-0604-75C92CF20A90}"/>
              </a:ext>
            </a:extLst>
          </p:cNvPr>
          <p:cNvSpPr/>
          <p:nvPr/>
        </p:nvSpPr>
        <p:spPr>
          <a:xfrm>
            <a:off x="528741" y="4434357"/>
            <a:ext cx="6033983"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079DBE2-2550-30FE-3F8D-3F3C730CB51A}"/>
              </a:ext>
            </a:extLst>
          </p:cNvPr>
          <p:cNvSpPr/>
          <p:nvPr/>
        </p:nvSpPr>
        <p:spPr>
          <a:xfrm>
            <a:off x="7064830" y="2136586"/>
            <a:ext cx="486818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1238C7B-2FE0-8A8D-1EEC-D11B2AFFD794}"/>
              </a:ext>
            </a:extLst>
          </p:cNvPr>
          <p:cNvSpPr/>
          <p:nvPr/>
        </p:nvSpPr>
        <p:spPr>
          <a:xfrm>
            <a:off x="6562724" y="4434357"/>
            <a:ext cx="5370289"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A32228E-A587-B079-368C-799516903CFD}"/>
              </a:ext>
            </a:extLst>
          </p:cNvPr>
          <p:cNvSpPr txBox="1"/>
          <p:nvPr/>
        </p:nvSpPr>
        <p:spPr>
          <a:xfrm>
            <a:off x="7264541" y="2335172"/>
            <a:ext cx="4468761" cy="1477328"/>
          </a:xfrm>
          <a:prstGeom prst="rect">
            <a:avLst/>
          </a:prstGeom>
          <a:noFill/>
        </p:spPr>
        <p:txBody>
          <a:bodyPr wrap="square" rtlCol="0">
            <a:spAutoFit/>
          </a:bodyPr>
          <a:lstStyle/>
          <a:p>
            <a:pPr algn="ctr"/>
            <a:r>
              <a:rPr lang="en-GB" sz="1800" b="0" i="0">
                <a:solidFill>
                  <a:schemeClr val="bg1"/>
                </a:solidFill>
                <a:effectLst/>
                <a:latin typeface="Arial" panose="020B0604020202020204" pitchFamily="34" charset="0"/>
                <a:cs typeface="Arial" panose="020B0604020202020204" pitchFamily="34" charset="0"/>
              </a:rPr>
              <a:t>Think about the different ways you keep healthy. Create a poster to share in school or at home promoting the benefits of your favourite activity. Can you also link this to your rights? </a:t>
            </a:r>
            <a:endParaRPr lang="en-GB" sz="1600">
              <a:solidFill>
                <a:schemeClr val="bg1"/>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D3FF4E1-6384-ACDA-AC24-C12B1E305126}"/>
              </a:ext>
            </a:extLst>
          </p:cNvPr>
          <p:cNvSpPr txBox="1"/>
          <p:nvPr/>
        </p:nvSpPr>
        <p:spPr>
          <a:xfrm>
            <a:off x="724197" y="2329171"/>
            <a:ext cx="2933404" cy="1754326"/>
          </a:xfrm>
          <a:prstGeom prst="rect">
            <a:avLst/>
          </a:prstGeom>
          <a:noFill/>
        </p:spPr>
        <p:txBody>
          <a:bodyPr wrap="square" rtlCol="0">
            <a:spAutoFit/>
          </a:bodyPr>
          <a:lstStyle/>
          <a:p>
            <a:pPr algn="ctr"/>
            <a:r>
              <a:rPr lang="en-GB" b="0" i="0">
                <a:solidFill>
                  <a:srgbClr val="000000"/>
                </a:solidFill>
                <a:effectLst/>
                <a:latin typeface="Arial" panose="020B0604020202020204" pitchFamily="34" charset="0"/>
                <a:cs typeface="Arial" panose="020B0604020202020204" pitchFamily="34" charset="0"/>
              </a:rPr>
              <a:t>Read or listen to </a:t>
            </a:r>
            <a:r>
              <a:rPr lang="en-GB" b="0" i="0">
                <a:solidFill>
                  <a:srgbClr val="000000"/>
                </a:solidFill>
                <a:effectLst/>
                <a:latin typeface="Arial" panose="020B0604020202020204" pitchFamily="34" charset="0"/>
                <a:cs typeface="Arial" panose="020B0604020202020204" pitchFamily="34" charset="0"/>
                <a:hlinkClick r:id="rId3"/>
              </a:rPr>
              <a:t>Joe Wicks’ Burpee Bears</a:t>
            </a:r>
            <a:r>
              <a:rPr lang="en-GB" b="0" i="0">
                <a:solidFill>
                  <a:srgbClr val="000000"/>
                </a:solidFill>
                <a:effectLst/>
                <a:latin typeface="Arial" panose="020B0604020202020204" pitchFamily="34" charset="0"/>
                <a:cs typeface="Arial" panose="020B0604020202020204" pitchFamily="34" charset="0"/>
              </a:rPr>
              <a:t>. Talk about or write down the different things the bears did to help them to be healthy?  </a:t>
            </a:r>
            <a:endParaRPr lang="en-GB">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68AB74C1-8E97-AF83-2917-1BDE1E72C459}"/>
              </a:ext>
            </a:extLst>
          </p:cNvPr>
          <p:cNvSpPr txBox="1"/>
          <p:nvPr/>
        </p:nvSpPr>
        <p:spPr>
          <a:xfrm>
            <a:off x="713107" y="4590775"/>
            <a:ext cx="5649906" cy="1477328"/>
          </a:xfrm>
          <a:prstGeom prst="rect">
            <a:avLst/>
          </a:prstGeom>
          <a:noFill/>
        </p:spPr>
        <p:txBody>
          <a:bodyPr wrap="square" rtlCol="0">
            <a:spAutoFit/>
          </a:bodyPr>
          <a:lstStyle/>
          <a:p>
            <a:pPr algn="ctr"/>
            <a:r>
              <a:rPr lang="en-GB" sz="1800" b="0" i="0">
                <a:solidFill>
                  <a:srgbClr val="000000"/>
                </a:solidFill>
                <a:effectLst/>
                <a:latin typeface="Arial" panose="020B0604020202020204" pitchFamily="34" charset="0"/>
                <a:cs typeface="Arial" panose="020B0604020202020204" pitchFamily="34" charset="0"/>
              </a:rPr>
              <a:t>There are lots of people, things and actions that help us to stay healthy or get better when we are unwell or injured. Create a list of these and then make a display linked to Article 24. Here are a few ideas to get you started: Doctor, dentist, inhaler, crutches. </a:t>
            </a:r>
            <a:endParaRPr lang="en-GB" sz="140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7FD5D052-65BD-1B4F-1CF2-727342CCC180}"/>
              </a:ext>
            </a:extLst>
          </p:cNvPr>
          <p:cNvSpPr txBox="1"/>
          <p:nvPr/>
        </p:nvSpPr>
        <p:spPr>
          <a:xfrm>
            <a:off x="6547379" y="4540610"/>
            <a:ext cx="5370289" cy="1938992"/>
          </a:xfrm>
          <a:prstGeom prst="rect">
            <a:avLst/>
          </a:prstGeom>
          <a:noFill/>
        </p:spPr>
        <p:txBody>
          <a:bodyPr wrap="square" rtlCol="0">
            <a:spAutoFit/>
          </a:bodyPr>
          <a:lstStyle/>
          <a:p>
            <a:pPr algn="ctr"/>
            <a:r>
              <a:rPr lang="en-GB" sz="2000" b="0" i="0">
                <a:solidFill>
                  <a:schemeClr val="bg1"/>
                </a:solidFill>
                <a:effectLst/>
                <a:latin typeface="Arial" panose="020B0604020202020204" pitchFamily="34" charset="0"/>
                <a:cs typeface="Arial" panose="020B0604020202020204" pitchFamily="34" charset="0"/>
              </a:rPr>
              <a:t>Most of us have medicines at home to use when we are poorly. It’s important that these are kept in a safe place so young children cannot access them. Discuss why this is important and then draw a poster showing how to keep medicines safely.   </a:t>
            </a:r>
            <a:endParaRPr lang="en-GB" sz="1600">
              <a:solidFill>
                <a:schemeClr val="bg1"/>
              </a:solidFill>
              <a:latin typeface="Arial" panose="020B0604020202020204" pitchFamily="34" charset="0"/>
              <a:cs typeface="Arial" panose="020B0604020202020204" pitchFamily="34" charset="0"/>
            </a:endParaRPr>
          </a:p>
        </p:txBody>
      </p:sp>
      <p:pic>
        <p:nvPicPr>
          <p:cNvPr id="13" name="Online Media 12" title="Feel Good Week - Joe Wicks The Burpee Bears">
            <a:hlinkClick r:id="" action="ppaction://media"/>
            <a:extLst>
              <a:ext uri="{FF2B5EF4-FFF2-40B4-BE49-F238E27FC236}">
                <a16:creationId xmlns:a16="http://schemas.microsoft.com/office/drawing/2014/main" id="{9450AD56-65EB-612B-26AF-D665B419FA60}"/>
              </a:ext>
            </a:extLst>
          </p:cNvPr>
          <p:cNvPicPr>
            <a:picLocks noRot="1" noChangeAspect="1"/>
          </p:cNvPicPr>
          <p:nvPr>
            <a:videoFile r:link="rId1"/>
          </p:nvPr>
        </p:nvPicPr>
        <p:blipFill>
          <a:blip r:embed="rId4"/>
          <a:stretch>
            <a:fillRect/>
          </a:stretch>
        </p:blipFill>
        <p:spPr>
          <a:xfrm>
            <a:off x="4022724" y="2488784"/>
            <a:ext cx="2540000" cy="1435100"/>
          </a:xfrm>
          <a:prstGeom prst="rect">
            <a:avLst/>
          </a:prstGeom>
        </p:spPr>
      </p:pic>
    </p:spTree>
    <p:extLst>
      <p:ext uri="{BB962C8B-B14F-4D97-AF65-F5344CB8AC3E}">
        <p14:creationId xmlns:p14="http://schemas.microsoft.com/office/powerpoint/2010/main" val="2002339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a:latin typeface="Arial Black" panose="020B0A04020102020204" pitchFamily="34" charset="0"/>
              </a:rPr>
              <a:t>PRIMARY ACTIVITIES 2</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a:p>
        </p:txBody>
      </p:sp>
      <p:sp>
        <p:nvSpPr>
          <p:cNvPr id="4" name="Rectangle 3">
            <a:extLst>
              <a:ext uri="{FF2B5EF4-FFF2-40B4-BE49-F238E27FC236}">
                <a16:creationId xmlns:a16="http://schemas.microsoft.com/office/drawing/2014/main" id="{248D6161-A1A7-87C4-2CFF-151403062A80}"/>
              </a:ext>
            </a:extLst>
          </p:cNvPr>
          <p:cNvSpPr/>
          <p:nvPr/>
        </p:nvSpPr>
        <p:spPr>
          <a:xfrm>
            <a:off x="528742" y="2137472"/>
            <a:ext cx="4462358"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662453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F72573-65AF-707A-98FE-27DF8EF863B5}"/>
              </a:ext>
            </a:extLst>
          </p:cNvPr>
          <p:cNvSpPr/>
          <p:nvPr/>
        </p:nvSpPr>
        <p:spPr>
          <a:xfrm>
            <a:off x="4991099" y="2151631"/>
            <a:ext cx="6941914"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503FD-5B43-FBEC-35EB-041DB2B4A72F}"/>
              </a:ext>
            </a:extLst>
          </p:cNvPr>
          <p:cNvSpPr/>
          <p:nvPr/>
        </p:nvSpPr>
        <p:spPr>
          <a:xfrm>
            <a:off x="7153275" y="4434357"/>
            <a:ext cx="4779738"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AB0D2D-7A56-C172-5C99-4EFDF7642C70}"/>
              </a:ext>
            </a:extLst>
          </p:cNvPr>
          <p:cNvSpPr txBox="1"/>
          <p:nvPr/>
        </p:nvSpPr>
        <p:spPr>
          <a:xfrm>
            <a:off x="1023656" y="4694498"/>
            <a:ext cx="5634704" cy="1631216"/>
          </a:xfrm>
          <a:prstGeom prst="rect">
            <a:avLst/>
          </a:prstGeom>
          <a:noFill/>
        </p:spPr>
        <p:txBody>
          <a:bodyPr wrap="square" rtlCol="0">
            <a:spAutoFit/>
          </a:bodyPr>
          <a:lstStyle/>
          <a:p>
            <a:pPr algn="ctr"/>
            <a:r>
              <a:rPr lang="en-GB" sz="2000" b="0" i="0">
                <a:solidFill>
                  <a:schemeClr val="bg1"/>
                </a:solidFill>
                <a:effectLst/>
                <a:latin typeface="Arial" panose="020B0604020202020204" pitchFamily="34" charset="0"/>
                <a:cs typeface="Arial" panose="020B0604020202020204" pitchFamily="34" charset="0"/>
              </a:rPr>
              <a:t>Discuss in groups what you can do if you are worried about someone’s health. </a:t>
            </a:r>
          </a:p>
          <a:p>
            <a:pPr algn="ctr"/>
            <a:endParaRPr lang="en-GB" sz="2000">
              <a:solidFill>
                <a:schemeClr val="bg1"/>
              </a:solidFill>
              <a:latin typeface="Arial" panose="020B0604020202020204" pitchFamily="34" charset="0"/>
              <a:cs typeface="Arial" panose="020B0604020202020204" pitchFamily="34" charset="0"/>
            </a:endParaRPr>
          </a:p>
          <a:p>
            <a:pPr algn="ctr"/>
            <a:r>
              <a:rPr lang="en-GB" sz="2000" b="0" i="0">
                <a:solidFill>
                  <a:schemeClr val="bg1"/>
                </a:solidFill>
                <a:effectLst/>
                <a:latin typeface="Arial" panose="020B0604020202020204" pitchFamily="34" charset="0"/>
                <a:cs typeface="Arial" panose="020B0604020202020204" pitchFamily="34" charset="0"/>
              </a:rPr>
              <a:t>Who would you talk to? Where can you go for support?  </a:t>
            </a:r>
            <a:endParaRPr lang="en-GB" sz="200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5A304D7D-9EF4-7005-6B25-1AD7E6D10336}"/>
              </a:ext>
            </a:extLst>
          </p:cNvPr>
          <p:cNvSpPr txBox="1"/>
          <p:nvPr/>
        </p:nvSpPr>
        <p:spPr>
          <a:xfrm>
            <a:off x="7237636" y="4525899"/>
            <a:ext cx="4695377" cy="1569660"/>
          </a:xfrm>
          <a:prstGeom prst="rect">
            <a:avLst/>
          </a:prstGeom>
          <a:noFill/>
        </p:spPr>
        <p:txBody>
          <a:bodyPr wrap="square" lIns="91440" tIns="45720" rIns="91440" bIns="45720" rtlCol="0" anchor="t">
            <a:spAutoFit/>
          </a:bodyPr>
          <a:lstStyle/>
          <a:p>
            <a:pPr algn="ctr"/>
            <a:r>
              <a:rPr lang="en-GB" sz="1600" b="0" i="0">
                <a:solidFill>
                  <a:srgbClr val="000000"/>
                </a:solidFill>
                <a:effectLst/>
                <a:latin typeface="Arial"/>
                <a:cs typeface="Arial"/>
              </a:rPr>
              <a:t>Smoking is illegal if you are under 18. There are many reasons for this. Smoking has also been banned in enclosed public spaces and in cars with children. Do you know the laws? Check out </a:t>
            </a:r>
            <a:r>
              <a:rPr lang="en-GB" sz="1600" b="0" i="0">
                <a:solidFill>
                  <a:srgbClr val="000000"/>
                </a:solidFill>
                <a:effectLst/>
                <a:latin typeface="Arial"/>
                <a:cs typeface="Arial"/>
                <a:hlinkClick r:id="rId2"/>
              </a:rPr>
              <a:t>this website</a:t>
            </a:r>
            <a:r>
              <a:rPr lang="en-GB" sz="1600" b="0" i="0">
                <a:solidFill>
                  <a:srgbClr val="000000"/>
                </a:solidFill>
                <a:effectLst/>
                <a:latin typeface="Arial"/>
                <a:cs typeface="Arial"/>
              </a:rPr>
              <a:t> for further information and discuss what you have learnt. </a:t>
            </a:r>
            <a:endParaRPr lang="en-GB" sz="1600" b="1">
              <a:solidFill>
                <a:srgbClr val="00AEEF"/>
              </a:solidFill>
              <a:latin typeface="Arial"/>
              <a:cs typeface="Arial"/>
            </a:endParaRPr>
          </a:p>
        </p:txBody>
      </p:sp>
      <p:sp>
        <p:nvSpPr>
          <p:cNvPr id="12" name="TextBox 11">
            <a:extLst>
              <a:ext uri="{FF2B5EF4-FFF2-40B4-BE49-F238E27FC236}">
                <a16:creationId xmlns:a16="http://schemas.microsoft.com/office/drawing/2014/main" id="{BAA62055-B017-63E6-96AD-F128D198FEF1}"/>
              </a:ext>
            </a:extLst>
          </p:cNvPr>
          <p:cNvSpPr txBox="1"/>
          <p:nvPr/>
        </p:nvSpPr>
        <p:spPr>
          <a:xfrm>
            <a:off x="5381702" y="2426536"/>
            <a:ext cx="6160707" cy="1200329"/>
          </a:xfrm>
          <a:prstGeom prst="rect">
            <a:avLst/>
          </a:prstGeom>
          <a:noFill/>
        </p:spPr>
        <p:txBody>
          <a:bodyPr wrap="square" lIns="91440" tIns="45720" rIns="91440" bIns="45720" rtlCol="0" anchor="t">
            <a:spAutoFit/>
          </a:bodyPr>
          <a:lstStyle/>
          <a:p>
            <a:pPr algn="ctr"/>
            <a:r>
              <a:rPr lang="en-GB" sz="1800" b="0" i="0">
                <a:solidFill>
                  <a:srgbClr val="000000"/>
                </a:solidFill>
                <a:effectLst/>
                <a:latin typeface="Arial"/>
                <a:cs typeface="Arial"/>
              </a:rPr>
              <a:t>Alexander Fleming discovered penicillin in 1928. Read about him and watch the video in this </a:t>
            </a:r>
            <a:r>
              <a:rPr lang="en-GB" sz="1800" b="0" i="0">
                <a:solidFill>
                  <a:srgbClr val="000000"/>
                </a:solidFill>
                <a:effectLst/>
                <a:latin typeface="Arial"/>
                <a:cs typeface="Arial"/>
                <a:hlinkClick r:id="rId3"/>
              </a:rPr>
              <a:t>profile</a:t>
            </a:r>
            <a:r>
              <a:rPr lang="en-GB" sz="1800" b="0" i="0">
                <a:solidFill>
                  <a:srgbClr val="000000"/>
                </a:solidFill>
                <a:effectLst/>
                <a:latin typeface="Arial"/>
                <a:cs typeface="Arial"/>
              </a:rPr>
              <a:t>. Research how penicillin and antibiotics are used today. Create a fact file to share the importance of antibiotics.</a:t>
            </a:r>
            <a:endParaRPr lang="en-GB" sz="1400">
              <a:latin typeface="Arial"/>
              <a:cs typeface="Arial"/>
            </a:endParaRPr>
          </a:p>
        </p:txBody>
      </p:sp>
      <p:sp>
        <p:nvSpPr>
          <p:cNvPr id="13" name="TextBox 12">
            <a:extLst>
              <a:ext uri="{FF2B5EF4-FFF2-40B4-BE49-F238E27FC236}">
                <a16:creationId xmlns:a16="http://schemas.microsoft.com/office/drawing/2014/main" id="{6C40C9B0-16B1-3DF4-EDF7-63788570C65A}"/>
              </a:ext>
            </a:extLst>
          </p:cNvPr>
          <p:cNvSpPr txBox="1"/>
          <p:nvPr/>
        </p:nvSpPr>
        <p:spPr>
          <a:xfrm>
            <a:off x="668321" y="2264856"/>
            <a:ext cx="4183200" cy="1815882"/>
          </a:xfrm>
          <a:prstGeom prst="rect">
            <a:avLst/>
          </a:prstGeom>
          <a:noFill/>
        </p:spPr>
        <p:txBody>
          <a:bodyPr wrap="square" lIns="91440" tIns="45720" rIns="91440" bIns="45720" rtlCol="0" anchor="t">
            <a:spAutoFit/>
          </a:bodyPr>
          <a:lstStyle/>
          <a:p>
            <a:pPr algn="ctr"/>
            <a:r>
              <a:rPr lang="en-GB" sz="1600" b="0" i="0">
                <a:solidFill>
                  <a:schemeClr val="bg1"/>
                </a:solidFill>
                <a:effectLst/>
                <a:latin typeface="Arial"/>
                <a:cs typeface="Arial"/>
              </a:rPr>
              <a:t>Drugs and medicines can help your body, but also harm your body. In circle time or as a class talk about being safe and healthy. Discuss medicines and why taking some substances can be dangerous. Have a look with your class at </a:t>
            </a:r>
            <a:r>
              <a:rPr lang="en-GB" sz="1600" b="0" i="0">
                <a:solidFill>
                  <a:srgbClr val="FFFF00"/>
                </a:solidFill>
                <a:effectLst/>
                <a:latin typeface="Arial"/>
                <a:cs typeface="Arial"/>
                <a:hlinkClick r:id="rId4">
                  <a:extLst>
                    <a:ext uri="{A12FA001-AC4F-418D-AE19-62706E023703}">
                      <ahyp:hlinkClr xmlns:ahyp="http://schemas.microsoft.com/office/drawing/2018/hyperlinkcolor" val="tx"/>
                    </a:ext>
                  </a:extLst>
                </a:hlinkClick>
              </a:rPr>
              <a:t>this information from BBC Bitesize</a:t>
            </a:r>
            <a:r>
              <a:rPr lang="en-GB" sz="1600" b="0" i="0">
                <a:solidFill>
                  <a:srgbClr val="FFFF00"/>
                </a:solidFill>
                <a:effectLst/>
                <a:latin typeface="Arial"/>
                <a:cs typeface="Arial"/>
              </a:rPr>
              <a:t>.  </a:t>
            </a:r>
            <a:endParaRPr lang="en-GB" sz="1400">
              <a:solidFill>
                <a:srgbClr val="FFFF00"/>
              </a:solidFill>
              <a:latin typeface="Arial"/>
              <a:cs typeface="Arial"/>
            </a:endParaRPr>
          </a:p>
        </p:txBody>
      </p:sp>
    </p:spTree>
    <p:extLst>
      <p:ext uri="{BB962C8B-B14F-4D97-AF65-F5344CB8AC3E}">
        <p14:creationId xmlns:p14="http://schemas.microsoft.com/office/powerpoint/2010/main" val="2511245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E6E59D-9743-29F0-B67F-54BFDE309694}"/>
              </a:ext>
            </a:extLst>
          </p:cNvPr>
          <p:cNvSpPr>
            <a:spLocks noGrp="1"/>
          </p:cNvSpPr>
          <p:nvPr>
            <p:ph type="body" sz="quarter" idx="14"/>
          </p:nvPr>
        </p:nvSpPr>
        <p:spPr>
          <a:xfrm>
            <a:off x="528741" y="552684"/>
            <a:ext cx="7113029" cy="671704"/>
          </a:xfrm>
        </p:spPr>
        <p:txBody>
          <a:bodyPr/>
          <a:lstStyle/>
          <a:p>
            <a:r>
              <a:rPr lang="en-US" sz="3800">
                <a:latin typeface="Arial Black" panose="020B0A04020102020204" pitchFamily="34" charset="0"/>
              </a:rPr>
              <a:t>PRIMARY ACTIVITIES 3</a:t>
            </a:r>
          </a:p>
        </p:txBody>
      </p:sp>
      <p:sp>
        <p:nvSpPr>
          <p:cNvPr id="3" name="Text Placeholder 2">
            <a:extLst>
              <a:ext uri="{FF2B5EF4-FFF2-40B4-BE49-F238E27FC236}">
                <a16:creationId xmlns:a16="http://schemas.microsoft.com/office/drawing/2014/main" id="{F6CEFE9C-DF4E-9A62-A857-1CD66CEAC52E}"/>
              </a:ext>
            </a:extLst>
          </p:cNvPr>
          <p:cNvSpPr>
            <a:spLocks noGrp="1"/>
          </p:cNvSpPr>
          <p:nvPr>
            <p:ph type="body" sz="quarter" idx="23"/>
          </p:nvPr>
        </p:nvSpPr>
        <p:spPr/>
        <p:txBody>
          <a:bodyPr>
            <a:normAutofit lnSpcReduction="10000"/>
          </a:bodyPr>
          <a:lstStyle/>
          <a:p>
            <a:r>
              <a:rPr lang="en-US">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a:p>
        </p:txBody>
      </p:sp>
      <p:sp>
        <p:nvSpPr>
          <p:cNvPr id="4" name="Rectangle 3">
            <a:extLst>
              <a:ext uri="{FF2B5EF4-FFF2-40B4-BE49-F238E27FC236}">
                <a16:creationId xmlns:a16="http://schemas.microsoft.com/office/drawing/2014/main" id="{248D6161-A1A7-87C4-2CFF-151403062A80}"/>
              </a:ext>
            </a:extLst>
          </p:cNvPr>
          <p:cNvSpPr/>
          <p:nvPr/>
        </p:nvSpPr>
        <p:spPr>
          <a:xfrm>
            <a:off x="528741" y="2137472"/>
            <a:ext cx="6979501"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7F0FC9A-4DC3-A95E-EDD1-A65280ACF3C5}"/>
              </a:ext>
            </a:extLst>
          </p:cNvPr>
          <p:cNvSpPr/>
          <p:nvPr/>
        </p:nvSpPr>
        <p:spPr>
          <a:xfrm>
            <a:off x="528741" y="4434357"/>
            <a:ext cx="6624534"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F72573-65AF-707A-98FE-27DF8EF863B5}"/>
              </a:ext>
            </a:extLst>
          </p:cNvPr>
          <p:cNvSpPr/>
          <p:nvPr/>
        </p:nvSpPr>
        <p:spPr>
          <a:xfrm>
            <a:off x="7508243" y="2137472"/>
            <a:ext cx="4424771"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DA503FD-5B43-FBEC-35EB-041DB2B4A72F}"/>
              </a:ext>
            </a:extLst>
          </p:cNvPr>
          <p:cNvSpPr/>
          <p:nvPr/>
        </p:nvSpPr>
        <p:spPr>
          <a:xfrm>
            <a:off x="7153275" y="4434357"/>
            <a:ext cx="4779738" cy="215149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9B9CB12-D7AF-8AE1-BBA3-799FBA0A6199}"/>
              </a:ext>
            </a:extLst>
          </p:cNvPr>
          <p:cNvSpPr txBox="1"/>
          <p:nvPr/>
        </p:nvSpPr>
        <p:spPr>
          <a:xfrm>
            <a:off x="837567" y="2468838"/>
            <a:ext cx="6096000" cy="1477328"/>
          </a:xfrm>
          <a:prstGeom prst="rect">
            <a:avLst/>
          </a:prstGeom>
          <a:noFill/>
        </p:spPr>
        <p:txBody>
          <a:bodyPr wrap="square">
            <a:spAutoFit/>
          </a:bodyPr>
          <a:lstStyle/>
          <a:p>
            <a:pPr algn="ctr"/>
            <a:r>
              <a:rPr lang="en-GB" sz="1800" b="0" i="0">
                <a:solidFill>
                  <a:schemeClr val="bg1"/>
                </a:solidFill>
                <a:effectLst/>
                <a:latin typeface="Arial" panose="020B0604020202020204" pitchFamily="34" charset="0"/>
                <a:cs typeface="Arial" panose="020B0604020202020204" pitchFamily="34" charset="0"/>
              </a:rPr>
              <a:t>In pairs think of five reasons why children might be tempted to use tobacco, alcohol or illegal drugs. Share your ideas within the class. Act out how you might persuade someone not to smoke, drink alcohol or use illegal drugs. </a:t>
            </a:r>
            <a:endParaRPr lang="en-GB" sz="160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2F7234E5-FCDE-061F-8FE2-994E9D86199A}"/>
              </a:ext>
            </a:extLst>
          </p:cNvPr>
          <p:cNvSpPr txBox="1"/>
          <p:nvPr/>
        </p:nvSpPr>
        <p:spPr>
          <a:xfrm>
            <a:off x="770378" y="4602165"/>
            <a:ext cx="3274356" cy="1815882"/>
          </a:xfrm>
          <a:prstGeom prst="rect">
            <a:avLst/>
          </a:prstGeom>
          <a:noFill/>
        </p:spPr>
        <p:txBody>
          <a:bodyPr wrap="square" rtlCol="0">
            <a:spAutoFit/>
          </a:bodyPr>
          <a:lstStyle/>
          <a:p>
            <a:pPr algn="ctr"/>
            <a:r>
              <a:rPr lang="en-GB" sz="1600" b="0" i="0">
                <a:solidFill>
                  <a:schemeClr val="bg1"/>
                </a:solidFill>
                <a:effectLst/>
                <a:latin typeface="Arial" panose="020B0604020202020204" pitchFamily="34" charset="0"/>
                <a:cs typeface="Arial" panose="020B0604020202020204" pitchFamily="34" charset="0"/>
              </a:rPr>
              <a:t>The book </a:t>
            </a:r>
            <a:r>
              <a:rPr lang="en-GB" sz="1600" b="0" i="0">
                <a:solidFill>
                  <a:schemeClr val="bg1"/>
                </a:solidFill>
                <a:effectLst/>
                <a:latin typeface="Arial" panose="020B0604020202020204" pitchFamily="34" charset="0"/>
                <a:cs typeface="Arial" panose="020B0604020202020204" pitchFamily="34" charset="0"/>
                <a:hlinkClick r:id="rId4"/>
              </a:rPr>
              <a:t>‘Will you catch me?’ </a:t>
            </a:r>
            <a:r>
              <a:rPr lang="en-GB" sz="1600" b="0" i="0">
                <a:solidFill>
                  <a:schemeClr val="bg1"/>
                </a:solidFill>
                <a:effectLst/>
                <a:latin typeface="Arial" panose="020B0604020202020204" pitchFamily="34" charset="0"/>
                <a:cs typeface="Arial" panose="020B0604020202020204" pitchFamily="34" charset="0"/>
              </a:rPr>
              <a:t>by Jane Elson tells the story of Nell who lives with her Mum who drinks too much.  How did the story make you feel? Nell is incredibly resilient.  Create a class display about resilience. </a:t>
            </a:r>
            <a:endParaRPr lang="en-GB" sz="1100">
              <a:solidFill>
                <a:schemeClr val="bg1"/>
              </a:solidFill>
              <a:latin typeface="Arial" panose="020B0604020202020204" pitchFamily="34" charset="0"/>
              <a:cs typeface="Arial" panose="020B0604020202020204" pitchFamily="34" charset="0"/>
            </a:endParaRPr>
          </a:p>
        </p:txBody>
      </p:sp>
      <p:pic>
        <p:nvPicPr>
          <p:cNvPr id="16" name="Online Media 12" title="'You did not cause this' - Jane Elson 'Will You Catch Me?'">
            <a:hlinkClick r:id="" action="ppaction://media"/>
            <a:extLst>
              <a:ext uri="{FF2B5EF4-FFF2-40B4-BE49-F238E27FC236}">
                <a16:creationId xmlns:a16="http://schemas.microsoft.com/office/drawing/2014/main" id="{14958FBE-7EC1-092D-C915-A94895B71EFA}"/>
              </a:ext>
            </a:extLst>
          </p:cNvPr>
          <p:cNvPicPr>
            <a:picLocks noRot="1" noChangeAspect="1"/>
          </p:cNvPicPr>
          <p:nvPr>
            <a:videoFile r:link="rId1"/>
          </p:nvPr>
        </p:nvPicPr>
        <p:blipFill>
          <a:blip r:embed="rId5"/>
          <a:stretch>
            <a:fillRect/>
          </a:stretch>
        </p:blipFill>
        <p:spPr>
          <a:xfrm>
            <a:off x="4322618" y="4754383"/>
            <a:ext cx="2596950" cy="1435100"/>
          </a:xfrm>
          <a:prstGeom prst="rect">
            <a:avLst/>
          </a:prstGeom>
        </p:spPr>
      </p:pic>
      <p:sp>
        <p:nvSpPr>
          <p:cNvPr id="17" name="TextBox 16">
            <a:extLst>
              <a:ext uri="{FF2B5EF4-FFF2-40B4-BE49-F238E27FC236}">
                <a16:creationId xmlns:a16="http://schemas.microsoft.com/office/drawing/2014/main" id="{7396148C-7F36-5944-FF70-AAD0B9CD0D24}"/>
              </a:ext>
            </a:extLst>
          </p:cNvPr>
          <p:cNvSpPr txBox="1"/>
          <p:nvPr/>
        </p:nvSpPr>
        <p:spPr>
          <a:xfrm>
            <a:off x="7508242" y="2233688"/>
            <a:ext cx="4323540" cy="1754326"/>
          </a:xfrm>
          <a:prstGeom prst="rect">
            <a:avLst/>
          </a:prstGeom>
          <a:noFill/>
        </p:spPr>
        <p:txBody>
          <a:bodyPr wrap="square" rtlCol="0">
            <a:spAutoFit/>
          </a:bodyPr>
          <a:lstStyle/>
          <a:p>
            <a:pPr algn="ctr"/>
            <a:r>
              <a:rPr lang="en-GB" sz="1800" b="0" i="0">
                <a:solidFill>
                  <a:srgbClr val="000000"/>
                </a:solidFill>
                <a:effectLst/>
                <a:latin typeface="Arial" panose="020B0604020202020204" pitchFamily="34" charset="0"/>
                <a:cs typeface="Arial" panose="020B0604020202020204" pitchFamily="34" charset="0"/>
              </a:rPr>
              <a:t>Global Goal 3 is Good Health and Wellbeing. </a:t>
            </a:r>
            <a:r>
              <a:rPr lang="en-GB" sz="1800" b="0" i="0">
                <a:solidFill>
                  <a:srgbClr val="000000"/>
                </a:solidFill>
                <a:effectLst/>
                <a:latin typeface="Arial" panose="020B0604020202020204" pitchFamily="34" charset="0"/>
                <a:cs typeface="Arial" panose="020B0604020202020204" pitchFamily="34" charset="0"/>
                <a:hlinkClick r:id="rId6"/>
              </a:rPr>
              <a:t>Look</a:t>
            </a:r>
            <a:r>
              <a:rPr lang="en-GB" sz="1800" b="0" i="0">
                <a:solidFill>
                  <a:srgbClr val="000000"/>
                </a:solidFill>
                <a:effectLst/>
                <a:latin typeface="Arial" panose="020B0604020202020204" pitchFamily="34" charset="0"/>
                <a:cs typeface="Arial" panose="020B0604020202020204" pitchFamily="34" charset="0"/>
              </a:rPr>
              <a:t> at the comic poster for this goal and think about how this links to Articles 24 and 33. </a:t>
            </a:r>
            <a:r>
              <a:rPr lang="en-GB" sz="1800">
                <a:effectLst/>
                <a:latin typeface="Arial" panose="020B0604020202020204" pitchFamily="34" charset="0"/>
                <a:ea typeface="Arial" panose="020B0604020202020204" pitchFamily="34" charset="0"/>
              </a:rPr>
              <a:t>Create your own comic strip to share with your class or the wider school.</a:t>
            </a:r>
            <a:r>
              <a:rPr lang="en-GB" sz="1800" b="0" i="0">
                <a:solidFill>
                  <a:srgbClr val="000000"/>
                </a:solidFill>
                <a:effectLst/>
                <a:latin typeface="Arial" panose="020B0604020202020204" pitchFamily="34" charset="0"/>
                <a:cs typeface="Arial" panose="020B0604020202020204" pitchFamily="34" charset="0"/>
              </a:rPr>
              <a:t> </a:t>
            </a:r>
            <a:endParaRPr lang="en-GB" sz="140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AD9EE23B-395D-0971-8155-4199B8CD6742}"/>
              </a:ext>
            </a:extLst>
          </p:cNvPr>
          <p:cNvSpPr txBox="1"/>
          <p:nvPr/>
        </p:nvSpPr>
        <p:spPr>
          <a:xfrm>
            <a:off x="7345449" y="4698106"/>
            <a:ext cx="4317809" cy="1200329"/>
          </a:xfrm>
          <a:prstGeom prst="rect">
            <a:avLst/>
          </a:prstGeom>
          <a:noFill/>
        </p:spPr>
        <p:txBody>
          <a:bodyPr wrap="square" rtlCol="0">
            <a:spAutoFit/>
          </a:bodyPr>
          <a:lstStyle/>
          <a:p>
            <a:pPr algn="ctr"/>
            <a:r>
              <a:rPr lang="en-GB" b="0" i="0">
                <a:effectLst/>
                <a:latin typeface="Arial" panose="020B0604020202020204" pitchFamily="34" charset="0"/>
                <a:cs typeface="Arial" panose="020B0604020202020204" pitchFamily="34" charset="0"/>
              </a:rPr>
              <a:t>Look at a summary of the Convention with a friend and discuss which other rights are also linked to your health and wellbeing.</a:t>
            </a:r>
          </a:p>
        </p:txBody>
      </p:sp>
    </p:spTree>
    <p:extLst>
      <p:ext uri="{BB962C8B-B14F-4D97-AF65-F5344CB8AC3E}">
        <p14:creationId xmlns:p14="http://schemas.microsoft.com/office/powerpoint/2010/main" val="163185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6"/>
                                        </p:tgtEl>
                                      </p:cBhvr>
                                    </p:cmd>
                                  </p:childTnLst>
                                </p:cTn>
                              </p:par>
                            </p:childTnLst>
                          </p:cTn>
                        </p:par>
                      </p:childTnLst>
                    </p:cTn>
                  </p:par>
                </p:childTnLst>
              </p:cTn>
              <p:nextCondLst>
                <p:cond evt="onClick" delay="0">
                  <p:tgtEl>
                    <p:spTgt spid="16"/>
                  </p:tgtEl>
                </p:cond>
              </p:nextCondLst>
            </p:seq>
            <p:video>
              <p:cMediaNode vol="80000">
                <p:cTn id="12" fill="hold" display="0">
                  <p:stCondLst>
                    <p:cond delay="indefinite"/>
                  </p:stCondLst>
                </p:cTn>
                <p:tgtEl>
                  <p:spTgt spid="16"/>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081177-8E9A-5E17-4B0A-DEFB96D058C7}"/>
              </a:ext>
            </a:extLst>
          </p:cNvPr>
          <p:cNvSpPr>
            <a:spLocks noGrp="1"/>
          </p:cNvSpPr>
          <p:nvPr>
            <p:ph type="body" sz="quarter" idx="14"/>
          </p:nvPr>
        </p:nvSpPr>
        <p:spPr>
          <a:xfrm>
            <a:off x="528741" y="552686"/>
            <a:ext cx="7396059" cy="671704"/>
          </a:xfrm>
        </p:spPr>
        <p:txBody>
          <a:bodyPr/>
          <a:lstStyle/>
          <a:p>
            <a:r>
              <a:rPr lang="en-US" sz="3800">
                <a:latin typeface="Arial Black" panose="020B0A04020102020204" pitchFamily="34" charset="0"/>
              </a:rPr>
              <a:t>SECONDARY ACTIVITIES</a:t>
            </a:r>
          </a:p>
        </p:txBody>
      </p:sp>
      <p:sp>
        <p:nvSpPr>
          <p:cNvPr id="3" name="Text Placeholder 2">
            <a:extLst>
              <a:ext uri="{FF2B5EF4-FFF2-40B4-BE49-F238E27FC236}">
                <a16:creationId xmlns:a16="http://schemas.microsoft.com/office/drawing/2014/main" id="{067C3C7A-9E24-7E42-C532-1A2278F7FE0C}"/>
              </a:ext>
            </a:extLst>
          </p:cNvPr>
          <p:cNvSpPr>
            <a:spLocks noGrp="1"/>
          </p:cNvSpPr>
          <p:nvPr>
            <p:ph type="body" sz="quarter" idx="23"/>
          </p:nvPr>
        </p:nvSpPr>
        <p:spPr/>
        <p:txBody>
          <a:bodyPr>
            <a:normAutofit lnSpcReduction="10000"/>
          </a:bodyPr>
          <a:lstStyle/>
          <a:p>
            <a:r>
              <a:rPr lang="en-US">
                <a:latin typeface="Arial" panose="020B0604020202020204" pitchFamily="34" charset="0"/>
                <a:cs typeface="Arial" panose="020B0604020202020204" pitchFamily="34" charset="0"/>
              </a:rPr>
              <a:t>You do not need to complete every activity but if you have time, you can try to complete more than one.</a:t>
            </a:r>
          </a:p>
          <a:p>
            <a:endParaRPr lang="en-US"/>
          </a:p>
        </p:txBody>
      </p:sp>
      <p:sp>
        <p:nvSpPr>
          <p:cNvPr id="4" name="Rectangle 3">
            <a:extLst>
              <a:ext uri="{FF2B5EF4-FFF2-40B4-BE49-F238E27FC236}">
                <a16:creationId xmlns:a16="http://schemas.microsoft.com/office/drawing/2014/main" id="{9F38F617-4146-EBD9-CE84-D397B7AE4523}"/>
              </a:ext>
            </a:extLst>
          </p:cNvPr>
          <p:cNvSpPr/>
          <p:nvPr/>
        </p:nvSpPr>
        <p:spPr>
          <a:xfrm>
            <a:off x="528741" y="2137472"/>
            <a:ext cx="4195659" cy="2151499"/>
          </a:xfrm>
          <a:prstGeom prst="rect">
            <a:avLst/>
          </a:prstGeom>
          <a:solidFill>
            <a:srgbClr val="DDF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D4B0183-7BE6-01B6-1CB7-0D8BCD7ED86F}"/>
              </a:ext>
            </a:extLst>
          </p:cNvPr>
          <p:cNvSpPr/>
          <p:nvPr/>
        </p:nvSpPr>
        <p:spPr>
          <a:xfrm>
            <a:off x="528741" y="4434357"/>
            <a:ext cx="6119709" cy="2151499"/>
          </a:xfrm>
          <a:prstGeom prst="rect">
            <a:avLst/>
          </a:prstGeom>
          <a:solidFill>
            <a:srgbClr val="FF69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75E69AD-B53A-4245-45E5-1A7C66D32BF8}"/>
              </a:ext>
            </a:extLst>
          </p:cNvPr>
          <p:cNvSpPr/>
          <p:nvPr/>
        </p:nvSpPr>
        <p:spPr>
          <a:xfrm>
            <a:off x="4724400" y="2137472"/>
            <a:ext cx="7198061" cy="2151499"/>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53DF1E-E994-52AB-ED1A-43AB172A9242}"/>
              </a:ext>
            </a:extLst>
          </p:cNvPr>
          <p:cNvSpPr/>
          <p:nvPr/>
        </p:nvSpPr>
        <p:spPr>
          <a:xfrm>
            <a:off x="6648450" y="4434357"/>
            <a:ext cx="5284563" cy="2151499"/>
          </a:xfrm>
          <a:prstGeom prst="rect">
            <a:avLst/>
          </a:prstGeom>
          <a:solidFill>
            <a:srgbClr val="0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8DCF693-5CCB-63D9-FE72-88CA642F1CA1}"/>
              </a:ext>
            </a:extLst>
          </p:cNvPr>
          <p:cNvSpPr txBox="1"/>
          <p:nvPr/>
        </p:nvSpPr>
        <p:spPr>
          <a:xfrm>
            <a:off x="650368" y="2302034"/>
            <a:ext cx="3952403" cy="1723549"/>
          </a:xfrm>
          <a:prstGeom prst="rect">
            <a:avLst/>
          </a:prstGeom>
          <a:noFill/>
        </p:spPr>
        <p:txBody>
          <a:bodyPr wrap="square" rtlCol="0">
            <a:spAutoFit/>
          </a:bodyPr>
          <a:lstStyle/>
          <a:p>
            <a:pPr algn="ctr"/>
            <a:r>
              <a:rPr lang="en-GB" sz="1800">
                <a:effectLst/>
                <a:latin typeface="Arial" panose="020B0604020202020204" pitchFamily="34" charset="0"/>
                <a:ea typeface="Arial" panose="020B0604020202020204" pitchFamily="34" charset="0"/>
                <a:cs typeface="Times New Roman" panose="02020603050405020304" pitchFamily="18" charset="0"/>
              </a:rPr>
              <a:t>Explore the Right to the Best Possible Health from UNICEF’s </a:t>
            </a:r>
            <a:r>
              <a:rPr lang="en-GB" sz="1800" u="sng">
                <a:solidFill>
                  <a:srgbClr val="0563C1"/>
                </a:solidFill>
                <a:effectLst/>
                <a:latin typeface="Arial" panose="020B0604020202020204" pitchFamily="34" charset="0"/>
                <a:ea typeface="Arial" panose="020B0604020202020204" pitchFamily="34" charset="0"/>
                <a:cs typeface="Times New Roman" panose="02020603050405020304" pitchFamily="18" charset="0"/>
                <a:hlinkClick r:id="rId4"/>
              </a:rPr>
              <a:t>secondary assemblies' programme.</a:t>
            </a:r>
            <a:r>
              <a:rPr lang="en-GB" sz="1800">
                <a:effectLst/>
                <a:latin typeface="Arial" panose="020B0604020202020204" pitchFamily="34" charset="0"/>
                <a:ea typeface="Arial" panose="020B0604020202020204" pitchFamily="34" charset="0"/>
                <a:cs typeface="Times New Roman" panose="02020603050405020304" pitchFamily="18" charset="0"/>
              </a:rPr>
              <a:t> Use ideas from this to create your own form assembly. </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1600" b="0" i="0">
                <a:solidFill>
                  <a:srgbClr val="030303"/>
                </a:solidFill>
                <a:effectLst/>
                <a:latin typeface="Arial" panose="020B0604020202020204" pitchFamily="34" charset="0"/>
                <a:cs typeface="Arial" panose="020B0604020202020204" pitchFamily="34" charset="0"/>
              </a:rPr>
              <a:t> </a:t>
            </a:r>
            <a:endParaRPr lang="en-GB" sz="140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9DABE4C-A04F-5B8C-9171-D4E4C4FE47EB}"/>
              </a:ext>
            </a:extLst>
          </p:cNvPr>
          <p:cNvSpPr txBox="1"/>
          <p:nvPr/>
        </p:nvSpPr>
        <p:spPr>
          <a:xfrm>
            <a:off x="636029" y="4684411"/>
            <a:ext cx="5769802" cy="1256306"/>
          </a:xfrm>
          <a:prstGeom prst="rect">
            <a:avLst/>
          </a:prstGeom>
          <a:noFill/>
        </p:spPr>
        <p:txBody>
          <a:bodyPr wrap="square" rtlCol="0">
            <a:spAutoFit/>
          </a:bodyPr>
          <a:lstStyle/>
          <a:p>
            <a:pPr lvl="0" algn="ctr">
              <a:lnSpc>
                <a:spcPct val="107000"/>
              </a:lnSpc>
              <a:spcAft>
                <a:spcPts val="800"/>
              </a:spcAft>
            </a:pPr>
            <a:r>
              <a:rPr lang="en-GB" sz="1800">
                <a:effectLst/>
                <a:latin typeface="Arial" panose="020B0604020202020204" pitchFamily="34" charset="0"/>
                <a:ea typeface="Calibri" panose="020F0502020204030204" pitchFamily="34" charset="0"/>
                <a:cs typeface="Times New Roman" panose="02020603050405020304" pitchFamily="18" charset="0"/>
              </a:rPr>
              <a:t>Have a look at </a:t>
            </a:r>
            <a:r>
              <a:rPr lang="en-GB" sz="1800" u="sng">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5"/>
              </a:rPr>
              <a:t>the articles</a:t>
            </a:r>
            <a:r>
              <a:rPr lang="en-GB" sz="1800">
                <a:effectLst/>
                <a:latin typeface="Arial" panose="020B0604020202020204" pitchFamily="34" charset="0"/>
                <a:ea typeface="Calibri" panose="020F0502020204030204" pitchFamily="34" charset="0"/>
                <a:cs typeface="Times New Roman" panose="02020603050405020304" pitchFamily="18" charset="0"/>
              </a:rPr>
              <a:t> of the Convention and highlight which other rights are linked to being healthy and protected from harmful drugs. Feedback your findings to your class.</a:t>
            </a:r>
            <a:r>
              <a:rPr lang="en-GB" sz="1800" b="0" i="0">
                <a:solidFill>
                  <a:srgbClr val="000000"/>
                </a:solidFill>
                <a:effectLst/>
                <a:latin typeface="Arial" panose="020B0604020202020204" pitchFamily="34" charset="0"/>
                <a:cs typeface="Arial" panose="020B0604020202020204" pitchFamily="34" charset="0"/>
              </a:rPr>
              <a:t> </a:t>
            </a:r>
            <a:endParaRPr lang="en-GB" sz="1400">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2DEDB733-D59A-AE81-C34F-D4AF580961B0}"/>
              </a:ext>
            </a:extLst>
          </p:cNvPr>
          <p:cNvSpPr txBox="1"/>
          <p:nvPr/>
        </p:nvSpPr>
        <p:spPr>
          <a:xfrm>
            <a:off x="4773575" y="2190375"/>
            <a:ext cx="4349684" cy="1815882"/>
          </a:xfrm>
          <a:prstGeom prst="rect">
            <a:avLst/>
          </a:prstGeom>
          <a:noFill/>
        </p:spPr>
        <p:txBody>
          <a:bodyPr wrap="square" rtlCol="0">
            <a:spAutoFit/>
          </a:bodyPr>
          <a:lstStyle/>
          <a:p>
            <a:pPr algn="ctr"/>
            <a:r>
              <a:rPr lang="en-GB" sz="1600">
                <a:solidFill>
                  <a:schemeClr val="bg1"/>
                </a:solidFill>
                <a:effectLst/>
                <a:latin typeface="Arial" panose="020B0604020202020204" pitchFamily="34" charset="0"/>
                <a:ea typeface="Arial" panose="020B0604020202020204" pitchFamily="34" charset="0"/>
              </a:rPr>
              <a:t>The NHS Youth Forum consists of 25 young people who have a passion for improving health services for young people. Watch </a:t>
            </a:r>
            <a:r>
              <a:rPr lang="en-GB" sz="1600" u="sng">
                <a:solidFill>
                  <a:schemeClr val="bg1"/>
                </a:solidFill>
                <a:effectLst/>
                <a:latin typeface="Arial" panose="020B0604020202020204" pitchFamily="34" charset="0"/>
                <a:ea typeface="Arial" panose="020B060402020202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this video.</a:t>
            </a:r>
            <a:r>
              <a:rPr lang="en-GB" sz="1600">
                <a:solidFill>
                  <a:schemeClr val="bg1"/>
                </a:solidFill>
                <a:effectLst/>
                <a:latin typeface="Arial" panose="020B0604020202020204" pitchFamily="34" charset="0"/>
                <a:ea typeface="Arial" panose="020B0604020202020204" pitchFamily="34" charset="0"/>
              </a:rPr>
              <a:t> What are the most important health issues to you? What needs to change? What can you do to raise awareness/take action? Discuss in class.</a:t>
            </a:r>
            <a:r>
              <a:rPr lang="en-GB" sz="1600" b="0" i="0">
                <a:solidFill>
                  <a:schemeClr val="bg1"/>
                </a:solidFill>
                <a:effectLst/>
                <a:latin typeface="Arial" panose="020B0604020202020204" pitchFamily="34" charset="0"/>
                <a:cs typeface="Arial" panose="020B0604020202020204" pitchFamily="34" charset="0"/>
              </a:rPr>
              <a:t> </a:t>
            </a:r>
            <a:endParaRPr lang="en-GB" sz="160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95D4F97-D855-229E-D54E-589AEDDA645E}"/>
              </a:ext>
            </a:extLst>
          </p:cNvPr>
          <p:cNvSpPr txBox="1"/>
          <p:nvPr/>
        </p:nvSpPr>
        <p:spPr>
          <a:xfrm>
            <a:off x="6637899" y="4505617"/>
            <a:ext cx="5284562" cy="1849032"/>
          </a:xfrm>
          <a:prstGeom prst="rect">
            <a:avLst/>
          </a:prstGeom>
          <a:noFill/>
        </p:spPr>
        <p:txBody>
          <a:bodyPr wrap="square" rtlCol="0">
            <a:spAutoFit/>
          </a:bodyPr>
          <a:lstStyle/>
          <a:p>
            <a:pPr lvl="0" algn="ctr">
              <a:lnSpc>
                <a:spcPct val="107000"/>
              </a:lnSpc>
              <a:spcAft>
                <a:spcPts val="800"/>
              </a:spcAft>
            </a:pPr>
            <a:r>
              <a:rPr lang="en-GB">
                <a:solidFill>
                  <a:schemeClr val="bg1"/>
                </a:solidFill>
                <a:effectLst/>
                <a:latin typeface="Arial" panose="020B0604020202020204" pitchFamily="34" charset="0"/>
                <a:ea typeface="Times New Roman" panose="02020603050405020304" pitchFamily="18" charset="0"/>
                <a:cs typeface="Arial" panose="020B0604020202020204" pitchFamily="34" charset="0"/>
              </a:rPr>
              <a:t>Think about all the different elements of healthcare we have available in the UK and compare with those in another country. Share what you have learnt. How do children in the UK and the country you chose to explore get to experience Articles 24 and 33?</a:t>
            </a:r>
            <a:endParaRPr lang="en-GB">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5" name="Online Media 14" title="Introducing the NHS Youth Forum">
            <a:hlinkClick r:id="" action="ppaction://media"/>
            <a:extLst>
              <a:ext uri="{FF2B5EF4-FFF2-40B4-BE49-F238E27FC236}">
                <a16:creationId xmlns:a16="http://schemas.microsoft.com/office/drawing/2014/main" id="{76221F6E-D89E-A514-BB55-3BC620893AD9}"/>
              </a:ext>
            </a:extLst>
          </p:cNvPr>
          <p:cNvPicPr>
            <a:picLocks noRot="1" noChangeAspect="1"/>
          </p:cNvPicPr>
          <p:nvPr>
            <a:videoFile r:link="rId1"/>
          </p:nvPr>
        </p:nvPicPr>
        <p:blipFill>
          <a:blip r:embed="rId7"/>
          <a:stretch>
            <a:fillRect/>
          </a:stretch>
        </p:blipFill>
        <p:spPr>
          <a:xfrm>
            <a:off x="9123259" y="2354118"/>
            <a:ext cx="2540000" cy="1435100"/>
          </a:xfrm>
          <a:prstGeom prst="rect">
            <a:avLst/>
          </a:prstGeom>
        </p:spPr>
      </p:pic>
    </p:spTree>
    <p:extLst>
      <p:ext uri="{BB962C8B-B14F-4D97-AF65-F5344CB8AC3E}">
        <p14:creationId xmlns:p14="http://schemas.microsoft.com/office/powerpoint/2010/main" val="28579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5"/>
                </p:tgtEl>
              </p:cMediaNode>
            </p:video>
            <p:seq concurrent="1" nextAc="seek">
              <p:cTn id="8" restart="whenNotActive" fill="hold" evtFilter="cancelBubble" nodeType="interactiveSeq">
                <p:stCondLst>
                  <p:cond evt="onClick" delay="0">
                    <p:tgtEl>
                      <p:spTgt spid="1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5"/>
                                        </p:tgtEl>
                                      </p:cBhvr>
                                    </p:cmd>
                                  </p:childTnLst>
                                </p:cTn>
                              </p:par>
                            </p:childTnLst>
                          </p:cTn>
                        </p:par>
                      </p:childTnLst>
                    </p:cTn>
                  </p:par>
                </p:childTnLst>
              </p:cTn>
              <p:nextCondLst>
                <p:cond evt="onClick" delay="0">
                  <p:tgtEl>
                    <p:spTgt spid="15"/>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UK_Univers_Powerpoint_16.9_template" id="{E7465B0F-3A31-7345-A344-597C117D6CCC}" vid="{FC2F8100-4B7B-ED4C-AA18-18EF80D39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TotalTime>
  <Words>1552</Words>
  <Application>Microsoft Office PowerPoint</Application>
  <PresentationFormat>Widescreen</PresentationFormat>
  <Paragraphs>88</Paragraphs>
  <Slides>12</Slides>
  <Notes>5</Notes>
  <HiddenSlides>0</HiddenSlides>
  <MMClips>5</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Arial Black</vt:lpstr>
      <vt:lpstr>Calibri</vt:lpstr>
      <vt:lpstr>Open Sans</vt:lpstr>
      <vt:lpstr>Symbol</vt:lpstr>
      <vt:lpstr>Univers LT Pro 45 Light</vt:lpstr>
      <vt:lpstr>Univers LT Pro 85 XBlack</vt:lpstr>
      <vt:lpstr>Univers LT Std 45 Light</vt:lpstr>
      <vt:lpstr>Office Theme</vt:lpstr>
      <vt:lpstr>ARTICLE OF THE WEEK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UUK POWERPOINT TEMPLATE</dc:title>
  <dc:creator>Katherine Fardell</dc:creator>
  <cp:lastModifiedBy>Samantha Bradey</cp:lastModifiedBy>
  <cp:revision>3</cp:revision>
  <dcterms:created xsi:type="dcterms:W3CDTF">2022-01-18T14:28:30Z</dcterms:created>
  <dcterms:modified xsi:type="dcterms:W3CDTF">2023-06-29T08:02:04Z</dcterms:modified>
</cp:coreProperties>
</file>